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7" r:id="rId3"/>
    <p:sldId id="262" r:id="rId4"/>
    <p:sldId id="263" r:id="rId5"/>
    <p:sldId id="264" r:id="rId6"/>
    <p:sldId id="265" r:id="rId7"/>
    <p:sldId id="25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C0DF"/>
    <a:srgbClr val="1D1D1B"/>
    <a:srgbClr val="E355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p:restoredTop sz="94640"/>
  </p:normalViewPr>
  <p:slideViewPr>
    <p:cSldViewPr snapToGrid="0" snapToObjects="1">
      <p:cViewPr varScale="1">
        <p:scale>
          <a:sx n="104" d="100"/>
          <a:sy n="104" d="100"/>
        </p:scale>
        <p:origin x="756" y="10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FDA54C-349D-EA4C-8D76-FE06585198B9}" type="datetimeFigureOut">
              <a:rPr lang="en-US" smtClean="0"/>
              <a:t>10/14/2024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672C4B-2AF4-6348-824C-6806DAA96806}" type="slidenum">
              <a:rPr lang="en-US" smtClean="0"/>
              <a:t>‹#›</a:t>
            </a:fld>
            <a:endParaRPr lang="en-US"/>
          </a:p>
        </p:txBody>
      </p:sp>
    </p:spTree>
    <p:extLst>
      <p:ext uri="{BB962C8B-B14F-4D97-AF65-F5344CB8AC3E}">
        <p14:creationId xmlns:p14="http://schemas.microsoft.com/office/powerpoint/2010/main" val="2586845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Where possible these patients should be referred to the phlebotomy service at the glassworks or hospital. We are often asked about bloods for QOF – the requirement here is to organise the test not perform it.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There is very clear guidance from NHSE that is clear this should be available for GPs to book via </a:t>
            </a:r>
            <a:r>
              <a:rPr lang="en-GB" sz="1200" kern="100" dirty="0" err="1">
                <a:effectLst/>
                <a:latin typeface="Calibri" panose="020F0502020204030204" pitchFamily="34" charset="0"/>
                <a:ea typeface="Calibri" panose="020F0502020204030204" pitchFamily="34" charset="0"/>
                <a:cs typeface="Times New Roman" panose="02020603050405020304" pitchFamily="18" charset="0"/>
              </a:rPr>
              <a:t>eRS</a:t>
            </a: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The hospital is accepting referrals for spirometry and we would encourage practices to use this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many areas have an ECG locally commissioned service, providing ECGs does not form part of essential services and where possible these patients should be referred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Providing recall for PSA testing under the direction of the hospital should have a formal, funded shared care arrangement. There are not robust mechanisms in place to manage these patients in General Practice. The LMC has been made aware of a number of significant events concerning the follow up of PSA results, which may require actioning even when in the normal range. We do not have the infrastructure in place or the knowledge to independently decide how to manage these results. GMC guidance ‘Good medical practice’ is clear that Drs should  ‘provide a good standard of practice and care and work within competence’. Please see attached letter to serve notice to urology about accepting the care 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There is a significant level of risk in managing patients with Monoclonal gammopathy of undetermined significance. Patients are monitored due the increased risk of malignancy. Monitoring of these patients does not fall into the GMS/PMS definition of essential services, and legal advice taken by the BMA suggested GPs treating such patients are putting themselves at risk, due to their limited knowledge of the condition. All patients with MGUS should be returned to haematology for the appropriate specialist follow up. There are several examples across England of good practice such as University college London MGUS , nurse led telephone follow up clinic that utilises Nurse specialists to follow up these patients. Please see attached letter to return all patients currently under follow up for</a:t>
            </a:r>
            <a:r>
              <a:rPr lang="en-GB" sz="1050" dirty="0">
                <a:effectLst/>
              </a:rPr>
              <a:t> </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C672C4B-2AF4-6348-824C-6806DAA96806}" type="slidenum">
              <a:rPr lang="en-US" smtClean="0"/>
              <a:t>4</a:t>
            </a:fld>
            <a:endParaRPr lang="en-US"/>
          </a:p>
        </p:txBody>
      </p:sp>
    </p:spTree>
    <p:extLst>
      <p:ext uri="{BB962C8B-B14F-4D97-AF65-F5344CB8AC3E}">
        <p14:creationId xmlns:p14="http://schemas.microsoft.com/office/powerpoint/2010/main" val="3973395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Personal Social Services Research </a:t>
            </a:r>
            <a:r>
              <a:rPr lang="en-US" dirty="0" err="1"/>
              <a:t>UnitUniversity</a:t>
            </a:r>
            <a:r>
              <a:rPr lang="en-US" dirty="0"/>
              <a:t> of Kent and University of York Research</a:t>
            </a:r>
          </a:p>
        </p:txBody>
      </p:sp>
      <p:sp>
        <p:nvSpPr>
          <p:cNvPr id="4" name="Slide Number Placeholder 3"/>
          <p:cNvSpPr>
            <a:spLocks noGrp="1"/>
          </p:cNvSpPr>
          <p:nvPr>
            <p:ph type="sldNum" sz="quarter" idx="5"/>
          </p:nvPr>
        </p:nvSpPr>
        <p:spPr/>
        <p:txBody>
          <a:bodyPr/>
          <a:lstStyle/>
          <a:p>
            <a:fld id="{AC672C4B-2AF4-6348-824C-6806DAA96806}" type="slidenum">
              <a:rPr lang="en-US" smtClean="0"/>
              <a:t>5</a:t>
            </a:fld>
            <a:endParaRPr lang="en-US"/>
          </a:p>
        </p:txBody>
      </p:sp>
    </p:spTree>
    <p:extLst>
      <p:ext uri="{BB962C8B-B14F-4D97-AF65-F5344CB8AC3E}">
        <p14:creationId xmlns:p14="http://schemas.microsoft.com/office/powerpoint/2010/main" val="4273391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B3C97-8792-CC4A-BDFD-989D8D3763B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23DE1A0-BB3B-6046-BAA3-F0BD5849B5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2295825-C532-8E4C-9AD0-D49C9A54FBA0}"/>
              </a:ext>
            </a:extLst>
          </p:cNvPr>
          <p:cNvSpPr>
            <a:spLocks noGrp="1"/>
          </p:cNvSpPr>
          <p:nvPr>
            <p:ph type="dt" sz="half" idx="10"/>
          </p:nvPr>
        </p:nvSpPr>
        <p:spPr/>
        <p:txBody>
          <a:bodyPr/>
          <a:lstStyle/>
          <a:p>
            <a:fld id="{51B2BD1D-37F6-5C43-8B43-E748F1AB9405}" type="datetimeFigureOut">
              <a:rPr lang="en-US" smtClean="0"/>
              <a:t>10/14/2024</a:t>
            </a:fld>
            <a:endParaRPr lang="en-US"/>
          </a:p>
        </p:txBody>
      </p:sp>
      <p:sp>
        <p:nvSpPr>
          <p:cNvPr id="5" name="Footer Placeholder 4">
            <a:extLst>
              <a:ext uri="{FF2B5EF4-FFF2-40B4-BE49-F238E27FC236}">
                <a16:creationId xmlns:a16="http://schemas.microsoft.com/office/drawing/2014/main" id="{CC7C926C-8666-6647-A696-5A50906264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999F1F-5752-BA41-A3F5-348872913504}"/>
              </a:ext>
            </a:extLst>
          </p:cNvPr>
          <p:cNvSpPr>
            <a:spLocks noGrp="1"/>
          </p:cNvSpPr>
          <p:nvPr>
            <p:ph type="sldNum" sz="quarter" idx="12"/>
          </p:nvPr>
        </p:nvSpPr>
        <p:spPr/>
        <p:txBody>
          <a:bodyPr/>
          <a:lstStyle/>
          <a:p>
            <a:fld id="{9230144F-31E2-D24E-A04B-4F2940DABF53}" type="slidenum">
              <a:rPr lang="en-US" smtClean="0"/>
              <a:t>‹#›</a:t>
            </a:fld>
            <a:endParaRPr lang="en-US"/>
          </a:p>
        </p:txBody>
      </p:sp>
    </p:spTree>
    <p:extLst>
      <p:ext uri="{BB962C8B-B14F-4D97-AF65-F5344CB8AC3E}">
        <p14:creationId xmlns:p14="http://schemas.microsoft.com/office/powerpoint/2010/main" val="4183231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E9A71-B94C-6045-A427-90092AA495E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050327B-DAE9-E24E-9030-3C8BC6E1074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032D5D-6E12-5D47-AF58-F7775507CBC3}"/>
              </a:ext>
            </a:extLst>
          </p:cNvPr>
          <p:cNvSpPr>
            <a:spLocks noGrp="1"/>
          </p:cNvSpPr>
          <p:nvPr>
            <p:ph type="dt" sz="half" idx="10"/>
          </p:nvPr>
        </p:nvSpPr>
        <p:spPr/>
        <p:txBody>
          <a:bodyPr/>
          <a:lstStyle/>
          <a:p>
            <a:fld id="{51B2BD1D-37F6-5C43-8B43-E748F1AB9405}" type="datetimeFigureOut">
              <a:rPr lang="en-US" smtClean="0"/>
              <a:t>10/14/2024</a:t>
            </a:fld>
            <a:endParaRPr lang="en-US"/>
          </a:p>
        </p:txBody>
      </p:sp>
      <p:sp>
        <p:nvSpPr>
          <p:cNvPr id="5" name="Footer Placeholder 4">
            <a:extLst>
              <a:ext uri="{FF2B5EF4-FFF2-40B4-BE49-F238E27FC236}">
                <a16:creationId xmlns:a16="http://schemas.microsoft.com/office/drawing/2014/main" id="{86C6B85F-C3A2-5B4A-B8A0-B2120C75A6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C83ECC-E8C9-4F43-A088-6C0EE6A4EE1B}"/>
              </a:ext>
            </a:extLst>
          </p:cNvPr>
          <p:cNvSpPr>
            <a:spLocks noGrp="1"/>
          </p:cNvSpPr>
          <p:nvPr>
            <p:ph type="sldNum" sz="quarter" idx="12"/>
          </p:nvPr>
        </p:nvSpPr>
        <p:spPr/>
        <p:txBody>
          <a:bodyPr/>
          <a:lstStyle/>
          <a:p>
            <a:fld id="{9230144F-31E2-D24E-A04B-4F2940DABF53}" type="slidenum">
              <a:rPr lang="en-US" smtClean="0"/>
              <a:t>‹#›</a:t>
            </a:fld>
            <a:endParaRPr lang="en-US"/>
          </a:p>
        </p:txBody>
      </p:sp>
    </p:spTree>
    <p:extLst>
      <p:ext uri="{BB962C8B-B14F-4D97-AF65-F5344CB8AC3E}">
        <p14:creationId xmlns:p14="http://schemas.microsoft.com/office/powerpoint/2010/main" val="1484705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62DB58-3E3F-2149-8C92-B7918082F77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70BABCB-D3E7-A445-AB2A-E1BDFCAB711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87247DB-3452-464D-9605-221F2B0B751B}"/>
              </a:ext>
            </a:extLst>
          </p:cNvPr>
          <p:cNvSpPr>
            <a:spLocks noGrp="1"/>
          </p:cNvSpPr>
          <p:nvPr>
            <p:ph type="dt" sz="half" idx="10"/>
          </p:nvPr>
        </p:nvSpPr>
        <p:spPr/>
        <p:txBody>
          <a:bodyPr/>
          <a:lstStyle/>
          <a:p>
            <a:fld id="{51B2BD1D-37F6-5C43-8B43-E748F1AB9405}" type="datetimeFigureOut">
              <a:rPr lang="en-US" smtClean="0"/>
              <a:t>10/14/2024</a:t>
            </a:fld>
            <a:endParaRPr lang="en-US"/>
          </a:p>
        </p:txBody>
      </p:sp>
      <p:sp>
        <p:nvSpPr>
          <p:cNvPr id="5" name="Footer Placeholder 4">
            <a:extLst>
              <a:ext uri="{FF2B5EF4-FFF2-40B4-BE49-F238E27FC236}">
                <a16:creationId xmlns:a16="http://schemas.microsoft.com/office/drawing/2014/main" id="{C9246E25-DF86-2E4B-9513-8EAA9D68DC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CA8B0A-5055-B542-9C26-89C3EFADE055}"/>
              </a:ext>
            </a:extLst>
          </p:cNvPr>
          <p:cNvSpPr>
            <a:spLocks noGrp="1"/>
          </p:cNvSpPr>
          <p:nvPr>
            <p:ph type="sldNum" sz="quarter" idx="12"/>
          </p:nvPr>
        </p:nvSpPr>
        <p:spPr/>
        <p:txBody>
          <a:bodyPr/>
          <a:lstStyle/>
          <a:p>
            <a:fld id="{9230144F-31E2-D24E-A04B-4F2940DABF53}" type="slidenum">
              <a:rPr lang="en-US" smtClean="0"/>
              <a:t>‹#›</a:t>
            </a:fld>
            <a:endParaRPr lang="en-US"/>
          </a:p>
        </p:txBody>
      </p:sp>
    </p:spTree>
    <p:extLst>
      <p:ext uri="{BB962C8B-B14F-4D97-AF65-F5344CB8AC3E}">
        <p14:creationId xmlns:p14="http://schemas.microsoft.com/office/powerpoint/2010/main" val="3287443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49DB1-3233-6E47-B9C6-A27C7C4966A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87F734C-99C2-BE4A-BB64-8C6D4D63EB1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79E6B0C-DAAF-5C4B-A503-5DC7153FF010}"/>
              </a:ext>
            </a:extLst>
          </p:cNvPr>
          <p:cNvSpPr>
            <a:spLocks noGrp="1"/>
          </p:cNvSpPr>
          <p:nvPr>
            <p:ph type="dt" sz="half" idx="10"/>
          </p:nvPr>
        </p:nvSpPr>
        <p:spPr/>
        <p:txBody>
          <a:bodyPr/>
          <a:lstStyle/>
          <a:p>
            <a:fld id="{51B2BD1D-37F6-5C43-8B43-E748F1AB9405}" type="datetimeFigureOut">
              <a:rPr lang="en-US" smtClean="0"/>
              <a:t>10/14/2024</a:t>
            </a:fld>
            <a:endParaRPr lang="en-US"/>
          </a:p>
        </p:txBody>
      </p:sp>
      <p:sp>
        <p:nvSpPr>
          <p:cNvPr id="5" name="Footer Placeholder 4">
            <a:extLst>
              <a:ext uri="{FF2B5EF4-FFF2-40B4-BE49-F238E27FC236}">
                <a16:creationId xmlns:a16="http://schemas.microsoft.com/office/drawing/2014/main" id="{BE237D57-97ED-474D-BB19-DD6E4CE941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51A1B9-37BE-044F-9E2F-EAC200DE5DF8}"/>
              </a:ext>
            </a:extLst>
          </p:cNvPr>
          <p:cNvSpPr>
            <a:spLocks noGrp="1"/>
          </p:cNvSpPr>
          <p:nvPr>
            <p:ph type="sldNum" sz="quarter" idx="12"/>
          </p:nvPr>
        </p:nvSpPr>
        <p:spPr/>
        <p:txBody>
          <a:bodyPr/>
          <a:lstStyle/>
          <a:p>
            <a:fld id="{9230144F-31E2-D24E-A04B-4F2940DABF53}" type="slidenum">
              <a:rPr lang="en-US" smtClean="0"/>
              <a:t>‹#›</a:t>
            </a:fld>
            <a:endParaRPr lang="en-US"/>
          </a:p>
        </p:txBody>
      </p:sp>
    </p:spTree>
    <p:extLst>
      <p:ext uri="{BB962C8B-B14F-4D97-AF65-F5344CB8AC3E}">
        <p14:creationId xmlns:p14="http://schemas.microsoft.com/office/powerpoint/2010/main" val="1854076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19E6-7D7C-5541-B056-EA26161503C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BAA0D15-76CD-BB46-9142-D8F2AB2BF6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ECE7B3C-6D35-8E45-BACD-FF2A4FA77F4A}"/>
              </a:ext>
            </a:extLst>
          </p:cNvPr>
          <p:cNvSpPr>
            <a:spLocks noGrp="1"/>
          </p:cNvSpPr>
          <p:nvPr>
            <p:ph type="dt" sz="half" idx="10"/>
          </p:nvPr>
        </p:nvSpPr>
        <p:spPr/>
        <p:txBody>
          <a:bodyPr/>
          <a:lstStyle/>
          <a:p>
            <a:fld id="{51B2BD1D-37F6-5C43-8B43-E748F1AB9405}" type="datetimeFigureOut">
              <a:rPr lang="en-US" smtClean="0"/>
              <a:t>10/14/2024</a:t>
            </a:fld>
            <a:endParaRPr lang="en-US"/>
          </a:p>
        </p:txBody>
      </p:sp>
      <p:sp>
        <p:nvSpPr>
          <p:cNvPr id="5" name="Footer Placeholder 4">
            <a:extLst>
              <a:ext uri="{FF2B5EF4-FFF2-40B4-BE49-F238E27FC236}">
                <a16:creationId xmlns:a16="http://schemas.microsoft.com/office/drawing/2014/main" id="{AD5956D9-A587-C441-98A8-5DF393CAB7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AEC22A-3533-D744-8873-929873AE2EB9}"/>
              </a:ext>
            </a:extLst>
          </p:cNvPr>
          <p:cNvSpPr>
            <a:spLocks noGrp="1"/>
          </p:cNvSpPr>
          <p:nvPr>
            <p:ph type="sldNum" sz="quarter" idx="12"/>
          </p:nvPr>
        </p:nvSpPr>
        <p:spPr/>
        <p:txBody>
          <a:bodyPr/>
          <a:lstStyle/>
          <a:p>
            <a:fld id="{9230144F-31E2-D24E-A04B-4F2940DABF53}" type="slidenum">
              <a:rPr lang="en-US" smtClean="0"/>
              <a:t>‹#›</a:t>
            </a:fld>
            <a:endParaRPr lang="en-US"/>
          </a:p>
        </p:txBody>
      </p:sp>
    </p:spTree>
    <p:extLst>
      <p:ext uri="{BB962C8B-B14F-4D97-AF65-F5344CB8AC3E}">
        <p14:creationId xmlns:p14="http://schemas.microsoft.com/office/powerpoint/2010/main" val="257369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B8534-2DC0-9B4A-B563-D416520E080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007B52D-165B-2840-AFA8-DD2CB5EF791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C84980B-C2FA-F347-80C5-2BE65066096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D65E654-BE32-BB4D-A718-091336E7BA0C}"/>
              </a:ext>
            </a:extLst>
          </p:cNvPr>
          <p:cNvSpPr>
            <a:spLocks noGrp="1"/>
          </p:cNvSpPr>
          <p:nvPr>
            <p:ph type="dt" sz="half" idx="10"/>
          </p:nvPr>
        </p:nvSpPr>
        <p:spPr/>
        <p:txBody>
          <a:bodyPr/>
          <a:lstStyle/>
          <a:p>
            <a:fld id="{51B2BD1D-37F6-5C43-8B43-E748F1AB9405}" type="datetimeFigureOut">
              <a:rPr lang="en-US" smtClean="0"/>
              <a:t>10/14/2024</a:t>
            </a:fld>
            <a:endParaRPr lang="en-US"/>
          </a:p>
        </p:txBody>
      </p:sp>
      <p:sp>
        <p:nvSpPr>
          <p:cNvPr id="6" name="Footer Placeholder 5">
            <a:extLst>
              <a:ext uri="{FF2B5EF4-FFF2-40B4-BE49-F238E27FC236}">
                <a16:creationId xmlns:a16="http://schemas.microsoft.com/office/drawing/2014/main" id="{1C3B15CD-568F-1F41-970D-9E87373F4A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A21ADC-8A73-2F46-82B9-A03C623762D6}"/>
              </a:ext>
            </a:extLst>
          </p:cNvPr>
          <p:cNvSpPr>
            <a:spLocks noGrp="1"/>
          </p:cNvSpPr>
          <p:nvPr>
            <p:ph type="sldNum" sz="quarter" idx="12"/>
          </p:nvPr>
        </p:nvSpPr>
        <p:spPr/>
        <p:txBody>
          <a:bodyPr/>
          <a:lstStyle/>
          <a:p>
            <a:fld id="{9230144F-31E2-D24E-A04B-4F2940DABF53}" type="slidenum">
              <a:rPr lang="en-US" smtClean="0"/>
              <a:t>‹#›</a:t>
            </a:fld>
            <a:endParaRPr lang="en-US"/>
          </a:p>
        </p:txBody>
      </p:sp>
    </p:spTree>
    <p:extLst>
      <p:ext uri="{BB962C8B-B14F-4D97-AF65-F5344CB8AC3E}">
        <p14:creationId xmlns:p14="http://schemas.microsoft.com/office/powerpoint/2010/main" val="1209859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05B0D-4019-A24A-8870-B7AB89FC40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741BE61-C396-DF4F-9DB7-487E05E143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391BD7B-6405-3F47-8F73-8DC12CB6F7C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FCA0B0C-203C-6840-BBAE-675C54B48A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C70EC97-25F1-8542-9A0B-A09913AB3C2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AF31454-9083-C241-8E5F-C77E83A4FBDE}"/>
              </a:ext>
            </a:extLst>
          </p:cNvPr>
          <p:cNvSpPr>
            <a:spLocks noGrp="1"/>
          </p:cNvSpPr>
          <p:nvPr>
            <p:ph type="dt" sz="half" idx="10"/>
          </p:nvPr>
        </p:nvSpPr>
        <p:spPr/>
        <p:txBody>
          <a:bodyPr/>
          <a:lstStyle/>
          <a:p>
            <a:fld id="{51B2BD1D-37F6-5C43-8B43-E748F1AB9405}" type="datetimeFigureOut">
              <a:rPr lang="en-US" smtClean="0"/>
              <a:t>10/14/2024</a:t>
            </a:fld>
            <a:endParaRPr lang="en-US"/>
          </a:p>
        </p:txBody>
      </p:sp>
      <p:sp>
        <p:nvSpPr>
          <p:cNvPr id="8" name="Footer Placeholder 7">
            <a:extLst>
              <a:ext uri="{FF2B5EF4-FFF2-40B4-BE49-F238E27FC236}">
                <a16:creationId xmlns:a16="http://schemas.microsoft.com/office/drawing/2014/main" id="{987276C4-9E40-EA44-B34C-7D6EEED8C5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8A47F9-1758-B24C-98FA-A0105462310E}"/>
              </a:ext>
            </a:extLst>
          </p:cNvPr>
          <p:cNvSpPr>
            <a:spLocks noGrp="1"/>
          </p:cNvSpPr>
          <p:nvPr>
            <p:ph type="sldNum" sz="quarter" idx="12"/>
          </p:nvPr>
        </p:nvSpPr>
        <p:spPr/>
        <p:txBody>
          <a:bodyPr/>
          <a:lstStyle/>
          <a:p>
            <a:fld id="{9230144F-31E2-D24E-A04B-4F2940DABF53}" type="slidenum">
              <a:rPr lang="en-US" smtClean="0"/>
              <a:t>‹#›</a:t>
            </a:fld>
            <a:endParaRPr lang="en-US"/>
          </a:p>
        </p:txBody>
      </p:sp>
    </p:spTree>
    <p:extLst>
      <p:ext uri="{BB962C8B-B14F-4D97-AF65-F5344CB8AC3E}">
        <p14:creationId xmlns:p14="http://schemas.microsoft.com/office/powerpoint/2010/main" val="2077880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693B7-F848-7840-BCB8-D99749D7BAA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AB5403D-E365-3D47-8EAA-50FD1F16A687}"/>
              </a:ext>
            </a:extLst>
          </p:cNvPr>
          <p:cNvSpPr>
            <a:spLocks noGrp="1"/>
          </p:cNvSpPr>
          <p:nvPr>
            <p:ph type="dt" sz="half" idx="10"/>
          </p:nvPr>
        </p:nvSpPr>
        <p:spPr/>
        <p:txBody>
          <a:bodyPr/>
          <a:lstStyle/>
          <a:p>
            <a:fld id="{51B2BD1D-37F6-5C43-8B43-E748F1AB9405}" type="datetimeFigureOut">
              <a:rPr lang="en-US" smtClean="0"/>
              <a:t>10/14/2024</a:t>
            </a:fld>
            <a:endParaRPr lang="en-US"/>
          </a:p>
        </p:txBody>
      </p:sp>
      <p:sp>
        <p:nvSpPr>
          <p:cNvPr id="4" name="Footer Placeholder 3">
            <a:extLst>
              <a:ext uri="{FF2B5EF4-FFF2-40B4-BE49-F238E27FC236}">
                <a16:creationId xmlns:a16="http://schemas.microsoft.com/office/drawing/2014/main" id="{4108D792-4F25-4A4C-ADEF-16330414A9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37814C-B4E7-7348-80E0-CB51B74B2567}"/>
              </a:ext>
            </a:extLst>
          </p:cNvPr>
          <p:cNvSpPr>
            <a:spLocks noGrp="1"/>
          </p:cNvSpPr>
          <p:nvPr>
            <p:ph type="sldNum" sz="quarter" idx="12"/>
          </p:nvPr>
        </p:nvSpPr>
        <p:spPr/>
        <p:txBody>
          <a:bodyPr/>
          <a:lstStyle/>
          <a:p>
            <a:fld id="{9230144F-31E2-D24E-A04B-4F2940DABF53}" type="slidenum">
              <a:rPr lang="en-US" smtClean="0"/>
              <a:t>‹#›</a:t>
            </a:fld>
            <a:endParaRPr lang="en-US"/>
          </a:p>
        </p:txBody>
      </p:sp>
    </p:spTree>
    <p:extLst>
      <p:ext uri="{BB962C8B-B14F-4D97-AF65-F5344CB8AC3E}">
        <p14:creationId xmlns:p14="http://schemas.microsoft.com/office/powerpoint/2010/main" val="3754587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9DF82F-CDE7-8544-AE9F-D1412C91D07B}"/>
              </a:ext>
            </a:extLst>
          </p:cNvPr>
          <p:cNvSpPr>
            <a:spLocks noGrp="1"/>
          </p:cNvSpPr>
          <p:nvPr>
            <p:ph type="dt" sz="half" idx="10"/>
          </p:nvPr>
        </p:nvSpPr>
        <p:spPr/>
        <p:txBody>
          <a:bodyPr/>
          <a:lstStyle/>
          <a:p>
            <a:fld id="{51B2BD1D-37F6-5C43-8B43-E748F1AB9405}" type="datetimeFigureOut">
              <a:rPr lang="en-US" smtClean="0"/>
              <a:t>10/14/2024</a:t>
            </a:fld>
            <a:endParaRPr lang="en-US"/>
          </a:p>
        </p:txBody>
      </p:sp>
      <p:sp>
        <p:nvSpPr>
          <p:cNvPr id="3" name="Footer Placeholder 2">
            <a:extLst>
              <a:ext uri="{FF2B5EF4-FFF2-40B4-BE49-F238E27FC236}">
                <a16:creationId xmlns:a16="http://schemas.microsoft.com/office/drawing/2014/main" id="{F2E63CEC-8AF4-2C4A-BFCC-69A0727B24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C727BC-1A18-824F-A282-0DB5A77E87BF}"/>
              </a:ext>
            </a:extLst>
          </p:cNvPr>
          <p:cNvSpPr>
            <a:spLocks noGrp="1"/>
          </p:cNvSpPr>
          <p:nvPr>
            <p:ph type="sldNum" sz="quarter" idx="12"/>
          </p:nvPr>
        </p:nvSpPr>
        <p:spPr/>
        <p:txBody>
          <a:bodyPr/>
          <a:lstStyle/>
          <a:p>
            <a:fld id="{9230144F-31E2-D24E-A04B-4F2940DABF53}" type="slidenum">
              <a:rPr lang="en-US" smtClean="0"/>
              <a:t>‹#›</a:t>
            </a:fld>
            <a:endParaRPr lang="en-US"/>
          </a:p>
        </p:txBody>
      </p:sp>
    </p:spTree>
    <p:extLst>
      <p:ext uri="{BB962C8B-B14F-4D97-AF65-F5344CB8AC3E}">
        <p14:creationId xmlns:p14="http://schemas.microsoft.com/office/powerpoint/2010/main" val="2586836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8744-A3AF-7941-A724-B9401835C95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E87D1F4-4525-354E-AA4E-CF81811544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1FA6F72-99E2-A54C-9FF1-D5C875FCDD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232C693-5AC2-B94B-A7BC-7038278F3EA3}"/>
              </a:ext>
            </a:extLst>
          </p:cNvPr>
          <p:cNvSpPr>
            <a:spLocks noGrp="1"/>
          </p:cNvSpPr>
          <p:nvPr>
            <p:ph type="dt" sz="half" idx="10"/>
          </p:nvPr>
        </p:nvSpPr>
        <p:spPr/>
        <p:txBody>
          <a:bodyPr/>
          <a:lstStyle/>
          <a:p>
            <a:fld id="{51B2BD1D-37F6-5C43-8B43-E748F1AB9405}" type="datetimeFigureOut">
              <a:rPr lang="en-US" smtClean="0"/>
              <a:t>10/14/2024</a:t>
            </a:fld>
            <a:endParaRPr lang="en-US"/>
          </a:p>
        </p:txBody>
      </p:sp>
      <p:sp>
        <p:nvSpPr>
          <p:cNvPr id="6" name="Footer Placeholder 5">
            <a:extLst>
              <a:ext uri="{FF2B5EF4-FFF2-40B4-BE49-F238E27FC236}">
                <a16:creationId xmlns:a16="http://schemas.microsoft.com/office/drawing/2014/main" id="{2ED2BB9A-31D1-CF42-83B9-0D61AC1256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64F015-05E9-B648-B67E-91EFA7853B3B}"/>
              </a:ext>
            </a:extLst>
          </p:cNvPr>
          <p:cNvSpPr>
            <a:spLocks noGrp="1"/>
          </p:cNvSpPr>
          <p:nvPr>
            <p:ph type="sldNum" sz="quarter" idx="12"/>
          </p:nvPr>
        </p:nvSpPr>
        <p:spPr/>
        <p:txBody>
          <a:bodyPr/>
          <a:lstStyle/>
          <a:p>
            <a:fld id="{9230144F-31E2-D24E-A04B-4F2940DABF53}" type="slidenum">
              <a:rPr lang="en-US" smtClean="0"/>
              <a:t>‹#›</a:t>
            </a:fld>
            <a:endParaRPr lang="en-US"/>
          </a:p>
        </p:txBody>
      </p:sp>
    </p:spTree>
    <p:extLst>
      <p:ext uri="{BB962C8B-B14F-4D97-AF65-F5344CB8AC3E}">
        <p14:creationId xmlns:p14="http://schemas.microsoft.com/office/powerpoint/2010/main" val="3433540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C7BBF-E548-9A4B-BDD4-2EE837C22E2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07765BA-7089-8B4E-BC63-D41ECF3960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ADCB8F-BA50-9F49-B636-FACDACE7FB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CD0D7D9-2DA0-CA4D-A741-C88908E175F3}"/>
              </a:ext>
            </a:extLst>
          </p:cNvPr>
          <p:cNvSpPr>
            <a:spLocks noGrp="1"/>
          </p:cNvSpPr>
          <p:nvPr>
            <p:ph type="dt" sz="half" idx="10"/>
          </p:nvPr>
        </p:nvSpPr>
        <p:spPr/>
        <p:txBody>
          <a:bodyPr/>
          <a:lstStyle/>
          <a:p>
            <a:fld id="{51B2BD1D-37F6-5C43-8B43-E748F1AB9405}" type="datetimeFigureOut">
              <a:rPr lang="en-US" smtClean="0"/>
              <a:t>10/14/2024</a:t>
            </a:fld>
            <a:endParaRPr lang="en-US"/>
          </a:p>
        </p:txBody>
      </p:sp>
      <p:sp>
        <p:nvSpPr>
          <p:cNvPr id="6" name="Footer Placeholder 5">
            <a:extLst>
              <a:ext uri="{FF2B5EF4-FFF2-40B4-BE49-F238E27FC236}">
                <a16:creationId xmlns:a16="http://schemas.microsoft.com/office/drawing/2014/main" id="{96510B3F-D784-6440-B053-FB5F09EACF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F76F97-AA9D-1947-8563-3082858E7DB7}"/>
              </a:ext>
            </a:extLst>
          </p:cNvPr>
          <p:cNvSpPr>
            <a:spLocks noGrp="1"/>
          </p:cNvSpPr>
          <p:nvPr>
            <p:ph type="sldNum" sz="quarter" idx="12"/>
          </p:nvPr>
        </p:nvSpPr>
        <p:spPr/>
        <p:txBody>
          <a:bodyPr/>
          <a:lstStyle/>
          <a:p>
            <a:fld id="{9230144F-31E2-D24E-A04B-4F2940DABF53}" type="slidenum">
              <a:rPr lang="en-US" smtClean="0"/>
              <a:t>‹#›</a:t>
            </a:fld>
            <a:endParaRPr lang="en-US"/>
          </a:p>
        </p:txBody>
      </p:sp>
    </p:spTree>
    <p:extLst>
      <p:ext uri="{BB962C8B-B14F-4D97-AF65-F5344CB8AC3E}">
        <p14:creationId xmlns:p14="http://schemas.microsoft.com/office/powerpoint/2010/main" val="3606140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6F4379-BD7D-F645-B6F4-70ECC9D644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85132A6-65AF-F849-AEDC-1BF55AF5BC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53F1156-684F-D740-8A99-2AD197DB5C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2BD1D-37F6-5C43-8B43-E748F1AB9405}" type="datetimeFigureOut">
              <a:rPr lang="en-US" smtClean="0"/>
              <a:t>10/14/2024</a:t>
            </a:fld>
            <a:endParaRPr lang="en-US"/>
          </a:p>
        </p:txBody>
      </p:sp>
      <p:sp>
        <p:nvSpPr>
          <p:cNvPr id="5" name="Footer Placeholder 4">
            <a:extLst>
              <a:ext uri="{FF2B5EF4-FFF2-40B4-BE49-F238E27FC236}">
                <a16:creationId xmlns:a16="http://schemas.microsoft.com/office/drawing/2014/main" id="{7B53C36A-3E91-3643-B154-70849A18C4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AE938E-9718-4A42-816E-0080C8EF9E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30144F-31E2-D24E-A04B-4F2940DABF53}" type="slidenum">
              <a:rPr lang="en-US" smtClean="0"/>
              <a:t>‹#›</a:t>
            </a:fld>
            <a:endParaRPr lang="en-US"/>
          </a:p>
        </p:txBody>
      </p:sp>
    </p:spTree>
    <p:extLst>
      <p:ext uri="{BB962C8B-B14F-4D97-AF65-F5344CB8AC3E}">
        <p14:creationId xmlns:p14="http://schemas.microsoft.com/office/powerpoint/2010/main" val="4261808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bma.org.uk/advice-and-support/gp-practices/managing-workload/safe-working-in-general-practice"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39B6D-02F3-1C4D-80FF-24638215C532}"/>
              </a:ext>
            </a:extLst>
          </p:cNvPr>
          <p:cNvSpPr>
            <a:spLocks noGrp="1"/>
          </p:cNvSpPr>
          <p:nvPr>
            <p:ph type="ctrTitle"/>
          </p:nvPr>
        </p:nvSpPr>
        <p:spPr>
          <a:xfrm>
            <a:off x="921905" y="3709321"/>
            <a:ext cx="9144000" cy="1374652"/>
          </a:xfrm>
        </p:spPr>
        <p:txBody>
          <a:bodyPr lIns="0" tIns="0" rIns="0" bIns="0" anchor="t" anchorCtr="0">
            <a:normAutofit fontScale="90000"/>
          </a:bodyPr>
          <a:lstStyle/>
          <a:p>
            <a:pPr algn="l"/>
            <a:r>
              <a:rPr lang="en-US" b="1" dirty="0">
                <a:solidFill>
                  <a:schemeClr val="bg1"/>
                </a:solidFill>
                <a:latin typeface="Manrope SemiBold" pitchFamily="2" charset="0"/>
              </a:rPr>
              <a:t>BMA Collective Action Update</a:t>
            </a:r>
          </a:p>
        </p:txBody>
      </p:sp>
      <p:sp>
        <p:nvSpPr>
          <p:cNvPr id="4" name="Title 1">
            <a:extLst>
              <a:ext uri="{FF2B5EF4-FFF2-40B4-BE49-F238E27FC236}">
                <a16:creationId xmlns:a16="http://schemas.microsoft.com/office/drawing/2014/main" id="{B6573F21-FDC2-1C4E-909F-019DF7DFF4F0}"/>
              </a:ext>
            </a:extLst>
          </p:cNvPr>
          <p:cNvSpPr txBox="1">
            <a:spLocks/>
          </p:cNvSpPr>
          <p:nvPr/>
        </p:nvSpPr>
        <p:spPr>
          <a:xfrm>
            <a:off x="921905" y="5748152"/>
            <a:ext cx="9144000" cy="266822"/>
          </a:xfrm>
          <a:prstGeom prst="rect">
            <a:avLst/>
          </a:prstGeom>
        </p:spPr>
        <p:txBody>
          <a:bodyPr vert="horz" lIns="0" tIns="0" rIns="0" bIns="0" rtlCol="0" anchor="t" anchorCtr="0">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a:solidFill>
                  <a:schemeClr val="bg1"/>
                </a:solidFill>
                <a:latin typeface="Manrope" pitchFamily="2" charset="0"/>
              </a:rPr>
              <a:t>Presented by Dr Clare Bannon</a:t>
            </a:r>
          </a:p>
        </p:txBody>
      </p:sp>
      <p:cxnSp>
        <p:nvCxnSpPr>
          <p:cNvPr id="6" name="Straight Connector 5">
            <a:extLst>
              <a:ext uri="{FF2B5EF4-FFF2-40B4-BE49-F238E27FC236}">
                <a16:creationId xmlns:a16="http://schemas.microsoft.com/office/drawing/2014/main" id="{F54B68F8-D3B8-4A48-95E0-F46147326C71}"/>
              </a:ext>
            </a:extLst>
          </p:cNvPr>
          <p:cNvCxnSpPr>
            <a:cxnSpLocks/>
          </p:cNvCxnSpPr>
          <p:nvPr/>
        </p:nvCxnSpPr>
        <p:spPr>
          <a:xfrm>
            <a:off x="921905" y="5416062"/>
            <a:ext cx="1034819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D3A74005-9943-5640-A821-29A3376EE882}"/>
              </a:ext>
            </a:extLst>
          </p:cNvPr>
          <p:cNvPicPr>
            <a:picLocks noChangeAspect="1"/>
          </p:cNvPicPr>
          <p:nvPr/>
        </p:nvPicPr>
        <p:blipFill>
          <a:blip r:embed="rId3"/>
          <a:srcRect/>
          <a:stretch/>
        </p:blipFill>
        <p:spPr>
          <a:xfrm>
            <a:off x="921905" y="676772"/>
            <a:ext cx="1823217" cy="952750"/>
          </a:xfrm>
          <a:prstGeom prst="rect">
            <a:avLst/>
          </a:prstGeom>
        </p:spPr>
      </p:pic>
      <p:sp>
        <p:nvSpPr>
          <p:cNvPr id="11" name="Date Placeholder 10">
            <a:extLst>
              <a:ext uri="{FF2B5EF4-FFF2-40B4-BE49-F238E27FC236}">
                <a16:creationId xmlns:a16="http://schemas.microsoft.com/office/drawing/2014/main" id="{2F5189C8-4382-454C-A3C7-269577B4008A}"/>
              </a:ext>
            </a:extLst>
          </p:cNvPr>
          <p:cNvSpPr>
            <a:spLocks noGrp="1"/>
          </p:cNvSpPr>
          <p:nvPr>
            <p:ph type="dt" sz="half" idx="10"/>
          </p:nvPr>
        </p:nvSpPr>
        <p:spPr>
          <a:xfrm>
            <a:off x="7643724" y="676772"/>
            <a:ext cx="3626371" cy="365125"/>
          </a:xfrm>
        </p:spPr>
        <p:txBody>
          <a:bodyPr/>
          <a:lstStyle/>
          <a:p>
            <a:pPr algn="r"/>
            <a:fld id="{267ACAE5-65A8-D144-8436-AA1DBA4F8692}" type="datetime2">
              <a:rPr lang="en-GB" sz="1600" smtClean="0">
                <a:solidFill>
                  <a:srgbClr val="1D1D1B"/>
                </a:solidFill>
                <a:latin typeface="Manrope" pitchFamily="2" charset="0"/>
              </a:rPr>
              <a:pPr algn="r"/>
              <a:t>Monday, 14 October 2024</a:t>
            </a:fld>
            <a:endParaRPr lang="en-US" dirty="0">
              <a:solidFill>
                <a:srgbClr val="1D1D1B"/>
              </a:solidFill>
              <a:latin typeface="Manrope" pitchFamily="2" charset="0"/>
            </a:endParaRPr>
          </a:p>
        </p:txBody>
      </p:sp>
    </p:spTree>
    <p:extLst>
      <p:ext uri="{BB962C8B-B14F-4D97-AF65-F5344CB8AC3E}">
        <p14:creationId xmlns:p14="http://schemas.microsoft.com/office/powerpoint/2010/main" val="88378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A2B8EF-F38B-0049-A79D-18BDD88FB4BF}"/>
              </a:ext>
            </a:extLst>
          </p:cNvPr>
          <p:cNvSpPr>
            <a:spLocks noGrp="1"/>
          </p:cNvSpPr>
          <p:nvPr>
            <p:ph type="sldNum" sz="quarter" idx="12"/>
          </p:nvPr>
        </p:nvSpPr>
        <p:spPr>
          <a:xfrm>
            <a:off x="8780030" y="6437455"/>
            <a:ext cx="2743200" cy="365125"/>
          </a:xfrm>
        </p:spPr>
        <p:txBody>
          <a:bodyPr/>
          <a:lstStyle/>
          <a:p>
            <a:r>
              <a:rPr lang="en-US" b="1">
                <a:solidFill>
                  <a:schemeClr val="bg1"/>
                </a:solidFill>
                <a:latin typeface="Manrope SemiBold" pitchFamily="2" charset="0"/>
              </a:rPr>
              <a:t>Page </a:t>
            </a:r>
            <a:fld id="{9230144F-31E2-D24E-A04B-4F2940DABF53}" type="slidenum">
              <a:rPr lang="en-US" b="1" smtClean="0">
                <a:solidFill>
                  <a:schemeClr val="bg1"/>
                </a:solidFill>
                <a:latin typeface="Manrope SemiBold" pitchFamily="2" charset="0"/>
              </a:rPr>
              <a:t>2</a:t>
            </a:fld>
            <a:endParaRPr lang="en-US" b="1" dirty="0">
              <a:solidFill>
                <a:schemeClr val="bg1"/>
              </a:solidFill>
              <a:latin typeface="Manrope SemiBold" pitchFamily="2" charset="0"/>
            </a:endParaRPr>
          </a:p>
        </p:txBody>
      </p:sp>
      <p:cxnSp>
        <p:nvCxnSpPr>
          <p:cNvPr id="16" name="Straight Connector 15">
            <a:extLst>
              <a:ext uri="{FF2B5EF4-FFF2-40B4-BE49-F238E27FC236}">
                <a16:creationId xmlns:a16="http://schemas.microsoft.com/office/drawing/2014/main" id="{C5F6B858-8531-684C-A5B8-90E5D2CA695C}"/>
              </a:ext>
            </a:extLst>
          </p:cNvPr>
          <p:cNvCxnSpPr>
            <a:cxnSpLocks/>
          </p:cNvCxnSpPr>
          <p:nvPr/>
        </p:nvCxnSpPr>
        <p:spPr>
          <a:xfrm>
            <a:off x="668770" y="1218134"/>
            <a:ext cx="10854460" cy="0"/>
          </a:xfrm>
          <a:prstGeom prst="line">
            <a:avLst/>
          </a:prstGeom>
          <a:ln w="28575">
            <a:solidFill>
              <a:srgbClr val="E35598"/>
            </a:solidFill>
          </a:ln>
        </p:spPr>
        <p:style>
          <a:lnRef idx="1">
            <a:schemeClr val="accent1"/>
          </a:lnRef>
          <a:fillRef idx="0">
            <a:schemeClr val="accent1"/>
          </a:fillRef>
          <a:effectRef idx="0">
            <a:schemeClr val="accent1"/>
          </a:effectRef>
          <a:fontRef idx="minor">
            <a:schemeClr val="tx1"/>
          </a:fontRef>
        </p:style>
      </p:cxnSp>
      <p:sp>
        <p:nvSpPr>
          <p:cNvPr id="18" name="Slide Number Placeholder 3">
            <a:extLst>
              <a:ext uri="{FF2B5EF4-FFF2-40B4-BE49-F238E27FC236}">
                <a16:creationId xmlns:a16="http://schemas.microsoft.com/office/drawing/2014/main" id="{86D05583-1094-F742-BB7D-DD7F2F641734}"/>
              </a:ext>
            </a:extLst>
          </p:cNvPr>
          <p:cNvSpPr txBox="1">
            <a:spLocks/>
          </p:cNvSpPr>
          <p:nvPr/>
        </p:nvSpPr>
        <p:spPr>
          <a:xfrm>
            <a:off x="508866" y="645131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bg1"/>
                </a:solidFill>
                <a:latin typeface="Manrope" pitchFamily="2" charset="0"/>
              </a:rPr>
              <a:t>Presented by Dr C Bannon</a:t>
            </a:r>
          </a:p>
        </p:txBody>
      </p:sp>
      <p:sp>
        <p:nvSpPr>
          <p:cNvPr id="5" name="TextBox 4">
            <a:extLst>
              <a:ext uri="{FF2B5EF4-FFF2-40B4-BE49-F238E27FC236}">
                <a16:creationId xmlns:a16="http://schemas.microsoft.com/office/drawing/2014/main" id="{5C03724B-B965-0845-6E6E-DF1CAEE67834}"/>
              </a:ext>
            </a:extLst>
          </p:cNvPr>
          <p:cNvSpPr txBox="1"/>
          <p:nvPr/>
        </p:nvSpPr>
        <p:spPr>
          <a:xfrm>
            <a:off x="1222625" y="406689"/>
            <a:ext cx="7387119" cy="523220"/>
          </a:xfrm>
          <a:prstGeom prst="rect">
            <a:avLst/>
          </a:prstGeom>
          <a:noFill/>
        </p:spPr>
        <p:txBody>
          <a:bodyPr wrap="square" rtlCol="0">
            <a:spAutoFit/>
          </a:bodyPr>
          <a:lstStyle/>
          <a:p>
            <a:r>
              <a:rPr lang="en-GB" sz="2800" dirty="0"/>
              <a:t>BMA Actions</a:t>
            </a:r>
          </a:p>
        </p:txBody>
      </p:sp>
      <p:sp>
        <p:nvSpPr>
          <p:cNvPr id="10" name="TextBox 9">
            <a:extLst>
              <a:ext uri="{FF2B5EF4-FFF2-40B4-BE49-F238E27FC236}">
                <a16:creationId xmlns:a16="http://schemas.microsoft.com/office/drawing/2014/main" id="{E8D4B841-B4C1-D127-E266-4EB12434A3FD}"/>
              </a:ext>
            </a:extLst>
          </p:cNvPr>
          <p:cNvSpPr txBox="1"/>
          <p:nvPr/>
        </p:nvSpPr>
        <p:spPr>
          <a:xfrm>
            <a:off x="906133" y="1582340"/>
            <a:ext cx="10597498" cy="4062651"/>
          </a:xfrm>
          <a:prstGeom prst="rect">
            <a:avLst/>
          </a:prstGeom>
          <a:noFill/>
        </p:spPr>
        <p:txBody>
          <a:bodyPr wrap="square">
            <a:spAutoFit/>
          </a:bodyPr>
          <a:lstStyle/>
          <a:p>
            <a:pPr>
              <a:tabLst>
                <a:tab pos="2343150" algn="l"/>
              </a:tabLst>
            </a:pP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endParaRPr>
          </a:p>
          <a:p>
            <a:pPr marL="342900" lvl="0" indent="-342900">
              <a:buSzPts val="1100"/>
              <a:buFont typeface="Symbol" panose="05050102010706020507" pitchFamily="18" charset="2"/>
              <a:buChar char=""/>
              <a:tabLst>
                <a:tab pos="2343150" algn="l"/>
              </a:tabLst>
            </a:pPr>
            <a:r>
              <a:rPr lang="en-GB" sz="2000" dirty="0">
                <a:effectLst/>
                <a:latin typeface="Calibri" panose="020F0502020204030204" pitchFamily="34" charset="0"/>
                <a:ea typeface="Calibri" panose="020F0502020204030204" pitchFamily="34" charset="0"/>
                <a:cs typeface="Arial" panose="020B0604020202020204" pitchFamily="34" charset="0"/>
              </a:rPr>
              <a:t>Limit daily patient contacts per clinician to the </a:t>
            </a:r>
            <a:r>
              <a:rPr lang="en-GB" sz="2000"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UEMO recommended safe maximum of 25</a:t>
            </a:r>
            <a:endParaRPr lang="en-GB" sz="2000" dirty="0">
              <a:effectLst/>
              <a:latin typeface="Calibri" panose="020F0502020204030204" pitchFamily="34" charset="0"/>
              <a:ea typeface="Calibri" panose="020F0502020204030204" pitchFamily="34" charset="0"/>
            </a:endParaRPr>
          </a:p>
          <a:p>
            <a:pPr marL="342900" lvl="0" indent="-342900">
              <a:buSzPts val="1100"/>
              <a:buFont typeface="Symbol" panose="05050102010706020507" pitchFamily="18" charset="2"/>
              <a:buChar char=""/>
              <a:tabLst>
                <a:tab pos="2343150" algn="l"/>
              </a:tabLst>
            </a:pPr>
            <a:r>
              <a:rPr lang="en-GB" sz="2000" dirty="0">
                <a:effectLst/>
                <a:latin typeface="Calibri" panose="020F0502020204030204" pitchFamily="34" charset="0"/>
                <a:ea typeface="Calibri" panose="020F0502020204030204" pitchFamily="34" charset="0"/>
                <a:cs typeface="Arial" panose="020B0604020202020204" pitchFamily="34" charset="0"/>
              </a:rPr>
              <a:t>Serving notice on voluntary services that plug local commissioning gaps</a:t>
            </a:r>
            <a:endParaRPr lang="en-GB" sz="2000" dirty="0">
              <a:effectLst/>
              <a:latin typeface="Calibri" panose="020F0502020204030204" pitchFamily="34" charset="0"/>
              <a:ea typeface="Calibri" panose="020F0502020204030204" pitchFamily="34" charset="0"/>
            </a:endParaRPr>
          </a:p>
          <a:p>
            <a:pPr marL="342900" lvl="0" indent="-342900">
              <a:buSzPts val="1100"/>
              <a:buFont typeface="Symbol" panose="05050102010706020507" pitchFamily="18" charset="2"/>
              <a:buChar char=""/>
              <a:tabLst>
                <a:tab pos="2343150" algn="l"/>
              </a:tabLst>
            </a:pPr>
            <a:r>
              <a:rPr lang="en-GB" sz="2000" dirty="0">
                <a:effectLst/>
                <a:latin typeface="Calibri" panose="020F0502020204030204" pitchFamily="34" charset="0"/>
                <a:ea typeface="Calibri" panose="020F0502020204030204" pitchFamily="34" charset="0"/>
                <a:cs typeface="Arial" panose="020B0604020202020204" pitchFamily="34" charset="0"/>
              </a:rPr>
              <a:t>Cost up the value of providing locally commissioned services and serve notice on contracts which are undermining practices’ ability to sustain a service</a:t>
            </a:r>
            <a:endParaRPr lang="en-GB" sz="2000" dirty="0">
              <a:effectLst/>
              <a:latin typeface="Calibri" panose="020F0502020204030204" pitchFamily="34" charset="0"/>
              <a:ea typeface="Calibri" panose="020F0502020204030204" pitchFamily="34" charset="0"/>
            </a:endParaRPr>
          </a:p>
          <a:p>
            <a:pPr marL="342900" lvl="0" indent="-342900">
              <a:buSzPts val="1100"/>
              <a:buFont typeface="Symbol" panose="05050102010706020507" pitchFamily="18" charset="2"/>
              <a:buChar char=""/>
              <a:tabLst>
                <a:tab pos="2343150" algn="l"/>
              </a:tabLst>
            </a:pPr>
            <a:r>
              <a:rPr lang="en-GB" sz="2000" dirty="0">
                <a:effectLst/>
                <a:latin typeface="Calibri" panose="020F0502020204030204" pitchFamily="34" charset="0"/>
                <a:ea typeface="Calibri" panose="020F0502020204030204" pitchFamily="34" charset="0"/>
                <a:cs typeface="Arial" panose="020B0604020202020204" pitchFamily="34" charset="0"/>
              </a:rPr>
              <a:t>Withdraw permission from secondary-use data sharing agreements </a:t>
            </a:r>
            <a:endParaRPr lang="en-GB" sz="2000" dirty="0">
              <a:effectLst/>
              <a:latin typeface="Calibri" panose="020F0502020204030204" pitchFamily="34" charset="0"/>
              <a:ea typeface="Calibri" panose="020F0502020204030204" pitchFamily="34" charset="0"/>
            </a:endParaRPr>
          </a:p>
          <a:p>
            <a:pPr marL="342900" lvl="0" indent="-342900">
              <a:buSzPts val="1100"/>
              <a:buFont typeface="Symbol" panose="05050102010706020507" pitchFamily="18" charset="2"/>
              <a:buChar char=""/>
              <a:tabLst>
                <a:tab pos="2343150" algn="l"/>
              </a:tabLst>
            </a:pPr>
            <a:r>
              <a:rPr lang="en-GB" sz="2000" dirty="0">
                <a:effectLst/>
                <a:latin typeface="Calibri" panose="020F0502020204030204" pitchFamily="34" charset="0"/>
                <a:ea typeface="Calibri" panose="020F0502020204030204" pitchFamily="34" charset="0"/>
                <a:cs typeface="Arial" panose="020B0604020202020204" pitchFamily="34" charset="0"/>
              </a:rPr>
              <a:t>Freeze sign-up to new data sharing platforms</a:t>
            </a:r>
            <a:endParaRPr lang="en-GB" sz="2000" dirty="0">
              <a:effectLst/>
              <a:latin typeface="Calibri" panose="020F0502020204030204" pitchFamily="34" charset="0"/>
              <a:ea typeface="Calibri" panose="020F0502020204030204" pitchFamily="34" charset="0"/>
            </a:endParaRPr>
          </a:p>
          <a:p>
            <a:pPr marL="342900" lvl="0" indent="-342900">
              <a:buSzPts val="1100"/>
              <a:buFont typeface="Symbol" panose="05050102010706020507" pitchFamily="18" charset="2"/>
              <a:buChar char=""/>
              <a:tabLst>
                <a:tab pos="2343150" algn="l"/>
              </a:tabLst>
            </a:pPr>
            <a:r>
              <a:rPr lang="en-GB" sz="2000" dirty="0">
                <a:effectLst/>
                <a:latin typeface="Calibri" panose="020F0502020204030204" pitchFamily="34" charset="0"/>
                <a:ea typeface="Calibri" panose="020F0502020204030204" pitchFamily="34" charset="0"/>
                <a:cs typeface="Arial" panose="020B0604020202020204" pitchFamily="34" charset="0"/>
              </a:rPr>
              <a:t>Stop engaging with the e-Referral Advice &amp; Guidance pathway</a:t>
            </a:r>
            <a:endParaRPr lang="en-GB" sz="2000" dirty="0">
              <a:effectLst/>
              <a:latin typeface="Calibri" panose="020F0502020204030204" pitchFamily="34" charset="0"/>
              <a:ea typeface="Calibri" panose="020F0502020204030204" pitchFamily="34" charset="0"/>
            </a:endParaRPr>
          </a:p>
          <a:p>
            <a:pPr marL="342900" lvl="0" indent="-342900">
              <a:buSzPts val="1100"/>
              <a:buFont typeface="Symbol" panose="05050102010706020507" pitchFamily="18" charset="2"/>
              <a:buChar char=""/>
              <a:tabLst>
                <a:tab pos="2343150" algn="l"/>
              </a:tabLst>
            </a:pPr>
            <a:r>
              <a:rPr lang="en-GB" sz="2000" dirty="0">
                <a:effectLst/>
                <a:latin typeface="Calibri" panose="020F0502020204030204" pitchFamily="34" charset="0"/>
                <a:ea typeface="Calibri" panose="020F0502020204030204" pitchFamily="34" charset="0"/>
                <a:cs typeface="Arial" panose="020B0604020202020204" pitchFamily="34" charset="0"/>
              </a:rPr>
              <a:t>Stop rationing referrals, investigations, and admissions</a:t>
            </a:r>
            <a:endParaRPr lang="en-GB" sz="2000" dirty="0">
              <a:effectLst/>
              <a:latin typeface="Calibri" panose="020F0502020204030204" pitchFamily="34" charset="0"/>
              <a:ea typeface="Calibri" panose="020F0502020204030204" pitchFamily="34" charset="0"/>
            </a:endParaRPr>
          </a:p>
          <a:p>
            <a:pPr marL="342900" lvl="0" indent="-342900">
              <a:buSzPts val="1100"/>
              <a:buFont typeface="Symbol" panose="05050102010706020507" pitchFamily="18" charset="2"/>
              <a:buChar char=""/>
              <a:tabLst>
                <a:tab pos="2343150" algn="l"/>
              </a:tabLst>
            </a:pPr>
            <a:r>
              <a:rPr lang="en-GB" sz="2000" dirty="0">
                <a:effectLst/>
                <a:latin typeface="Calibri" panose="020F0502020204030204" pitchFamily="34" charset="0"/>
                <a:ea typeface="Calibri" panose="020F0502020204030204" pitchFamily="34" charset="0"/>
                <a:cs typeface="Arial" panose="020B0604020202020204" pitchFamily="34" charset="0"/>
              </a:rPr>
              <a:t>Switch off GP Connect Update Record Functionality</a:t>
            </a:r>
            <a:endParaRPr lang="en-GB" sz="2000" dirty="0">
              <a:effectLst/>
              <a:latin typeface="Calibri" panose="020F0502020204030204" pitchFamily="34" charset="0"/>
              <a:ea typeface="Calibri" panose="020F0502020204030204" pitchFamily="34" charset="0"/>
            </a:endParaRPr>
          </a:p>
          <a:p>
            <a:pPr marL="342900" lvl="0" indent="-342900">
              <a:buSzPts val="1100"/>
              <a:buFont typeface="Symbol" panose="05050102010706020507" pitchFamily="18" charset="2"/>
              <a:buChar char=""/>
              <a:tabLst>
                <a:tab pos="2343150" algn="l"/>
              </a:tabLst>
            </a:pPr>
            <a:r>
              <a:rPr lang="en-GB" sz="2000" dirty="0">
                <a:effectLst/>
                <a:latin typeface="Calibri" panose="020F0502020204030204" pitchFamily="34" charset="0"/>
                <a:ea typeface="Calibri" panose="020F0502020204030204" pitchFamily="34" charset="0"/>
                <a:cs typeface="Arial" panose="020B0604020202020204" pitchFamily="34" charset="0"/>
              </a:rPr>
              <a:t>Ignore medicine optimisation software which diminishes patient choice in return for system savings never seen by GP practices  </a:t>
            </a:r>
            <a:endParaRPr lang="en-GB" sz="2000" dirty="0">
              <a:effectLst/>
              <a:latin typeface="Calibri" panose="020F0502020204030204" pitchFamily="34" charset="0"/>
              <a:ea typeface="Calibri" panose="020F0502020204030204" pitchFamily="34" charset="0"/>
            </a:endParaRPr>
          </a:p>
          <a:p>
            <a:pPr marL="342900" lvl="0" indent="-342900">
              <a:buSzPts val="1100"/>
              <a:buFont typeface="Symbol" panose="05050102010706020507" pitchFamily="18" charset="2"/>
              <a:buChar char=""/>
              <a:tabLst>
                <a:tab pos="2343150" algn="l"/>
              </a:tabLst>
            </a:pPr>
            <a:r>
              <a:rPr lang="en-GB" sz="2000" dirty="0">
                <a:effectLst/>
                <a:latin typeface="Calibri" panose="020F0502020204030204" pitchFamily="34" charset="0"/>
                <a:ea typeface="Calibri" panose="020F0502020204030204" pitchFamily="34" charset="0"/>
                <a:cs typeface="Arial" panose="020B0604020202020204" pitchFamily="34" charset="0"/>
              </a:rPr>
              <a:t>Defer your PCN declaration regarding online triage to 2025</a:t>
            </a:r>
            <a:endParaRPr lang="en-GB" sz="2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751201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A2B8EF-F38B-0049-A79D-18BDD88FB4BF}"/>
              </a:ext>
            </a:extLst>
          </p:cNvPr>
          <p:cNvSpPr>
            <a:spLocks noGrp="1"/>
          </p:cNvSpPr>
          <p:nvPr>
            <p:ph type="sldNum" sz="quarter" idx="12"/>
          </p:nvPr>
        </p:nvSpPr>
        <p:spPr>
          <a:xfrm>
            <a:off x="8780030" y="6437455"/>
            <a:ext cx="2743200" cy="365125"/>
          </a:xfrm>
        </p:spPr>
        <p:txBody>
          <a:bodyPr/>
          <a:lstStyle/>
          <a:p>
            <a:r>
              <a:rPr lang="en-US" b="1">
                <a:solidFill>
                  <a:schemeClr val="bg1"/>
                </a:solidFill>
                <a:latin typeface="Manrope SemiBold" pitchFamily="2" charset="0"/>
              </a:rPr>
              <a:t>Page </a:t>
            </a:r>
            <a:fld id="{9230144F-31E2-D24E-A04B-4F2940DABF53}" type="slidenum">
              <a:rPr lang="en-US" b="1" smtClean="0">
                <a:solidFill>
                  <a:schemeClr val="bg1"/>
                </a:solidFill>
                <a:latin typeface="Manrope SemiBold" pitchFamily="2" charset="0"/>
              </a:rPr>
              <a:t>3</a:t>
            </a:fld>
            <a:endParaRPr lang="en-US" b="1" dirty="0">
              <a:solidFill>
                <a:schemeClr val="bg1"/>
              </a:solidFill>
              <a:latin typeface="Manrope SemiBold" pitchFamily="2" charset="0"/>
            </a:endParaRPr>
          </a:p>
        </p:txBody>
      </p:sp>
      <p:sp>
        <p:nvSpPr>
          <p:cNvPr id="6" name="Title 1">
            <a:extLst>
              <a:ext uri="{FF2B5EF4-FFF2-40B4-BE49-F238E27FC236}">
                <a16:creationId xmlns:a16="http://schemas.microsoft.com/office/drawing/2014/main" id="{8D5349B3-33F7-9A45-B366-78643FE0298C}"/>
              </a:ext>
            </a:extLst>
          </p:cNvPr>
          <p:cNvSpPr txBox="1">
            <a:spLocks/>
          </p:cNvSpPr>
          <p:nvPr/>
        </p:nvSpPr>
        <p:spPr>
          <a:xfrm>
            <a:off x="668770" y="484732"/>
            <a:ext cx="9144000" cy="36211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1D1D1B"/>
                </a:solidFill>
                <a:latin typeface="Manrope Medium" pitchFamily="2" charset="0"/>
              </a:rPr>
              <a:t>2. Advice and Guidance</a:t>
            </a:r>
          </a:p>
        </p:txBody>
      </p:sp>
      <p:sp>
        <p:nvSpPr>
          <p:cNvPr id="8" name="TextBox 7">
            <a:extLst>
              <a:ext uri="{FF2B5EF4-FFF2-40B4-BE49-F238E27FC236}">
                <a16:creationId xmlns:a16="http://schemas.microsoft.com/office/drawing/2014/main" id="{2CE0E0A2-C654-4F49-BB55-D4F46094DCC5}"/>
              </a:ext>
            </a:extLst>
          </p:cNvPr>
          <p:cNvSpPr txBox="1"/>
          <p:nvPr/>
        </p:nvSpPr>
        <p:spPr>
          <a:xfrm>
            <a:off x="429659" y="1681626"/>
            <a:ext cx="6178960" cy="3613746"/>
          </a:xfrm>
          <a:prstGeom prst="rect">
            <a:avLst/>
          </a:prstGeom>
          <a:noFill/>
        </p:spPr>
        <p:txBody>
          <a:bodyPr wrap="square" lIns="0" tIns="0" rIns="0" bIns="0" rtlCol="0">
            <a:spAutoFit/>
          </a:bodyPr>
          <a:lstStyle/>
          <a:p>
            <a:pPr marL="285750" indent="-285750">
              <a:lnSpc>
                <a:spcPct val="150000"/>
              </a:lnSpc>
              <a:buFont typeface="Arial" panose="020B060402020202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Advice and Guidance, see BMA guidance</a:t>
            </a:r>
          </a:p>
          <a:p>
            <a:pPr marL="285750" indent="-285750">
              <a:lnSpc>
                <a:spcPct val="150000"/>
              </a:lnSpc>
              <a:buFont typeface="Arial" panose="020B060402020202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kern="100" dirty="0">
                <a:latin typeface="Calibri" panose="020F0502020204030204" pitchFamily="34" charset="0"/>
                <a:ea typeface="Calibri" panose="020F0502020204030204" pitchFamily="34" charset="0"/>
                <a:cs typeface="Times New Roman" panose="02020603050405020304" pitchFamily="18" charset="0"/>
              </a:rPr>
              <a:t>O</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nly use if genuinely want brief advice. </a:t>
            </a:r>
          </a:p>
          <a:p>
            <a:pPr marL="285750" indent="-285750">
              <a:lnSpc>
                <a:spcPct val="150000"/>
              </a:lnSpc>
              <a:buFont typeface="Arial" panose="020B0604020202020204" pitchFamily="34" charset="0"/>
              <a:buChar char="•"/>
            </a:pPr>
            <a:r>
              <a:rPr lang="en-GB" kern="100" dirty="0">
                <a:latin typeface="Calibri" panose="020F0502020204030204" pitchFamily="34" charset="0"/>
                <a:ea typeface="Calibri" panose="020F0502020204030204" pitchFamily="34" charset="0"/>
                <a:cs typeface="Times New Roman" panose="02020603050405020304" pitchFamily="18" charset="0"/>
              </a:rPr>
              <a:t>L</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ong list of actions for the GP is not appropriate. </a:t>
            </a:r>
          </a:p>
          <a:p>
            <a:pPr marL="285750" indent="-285750">
              <a:lnSpc>
                <a:spcPct val="150000"/>
              </a:lnSpc>
              <a:buFont typeface="Arial" panose="020B060402020202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Please bear in mind the number of consultants continues to rise but the number of fully qualified full time GPs is over 800 fewer fully qualified FTE GPs since 2019. </a:t>
            </a:r>
          </a:p>
          <a:p>
            <a:pPr marL="285750" indent="-285750">
              <a:lnSpc>
                <a:spcPct val="150000"/>
              </a:lnSpc>
              <a:buFont typeface="Arial" panose="020B060402020202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Over that same time period we are seeing 20% more patients</a:t>
            </a:r>
          </a:p>
          <a:p>
            <a:pPr marL="285750" indent="-285750">
              <a:lnSpc>
                <a:spcPct val="150000"/>
              </a:lnSpc>
              <a:buFont typeface="Arial" panose="020B060402020202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We should not take on further hospital work.  </a:t>
            </a:r>
          </a:p>
          <a:p>
            <a:pPr marL="285750" indent="-285750">
              <a:lnSpc>
                <a:spcPct val="150000"/>
              </a:lnSpc>
              <a:buFont typeface="Arial" panose="020B0604020202020204" pitchFamily="34" charset="0"/>
              <a:buChar char="•"/>
            </a:pPr>
            <a:endParaRPr lang="en-US" sz="1400" dirty="0">
              <a:solidFill>
                <a:srgbClr val="1D1D1B"/>
              </a:solidFill>
              <a:latin typeface="Manrope" pitchFamily="2" charset="0"/>
            </a:endParaRPr>
          </a:p>
        </p:txBody>
      </p:sp>
      <p:cxnSp>
        <p:nvCxnSpPr>
          <p:cNvPr id="16" name="Straight Connector 15">
            <a:extLst>
              <a:ext uri="{FF2B5EF4-FFF2-40B4-BE49-F238E27FC236}">
                <a16:creationId xmlns:a16="http://schemas.microsoft.com/office/drawing/2014/main" id="{C5F6B858-8531-684C-A5B8-90E5D2CA695C}"/>
              </a:ext>
            </a:extLst>
          </p:cNvPr>
          <p:cNvCxnSpPr>
            <a:cxnSpLocks/>
          </p:cNvCxnSpPr>
          <p:nvPr/>
        </p:nvCxnSpPr>
        <p:spPr>
          <a:xfrm>
            <a:off x="668770" y="1218134"/>
            <a:ext cx="10854460" cy="0"/>
          </a:xfrm>
          <a:prstGeom prst="line">
            <a:avLst/>
          </a:prstGeom>
          <a:ln w="28575">
            <a:solidFill>
              <a:srgbClr val="E35598"/>
            </a:solidFill>
          </a:ln>
        </p:spPr>
        <p:style>
          <a:lnRef idx="1">
            <a:schemeClr val="accent1"/>
          </a:lnRef>
          <a:fillRef idx="0">
            <a:schemeClr val="accent1"/>
          </a:fillRef>
          <a:effectRef idx="0">
            <a:schemeClr val="accent1"/>
          </a:effectRef>
          <a:fontRef idx="minor">
            <a:schemeClr val="tx1"/>
          </a:fontRef>
        </p:style>
      </p:cxnSp>
      <p:sp>
        <p:nvSpPr>
          <p:cNvPr id="18" name="Slide Number Placeholder 3">
            <a:extLst>
              <a:ext uri="{FF2B5EF4-FFF2-40B4-BE49-F238E27FC236}">
                <a16:creationId xmlns:a16="http://schemas.microsoft.com/office/drawing/2014/main" id="{86D05583-1094-F742-BB7D-DD7F2F641734}"/>
              </a:ext>
            </a:extLst>
          </p:cNvPr>
          <p:cNvSpPr txBox="1">
            <a:spLocks/>
          </p:cNvSpPr>
          <p:nvPr/>
        </p:nvSpPr>
        <p:spPr>
          <a:xfrm>
            <a:off x="508866" y="645131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bg1"/>
                </a:solidFill>
                <a:latin typeface="Manrope" pitchFamily="2" charset="0"/>
              </a:rPr>
              <a:t>Presented by Dr C Bannon</a:t>
            </a:r>
          </a:p>
        </p:txBody>
      </p:sp>
      <p:pic>
        <p:nvPicPr>
          <p:cNvPr id="3074" name="Picture 2">
            <a:extLst>
              <a:ext uri="{FF2B5EF4-FFF2-40B4-BE49-F238E27FC236}">
                <a16:creationId xmlns:a16="http://schemas.microsoft.com/office/drawing/2014/main" id="{8A7721B7-7F3B-F5E8-49D4-A78F4B65FB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1474" y="1399146"/>
            <a:ext cx="4841659" cy="4825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684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A2B8EF-F38B-0049-A79D-18BDD88FB4BF}"/>
              </a:ext>
            </a:extLst>
          </p:cNvPr>
          <p:cNvSpPr>
            <a:spLocks noGrp="1"/>
          </p:cNvSpPr>
          <p:nvPr>
            <p:ph type="sldNum" sz="quarter" idx="12"/>
          </p:nvPr>
        </p:nvSpPr>
        <p:spPr>
          <a:xfrm>
            <a:off x="8780030" y="6437455"/>
            <a:ext cx="2743200" cy="365125"/>
          </a:xfrm>
        </p:spPr>
        <p:txBody>
          <a:bodyPr/>
          <a:lstStyle/>
          <a:p>
            <a:r>
              <a:rPr lang="en-US" b="1">
                <a:solidFill>
                  <a:schemeClr val="bg1"/>
                </a:solidFill>
                <a:latin typeface="Manrope SemiBold" pitchFamily="2" charset="0"/>
              </a:rPr>
              <a:t>Page </a:t>
            </a:r>
            <a:fld id="{9230144F-31E2-D24E-A04B-4F2940DABF53}" type="slidenum">
              <a:rPr lang="en-US" b="1" smtClean="0">
                <a:solidFill>
                  <a:schemeClr val="bg1"/>
                </a:solidFill>
                <a:latin typeface="Manrope SemiBold" pitchFamily="2" charset="0"/>
              </a:rPr>
              <a:t>4</a:t>
            </a:fld>
            <a:endParaRPr lang="en-US" b="1" dirty="0">
              <a:solidFill>
                <a:schemeClr val="bg1"/>
              </a:solidFill>
              <a:latin typeface="Manrope SemiBold" pitchFamily="2" charset="0"/>
            </a:endParaRPr>
          </a:p>
        </p:txBody>
      </p:sp>
      <p:sp>
        <p:nvSpPr>
          <p:cNvPr id="6" name="Title 1">
            <a:extLst>
              <a:ext uri="{FF2B5EF4-FFF2-40B4-BE49-F238E27FC236}">
                <a16:creationId xmlns:a16="http://schemas.microsoft.com/office/drawing/2014/main" id="{8D5349B3-33F7-9A45-B366-78643FE0298C}"/>
              </a:ext>
            </a:extLst>
          </p:cNvPr>
          <p:cNvSpPr txBox="1">
            <a:spLocks/>
          </p:cNvSpPr>
          <p:nvPr/>
        </p:nvSpPr>
        <p:spPr>
          <a:xfrm>
            <a:off x="668770" y="484732"/>
            <a:ext cx="9144000" cy="36211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1D1D1B"/>
                </a:solidFill>
                <a:latin typeface="Manrope Medium" pitchFamily="2" charset="0"/>
              </a:rPr>
              <a:t>3. Serve notice on commissioning Gaps</a:t>
            </a:r>
          </a:p>
        </p:txBody>
      </p:sp>
      <p:sp>
        <p:nvSpPr>
          <p:cNvPr id="8" name="TextBox 7">
            <a:extLst>
              <a:ext uri="{FF2B5EF4-FFF2-40B4-BE49-F238E27FC236}">
                <a16:creationId xmlns:a16="http://schemas.microsoft.com/office/drawing/2014/main" id="{2CE0E0A2-C654-4F49-BB55-D4F46094DCC5}"/>
              </a:ext>
            </a:extLst>
          </p:cNvPr>
          <p:cNvSpPr txBox="1"/>
          <p:nvPr/>
        </p:nvSpPr>
        <p:spPr>
          <a:xfrm>
            <a:off x="429659" y="1681626"/>
            <a:ext cx="6178960" cy="3710503"/>
          </a:xfrm>
          <a:prstGeom prst="rect">
            <a:avLst/>
          </a:prstGeom>
          <a:noFill/>
        </p:spPr>
        <p:txBody>
          <a:bodyPr wrap="square" lIns="0" tIns="0" rIns="0" bIns="0" rtlCol="0">
            <a:spAutoFit/>
          </a:bodyPr>
          <a:lstStyle/>
          <a:p>
            <a:pPr lvl="0">
              <a:lnSpc>
                <a:spcPct val="107000"/>
              </a:lnSpc>
            </a:pP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In Barnsley there are a number of services that are unfunded.</a:t>
            </a:r>
          </a:p>
          <a:p>
            <a:pPr marL="342900" lvl="0" indent="-342900">
              <a:lnSpc>
                <a:spcPct val="107000"/>
              </a:lnSpc>
              <a:buFont typeface="+mj-lt"/>
              <a:buAutoNum type="alphaLcPeriod"/>
            </a:pP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Phlebotomy – this is only funded for shared care drugs. We are not funded to provide blood tests for any other reasons.</a:t>
            </a:r>
          </a:p>
          <a:p>
            <a:pPr marL="342900" lvl="0" indent="-342900">
              <a:lnSpc>
                <a:spcPct val="107000"/>
              </a:lnSpc>
              <a:buFont typeface="+mj-lt"/>
              <a:buAutoNum type="alphaLcPeriod"/>
            </a:pP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Spirometry - New service to be launched supported by LMC</a:t>
            </a:r>
          </a:p>
          <a:p>
            <a:pPr marL="342900" lvl="0" indent="-342900">
              <a:lnSpc>
                <a:spcPct val="107000"/>
              </a:lnSpc>
              <a:buFont typeface="+mj-lt"/>
              <a:buAutoNum type="alphaLcPeriod"/>
            </a:pP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ECGs - these do not form part of essential services, patients should be referred.</a:t>
            </a:r>
          </a:p>
          <a:p>
            <a:pPr marL="342900" lvl="0" indent="-342900">
              <a:lnSpc>
                <a:spcPct val="107000"/>
              </a:lnSpc>
              <a:spcAft>
                <a:spcPts val="800"/>
              </a:spcAft>
              <a:buFont typeface="+mj-lt"/>
              <a:buAutoNum type="alphaLcPeriod"/>
            </a:pP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PSA Call and Recall - LMC Template letter</a:t>
            </a:r>
          </a:p>
          <a:p>
            <a:pPr marL="342900" lvl="0" indent="-342900">
              <a:lnSpc>
                <a:spcPct val="107000"/>
              </a:lnSpc>
              <a:spcAft>
                <a:spcPts val="800"/>
              </a:spcAft>
              <a:buFont typeface="+mj-lt"/>
              <a:buAutoNum type="alphaLcPeriod"/>
            </a:pPr>
            <a:r>
              <a:rPr lang="en-GB" sz="2000" dirty="0">
                <a:effectLst/>
                <a:latin typeface="Calibri" panose="020F0502020204030204" pitchFamily="34" charset="0"/>
                <a:ea typeface="Calibri" panose="020F0502020204030204" pitchFamily="34" charset="0"/>
                <a:cs typeface="Times New Roman" panose="02020603050405020304" pitchFamily="18" charset="0"/>
              </a:rPr>
              <a:t>MGUS call and recall - LMC Template letter</a:t>
            </a:r>
            <a:endParaRPr lang="en-US" sz="2000" dirty="0">
              <a:solidFill>
                <a:srgbClr val="1D1D1B"/>
              </a:solidFill>
              <a:latin typeface="Manrope" pitchFamily="2" charset="0"/>
            </a:endParaRPr>
          </a:p>
        </p:txBody>
      </p:sp>
      <p:cxnSp>
        <p:nvCxnSpPr>
          <p:cNvPr id="16" name="Straight Connector 15">
            <a:extLst>
              <a:ext uri="{FF2B5EF4-FFF2-40B4-BE49-F238E27FC236}">
                <a16:creationId xmlns:a16="http://schemas.microsoft.com/office/drawing/2014/main" id="{C5F6B858-8531-684C-A5B8-90E5D2CA695C}"/>
              </a:ext>
            </a:extLst>
          </p:cNvPr>
          <p:cNvCxnSpPr>
            <a:cxnSpLocks/>
          </p:cNvCxnSpPr>
          <p:nvPr/>
        </p:nvCxnSpPr>
        <p:spPr>
          <a:xfrm>
            <a:off x="668770" y="1218134"/>
            <a:ext cx="10854460" cy="0"/>
          </a:xfrm>
          <a:prstGeom prst="line">
            <a:avLst/>
          </a:prstGeom>
          <a:ln w="28575">
            <a:solidFill>
              <a:srgbClr val="E35598"/>
            </a:solidFill>
          </a:ln>
        </p:spPr>
        <p:style>
          <a:lnRef idx="1">
            <a:schemeClr val="accent1"/>
          </a:lnRef>
          <a:fillRef idx="0">
            <a:schemeClr val="accent1"/>
          </a:fillRef>
          <a:effectRef idx="0">
            <a:schemeClr val="accent1"/>
          </a:effectRef>
          <a:fontRef idx="minor">
            <a:schemeClr val="tx1"/>
          </a:fontRef>
        </p:style>
      </p:cxnSp>
      <p:sp>
        <p:nvSpPr>
          <p:cNvPr id="18" name="Slide Number Placeholder 3">
            <a:extLst>
              <a:ext uri="{FF2B5EF4-FFF2-40B4-BE49-F238E27FC236}">
                <a16:creationId xmlns:a16="http://schemas.microsoft.com/office/drawing/2014/main" id="{86D05583-1094-F742-BB7D-DD7F2F641734}"/>
              </a:ext>
            </a:extLst>
          </p:cNvPr>
          <p:cNvSpPr txBox="1">
            <a:spLocks/>
          </p:cNvSpPr>
          <p:nvPr/>
        </p:nvSpPr>
        <p:spPr>
          <a:xfrm>
            <a:off x="508866" y="645131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bg1"/>
                </a:solidFill>
                <a:latin typeface="Manrope" pitchFamily="2" charset="0"/>
              </a:rPr>
              <a:t>Presented by Dr C Bannon</a:t>
            </a:r>
          </a:p>
        </p:txBody>
      </p:sp>
      <p:pic>
        <p:nvPicPr>
          <p:cNvPr id="2050" name="Picture 2" descr="Mind The Gap">
            <a:extLst>
              <a:ext uri="{FF2B5EF4-FFF2-40B4-BE49-F238E27FC236}">
                <a16:creationId xmlns:a16="http://schemas.microsoft.com/office/drawing/2014/main" id="{84E72A0D-0202-5EBC-5E55-EEA3677A7C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8619" y="1218135"/>
            <a:ext cx="5234514" cy="4984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635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A2B8EF-F38B-0049-A79D-18BDD88FB4BF}"/>
              </a:ext>
            </a:extLst>
          </p:cNvPr>
          <p:cNvSpPr>
            <a:spLocks noGrp="1"/>
          </p:cNvSpPr>
          <p:nvPr>
            <p:ph type="sldNum" sz="quarter" idx="12"/>
          </p:nvPr>
        </p:nvSpPr>
        <p:spPr>
          <a:xfrm>
            <a:off x="8780030" y="6437455"/>
            <a:ext cx="2743200" cy="365125"/>
          </a:xfrm>
        </p:spPr>
        <p:txBody>
          <a:bodyPr/>
          <a:lstStyle/>
          <a:p>
            <a:r>
              <a:rPr lang="en-US" b="1">
                <a:solidFill>
                  <a:schemeClr val="bg1"/>
                </a:solidFill>
                <a:latin typeface="Manrope SemiBold" pitchFamily="2" charset="0"/>
              </a:rPr>
              <a:t>Page </a:t>
            </a:r>
            <a:fld id="{9230144F-31E2-D24E-A04B-4F2940DABF53}" type="slidenum">
              <a:rPr lang="en-US" b="1" smtClean="0">
                <a:solidFill>
                  <a:schemeClr val="bg1"/>
                </a:solidFill>
                <a:latin typeface="Manrope SemiBold" pitchFamily="2" charset="0"/>
              </a:rPr>
              <a:t>5</a:t>
            </a:fld>
            <a:endParaRPr lang="en-US" b="1" dirty="0">
              <a:solidFill>
                <a:schemeClr val="bg1"/>
              </a:solidFill>
              <a:latin typeface="Manrope SemiBold" pitchFamily="2" charset="0"/>
            </a:endParaRPr>
          </a:p>
        </p:txBody>
      </p:sp>
      <p:sp>
        <p:nvSpPr>
          <p:cNvPr id="6" name="Title 1">
            <a:extLst>
              <a:ext uri="{FF2B5EF4-FFF2-40B4-BE49-F238E27FC236}">
                <a16:creationId xmlns:a16="http://schemas.microsoft.com/office/drawing/2014/main" id="{8D5349B3-33F7-9A45-B366-78643FE0298C}"/>
              </a:ext>
            </a:extLst>
          </p:cNvPr>
          <p:cNvSpPr txBox="1">
            <a:spLocks/>
          </p:cNvSpPr>
          <p:nvPr/>
        </p:nvSpPr>
        <p:spPr>
          <a:xfrm>
            <a:off x="668770" y="484732"/>
            <a:ext cx="9144000" cy="36211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1D1D1B"/>
                </a:solidFill>
                <a:latin typeface="Manrope Medium" pitchFamily="2" charset="0"/>
              </a:rPr>
              <a:t>Shared care</a:t>
            </a:r>
          </a:p>
        </p:txBody>
      </p:sp>
      <p:sp>
        <p:nvSpPr>
          <p:cNvPr id="8" name="TextBox 7">
            <a:extLst>
              <a:ext uri="{FF2B5EF4-FFF2-40B4-BE49-F238E27FC236}">
                <a16:creationId xmlns:a16="http://schemas.microsoft.com/office/drawing/2014/main" id="{2CE0E0A2-C654-4F49-BB55-D4F46094DCC5}"/>
              </a:ext>
            </a:extLst>
          </p:cNvPr>
          <p:cNvSpPr txBox="1"/>
          <p:nvPr/>
        </p:nvSpPr>
        <p:spPr>
          <a:xfrm>
            <a:off x="429659" y="1681626"/>
            <a:ext cx="6178960" cy="3183949"/>
          </a:xfrm>
          <a:prstGeom prst="rect">
            <a:avLst/>
          </a:prstGeom>
          <a:noFill/>
        </p:spPr>
        <p:txBody>
          <a:bodyPr wrap="square" lIns="0" tIns="0" rIns="0" bIns="0" rtlCol="0">
            <a:spAutoFit/>
          </a:bodyPr>
          <a:lstStyle/>
          <a:p>
            <a:pPr marL="285750" indent="-285750">
              <a:lnSpc>
                <a:spcPct val="150000"/>
              </a:lnSpc>
              <a:buFont typeface="Arial" panose="020B0604020202020204" pitchFamily="34" charset="0"/>
              <a:buChar char="•"/>
            </a:pPr>
            <a:r>
              <a:rPr lang="en-US" sz="2000" dirty="0">
                <a:solidFill>
                  <a:srgbClr val="1D1D1B"/>
                </a:solidFill>
                <a:latin typeface="Manrope" pitchFamily="2" charset="0"/>
              </a:rPr>
              <a:t>Some funding for shared care but it is not enough for the work involved</a:t>
            </a:r>
          </a:p>
          <a:p>
            <a:pPr marL="285750" indent="-285750">
              <a:lnSpc>
                <a:spcPct val="150000"/>
              </a:lnSpc>
              <a:buFont typeface="Arial" panose="020B0604020202020204" pitchFamily="34" charset="0"/>
              <a:buChar char="•"/>
            </a:pPr>
            <a:r>
              <a:rPr lang="en-US" sz="2000" dirty="0">
                <a:solidFill>
                  <a:srgbClr val="1D1D1B"/>
                </a:solidFill>
                <a:latin typeface="Manrope" pitchFamily="2" charset="0"/>
              </a:rPr>
              <a:t>Raised with Medicines Management team that  PSSRU figures should be used</a:t>
            </a:r>
          </a:p>
          <a:p>
            <a:pPr marL="285750" indent="-285750">
              <a:lnSpc>
                <a:spcPct val="150000"/>
              </a:lnSpc>
              <a:buFont typeface="Arial" panose="020B0604020202020204" pitchFamily="34" charset="0"/>
              <a:buChar char="•"/>
            </a:pPr>
            <a:r>
              <a:rPr lang="en-US" sz="2000" dirty="0">
                <a:solidFill>
                  <a:srgbClr val="1D1D1B"/>
                </a:solidFill>
                <a:latin typeface="Manrope" pitchFamily="2" charset="0"/>
              </a:rPr>
              <a:t>We have written to the ICB and Acute Trusts that the majority of practices intend to stop signing new patients up to shared care without changes from April 1</a:t>
            </a:r>
            <a:r>
              <a:rPr lang="en-US" sz="2000" baseline="30000" dirty="0">
                <a:solidFill>
                  <a:srgbClr val="1D1D1B"/>
                </a:solidFill>
                <a:latin typeface="Manrope" pitchFamily="2" charset="0"/>
              </a:rPr>
              <a:t>st</a:t>
            </a:r>
            <a:r>
              <a:rPr lang="en-US" sz="2000" dirty="0">
                <a:solidFill>
                  <a:srgbClr val="1D1D1B"/>
                </a:solidFill>
                <a:latin typeface="Manrope" pitchFamily="2" charset="0"/>
              </a:rPr>
              <a:t>.</a:t>
            </a:r>
          </a:p>
        </p:txBody>
      </p:sp>
      <p:cxnSp>
        <p:nvCxnSpPr>
          <p:cNvPr id="16" name="Straight Connector 15">
            <a:extLst>
              <a:ext uri="{FF2B5EF4-FFF2-40B4-BE49-F238E27FC236}">
                <a16:creationId xmlns:a16="http://schemas.microsoft.com/office/drawing/2014/main" id="{C5F6B858-8531-684C-A5B8-90E5D2CA695C}"/>
              </a:ext>
            </a:extLst>
          </p:cNvPr>
          <p:cNvCxnSpPr>
            <a:cxnSpLocks/>
          </p:cNvCxnSpPr>
          <p:nvPr/>
        </p:nvCxnSpPr>
        <p:spPr>
          <a:xfrm>
            <a:off x="668770" y="1218134"/>
            <a:ext cx="10854460" cy="0"/>
          </a:xfrm>
          <a:prstGeom prst="line">
            <a:avLst/>
          </a:prstGeom>
          <a:ln w="28575">
            <a:solidFill>
              <a:srgbClr val="E35598"/>
            </a:solidFill>
          </a:ln>
        </p:spPr>
        <p:style>
          <a:lnRef idx="1">
            <a:schemeClr val="accent1"/>
          </a:lnRef>
          <a:fillRef idx="0">
            <a:schemeClr val="accent1"/>
          </a:fillRef>
          <a:effectRef idx="0">
            <a:schemeClr val="accent1"/>
          </a:effectRef>
          <a:fontRef idx="minor">
            <a:schemeClr val="tx1"/>
          </a:fontRef>
        </p:style>
      </p:cxnSp>
      <p:sp>
        <p:nvSpPr>
          <p:cNvPr id="18" name="Slide Number Placeholder 3">
            <a:extLst>
              <a:ext uri="{FF2B5EF4-FFF2-40B4-BE49-F238E27FC236}">
                <a16:creationId xmlns:a16="http://schemas.microsoft.com/office/drawing/2014/main" id="{86D05583-1094-F742-BB7D-DD7F2F641734}"/>
              </a:ext>
            </a:extLst>
          </p:cNvPr>
          <p:cNvSpPr txBox="1">
            <a:spLocks/>
          </p:cNvSpPr>
          <p:nvPr/>
        </p:nvSpPr>
        <p:spPr>
          <a:xfrm>
            <a:off x="508866" y="645131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bg1"/>
                </a:solidFill>
                <a:latin typeface="Manrope" pitchFamily="2" charset="0"/>
              </a:rPr>
              <a:t>Presented by Dr C Bannon</a:t>
            </a:r>
          </a:p>
        </p:txBody>
      </p:sp>
      <p:pic>
        <p:nvPicPr>
          <p:cNvPr id="4098" name="Picture 2">
            <a:extLst>
              <a:ext uri="{FF2B5EF4-FFF2-40B4-BE49-F238E27FC236}">
                <a16:creationId xmlns:a16="http://schemas.microsoft.com/office/drawing/2014/main" id="{65F4835D-2F20-3EF9-A336-AA1CD64E70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391" y="1299995"/>
            <a:ext cx="5277080" cy="4505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441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A2B8EF-F38B-0049-A79D-18BDD88FB4BF}"/>
              </a:ext>
            </a:extLst>
          </p:cNvPr>
          <p:cNvSpPr>
            <a:spLocks noGrp="1"/>
          </p:cNvSpPr>
          <p:nvPr>
            <p:ph type="sldNum" sz="quarter" idx="12"/>
          </p:nvPr>
        </p:nvSpPr>
        <p:spPr>
          <a:xfrm>
            <a:off x="8780030" y="6437455"/>
            <a:ext cx="2743200" cy="365125"/>
          </a:xfrm>
        </p:spPr>
        <p:txBody>
          <a:bodyPr/>
          <a:lstStyle/>
          <a:p>
            <a:r>
              <a:rPr lang="en-US" b="1">
                <a:solidFill>
                  <a:schemeClr val="bg1"/>
                </a:solidFill>
                <a:latin typeface="Manrope SemiBold" pitchFamily="2" charset="0"/>
              </a:rPr>
              <a:t>Page </a:t>
            </a:r>
            <a:fld id="{9230144F-31E2-D24E-A04B-4F2940DABF53}" type="slidenum">
              <a:rPr lang="en-US" b="1" smtClean="0">
                <a:solidFill>
                  <a:schemeClr val="bg1"/>
                </a:solidFill>
                <a:latin typeface="Manrope SemiBold" pitchFamily="2" charset="0"/>
              </a:rPr>
              <a:t>6</a:t>
            </a:fld>
            <a:endParaRPr lang="en-US" b="1" dirty="0">
              <a:solidFill>
                <a:schemeClr val="bg1"/>
              </a:solidFill>
              <a:latin typeface="Manrope SemiBold" pitchFamily="2" charset="0"/>
            </a:endParaRPr>
          </a:p>
        </p:txBody>
      </p:sp>
      <p:sp>
        <p:nvSpPr>
          <p:cNvPr id="6" name="Title 1">
            <a:extLst>
              <a:ext uri="{FF2B5EF4-FFF2-40B4-BE49-F238E27FC236}">
                <a16:creationId xmlns:a16="http://schemas.microsoft.com/office/drawing/2014/main" id="{8D5349B3-33F7-9A45-B366-78643FE0298C}"/>
              </a:ext>
            </a:extLst>
          </p:cNvPr>
          <p:cNvSpPr txBox="1">
            <a:spLocks/>
          </p:cNvSpPr>
          <p:nvPr/>
        </p:nvSpPr>
        <p:spPr>
          <a:xfrm>
            <a:off x="668770" y="484732"/>
            <a:ext cx="9144000" cy="36211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1D1D1B"/>
                </a:solidFill>
                <a:latin typeface="Manrope Medium" pitchFamily="2" charset="0"/>
              </a:rPr>
              <a:t>Data Sharing Agreements</a:t>
            </a:r>
          </a:p>
        </p:txBody>
      </p:sp>
      <p:sp>
        <p:nvSpPr>
          <p:cNvPr id="8" name="TextBox 7">
            <a:extLst>
              <a:ext uri="{FF2B5EF4-FFF2-40B4-BE49-F238E27FC236}">
                <a16:creationId xmlns:a16="http://schemas.microsoft.com/office/drawing/2014/main" id="{2CE0E0A2-C654-4F49-BB55-D4F46094DCC5}"/>
              </a:ext>
            </a:extLst>
          </p:cNvPr>
          <p:cNvSpPr txBox="1"/>
          <p:nvPr/>
        </p:nvSpPr>
        <p:spPr>
          <a:xfrm>
            <a:off x="429659" y="1681626"/>
            <a:ext cx="5552500" cy="2865528"/>
          </a:xfrm>
          <a:prstGeom prst="rect">
            <a:avLst/>
          </a:prstGeom>
          <a:noFill/>
        </p:spPr>
        <p:txBody>
          <a:bodyPr wrap="square" lIns="0" tIns="0" rIns="0" bIns="0" rtlCol="0">
            <a:spAutoFit/>
          </a:bodyPr>
          <a:lstStyle/>
          <a:p>
            <a:pPr marL="285750" indent="-285750">
              <a:lnSpc>
                <a:spcPct val="150000"/>
              </a:lnSpc>
              <a:buFont typeface="Arial" panose="020B0604020202020204" pitchFamily="34" charset="0"/>
              <a:buChar char="•"/>
            </a:pPr>
            <a:r>
              <a:rPr lang="en-US" dirty="0">
                <a:solidFill>
                  <a:srgbClr val="1D1D1B"/>
                </a:solidFill>
                <a:latin typeface="Manrope" pitchFamily="2" charset="0"/>
              </a:rPr>
              <a:t>We recommend practices do not sign any new data sharing agreements</a:t>
            </a:r>
          </a:p>
          <a:p>
            <a:pPr marL="285750" indent="-285750">
              <a:lnSpc>
                <a:spcPct val="150000"/>
              </a:lnSpc>
              <a:buFont typeface="Arial" panose="020B0604020202020204" pitchFamily="34" charset="0"/>
              <a:buChar char="•"/>
            </a:pPr>
            <a:r>
              <a:rPr lang="en-US" dirty="0">
                <a:solidFill>
                  <a:srgbClr val="1D1D1B"/>
                </a:solidFill>
                <a:latin typeface="Manrope" pitchFamily="2" charset="0"/>
              </a:rPr>
              <a:t>ICB Connecting GP data </a:t>
            </a:r>
          </a:p>
          <a:p>
            <a:pPr marL="285750" indent="-285750">
              <a:lnSpc>
                <a:spcPct val="150000"/>
              </a:lnSpc>
              <a:buFont typeface="Arial" panose="020B0604020202020204" pitchFamily="34" charset="0"/>
              <a:buChar char="•"/>
            </a:pPr>
            <a:r>
              <a:rPr lang="en-US" dirty="0">
                <a:solidFill>
                  <a:srgbClr val="1D1D1B"/>
                </a:solidFill>
                <a:latin typeface="Manrope" pitchFamily="2" charset="0"/>
              </a:rPr>
              <a:t>Whilst could be beneficial in long term must have the funding to underpin plan is to use for service redesign.</a:t>
            </a:r>
          </a:p>
          <a:p>
            <a:pPr marL="285750" indent="-285750">
              <a:lnSpc>
                <a:spcPct val="150000"/>
              </a:lnSpc>
              <a:buFont typeface="Arial" panose="020B0604020202020204" pitchFamily="34" charset="0"/>
              <a:buChar char="•"/>
            </a:pPr>
            <a:r>
              <a:rPr lang="en-US" dirty="0">
                <a:solidFill>
                  <a:srgbClr val="1D1D1B"/>
                </a:solidFill>
                <a:latin typeface="Manrope" pitchFamily="2" charset="0"/>
              </a:rPr>
              <a:t>We are not recommending </a:t>
            </a:r>
            <a:r>
              <a:rPr lang="en-US" dirty="0" err="1">
                <a:solidFill>
                  <a:srgbClr val="1D1D1B"/>
                </a:solidFill>
                <a:latin typeface="Manrope" pitchFamily="2" charset="0"/>
              </a:rPr>
              <a:t>Scriptswitch</a:t>
            </a:r>
            <a:r>
              <a:rPr lang="en-US" dirty="0">
                <a:solidFill>
                  <a:srgbClr val="1D1D1B"/>
                </a:solidFill>
                <a:latin typeface="Manrope" pitchFamily="2" charset="0"/>
              </a:rPr>
              <a:t> or Eclipse are switched off as feel this have important safety uses</a:t>
            </a:r>
          </a:p>
        </p:txBody>
      </p:sp>
      <p:cxnSp>
        <p:nvCxnSpPr>
          <p:cNvPr id="16" name="Straight Connector 15">
            <a:extLst>
              <a:ext uri="{FF2B5EF4-FFF2-40B4-BE49-F238E27FC236}">
                <a16:creationId xmlns:a16="http://schemas.microsoft.com/office/drawing/2014/main" id="{C5F6B858-8531-684C-A5B8-90E5D2CA695C}"/>
              </a:ext>
            </a:extLst>
          </p:cNvPr>
          <p:cNvCxnSpPr>
            <a:cxnSpLocks/>
          </p:cNvCxnSpPr>
          <p:nvPr/>
        </p:nvCxnSpPr>
        <p:spPr>
          <a:xfrm>
            <a:off x="668770" y="1218134"/>
            <a:ext cx="10854460" cy="0"/>
          </a:xfrm>
          <a:prstGeom prst="line">
            <a:avLst/>
          </a:prstGeom>
          <a:ln w="28575">
            <a:solidFill>
              <a:srgbClr val="E35598"/>
            </a:solidFill>
          </a:ln>
        </p:spPr>
        <p:style>
          <a:lnRef idx="1">
            <a:schemeClr val="accent1"/>
          </a:lnRef>
          <a:fillRef idx="0">
            <a:schemeClr val="accent1"/>
          </a:fillRef>
          <a:effectRef idx="0">
            <a:schemeClr val="accent1"/>
          </a:effectRef>
          <a:fontRef idx="minor">
            <a:schemeClr val="tx1"/>
          </a:fontRef>
        </p:style>
      </p:cxnSp>
      <p:sp>
        <p:nvSpPr>
          <p:cNvPr id="18" name="Slide Number Placeholder 3">
            <a:extLst>
              <a:ext uri="{FF2B5EF4-FFF2-40B4-BE49-F238E27FC236}">
                <a16:creationId xmlns:a16="http://schemas.microsoft.com/office/drawing/2014/main" id="{86D05583-1094-F742-BB7D-DD7F2F641734}"/>
              </a:ext>
            </a:extLst>
          </p:cNvPr>
          <p:cNvSpPr txBox="1">
            <a:spLocks/>
          </p:cNvSpPr>
          <p:nvPr/>
        </p:nvSpPr>
        <p:spPr>
          <a:xfrm>
            <a:off x="508866" y="645131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bg1"/>
                </a:solidFill>
                <a:latin typeface="Manrope" pitchFamily="2" charset="0"/>
              </a:rPr>
              <a:t>Presented by Dr C Bannon</a:t>
            </a:r>
          </a:p>
        </p:txBody>
      </p:sp>
      <p:pic>
        <p:nvPicPr>
          <p:cNvPr id="5122" name="Picture 2" descr="What Are Data Sharing Agreements and ...">
            <a:extLst>
              <a:ext uri="{FF2B5EF4-FFF2-40B4-BE49-F238E27FC236}">
                <a16:creationId xmlns:a16="http://schemas.microsoft.com/office/drawing/2014/main" id="{9A3D1F1A-47D4-C0DB-6994-FCCBC41725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7750" y="1681625"/>
            <a:ext cx="5155480" cy="3958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947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D63CD0-AA81-0C49-BD4F-4DA1242187EB}"/>
              </a:ext>
            </a:extLst>
          </p:cNvPr>
          <p:cNvSpPr txBox="1"/>
          <p:nvPr/>
        </p:nvSpPr>
        <p:spPr>
          <a:xfrm>
            <a:off x="9202589" y="5326572"/>
            <a:ext cx="2320641" cy="936025"/>
          </a:xfrm>
          <a:prstGeom prst="rect">
            <a:avLst/>
          </a:prstGeom>
          <a:noFill/>
        </p:spPr>
        <p:txBody>
          <a:bodyPr wrap="square" lIns="0" tIns="0" rIns="0" bIns="0" rtlCol="0">
            <a:spAutoFit/>
          </a:bodyPr>
          <a:lstStyle/>
          <a:p>
            <a:pPr>
              <a:lnSpc>
                <a:spcPct val="150000"/>
              </a:lnSpc>
            </a:pPr>
            <a:r>
              <a:rPr lang="en-US" sz="1400" dirty="0">
                <a:solidFill>
                  <a:srgbClr val="1D1D1B"/>
                </a:solidFill>
                <a:latin typeface="Manrope" pitchFamily="2" charset="0"/>
              </a:rPr>
              <a:t>01226 355 824</a:t>
            </a:r>
          </a:p>
          <a:p>
            <a:pPr>
              <a:lnSpc>
                <a:spcPct val="150000"/>
              </a:lnSpc>
            </a:pPr>
            <a:r>
              <a:rPr lang="en-US" sz="1400" dirty="0" err="1">
                <a:solidFill>
                  <a:srgbClr val="1D1D1B"/>
                </a:solidFill>
                <a:latin typeface="Manrope" pitchFamily="2" charset="0"/>
              </a:rPr>
              <a:t>barnsley.lmc@nhs.net</a:t>
            </a:r>
            <a:endParaRPr lang="en-US" sz="1400" dirty="0">
              <a:solidFill>
                <a:srgbClr val="1D1D1B"/>
              </a:solidFill>
              <a:latin typeface="Manrope" pitchFamily="2" charset="0"/>
            </a:endParaRPr>
          </a:p>
          <a:p>
            <a:pPr>
              <a:lnSpc>
                <a:spcPct val="150000"/>
              </a:lnSpc>
            </a:pPr>
            <a:r>
              <a:rPr lang="en-US" sz="1400" dirty="0" err="1">
                <a:solidFill>
                  <a:srgbClr val="1D1D1B"/>
                </a:solidFill>
                <a:latin typeface="Manrope" pitchFamily="2" charset="0"/>
              </a:rPr>
              <a:t>www.barnsleylmc.co.uk</a:t>
            </a:r>
            <a:endParaRPr lang="en-US" sz="1400" dirty="0">
              <a:solidFill>
                <a:srgbClr val="1D1D1B"/>
              </a:solidFill>
              <a:latin typeface="Manrope" pitchFamily="2" charset="0"/>
            </a:endParaRPr>
          </a:p>
        </p:txBody>
      </p:sp>
      <p:sp>
        <p:nvSpPr>
          <p:cNvPr id="8" name="Title 1">
            <a:extLst>
              <a:ext uri="{FF2B5EF4-FFF2-40B4-BE49-F238E27FC236}">
                <a16:creationId xmlns:a16="http://schemas.microsoft.com/office/drawing/2014/main" id="{BC352EDB-2BFA-3243-BAE3-E24892FB7ED4}"/>
              </a:ext>
            </a:extLst>
          </p:cNvPr>
          <p:cNvSpPr txBox="1">
            <a:spLocks/>
          </p:cNvSpPr>
          <p:nvPr/>
        </p:nvSpPr>
        <p:spPr>
          <a:xfrm>
            <a:off x="668770" y="1569581"/>
            <a:ext cx="9144000" cy="54257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4AC0DF"/>
                </a:solidFill>
                <a:latin typeface="Manrope SemiBold" pitchFamily="2" charset="0"/>
              </a:rPr>
              <a:t>Thank you for listening.</a:t>
            </a:r>
          </a:p>
          <a:p>
            <a:endParaRPr lang="en-US" sz="3600" b="1" dirty="0">
              <a:solidFill>
                <a:srgbClr val="4AC0DF"/>
              </a:solidFill>
              <a:latin typeface="Manrope SemiBold" pitchFamily="2" charset="0"/>
            </a:endParaRPr>
          </a:p>
          <a:p>
            <a:endParaRPr lang="en-US" sz="3600" b="1" dirty="0">
              <a:solidFill>
                <a:srgbClr val="4AC0DF"/>
              </a:solidFill>
              <a:latin typeface="Manrope SemiBold" pitchFamily="2" charset="0"/>
            </a:endParaRPr>
          </a:p>
          <a:p>
            <a:r>
              <a:rPr lang="en-US" sz="3600" b="1" dirty="0">
                <a:solidFill>
                  <a:srgbClr val="4AC0DF"/>
                </a:solidFill>
                <a:latin typeface="Manrope SemiBold" pitchFamily="2" charset="0"/>
              </a:rPr>
              <a:t>Questions?</a:t>
            </a:r>
          </a:p>
        </p:txBody>
      </p:sp>
      <p:pic>
        <p:nvPicPr>
          <p:cNvPr id="2" name="Picture 1">
            <a:extLst>
              <a:ext uri="{FF2B5EF4-FFF2-40B4-BE49-F238E27FC236}">
                <a16:creationId xmlns:a16="http://schemas.microsoft.com/office/drawing/2014/main" id="{7D7B1006-6442-6048-85B9-41FEA275DB0B}"/>
              </a:ext>
            </a:extLst>
          </p:cNvPr>
          <p:cNvPicPr>
            <a:picLocks noChangeAspect="1"/>
          </p:cNvPicPr>
          <p:nvPr/>
        </p:nvPicPr>
        <p:blipFill>
          <a:blip r:embed="rId2"/>
          <a:stretch>
            <a:fillRect/>
          </a:stretch>
        </p:blipFill>
        <p:spPr>
          <a:xfrm>
            <a:off x="668770" y="5019103"/>
            <a:ext cx="2383363" cy="1243494"/>
          </a:xfrm>
          <a:prstGeom prst="rect">
            <a:avLst/>
          </a:prstGeom>
        </p:spPr>
      </p:pic>
    </p:spTree>
    <p:extLst>
      <p:ext uri="{BB962C8B-B14F-4D97-AF65-F5344CB8AC3E}">
        <p14:creationId xmlns:p14="http://schemas.microsoft.com/office/powerpoint/2010/main" val="11964696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5469</TotalTime>
  <Words>841</Words>
  <Application>Microsoft Office PowerPoint</Application>
  <PresentationFormat>Widescreen</PresentationFormat>
  <Paragraphs>63</Paragraphs>
  <Slides>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vt:lpstr>
      <vt:lpstr>Calibri Light</vt:lpstr>
      <vt:lpstr>Manrope</vt:lpstr>
      <vt:lpstr>Manrope Medium</vt:lpstr>
      <vt:lpstr>Manrope SemiBold</vt:lpstr>
      <vt:lpstr>Symbol</vt:lpstr>
      <vt:lpstr>Office Theme</vt:lpstr>
      <vt:lpstr>BMA Collective Action Update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power point presentation example cover.</dc:title>
  <dc:creator>Adam B</dc:creator>
  <cp:lastModifiedBy>SMITH, Emma (BHF LUNDWOOD SURGERY)</cp:lastModifiedBy>
  <cp:revision>13</cp:revision>
  <dcterms:created xsi:type="dcterms:W3CDTF">2021-12-01T17:05:51Z</dcterms:created>
  <dcterms:modified xsi:type="dcterms:W3CDTF">2024-10-14T08:05:52Z</dcterms:modified>
</cp:coreProperties>
</file>