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51" r:id="rId6"/>
  </p:sldMasterIdLst>
  <p:notesMasterIdLst>
    <p:notesMasterId r:id="rId20"/>
  </p:notesMasterIdLst>
  <p:handoutMasterIdLst>
    <p:handoutMasterId r:id="rId21"/>
  </p:handoutMasterIdLst>
  <p:sldIdLst>
    <p:sldId id="262" r:id="rId7"/>
    <p:sldId id="268" r:id="rId8"/>
    <p:sldId id="271" r:id="rId9"/>
    <p:sldId id="270" r:id="rId10"/>
    <p:sldId id="272" r:id="rId11"/>
    <p:sldId id="273" r:id="rId12"/>
    <p:sldId id="274" r:id="rId13"/>
    <p:sldId id="275" r:id="rId14"/>
    <p:sldId id="277" r:id="rId15"/>
    <p:sldId id="276" r:id="rId16"/>
    <p:sldId id="278" r:id="rId17"/>
    <p:sldId id="279" r:id="rId18"/>
    <p:sldId id="267" r:id="rId1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C2"/>
    <a:srgbClr val="005EB8"/>
    <a:srgbClr val="0E45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6" cy="496174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744" y="0"/>
            <a:ext cx="2946345" cy="496174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2ECF97FC-92A7-4997-B43E-7C6BA422EF00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879"/>
            <a:ext cx="2946346" cy="496174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744" y="9428879"/>
            <a:ext cx="2946345" cy="496174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3F72253F-24E0-45C7-94EF-AA4A970E5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412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6" cy="496174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744" y="0"/>
            <a:ext cx="2946345" cy="496174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A9C6B1FA-B0E3-46E0-ABBB-CB230C56A6F1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4440"/>
            <a:ext cx="5437822" cy="4467146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879"/>
            <a:ext cx="2946346" cy="496174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744" y="9428879"/>
            <a:ext cx="2946345" cy="496174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C2242A2D-454F-4CDD-B917-EBD53E718A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204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42A2D-454F-4CDD-B917-EBD53E718AA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96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42A2D-454F-4CDD-B917-EBD53E718AA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730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42A2D-454F-4CDD-B917-EBD53E718AA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496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42A2D-454F-4CDD-B917-EBD53E718AA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82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42A2D-454F-4CDD-B917-EBD53E718AA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16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42A2D-454F-4CDD-B917-EBD53E718AA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769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42A2D-454F-4CDD-B917-EBD53E718AA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539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42A2D-454F-4CDD-B917-EBD53E718AA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726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42A2D-454F-4CDD-B917-EBD53E718AA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607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42A2D-454F-4CDD-B917-EBD53E718AA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229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42A2D-454F-4CDD-B917-EBD53E718AA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592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42A2D-454F-4CDD-B917-EBD53E718AA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216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42A2D-454F-4CDD-B917-EBD53E718AA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750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2868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464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trapli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092" y="5812559"/>
            <a:ext cx="1789771" cy="723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7"/>
          <a:stretch>
            <a:fillRect/>
          </a:stretch>
        </p:blipFill>
        <p:spPr bwMode="auto">
          <a:xfrm>
            <a:off x="5178161" y="-8666"/>
            <a:ext cx="3725862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16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7"/>
          <a:stretch>
            <a:fillRect/>
          </a:stretch>
        </p:blipFill>
        <p:spPr bwMode="auto">
          <a:xfrm>
            <a:off x="5178161" y="-8666"/>
            <a:ext cx="3725862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103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ircl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" t="29445" r="4015" b="28368"/>
          <a:stretch/>
        </p:blipFill>
        <p:spPr>
          <a:xfrm>
            <a:off x="328448" y="1549490"/>
            <a:ext cx="8448275" cy="385753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743340" y="1610430"/>
            <a:ext cx="3647300" cy="3647300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743340" y="2674961"/>
            <a:ext cx="3647300" cy="158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5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005EB8"/>
                </a:solidFill>
                <a:latin typeface="Arial Black" charset="0"/>
                <a:ea typeface="ÇlÇr ñæí©" charset="0"/>
              </a:rPr>
              <a:t>TUBERCULOSIS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5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005EB8"/>
                </a:solidFill>
                <a:latin typeface="Arial Black" charset="0"/>
                <a:ea typeface="ÇlÇr ñæí©" charset="0"/>
              </a:rPr>
              <a:t>AWARENESS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005EB8"/>
              </a:solidFill>
              <a:effectLst/>
              <a:latin typeface="Arial Black" charset="0"/>
              <a:ea typeface="ÇlÇr ñæí©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ÇlÇr ñæí©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778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6287" y="1937982"/>
            <a:ext cx="6701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What is Latent TB infection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65027" y="3179928"/>
            <a:ext cx="671222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Dormant / Latent infection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Identified by screening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Individual clinically well no signs or symptoms to active  TB disease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 risk of transmission to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Treatable  3 months of dual therapy or 6 months of mono therapy</a:t>
            </a:r>
          </a:p>
        </p:txBody>
      </p:sp>
    </p:spTree>
    <p:extLst>
      <p:ext uri="{BB962C8B-B14F-4D97-AF65-F5344CB8AC3E}">
        <p14:creationId xmlns:p14="http://schemas.microsoft.com/office/powerpoint/2010/main" val="655167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everley.jones\AppData\Local\Microsoft\Windows\Temporary Internet Files\Content.IE5\31KXCKIM\6237765131_a01230e4e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61" y="341194"/>
            <a:ext cx="2805874" cy="204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3748" y="2662345"/>
            <a:ext cx="807208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>
                <a:solidFill>
                  <a:srgbClr val="005EC2"/>
                </a:solidFill>
              </a:rPr>
              <a:t>Barnsley / Wakefield Community TB service </a:t>
            </a:r>
            <a:endParaRPr lang="en-GB" sz="3200" dirty="0">
              <a:solidFill>
                <a:srgbClr val="005EC2"/>
              </a:solidFill>
            </a:endParaRPr>
          </a:p>
          <a:p>
            <a:pPr algn="ctr"/>
            <a:r>
              <a:rPr lang="en-GB" sz="3600" dirty="0">
                <a:solidFill>
                  <a:srgbClr val="005EC2"/>
                </a:solidFill>
              </a:rPr>
              <a:t>01226 – 731686</a:t>
            </a:r>
          </a:p>
          <a:p>
            <a:pPr algn="ctr"/>
            <a:r>
              <a:rPr lang="en-GB" sz="3600" dirty="0">
                <a:solidFill>
                  <a:srgbClr val="005EC2"/>
                </a:solidFill>
              </a:rPr>
              <a:t>01924 - 252873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76693" y="4543720"/>
            <a:ext cx="7659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Bev Jones Lead TB Clinical Nurse Specialist  TB Barnsley &amp; Wakefield</a:t>
            </a:r>
          </a:p>
          <a:p>
            <a:r>
              <a:rPr lang="en-GB" dirty="0"/>
              <a:t>Ruth Maclean – TB Specialist Nurse - Wakefield </a:t>
            </a:r>
          </a:p>
          <a:p>
            <a:r>
              <a:rPr lang="en-GB" dirty="0"/>
              <a:t>Faa Songelani Community TB Staff Nurse - Wakefield</a:t>
            </a:r>
          </a:p>
        </p:txBody>
      </p:sp>
    </p:spTree>
    <p:extLst>
      <p:ext uri="{BB962C8B-B14F-4D97-AF65-F5344CB8AC3E}">
        <p14:creationId xmlns:p14="http://schemas.microsoft.com/office/powerpoint/2010/main" val="2050290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everley.jones\AppData\Local\Microsoft\Windows\Temporary Internet Files\Content.IE5\YLCFB499\depositphotos_4439888-Question-Marks-Around-Word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647" y="1577826"/>
            <a:ext cx="5670146" cy="384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389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rapl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2338324"/>
            <a:ext cx="5870448" cy="237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13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28447" y="2102580"/>
            <a:ext cx="8502415" cy="395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50"/>
              </a:spcAft>
              <a:buClrTx/>
              <a:buSzTx/>
              <a:buFontTx/>
              <a:buNone/>
              <a:tabLst/>
            </a:pPr>
            <a:r>
              <a:rPr lang="en-US" sz="2500" u="sng" dirty="0">
                <a:solidFill>
                  <a:srgbClr val="005EB8"/>
                </a:solidFill>
                <a:latin typeface="Arial Black" charset="0"/>
                <a:ea typeface="ÇlÇr ñæí©" charset="0"/>
              </a:rPr>
              <a:t>Aims of session: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50"/>
              </a:spcAft>
              <a:buClrTx/>
              <a:buSzTx/>
              <a:buFontTx/>
              <a:buNone/>
              <a:tabLst/>
            </a:pPr>
            <a:endParaRPr lang="en-US" dirty="0">
              <a:ea typeface="ÇlÇr ñæí©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5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b="1" strike="noStrike" cap="none" normalizeH="0" baseline="0" dirty="0">
                <a:ln>
                  <a:noFill/>
                </a:ln>
                <a:solidFill>
                  <a:srgbClr val="005EB8"/>
                </a:solidFill>
                <a:effectLst/>
                <a:latin typeface="Arial Black" charset="0"/>
                <a:ea typeface="ÇlÇr ñæí©" charset="0"/>
              </a:rPr>
              <a:t>To have a basic understanding</a:t>
            </a:r>
            <a:r>
              <a:rPr kumimoji="0" lang="en-US" sz="1800" b="1" strike="noStrike" cap="none" normalizeH="0" dirty="0">
                <a:ln>
                  <a:noFill/>
                </a:ln>
                <a:solidFill>
                  <a:srgbClr val="005EB8"/>
                </a:solidFill>
                <a:effectLst/>
                <a:latin typeface="Arial Black" charset="0"/>
                <a:ea typeface="ÇlÇr ñæí©" charset="0"/>
              </a:rPr>
              <a:t> of Tuberculosis (TB)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5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800" b="1" baseline="0" dirty="0">
                <a:solidFill>
                  <a:srgbClr val="005EB8"/>
                </a:solidFill>
                <a:latin typeface="Arial Black" charset="0"/>
                <a:ea typeface="ÇlÇr ñæí©" charset="0"/>
              </a:rPr>
              <a:t>The</a:t>
            </a:r>
            <a:r>
              <a:rPr lang="en-US" sz="1800" b="1" dirty="0">
                <a:solidFill>
                  <a:srgbClr val="005EB8"/>
                </a:solidFill>
                <a:latin typeface="Arial Black" charset="0"/>
                <a:ea typeface="ÇlÇr ñæí©" charset="0"/>
              </a:rPr>
              <a:t> signs and symptoms of TB and how it is transmitted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5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b="1" strike="noStrike" cap="none" normalizeH="0" baseline="0" dirty="0">
                <a:ln>
                  <a:noFill/>
                </a:ln>
                <a:solidFill>
                  <a:srgbClr val="005EB8"/>
                </a:solidFill>
                <a:effectLst/>
                <a:latin typeface="Arial Black" charset="0"/>
                <a:ea typeface="ÇlÇr ñæí©" charset="0"/>
              </a:rPr>
              <a:t>The risk factors for</a:t>
            </a:r>
            <a:r>
              <a:rPr kumimoji="0" lang="en-US" sz="1800" b="1" strike="noStrike" cap="none" normalizeH="0" dirty="0">
                <a:ln>
                  <a:noFill/>
                </a:ln>
                <a:solidFill>
                  <a:srgbClr val="005EB8"/>
                </a:solidFill>
                <a:effectLst/>
                <a:latin typeface="Arial Black" charset="0"/>
                <a:ea typeface="ÇlÇr ñæí©" charset="0"/>
              </a:rPr>
              <a:t> TB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5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800" b="1" baseline="0" dirty="0">
                <a:solidFill>
                  <a:srgbClr val="005EB8"/>
                </a:solidFill>
                <a:latin typeface="Arial Black" charset="0"/>
                <a:ea typeface="ÇlÇr ñæí©" charset="0"/>
              </a:rPr>
              <a:t>Active disease versus latent infection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5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b="1" strike="noStrike" cap="none" normalizeH="0" baseline="0" dirty="0">
                <a:ln>
                  <a:noFill/>
                </a:ln>
                <a:solidFill>
                  <a:srgbClr val="005EB8"/>
                </a:solidFill>
                <a:effectLst/>
                <a:latin typeface="Arial Black" charset="0"/>
                <a:ea typeface="ÇlÇr ñæí©" charset="0"/>
              </a:rPr>
              <a:t>Who to contact if any concerns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50"/>
              </a:spcAft>
              <a:buClrTx/>
              <a:buSzTx/>
              <a:buFontTx/>
              <a:buNone/>
              <a:tabLst/>
            </a:pPr>
            <a:endParaRPr kumimoji="0" lang="en-US" sz="2500" b="0" u="sng" strike="noStrike" cap="none" normalizeH="0" baseline="0" dirty="0">
              <a:ln>
                <a:noFill/>
              </a:ln>
              <a:solidFill>
                <a:srgbClr val="005EB8"/>
              </a:solidFill>
              <a:effectLst/>
              <a:latin typeface="Arial Black" charset="0"/>
              <a:ea typeface="ÇlÇr ñæí©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186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0436" y="2429301"/>
            <a:ext cx="608690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5400" dirty="0"/>
              <a:t>What is TB ?</a:t>
            </a:r>
          </a:p>
        </p:txBody>
      </p:sp>
    </p:spTree>
    <p:extLst>
      <p:ext uri="{BB962C8B-B14F-4D97-AF65-F5344CB8AC3E}">
        <p14:creationId xmlns:p14="http://schemas.microsoft.com/office/powerpoint/2010/main" val="771326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TuberculosisPhoto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00625" y="2357438"/>
            <a:ext cx="3571875" cy="2838450"/>
          </a:xfrm>
          <a:prstGeom prst="rect">
            <a:avLst/>
          </a:prstGeom>
        </p:spPr>
      </p:pic>
      <p:sp>
        <p:nvSpPr>
          <p:cNvPr id="5" name="Text Placeholder 3"/>
          <p:cNvSpPr txBox="1">
            <a:spLocks/>
          </p:cNvSpPr>
          <p:nvPr/>
        </p:nvSpPr>
        <p:spPr>
          <a:xfrm>
            <a:off x="428625" y="996288"/>
            <a:ext cx="4429125" cy="5459104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en-GB" sz="2000"/>
              <a:t>Human Tubercle Bacillus – Mycobacterium Tuberculosis is the main cause of Tuberculosis</a:t>
            </a:r>
          </a:p>
          <a:p>
            <a:pPr>
              <a:buFont typeface="Arial" pitchFamily="34" charset="0"/>
              <a:buNone/>
              <a:defRPr/>
            </a:pPr>
            <a:r>
              <a:rPr lang="en-GB" sz="1800"/>
              <a:t>Its a rod shaped microbacteria</a:t>
            </a:r>
          </a:p>
          <a:p>
            <a:pPr>
              <a:buFont typeface="Arial" pitchFamily="34" charset="0"/>
              <a:buNone/>
              <a:defRPr/>
            </a:pPr>
            <a:r>
              <a:rPr lang="en-GB" sz="1800"/>
              <a:t>Slow growing doubles  18-24 hours </a:t>
            </a:r>
          </a:p>
          <a:p>
            <a:pPr>
              <a:buFont typeface="Arial" pitchFamily="34" charset="0"/>
              <a:buNone/>
              <a:defRPr/>
            </a:pPr>
            <a:r>
              <a:rPr lang="en-GB" sz="1800"/>
              <a:t>Passed by inhalation from an  infected person</a:t>
            </a:r>
          </a:p>
          <a:p>
            <a:pPr>
              <a:buFont typeface="Arial" pitchFamily="34" charset="0"/>
              <a:buNone/>
              <a:defRPr/>
            </a:pPr>
            <a:r>
              <a:rPr lang="en-GB" sz="2000" b="1" u="sng"/>
              <a:t>Notifiable disease</a:t>
            </a:r>
          </a:p>
          <a:p>
            <a:pPr>
              <a:buFont typeface="Arial" pitchFamily="34" charset="0"/>
              <a:buNone/>
              <a:defRPr/>
            </a:pPr>
            <a:r>
              <a:rPr lang="en-GB" sz="2000"/>
              <a:t>3 types of Notifiable TB</a:t>
            </a:r>
          </a:p>
          <a:p>
            <a:pPr>
              <a:buFont typeface="Arial" pitchFamily="34" charset="0"/>
              <a:buNone/>
              <a:defRPr/>
            </a:pPr>
            <a:r>
              <a:rPr lang="en-GB" sz="2000"/>
              <a:t>M. Tuberculosis </a:t>
            </a:r>
          </a:p>
          <a:p>
            <a:pPr>
              <a:buFont typeface="Arial" pitchFamily="34" charset="0"/>
              <a:buNone/>
              <a:defRPr/>
            </a:pPr>
            <a:endParaRPr lang="en-GB" sz="2000"/>
          </a:p>
          <a:p>
            <a:pPr>
              <a:buFont typeface="Arial" pitchFamily="34" charset="0"/>
              <a:buNone/>
              <a:defRPr/>
            </a:pPr>
            <a:r>
              <a:rPr lang="en-GB" sz="2000"/>
              <a:t>M. Bovine - </a:t>
            </a:r>
            <a:r>
              <a:rPr lang="en-GB" sz="1600" i="1"/>
              <a:t>infection previously passed on in infected milk- usually Pyrazinamide resistant.</a:t>
            </a:r>
            <a:endParaRPr lang="en-GB" sz="2000"/>
          </a:p>
          <a:p>
            <a:pPr>
              <a:buFont typeface="Arial" pitchFamily="34" charset="0"/>
              <a:buNone/>
              <a:defRPr/>
            </a:pPr>
            <a:endParaRPr lang="en-GB" sz="2000"/>
          </a:p>
          <a:p>
            <a:pPr>
              <a:buFont typeface="Arial" pitchFamily="34" charset="0"/>
              <a:buNone/>
              <a:defRPr/>
            </a:pPr>
            <a:r>
              <a:rPr lang="en-GB" sz="2000"/>
              <a:t>M. Africanum </a:t>
            </a:r>
            <a:r>
              <a:rPr lang="en-GB" sz="1600" i="1"/>
              <a:t>as the name suggests in Africa</a:t>
            </a:r>
            <a:endParaRPr lang="en-GB" sz="1600"/>
          </a:p>
          <a:p>
            <a:pPr>
              <a:buFont typeface="Arial" pitchFamily="34" charset="0"/>
              <a:buNone/>
              <a:defRPr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71731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2388" y="1610435"/>
            <a:ext cx="80931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>
                <a:solidFill>
                  <a:srgbClr val="005EC2"/>
                </a:solidFill>
              </a:rPr>
              <a:t>Clinical Symptoms of TB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rgbClr val="005EC2"/>
                </a:solidFill>
              </a:rPr>
              <a:t>Cough for over 3 weeks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rgbClr val="005EC2"/>
                </a:solidFill>
              </a:rPr>
              <a:t>Drenching night sweats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rgbClr val="005EC2"/>
                </a:solidFill>
              </a:rPr>
              <a:t>Fever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rgbClr val="005EC2"/>
                </a:solidFill>
              </a:rPr>
              <a:t>No appetite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rgbClr val="005EC2"/>
                </a:solidFill>
              </a:rPr>
              <a:t>Unexplained weight loss can be quite rapid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rgbClr val="005EC2"/>
                </a:solidFill>
              </a:rPr>
              <a:t>Extreme tiredness / lethargy</a:t>
            </a:r>
          </a:p>
        </p:txBody>
      </p:sp>
    </p:spTree>
    <p:extLst>
      <p:ext uri="{BB962C8B-B14F-4D97-AF65-F5344CB8AC3E}">
        <p14:creationId xmlns:p14="http://schemas.microsoft.com/office/powerpoint/2010/main" val="1036825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4274" y="2006221"/>
            <a:ext cx="7492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5EC2"/>
                </a:solidFill>
              </a:rPr>
              <a:t>How is TB transmitted?</a:t>
            </a:r>
          </a:p>
        </p:txBody>
      </p:sp>
      <p:pic>
        <p:nvPicPr>
          <p:cNvPr id="1028" name="Picture 4" descr="C:\Users\Beverley.jones\AppData\Local\Microsoft\Windows\Temporary Internet Files\Content.IE5\01C3NL9L\Disease_transmission_sneezin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140" y="2733674"/>
            <a:ext cx="5991367" cy="286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693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everley.jones\AppData\Local\Microsoft\Windows\Temporary Internet Files\Content.IE5\31KXCKIM\Noticia-105897-to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74" y="791571"/>
            <a:ext cx="2629752" cy="197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3451" y="1351128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Coughing</a:t>
            </a:r>
          </a:p>
        </p:txBody>
      </p:sp>
      <p:pic>
        <p:nvPicPr>
          <p:cNvPr id="2052" name="Picture 4" descr="C:\Users\Beverley.jones\AppData\Local\Microsoft\Windows\Temporary Internet Files\Content.IE5\2SW2P49D\karaoke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443" y="3862316"/>
            <a:ext cx="1819139" cy="167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07443" y="3562066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Singing</a:t>
            </a:r>
          </a:p>
        </p:txBody>
      </p:sp>
      <p:pic>
        <p:nvPicPr>
          <p:cNvPr id="2053" name="Picture 5" descr="C:\Users\Beverley.jones\AppData\Local\Microsoft\Windows\Temporary Internet Files\Content.IE5\6GB3ICJI\sneezy[1]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24765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7093" y="2763885"/>
            <a:ext cx="1015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Sneezing</a:t>
            </a:r>
          </a:p>
        </p:txBody>
      </p:sp>
      <p:pic>
        <p:nvPicPr>
          <p:cNvPr id="2054" name="Picture 6" descr="C:\Users\Beverley.jones\AppData\Local\Microsoft\Windows\Temporary Internet Files\Content.IE5\31KXCKIM\236072014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09" y="3250737"/>
            <a:ext cx="1053506" cy="113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74460" y="3862316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Laughing</a:t>
            </a:r>
          </a:p>
        </p:txBody>
      </p:sp>
      <p:pic>
        <p:nvPicPr>
          <p:cNvPr id="2055" name="Picture 7" descr="C:\Users\Beverley.jones\AppData\Local\Microsoft\Windows\Temporary Internet Files\Content.IE5\31KXCKIM\talking-voice-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315" y="4675836"/>
            <a:ext cx="1823631" cy="181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279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8866" y="1924334"/>
            <a:ext cx="5638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5EC2"/>
                </a:solidFill>
              </a:rPr>
              <a:t>What are the Risk factors for TB?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9116" y="2920621"/>
            <a:ext cx="433432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High risk countries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Travel to high risk countries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Prison / Detention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Homelessness / refugee camps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Alcohol dependence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Drug use</a:t>
            </a:r>
          </a:p>
        </p:txBody>
      </p:sp>
    </p:spTree>
    <p:extLst>
      <p:ext uri="{BB962C8B-B14F-4D97-AF65-F5344CB8AC3E}">
        <p14:creationId xmlns:p14="http://schemas.microsoft.com/office/powerpoint/2010/main" val="264106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7230" y="1774208"/>
            <a:ext cx="5595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5EC2"/>
                </a:solidFill>
              </a:rPr>
              <a:t>Treatment for active TB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51128" y="2729552"/>
            <a:ext cx="58002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Standard Quadruple therapy for a period of 6 months – this time frame can be variable depending on site of disease and any results received for example any resistance.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Following 2 weeks of treatment a person is deemed non infectious.</a:t>
            </a:r>
          </a:p>
        </p:txBody>
      </p:sp>
    </p:spTree>
    <p:extLst>
      <p:ext uri="{BB962C8B-B14F-4D97-AF65-F5344CB8AC3E}">
        <p14:creationId xmlns:p14="http://schemas.microsoft.com/office/powerpoint/2010/main" val="602533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43dd8110-9b25-45f8-a8b9-44a116e8ad49">ZEXKAYJVUWQ7-106-184</_dlc_DocId>
    <_dlc_DocIdUrl xmlns="43dd8110-9b25-45f8-a8b9-44a116e8ad49">
      <Url>http://dev5.swyt.nhs.uk/communications/_layouts/DocIdRedir.aspx?ID=ZEXKAYJVUWQ7-106-184</Url>
      <Description>ZEXKAYJVUWQ7-106-184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F284585C3E254FB2E6141BE41CE2B5" ma:contentTypeVersion="1" ma:contentTypeDescription="Create a new document." ma:contentTypeScope="" ma:versionID="bcf50bad7e826b13f11266293a264835">
  <xsd:schema xmlns:xsd="http://www.w3.org/2001/XMLSchema" xmlns:xs="http://www.w3.org/2001/XMLSchema" xmlns:p="http://schemas.microsoft.com/office/2006/metadata/properties" xmlns:ns1="http://schemas.microsoft.com/sharepoint/v3" xmlns:ns2="43dd8110-9b25-45f8-a8b9-44a116e8ad49" targetNamespace="http://schemas.microsoft.com/office/2006/metadata/properties" ma:root="true" ma:fieldsID="5f3c0c385dabc5a5c88a01196406b600" ns1:_="" ns2:_="">
    <xsd:import namespace="http://schemas.microsoft.com/sharepoint/v3"/>
    <xsd:import namespace="43dd8110-9b25-45f8-a8b9-44a116e8ad49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dd8110-9b25-45f8-a8b9-44a116e8ad49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6B3669-9B55-4B3A-81F4-EF5729BA62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001D04-CBB0-4455-8703-14C25759224B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sharepoint/v3"/>
    <ds:schemaRef ds:uri="43dd8110-9b25-45f8-a8b9-44a116e8ad49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32AEA91-5B7C-4BDA-92F7-FF911D61A78E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73C95A7A-15F8-4B0A-86E8-A0F2E266AE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3dd8110-9b25-45f8-a8b9-44a116e8ad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</TotalTime>
  <Words>311</Words>
  <Application>Microsoft Office PowerPoint</Application>
  <PresentationFormat>On-screen Show (4:3)</PresentationFormat>
  <Paragraphs>69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Manifest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Senior</dc:creator>
  <cp:lastModifiedBy>SMITH, Emma (BHF LUNDWOOD SURGERY)</cp:lastModifiedBy>
  <cp:revision>29</cp:revision>
  <cp:lastPrinted>2023-05-24T09:21:31Z</cp:lastPrinted>
  <dcterms:created xsi:type="dcterms:W3CDTF">2017-01-09T09:36:43Z</dcterms:created>
  <dcterms:modified xsi:type="dcterms:W3CDTF">2024-02-27T16:01:38Z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0x0101000DF284585C3E254FB2E6141BE41CE2B5</vt:lpwstr>
  </property>
  <property fmtid="{D5CDD505-2E9C-101B-9397-08002B2CF9AE}" pid="3" name="_dlc_DocIdItemGuid">
    <vt:lpwstr>864c426e-579e-4f99-8cfa-b001e1ad6f49</vt:lpwstr>
  </property>
</Properties>
</file>