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69" r:id="rId6"/>
    <p:sldId id="277" r:id="rId7"/>
    <p:sldId id="268" r:id="rId8"/>
    <p:sldId id="266" r:id="rId9"/>
    <p:sldId id="262" r:id="rId10"/>
    <p:sldId id="270" r:id="rId11"/>
    <p:sldId id="274" r:id="rId12"/>
    <p:sldId id="271" r:id="rId13"/>
    <p:sldId id="272" r:id="rId14"/>
    <p:sldId id="261" r:id="rId15"/>
    <p:sldId id="275" r:id="rId16"/>
    <p:sldId id="273" r:id="rId17"/>
    <p:sldId id="264" r:id="rId18"/>
    <p:sldId id="265" r:id="rId19"/>
    <p:sldId id="278" r:id="rId20"/>
    <p:sldId id="279" r:id="rId21"/>
    <p:sldId id="280" r:id="rId22"/>
    <p:sldId id="26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0"/>
    <a:srgbClr val="003087"/>
    <a:srgbClr val="AE2573"/>
    <a:srgbClr val="FFB81C"/>
    <a:srgbClr val="005EB8"/>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7247CA-31DA-20FA-1464-4E25F3B670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8F6F52E-1973-9319-B778-5754CC2BF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BFF34-4663-401C-937B-6E3B82C279DF}" type="datetimeFigureOut">
              <a:rPr lang="en-GB" smtClean="0"/>
              <a:t>13/11/2024</a:t>
            </a:fld>
            <a:endParaRPr lang="en-GB"/>
          </a:p>
        </p:txBody>
      </p:sp>
      <p:sp>
        <p:nvSpPr>
          <p:cNvPr id="4" name="Footer Placeholder 3">
            <a:extLst>
              <a:ext uri="{FF2B5EF4-FFF2-40B4-BE49-F238E27FC236}">
                <a16:creationId xmlns:a16="http://schemas.microsoft.com/office/drawing/2014/main" id="{D77F6AF9-BB8E-E38F-10E6-81FC3AD6E7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3A94CE-9637-9C69-5CC4-2D98660A0C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085D26-6011-452A-A7C5-04D88ADC9088}" type="slidenum">
              <a:rPr lang="en-GB" smtClean="0"/>
              <a:t>‹#›</a:t>
            </a:fld>
            <a:endParaRPr lang="en-GB"/>
          </a:p>
        </p:txBody>
      </p:sp>
    </p:spTree>
    <p:extLst>
      <p:ext uri="{BB962C8B-B14F-4D97-AF65-F5344CB8AC3E}">
        <p14:creationId xmlns:p14="http://schemas.microsoft.com/office/powerpoint/2010/main" val="124829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B7C-A128-48CB-929D-40BCE5833390}" type="datetimeFigureOut">
              <a:t>11/13/2024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23102-EA8A-4564-A1B6-C71E71DFF67B}" type="slidenum">
              <a:t>‹#›</a:t>
            </a:fld>
            <a:endParaRPr lang="en-GB"/>
          </a:p>
        </p:txBody>
      </p:sp>
    </p:spTree>
    <p:extLst>
      <p:ext uri="{BB962C8B-B14F-4D97-AF65-F5344CB8AC3E}">
        <p14:creationId xmlns:p14="http://schemas.microsoft.com/office/powerpoint/2010/main" val="146855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We often only talk about COPD in relation to PR but it is the biggest disease group that access PR and what the original evidence was built around. Now ILD Bronchiectasis guidelines also include PR – smaller numbers though. </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t>2</a:t>
            </a:fld>
            <a:endParaRPr lang="en-GB"/>
          </a:p>
        </p:txBody>
      </p:sp>
    </p:spTree>
    <p:extLst>
      <p:ext uri="{BB962C8B-B14F-4D97-AF65-F5344CB8AC3E}">
        <p14:creationId xmlns:p14="http://schemas.microsoft.com/office/powerpoint/2010/main" val="165101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14</a:t>
            </a:fld>
            <a:endParaRPr lang="en-GB"/>
          </a:p>
        </p:txBody>
      </p:sp>
    </p:spTree>
    <p:extLst>
      <p:ext uri="{BB962C8B-B14F-4D97-AF65-F5344CB8AC3E}">
        <p14:creationId xmlns:p14="http://schemas.microsoft.com/office/powerpoint/2010/main" val="292731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15</a:t>
            </a:fld>
            <a:endParaRPr lang="en-GB"/>
          </a:p>
        </p:txBody>
      </p:sp>
    </p:spTree>
    <p:extLst>
      <p:ext uri="{BB962C8B-B14F-4D97-AF65-F5344CB8AC3E}">
        <p14:creationId xmlns:p14="http://schemas.microsoft.com/office/powerpoint/2010/main" val="92725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16</a:t>
            </a:fld>
            <a:endParaRPr lang="en-GB"/>
          </a:p>
        </p:txBody>
      </p:sp>
    </p:spTree>
    <p:extLst>
      <p:ext uri="{BB962C8B-B14F-4D97-AF65-F5344CB8AC3E}">
        <p14:creationId xmlns:p14="http://schemas.microsoft.com/office/powerpoint/2010/main" val="249777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17</a:t>
            </a:fld>
            <a:endParaRPr lang="en-GB"/>
          </a:p>
        </p:txBody>
      </p:sp>
    </p:spTree>
    <p:extLst>
      <p:ext uri="{BB962C8B-B14F-4D97-AF65-F5344CB8AC3E}">
        <p14:creationId xmlns:p14="http://schemas.microsoft.com/office/powerpoint/2010/main" val="217164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18</a:t>
            </a:fld>
            <a:endParaRPr lang="en-GB"/>
          </a:p>
        </p:txBody>
      </p:sp>
    </p:spTree>
    <p:extLst>
      <p:ext uri="{BB962C8B-B14F-4D97-AF65-F5344CB8AC3E}">
        <p14:creationId xmlns:p14="http://schemas.microsoft.com/office/powerpoint/2010/main" val="100008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19</a:t>
            </a:fld>
            <a:endParaRPr lang="en-GB"/>
          </a:p>
        </p:txBody>
      </p:sp>
    </p:spTree>
    <p:extLst>
      <p:ext uri="{BB962C8B-B14F-4D97-AF65-F5344CB8AC3E}">
        <p14:creationId xmlns:p14="http://schemas.microsoft.com/office/powerpoint/2010/main" val="147649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20</a:t>
            </a:fld>
            <a:endParaRPr lang="en-GB"/>
          </a:p>
        </p:txBody>
      </p:sp>
    </p:spTree>
    <p:extLst>
      <p:ext uri="{BB962C8B-B14F-4D97-AF65-F5344CB8AC3E}">
        <p14:creationId xmlns:p14="http://schemas.microsoft.com/office/powerpoint/2010/main" val="235541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t>3</a:t>
            </a:fld>
            <a:endParaRPr lang="en-GB"/>
          </a:p>
        </p:txBody>
      </p:sp>
    </p:spTree>
    <p:extLst>
      <p:ext uri="{BB962C8B-B14F-4D97-AF65-F5344CB8AC3E}">
        <p14:creationId xmlns:p14="http://schemas.microsoft.com/office/powerpoint/2010/main" val="263313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r>
              <a:rPr lang="en-GB" dirty="0">
                <a:ea typeface="Calibri"/>
                <a:cs typeface="Calibri"/>
              </a:rPr>
              <a:t>90% people who do PR report an improvement in QoL</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t>4</a:t>
            </a:fld>
            <a:endParaRPr lang="en-GB"/>
          </a:p>
        </p:txBody>
      </p:sp>
    </p:spTree>
    <p:extLst>
      <p:ext uri="{BB962C8B-B14F-4D97-AF65-F5344CB8AC3E}">
        <p14:creationId xmlns:p14="http://schemas.microsoft.com/office/powerpoint/2010/main" val="340931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LTP – Resp high priority - increase access to PR over 10 years</a:t>
            </a:r>
          </a:p>
          <a:p>
            <a:r>
              <a:rPr lang="en-GB" dirty="0">
                <a:ea typeface="Calibri"/>
                <a:cs typeface="Calibri"/>
              </a:rPr>
              <a:t>5 year vision quality access and sustainable</a:t>
            </a:r>
          </a:p>
          <a:p>
            <a:r>
              <a:rPr lang="en-GB" dirty="0">
                <a:ea typeface="Calibri"/>
                <a:cs typeface="Calibri"/>
              </a:rPr>
              <a:t>Core20 HI approach - There are five clinical areas of focus which require accelerated improvement. </a:t>
            </a:r>
          </a:p>
          <a:p>
            <a:r>
              <a:rPr lang="en-GB" dirty="0" err="1">
                <a:ea typeface="Calibri"/>
                <a:cs typeface="Calibri"/>
              </a:rPr>
              <a:t>Rigthcare</a:t>
            </a:r>
            <a:r>
              <a:rPr lang="en-GB" dirty="0">
                <a:ea typeface="Calibri"/>
                <a:cs typeface="Calibri"/>
              </a:rPr>
              <a:t> COPD pathway – timely access to PR</a:t>
            </a:r>
          </a:p>
        </p:txBody>
      </p:sp>
      <p:sp>
        <p:nvSpPr>
          <p:cNvPr id="4" name="Slide Number Placeholder 3"/>
          <p:cNvSpPr>
            <a:spLocks noGrp="1"/>
          </p:cNvSpPr>
          <p:nvPr>
            <p:ph type="sldNum" sz="quarter" idx="5"/>
          </p:nvPr>
        </p:nvSpPr>
        <p:spPr/>
        <p:txBody>
          <a:bodyPr/>
          <a:lstStyle/>
          <a:p>
            <a:fld id="{50623102-EA8A-4564-A1B6-C71E71DFF67B}" type="slidenum">
              <a:t>5</a:t>
            </a:fld>
            <a:endParaRPr lang="en-GB"/>
          </a:p>
        </p:txBody>
      </p:sp>
    </p:spTree>
    <p:extLst>
      <p:ext uri="{BB962C8B-B14F-4D97-AF65-F5344CB8AC3E}">
        <p14:creationId xmlns:p14="http://schemas.microsoft.com/office/powerpoint/2010/main" val="342553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t>6</a:t>
            </a:fld>
            <a:endParaRPr lang="en-GB"/>
          </a:p>
        </p:txBody>
      </p:sp>
    </p:spTree>
    <p:extLst>
      <p:ext uri="{BB962C8B-B14F-4D97-AF65-F5344CB8AC3E}">
        <p14:creationId xmlns:p14="http://schemas.microsoft.com/office/powerpoint/2010/main" val="188818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t>7</a:t>
            </a:fld>
            <a:endParaRPr lang="en-GB"/>
          </a:p>
        </p:txBody>
      </p:sp>
    </p:spTree>
    <p:extLst>
      <p:ext uri="{BB962C8B-B14F-4D97-AF65-F5344CB8AC3E}">
        <p14:creationId xmlns:p14="http://schemas.microsoft.com/office/powerpoint/2010/main" val="176855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t>8</a:t>
            </a:fld>
            <a:endParaRPr lang="en-GB"/>
          </a:p>
        </p:txBody>
      </p:sp>
    </p:spTree>
    <p:extLst>
      <p:ext uri="{BB962C8B-B14F-4D97-AF65-F5344CB8AC3E}">
        <p14:creationId xmlns:p14="http://schemas.microsoft.com/office/powerpoint/2010/main" val="139361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623102-EA8A-4564-A1B6-C71E71DFF67B}" type="slidenum">
              <a:rPr lang="en-GB"/>
              <a:t>9</a:t>
            </a:fld>
            <a:endParaRPr lang="en-GB"/>
          </a:p>
        </p:txBody>
      </p:sp>
    </p:spTree>
    <p:extLst>
      <p:ext uri="{BB962C8B-B14F-4D97-AF65-F5344CB8AC3E}">
        <p14:creationId xmlns:p14="http://schemas.microsoft.com/office/powerpoint/2010/main" val="52653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referral to pulmonary rehabilitation should be used as an opportunity to explore the patient’s understanding of pulmonary rehabilitation, address concerns and to educate patients about the benefits of a pulmonary rehabilitation programme. </a:t>
            </a:r>
          </a:p>
          <a:p>
            <a:endParaRPr lang="en-US" dirty="0"/>
          </a:p>
          <a:p>
            <a:r>
              <a:rPr lang="en-US" dirty="0"/>
              <a:t>We want Healthcare professionals making referrals to pulmonary rehabilitation to have basic knowledge about what a programme entails and effectiveness. </a:t>
            </a:r>
          </a:p>
          <a:p>
            <a:endParaRPr lang="en-US" dirty="0"/>
          </a:p>
          <a:p>
            <a:r>
              <a:rPr lang="en-US" dirty="0"/>
              <a:t>A pulmonary rehabilitation programme should be presented by the referrer as a fundamental treatment for CO</a:t>
            </a:r>
            <a:endParaRPr lang="en-US" dirty="0">
              <a:ea typeface="Calibri"/>
              <a:cs typeface="Calibri"/>
            </a:endParaRPr>
          </a:p>
          <a:p>
            <a:endParaRPr lang="en-US" dirty="0">
              <a:ea typeface="Calibri"/>
              <a:cs typeface="Calibri"/>
            </a:endParaRPr>
          </a:p>
          <a:p>
            <a:r>
              <a:rPr lang="en-US" dirty="0">
                <a:ea typeface="Calibri"/>
                <a:cs typeface="Calibri"/>
              </a:rPr>
              <a:t>What we want to avoid is other conditions / symptoms other than breathlessness limiting their ability to do PA. - </a:t>
            </a:r>
            <a:r>
              <a:rPr lang="en-US" dirty="0" err="1">
                <a:ea typeface="Calibri"/>
                <a:cs typeface="Calibri"/>
              </a:rPr>
              <a:t>i.s.</a:t>
            </a:r>
            <a:r>
              <a:rPr lang="en-US" dirty="0">
                <a:ea typeface="Calibri"/>
                <a:cs typeface="Calibri"/>
              </a:rPr>
              <a:t> MSK pain. Angina, </a:t>
            </a:r>
          </a:p>
        </p:txBody>
      </p:sp>
      <p:sp>
        <p:nvSpPr>
          <p:cNvPr id="4" name="Slide Number Placeholder 3"/>
          <p:cNvSpPr>
            <a:spLocks noGrp="1"/>
          </p:cNvSpPr>
          <p:nvPr>
            <p:ph type="sldNum" sz="quarter" idx="5"/>
          </p:nvPr>
        </p:nvSpPr>
        <p:spPr/>
        <p:txBody>
          <a:bodyPr/>
          <a:lstStyle/>
          <a:p>
            <a:fld id="{50623102-EA8A-4564-A1B6-C71E71DFF67B}" type="slidenum">
              <a:rPr lang="en-GB"/>
              <a:t>10</a:t>
            </a:fld>
            <a:endParaRPr lang="en-GB"/>
          </a:p>
        </p:txBody>
      </p:sp>
    </p:spTree>
    <p:extLst>
      <p:ext uri="{BB962C8B-B14F-4D97-AF65-F5344CB8AC3E}">
        <p14:creationId xmlns:p14="http://schemas.microsoft.com/office/powerpoint/2010/main" val="1612483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315964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2970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548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428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41049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997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2553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38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0477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41790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13/11/2024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58362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4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RightCareBarnsleyIntegratedSPA@swyt.nhs.uk"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629" y="410928"/>
            <a:ext cx="3535941" cy="11610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DD3008C-0CA8-D38E-F79F-C9FF12031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539"/>
            <a:ext cx="12192000" cy="2557936"/>
          </a:xfrm>
          <a:prstGeom prst="rect">
            <a:avLst/>
          </a:prstGeom>
        </p:spPr>
      </p:pic>
      <p:pic>
        <p:nvPicPr>
          <p:cNvPr id="6" name="Picture 5" descr="Icon&#10;&#10;Description automatically generated">
            <a:extLst>
              <a:ext uri="{FF2B5EF4-FFF2-40B4-BE49-F238E27FC236}">
                <a16:creationId xmlns:a16="http://schemas.microsoft.com/office/drawing/2014/main" id="{D691873B-570B-CBB6-D38C-CC7FF0B3C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
        <p:nvSpPr>
          <p:cNvPr id="2" name="TextBox 1">
            <a:extLst>
              <a:ext uri="{FF2B5EF4-FFF2-40B4-BE49-F238E27FC236}">
                <a16:creationId xmlns:a16="http://schemas.microsoft.com/office/drawing/2014/main" id="{AED32EBF-0999-10A9-21D4-9F60CF927D7E}"/>
              </a:ext>
            </a:extLst>
          </p:cNvPr>
          <p:cNvSpPr txBox="1"/>
          <p:nvPr/>
        </p:nvSpPr>
        <p:spPr>
          <a:xfrm>
            <a:off x="711200" y="1568622"/>
            <a:ext cx="880745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solidFill>
                  <a:srgbClr val="0072CE"/>
                </a:solidFill>
                <a:latin typeface="Arial"/>
                <a:cs typeface="Calibri"/>
              </a:rPr>
              <a:t>Pulmonary Rehabilitation</a:t>
            </a:r>
          </a:p>
          <a:p>
            <a:endParaRPr lang="en-GB" sz="3600" dirty="0">
              <a:solidFill>
                <a:srgbClr val="0072CE"/>
              </a:solidFill>
              <a:latin typeface="Arial"/>
              <a:cs typeface="Calibri"/>
            </a:endParaRPr>
          </a:p>
        </p:txBody>
      </p:sp>
      <p:sp>
        <p:nvSpPr>
          <p:cNvPr id="3" name="TextBox 2">
            <a:extLst>
              <a:ext uri="{FF2B5EF4-FFF2-40B4-BE49-F238E27FC236}">
                <a16:creationId xmlns:a16="http://schemas.microsoft.com/office/drawing/2014/main" id="{90BB972C-2FF3-AFA5-A841-7C46ED507532}"/>
              </a:ext>
            </a:extLst>
          </p:cNvPr>
          <p:cNvSpPr txBox="1"/>
          <p:nvPr/>
        </p:nvSpPr>
        <p:spPr>
          <a:xfrm>
            <a:off x="711200" y="3092793"/>
            <a:ext cx="5257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Calibri"/>
              </a:rPr>
              <a:t>Ursula Freeman</a:t>
            </a:r>
            <a:endParaRPr lang="en-GB" dirty="0">
              <a:latin typeface="Arial"/>
              <a:cs typeface="Arial"/>
            </a:endParaRPr>
          </a:p>
          <a:p>
            <a:r>
              <a:rPr lang="en-GB" dirty="0">
                <a:latin typeface="Arial"/>
                <a:cs typeface="Arial"/>
              </a:rPr>
              <a:t>SYICB PR Transformation Lead</a:t>
            </a:r>
          </a:p>
          <a:p>
            <a:r>
              <a:rPr lang="en-GB" dirty="0">
                <a:latin typeface="Arial"/>
                <a:cs typeface="Arial"/>
              </a:rPr>
              <a:t>@SYPRehab </a:t>
            </a:r>
          </a:p>
          <a:p>
            <a:r>
              <a:rPr lang="en-GB" dirty="0">
                <a:latin typeface="Arial"/>
                <a:cs typeface="Arial"/>
              </a:rPr>
              <a:t>ursula.freeman@nhs.net</a:t>
            </a:r>
            <a:endParaRPr lang="en-GB" dirty="0"/>
          </a:p>
        </p:txBody>
      </p:sp>
      <p:sp>
        <p:nvSpPr>
          <p:cNvPr id="5" name="TextBox 4">
            <a:extLst>
              <a:ext uri="{FF2B5EF4-FFF2-40B4-BE49-F238E27FC236}">
                <a16:creationId xmlns:a16="http://schemas.microsoft.com/office/drawing/2014/main" id="{8144DBED-BB3C-D68D-01B5-D4482DF7938B}"/>
              </a:ext>
            </a:extLst>
          </p:cNvPr>
          <p:cNvSpPr txBox="1"/>
          <p:nvPr/>
        </p:nvSpPr>
        <p:spPr>
          <a:xfrm>
            <a:off x="5759450" y="3092793"/>
            <a:ext cx="5257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Calibri"/>
              </a:rPr>
              <a:t>Rachel Clayton</a:t>
            </a:r>
          </a:p>
          <a:p>
            <a:r>
              <a:rPr lang="en-GB" dirty="0">
                <a:latin typeface="Arial"/>
                <a:cs typeface="Calibri"/>
              </a:rPr>
              <a:t>Clinical Team Leader - SWYFT</a:t>
            </a:r>
          </a:p>
          <a:p>
            <a:r>
              <a:rPr lang="en-GB" dirty="0">
                <a:latin typeface="Arial"/>
                <a:cs typeface="Calibri"/>
              </a:rPr>
              <a:t>@allofusinmind</a:t>
            </a:r>
          </a:p>
          <a:p>
            <a:r>
              <a:rPr lang="en-GB" dirty="0">
                <a:latin typeface="Arial"/>
                <a:cs typeface="Calibri"/>
              </a:rPr>
              <a:t>Rachel.clayton@swyt.nhs.uk</a:t>
            </a: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575487" y="329514"/>
            <a:ext cx="8670324" cy="1200329"/>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ea typeface="Calibri"/>
                <a:cs typeface="Calibri"/>
              </a:rPr>
              <a:t>The Right patients at The Right time – </a:t>
            </a:r>
          </a:p>
          <a:p>
            <a:r>
              <a:rPr lang="en-GB" sz="3600">
                <a:solidFill>
                  <a:schemeClr val="bg1"/>
                </a:solidFill>
                <a:ea typeface="Calibri"/>
                <a:cs typeface="Calibri"/>
              </a:rPr>
              <a:t>What's the criteria?</a:t>
            </a:r>
          </a:p>
        </p:txBody>
      </p:sp>
      <p:sp>
        <p:nvSpPr>
          <p:cNvPr id="3" name="TextBox 2">
            <a:extLst>
              <a:ext uri="{FF2B5EF4-FFF2-40B4-BE49-F238E27FC236}">
                <a16:creationId xmlns:a16="http://schemas.microsoft.com/office/drawing/2014/main" id="{5DECE66B-1AAA-574D-5A69-8996F7885F5C}"/>
              </a:ext>
            </a:extLst>
          </p:cNvPr>
          <p:cNvSpPr txBox="1"/>
          <p:nvPr/>
        </p:nvSpPr>
        <p:spPr>
          <a:xfrm>
            <a:off x="1139406" y="1370502"/>
            <a:ext cx="9854209"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ea typeface="Calibri"/>
              <a:cs typeface="Calibri"/>
            </a:endParaRPr>
          </a:p>
          <a:p>
            <a:pPr marL="914400" lvl="1" indent="-457200">
              <a:buFont typeface="Courier New"/>
              <a:buChar char="o"/>
            </a:pPr>
            <a:r>
              <a:rPr lang="en-GB" sz="2800" dirty="0">
                <a:ea typeface="Calibri"/>
                <a:cs typeface="Calibri"/>
              </a:rPr>
              <a:t>COPD  / ILD / Bronchiectasis</a:t>
            </a:r>
          </a:p>
          <a:p>
            <a:pPr marL="914400" lvl="1" indent="-457200">
              <a:buFont typeface="Courier New"/>
              <a:buChar char="o"/>
            </a:pPr>
            <a:r>
              <a:rPr lang="en-GB" sz="2800" dirty="0">
                <a:ea typeface="Calibri"/>
                <a:cs typeface="Calibri"/>
              </a:rPr>
              <a:t>Limited by breathlessness</a:t>
            </a:r>
          </a:p>
          <a:p>
            <a:pPr marL="914400" lvl="1" indent="-457200">
              <a:buFont typeface="Courier New"/>
              <a:buChar char="o"/>
            </a:pPr>
            <a:r>
              <a:rPr lang="en-GB" sz="2800" dirty="0">
                <a:ea typeface="Calibri"/>
                <a:cs typeface="Calibri"/>
              </a:rPr>
              <a:t>MRC 3+</a:t>
            </a:r>
          </a:p>
          <a:p>
            <a:pPr marL="914400" lvl="1" indent="-457200">
              <a:buFont typeface="Courier New"/>
              <a:buChar char="o"/>
            </a:pPr>
            <a:r>
              <a:rPr lang="en-GB" sz="2800" dirty="0">
                <a:ea typeface="Calibri"/>
                <a:cs typeface="Calibri"/>
              </a:rPr>
              <a:t>Contraindications – Sev. AS, unstable angina &amp; AAA &gt; 4.0cm</a:t>
            </a:r>
          </a:p>
          <a:p>
            <a:pPr marL="914400" lvl="1" indent="-457200">
              <a:buFont typeface="Courier New"/>
              <a:buChar char="o"/>
            </a:pPr>
            <a:r>
              <a:rPr lang="en-GB" sz="2800" dirty="0">
                <a:ea typeface="Calibri"/>
                <a:cs typeface="Calibri"/>
              </a:rPr>
              <a:t>Resp. meds optimised</a:t>
            </a:r>
          </a:p>
          <a:p>
            <a:pPr marL="914400" lvl="1" indent="-457200">
              <a:buFont typeface="Courier New"/>
              <a:buChar char="o"/>
            </a:pPr>
            <a:r>
              <a:rPr lang="en-GB" sz="2800" dirty="0">
                <a:ea typeface="Calibri"/>
                <a:cs typeface="Calibri"/>
              </a:rPr>
              <a:t>Stable comorbidities (</a:t>
            </a:r>
            <a:r>
              <a:rPr lang="en-GB" sz="2800" u="sng" dirty="0">
                <a:ea typeface="Calibri"/>
                <a:cs typeface="Calibri"/>
              </a:rPr>
              <a:t>CVS &amp; MSK particularly</a:t>
            </a:r>
            <a:r>
              <a:rPr lang="en-GB" sz="2800" dirty="0">
                <a:ea typeface="Calibri"/>
                <a:cs typeface="Calibri"/>
              </a:rPr>
              <a:t>)</a:t>
            </a:r>
          </a:p>
          <a:p>
            <a:pPr marL="914400" lvl="1" indent="-457200">
              <a:buFont typeface="Courier New"/>
              <a:buChar char="o"/>
            </a:pPr>
            <a:r>
              <a:rPr lang="en-GB" sz="2800" dirty="0">
                <a:ea typeface="Calibri"/>
                <a:cs typeface="Calibri"/>
              </a:rPr>
              <a:t>Resolved investigations i.e. ECHO, Oxygen</a:t>
            </a:r>
          </a:p>
          <a:p>
            <a:pPr marL="914400" lvl="1" indent="-457200">
              <a:buFont typeface="Courier New"/>
              <a:buChar char="o"/>
            </a:pPr>
            <a:r>
              <a:rPr lang="en-GB" sz="2800" dirty="0">
                <a:ea typeface="Calibri"/>
                <a:cs typeface="Calibri"/>
              </a:rPr>
              <a:t>Motivated - #WMTY</a:t>
            </a:r>
          </a:p>
          <a:p>
            <a:pPr marL="914400" lvl="1" indent="-457200">
              <a:buFont typeface="Courier New"/>
              <a:buChar char="o"/>
            </a:pPr>
            <a:r>
              <a:rPr lang="en-GB" sz="2800" dirty="0">
                <a:ea typeface="Calibri"/>
                <a:cs typeface="Calibri"/>
              </a:rPr>
              <a:t>Committed – 2 x week 6/52</a:t>
            </a:r>
          </a:p>
          <a:p>
            <a:pPr marL="914400" lvl="1" indent="-457200">
              <a:buFont typeface="Courier New"/>
              <a:buChar char="o"/>
            </a:pPr>
            <a:r>
              <a:rPr lang="en-GB" sz="2800" dirty="0">
                <a:ea typeface="Calibri"/>
                <a:cs typeface="Calibri"/>
              </a:rPr>
              <a:t>Informed consent</a:t>
            </a:r>
          </a:p>
          <a:p>
            <a:pPr marL="457200" indent="-457200">
              <a:buFont typeface="Arial"/>
              <a:buChar char="•"/>
            </a:pPr>
            <a:endParaRPr lang="en-GB" sz="2400" dirty="0">
              <a:ea typeface="Calibri"/>
              <a:cs typeface="Calibri"/>
            </a:endParaRPr>
          </a:p>
        </p:txBody>
      </p:sp>
    </p:spTree>
    <p:extLst>
      <p:ext uri="{BB962C8B-B14F-4D97-AF65-F5344CB8AC3E}">
        <p14:creationId xmlns:p14="http://schemas.microsoft.com/office/powerpoint/2010/main" val="347142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FD8378-C769-8113-0999-39F06EAB1381}"/>
              </a:ext>
            </a:extLst>
          </p:cNvPr>
          <p:cNvSpPr txBox="1"/>
          <p:nvPr/>
        </p:nvSpPr>
        <p:spPr>
          <a:xfrm>
            <a:off x="1482811" y="514865"/>
            <a:ext cx="8670324"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PR in Barnsley</a:t>
            </a:r>
          </a:p>
        </p:txBody>
      </p:sp>
      <p:sp>
        <p:nvSpPr>
          <p:cNvPr id="4" name="TextBox 3">
            <a:extLst>
              <a:ext uri="{FF2B5EF4-FFF2-40B4-BE49-F238E27FC236}">
                <a16:creationId xmlns:a16="http://schemas.microsoft.com/office/drawing/2014/main" id="{5CAC4E50-909C-1507-5EB6-F75E105FB370}"/>
              </a:ext>
            </a:extLst>
          </p:cNvPr>
          <p:cNvSpPr txBox="1"/>
          <p:nvPr/>
        </p:nvSpPr>
        <p:spPr>
          <a:xfrm>
            <a:off x="720812" y="1719648"/>
            <a:ext cx="5097161"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AE2573"/>
                </a:solidFill>
                <a:cs typeface="Calibri"/>
              </a:rPr>
              <a:t>You first:</a:t>
            </a:r>
          </a:p>
          <a:p>
            <a:pPr marL="285750" indent="-285750">
              <a:buFont typeface="Wingdings"/>
              <a:buChar char="ü"/>
            </a:pPr>
            <a:r>
              <a:rPr lang="en-US" sz="3200" dirty="0">
                <a:solidFill>
                  <a:srgbClr val="AE2573"/>
                </a:solidFill>
                <a:cs typeface="Calibri"/>
              </a:rPr>
              <a:t>Referral via email form to: </a:t>
            </a:r>
            <a:r>
              <a:rPr lang="en-US" dirty="0">
                <a:solidFill>
                  <a:srgbClr val="AE2573"/>
                </a:solidFill>
                <a:cs typeface="Calibri"/>
                <a:hlinkClick r:id="rId2"/>
              </a:rPr>
              <a:t>RightCareBarnsleyIntegratedSPA@swyt.nhs.uk</a:t>
            </a:r>
            <a:r>
              <a:rPr lang="en-US" dirty="0">
                <a:solidFill>
                  <a:srgbClr val="AE2573"/>
                </a:solidFill>
                <a:cs typeface="Calibri"/>
              </a:rPr>
              <a:t>  </a:t>
            </a:r>
            <a:endParaRPr lang="en-US" dirty="0">
              <a:solidFill>
                <a:srgbClr val="AE2573"/>
              </a:solidFill>
              <a:ea typeface="Calibri"/>
              <a:cs typeface="Calibri"/>
            </a:endParaRPr>
          </a:p>
          <a:p>
            <a:pPr marL="285750" indent="-285750">
              <a:buFont typeface="Wingdings"/>
              <a:buChar char="ü"/>
            </a:pPr>
            <a:r>
              <a:rPr lang="en-US" sz="3200" dirty="0">
                <a:solidFill>
                  <a:srgbClr val="AE2573"/>
                </a:solidFill>
                <a:cs typeface="Calibri"/>
              </a:rPr>
              <a:t>Need medical summary</a:t>
            </a:r>
            <a:endParaRPr lang="en-US" sz="3200" dirty="0">
              <a:solidFill>
                <a:srgbClr val="AE2573"/>
              </a:solidFill>
              <a:ea typeface="Calibri"/>
              <a:cs typeface="Calibri"/>
            </a:endParaRPr>
          </a:p>
          <a:p>
            <a:pPr marL="285750" indent="-285750">
              <a:buFont typeface="Wingdings"/>
              <a:buChar char="ü"/>
            </a:pPr>
            <a:r>
              <a:rPr lang="en-US" sz="3200" dirty="0">
                <a:solidFill>
                  <a:srgbClr val="AE2573"/>
                </a:solidFill>
                <a:cs typeface="Calibri"/>
              </a:rPr>
              <a:t>Meds. need optimising</a:t>
            </a:r>
            <a:endParaRPr lang="en-US" sz="3200" dirty="0">
              <a:solidFill>
                <a:srgbClr val="AE2573"/>
              </a:solidFill>
              <a:ea typeface="Calibri"/>
              <a:cs typeface="Calibri"/>
            </a:endParaRPr>
          </a:p>
          <a:p>
            <a:pPr marL="285750" indent="-285750">
              <a:buFont typeface="Wingdings"/>
              <a:buChar char="ü"/>
            </a:pPr>
            <a:r>
              <a:rPr lang="en-US" sz="3200" dirty="0">
                <a:solidFill>
                  <a:srgbClr val="AE2573"/>
                </a:solidFill>
                <a:cs typeface="Calibri"/>
              </a:rPr>
              <a:t>BP stable</a:t>
            </a:r>
            <a:endParaRPr lang="en-US" sz="3200" dirty="0">
              <a:solidFill>
                <a:srgbClr val="AE2573"/>
              </a:solidFill>
              <a:ea typeface="Calibri"/>
              <a:cs typeface="Calibri"/>
            </a:endParaRPr>
          </a:p>
          <a:p>
            <a:pPr marL="285750" indent="-285750">
              <a:buFont typeface="Wingdings"/>
              <a:buChar char="ü"/>
            </a:pPr>
            <a:r>
              <a:rPr lang="en-US" sz="3200" dirty="0">
                <a:solidFill>
                  <a:srgbClr val="AE2573"/>
                </a:solidFill>
                <a:cs typeface="Calibri"/>
              </a:rPr>
              <a:t>Consent and aware of commitment</a:t>
            </a:r>
            <a:endParaRPr lang="en-US" sz="3200" dirty="0">
              <a:solidFill>
                <a:srgbClr val="AE2573"/>
              </a:solidFill>
              <a:ea typeface="Calibri"/>
              <a:cs typeface="Calibri"/>
            </a:endParaRPr>
          </a:p>
          <a:p>
            <a:endParaRPr lang="en-US" dirty="0">
              <a:cs typeface="Calibri"/>
            </a:endParaRPr>
          </a:p>
          <a:p>
            <a:endParaRPr lang="en-US" dirty="0">
              <a:cs typeface="Calibri"/>
            </a:endParaRPr>
          </a:p>
        </p:txBody>
      </p:sp>
      <p:sp>
        <p:nvSpPr>
          <p:cNvPr id="5" name="TextBox 4">
            <a:extLst>
              <a:ext uri="{FF2B5EF4-FFF2-40B4-BE49-F238E27FC236}">
                <a16:creationId xmlns:a16="http://schemas.microsoft.com/office/drawing/2014/main" id="{768A0AEC-F737-8877-D14F-CE95633ABF2F}"/>
              </a:ext>
            </a:extLst>
          </p:cNvPr>
          <p:cNvSpPr txBox="1"/>
          <p:nvPr/>
        </p:nvSpPr>
        <p:spPr>
          <a:xfrm>
            <a:off x="6003324" y="1719648"/>
            <a:ext cx="576648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087"/>
                </a:solidFill>
                <a:cs typeface="Calibri"/>
              </a:rPr>
              <a:t>Then Us: </a:t>
            </a:r>
            <a:endParaRPr lang="en-US" dirty="0">
              <a:cs typeface="Calibri"/>
            </a:endParaRPr>
          </a:p>
          <a:p>
            <a:pPr marL="285750" indent="-285750">
              <a:buFont typeface="Wingdings"/>
              <a:buChar char="Ø"/>
            </a:pPr>
            <a:r>
              <a:rPr lang="en-US" sz="3200" dirty="0">
                <a:solidFill>
                  <a:srgbClr val="003087"/>
                </a:solidFill>
                <a:cs typeface="Calibri"/>
              </a:rPr>
              <a:t>Triaged by clinical staff</a:t>
            </a:r>
          </a:p>
          <a:p>
            <a:pPr marL="285750" indent="-285750">
              <a:buFont typeface="Wingdings"/>
              <a:buChar char="Ø"/>
            </a:pPr>
            <a:r>
              <a:rPr lang="en-US" sz="3200" dirty="0">
                <a:solidFill>
                  <a:srgbClr val="003087"/>
                </a:solidFill>
                <a:cs typeface="Calibri"/>
              </a:rPr>
              <a:t> Telephone to introduce service</a:t>
            </a:r>
          </a:p>
          <a:p>
            <a:pPr marL="285750" indent="-285750">
              <a:buFont typeface="Wingdings"/>
              <a:buChar char="Ø"/>
            </a:pPr>
            <a:r>
              <a:rPr lang="en-US" sz="3200" dirty="0">
                <a:solidFill>
                  <a:srgbClr val="003087"/>
                </a:solidFill>
                <a:cs typeface="Calibri"/>
              </a:rPr>
              <a:t>Assessment on phone, home or at a venue</a:t>
            </a:r>
          </a:p>
          <a:p>
            <a:pPr marL="285750" indent="-285750">
              <a:buFont typeface="Wingdings"/>
              <a:buChar char="Ø"/>
            </a:pPr>
            <a:r>
              <a:rPr lang="en-US" sz="3200" dirty="0">
                <a:solidFill>
                  <a:srgbClr val="003087"/>
                </a:solidFill>
                <a:cs typeface="Calibri"/>
              </a:rPr>
              <a:t>Walk test and Questionnaires</a:t>
            </a:r>
          </a:p>
          <a:p>
            <a:pPr marL="285750" indent="-285750">
              <a:buFont typeface="Wingdings"/>
              <a:buChar char="Ø"/>
            </a:pPr>
            <a:r>
              <a:rPr lang="en-US" sz="3200" dirty="0">
                <a:solidFill>
                  <a:srgbClr val="003087"/>
                </a:solidFill>
                <a:cs typeface="Calibri"/>
              </a:rPr>
              <a:t>Start PR – 6/52</a:t>
            </a:r>
          </a:p>
          <a:p>
            <a:pPr marL="285750" indent="-285750">
              <a:buFont typeface="Wingdings"/>
              <a:buChar char="Ø"/>
            </a:pPr>
            <a:r>
              <a:rPr lang="en-US" sz="3200" dirty="0">
                <a:solidFill>
                  <a:srgbClr val="003087"/>
                </a:solidFill>
                <a:cs typeface="Calibri"/>
              </a:rPr>
              <a:t>D/C assessment repeat walk test and Questionnaires</a:t>
            </a:r>
          </a:p>
        </p:txBody>
      </p:sp>
    </p:spTree>
    <p:extLst>
      <p:ext uri="{BB962C8B-B14F-4D97-AF65-F5344CB8AC3E}">
        <p14:creationId xmlns:p14="http://schemas.microsoft.com/office/powerpoint/2010/main" val="265405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FD8378-C769-8113-0999-39F06EAB1381}"/>
              </a:ext>
            </a:extLst>
          </p:cNvPr>
          <p:cNvSpPr txBox="1"/>
          <p:nvPr/>
        </p:nvSpPr>
        <p:spPr>
          <a:xfrm>
            <a:off x="1482811" y="514865"/>
            <a:ext cx="8670324"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PR in Barnsley – assessment &amp; groups</a:t>
            </a:r>
          </a:p>
        </p:txBody>
      </p:sp>
      <p:sp>
        <p:nvSpPr>
          <p:cNvPr id="4" name="TextBox 3">
            <a:extLst>
              <a:ext uri="{FF2B5EF4-FFF2-40B4-BE49-F238E27FC236}">
                <a16:creationId xmlns:a16="http://schemas.microsoft.com/office/drawing/2014/main" id="{5CAC4E50-909C-1507-5EB6-F75E105FB370}"/>
              </a:ext>
            </a:extLst>
          </p:cNvPr>
          <p:cNvSpPr txBox="1"/>
          <p:nvPr/>
        </p:nvSpPr>
        <p:spPr>
          <a:xfrm>
            <a:off x="731109" y="1544594"/>
            <a:ext cx="64901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Assessment – phone</a:t>
            </a:r>
            <a:endParaRPr lang="en-US" sz="3200" dirty="0">
              <a:ea typeface="Calibri"/>
              <a:cs typeface="Calibri"/>
            </a:endParaRPr>
          </a:p>
          <a:p>
            <a:r>
              <a:rPr lang="en-US" sz="3200" dirty="0">
                <a:ea typeface="Calibri"/>
                <a:cs typeface="Calibri"/>
              </a:rPr>
              <a:t>Walk test and Observations</a:t>
            </a:r>
          </a:p>
          <a:p>
            <a:r>
              <a:rPr lang="en-US" sz="3200" dirty="0">
                <a:ea typeface="Calibri"/>
                <a:cs typeface="Calibri"/>
              </a:rPr>
              <a:t>Invited to group</a:t>
            </a:r>
          </a:p>
          <a:p>
            <a:r>
              <a:rPr lang="en-US" sz="3200" dirty="0">
                <a:ea typeface="Calibri"/>
                <a:cs typeface="Calibri"/>
              </a:rPr>
              <a:t>Up to 15 patient in 1 group</a:t>
            </a:r>
          </a:p>
          <a:p>
            <a:r>
              <a:rPr lang="en-US" sz="3200" dirty="0">
                <a:ea typeface="Calibri"/>
                <a:cs typeface="Calibri"/>
              </a:rPr>
              <a:t>Rolling programme</a:t>
            </a:r>
          </a:p>
          <a:p>
            <a:r>
              <a:rPr lang="en-US" sz="3200" dirty="0">
                <a:ea typeface="Calibri"/>
                <a:cs typeface="Calibri"/>
              </a:rPr>
              <a:t>Circuit based – resistance and CV</a:t>
            </a:r>
          </a:p>
          <a:p>
            <a:r>
              <a:rPr lang="en-US" sz="3200" dirty="0">
                <a:ea typeface="Calibri"/>
                <a:cs typeface="Calibri"/>
              </a:rPr>
              <a:t>Individual programme</a:t>
            </a:r>
          </a:p>
          <a:p>
            <a:r>
              <a:rPr lang="en-US" sz="3200" dirty="0">
                <a:ea typeface="Calibri"/>
                <a:cs typeface="Calibri"/>
              </a:rPr>
              <a:t>Use breathlessness Borg scale to progress. </a:t>
            </a:r>
          </a:p>
        </p:txBody>
      </p:sp>
      <p:sp>
        <p:nvSpPr>
          <p:cNvPr id="8" name="TextBox 7">
            <a:extLst>
              <a:ext uri="{FF2B5EF4-FFF2-40B4-BE49-F238E27FC236}">
                <a16:creationId xmlns:a16="http://schemas.microsoft.com/office/drawing/2014/main" id="{43B04916-89CF-95E5-78D2-D2BF4B60C646}"/>
              </a:ext>
            </a:extLst>
          </p:cNvPr>
          <p:cNvSpPr txBox="1"/>
          <p:nvPr/>
        </p:nvSpPr>
        <p:spPr>
          <a:xfrm>
            <a:off x="7452412" y="1711668"/>
            <a:ext cx="4345458" cy="1477328"/>
          </a:xfrm>
          <a:prstGeom prst="rect">
            <a:avLst/>
          </a:prstGeom>
          <a:solidFill>
            <a:srgbClr val="78BE2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PR groups:</a:t>
            </a:r>
          </a:p>
          <a:p>
            <a:r>
              <a:rPr lang="en-US" dirty="0">
                <a:ea typeface="Calibri"/>
                <a:cs typeface="Calibri"/>
              </a:rPr>
              <a:t>12 sessions over 6 weeks</a:t>
            </a:r>
          </a:p>
          <a:p>
            <a:r>
              <a:rPr lang="en-US" dirty="0">
                <a:ea typeface="Calibri"/>
                <a:cs typeface="Calibri"/>
              </a:rPr>
              <a:t>2 x exercise / wk</a:t>
            </a:r>
          </a:p>
          <a:p>
            <a:r>
              <a:rPr lang="en-US" dirty="0">
                <a:ea typeface="Calibri"/>
                <a:cs typeface="Calibri"/>
              </a:rPr>
              <a:t>1 x education / wk</a:t>
            </a:r>
          </a:p>
          <a:p>
            <a:r>
              <a:rPr lang="en-US" dirty="0">
                <a:ea typeface="Calibri"/>
                <a:cs typeface="Calibri"/>
              </a:rPr>
              <a:t>1-2 hrs per session</a:t>
            </a:r>
          </a:p>
        </p:txBody>
      </p:sp>
      <p:sp>
        <p:nvSpPr>
          <p:cNvPr id="9" name="TextBox 8">
            <a:extLst>
              <a:ext uri="{FF2B5EF4-FFF2-40B4-BE49-F238E27FC236}">
                <a16:creationId xmlns:a16="http://schemas.microsoft.com/office/drawing/2014/main" id="{51209690-35FD-E27E-306B-2926A2567053}"/>
              </a:ext>
            </a:extLst>
          </p:cNvPr>
          <p:cNvSpPr txBox="1"/>
          <p:nvPr/>
        </p:nvSpPr>
        <p:spPr>
          <a:xfrm>
            <a:off x="7453183" y="3805366"/>
            <a:ext cx="4345458" cy="261610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Calibri"/>
                <a:cs typeface="Calibri"/>
              </a:rPr>
              <a:t>Education sessions: </a:t>
            </a:r>
          </a:p>
          <a:p>
            <a:r>
              <a:rPr lang="en-US" dirty="0">
                <a:ea typeface="Calibri"/>
                <a:cs typeface="Calibri"/>
              </a:rPr>
              <a:t>Respiratory conditions</a:t>
            </a:r>
          </a:p>
          <a:p>
            <a:r>
              <a:rPr lang="en-US" dirty="0">
                <a:ea typeface="Calibri"/>
                <a:cs typeface="Calibri"/>
              </a:rPr>
              <a:t>Exacerbations</a:t>
            </a:r>
          </a:p>
          <a:p>
            <a:r>
              <a:rPr lang="en-US" dirty="0">
                <a:ea typeface="Calibri"/>
                <a:cs typeface="Calibri"/>
              </a:rPr>
              <a:t>Self management</a:t>
            </a:r>
          </a:p>
          <a:p>
            <a:r>
              <a:rPr lang="en-US" dirty="0">
                <a:ea typeface="Calibri"/>
                <a:cs typeface="Calibri"/>
              </a:rPr>
              <a:t>Breathing control</a:t>
            </a:r>
          </a:p>
          <a:p>
            <a:r>
              <a:rPr lang="en-US" dirty="0">
                <a:ea typeface="Calibri"/>
                <a:cs typeface="Calibri"/>
              </a:rPr>
              <a:t>Inhalers/Medication</a:t>
            </a:r>
          </a:p>
          <a:p>
            <a:r>
              <a:rPr lang="en-US" dirty="0">
                <a:ea typeface="Calibri"/>
                <a:cs typeface="Calibri"/>
              </a:rPr>
              <a:t>Talking Therapies – Stress management</a:t>
            </a:r>
          </a:p>
          <a:p>
            <a:endParaRPr lang="en-US" dirty="0">
              <a:ea typeface="Calibri"/>
              <a:cs typeface="Calibri"/>
            </a:endParaRPr>
          </a:p>
          <a:p>
            <a:r>
              <a:rPr lang="en-US" dirty="0">
                <a:ea typeface="Calibri"/>
                <a:cs typeface="Calibri"/>
              </a:rPr>
              <a:t>Face to face with additional online resources</a:t>
            </a:r>
          </a:p>
        </p:txBody>
      </p:sp>
      <p:pic>
        <p:nvPicPr>
          <p:cNvPr id="10" name="Graphic 9" descr="Classroom with solid fill">
            <a:extLst>
              <a:ext uri="{FF2B5EF4-FFF2-40B4-BE49-F238E27FC236}">
                <a16:creationId xmlns:a16="http://schemas.microsoft.com/office/drawing/2014/main" id="{ED763F2B-E4EE-1A5D-CC00-5BF82FA50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1395" y="4011827"/>
            <a:ext cx="1326291" cy="1326291"/>
          </a:xfrm>
          <a:prstGeom prst="rect">
            <a:avLst/>
          </a:prstGeom>
        </p:spPr>
      </p:pic>
      <p:pic>
        <p:nvPicPr>
          <p:cNvPr id="11" name="Graphic 10" descr="Daily calendar with solid fill">
            <a:extLst>
              <a:ext uri="{FF2B5EF4-FFF2-40B4-BE49-F238E27FC236}">
                <a16:creationId xmlns:a16="http://schemas.microsoft.com/office/drawing/2014/main" id="{5C445E0D-D836-9131-AF24-200511371D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4071" y="1962665"/>
            <a:ext cx="1140940" cy="1213021"/>
          </a:xfrm>
          <a:prstGeom prst="rect">
            <a:avLst/>
          </a:prstGeom>
        </p:spPr>
      </p:pic>
    </p:spTree>
    <p:extLst>
      <p:ext uri="{BB962C8B-B14F-4D97-AF65-F5344CB8AC3E}">
        <p14:creationId xmlns:p14="http://schemas.microsoft.com/office/powerpoint/2010/main" val="225268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FD8378-C769-8113-0999-39F06EAB1381}"/>
              </a:ext>
            </a:extLst>
          </p:cNvPr>
          <p:cNvSpPr txBox="1"/>
          <p:nvPr/>
        </p:nvSpPr>
        <p:spPr>
          <a:xfrm>
            <a:off x="1482811" y="514865"/>
            <a:ext cx="8670324"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PR in Barnsley - Venues</a:t>
            </a:r>
          </a:p>
        </p:txBody>
      </p:sp>
      <p:sp>
        <p:nvSpPr>
          <p:cNvPr id="12" name="Arrow: Right 11">
            <a:extLst>
              <a:ext uri="{FF2B5EF4-FFF2-40B4-BE49-F238E27FC236}">
                <a16:creationId xmlns:a16="http://schemas.microsoft.com/office/drawing/2014/main" id="{216F5C4E-09C0-6DBB-29CB-74C15EEF21EE}"/>
              </a:ext>
            </a:extLst>
          </p:cNvPr>
          <p:cNvSpPr/>
          <p:nvPr/>
        </p:nvSpPr>
        <p:spPr>
          <a:xfrm>
            <a:off x="576649" y="1287164"/>
            <a:ext cx="3810001" cy="1245974"/>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Calibri"/>
                <a:cs typeface="Calibri"/>
              </a:rPr>
              <a:t>Healthy Hearts Gym. Royston S71</a:t>
            </a:r>
          </a:p>
        </p:txBody>
      </p:sp>
      <p:sp>
        <p:nvSpPr>
          <p:cNvPr id="14" name="Arrow: Right 13">
            <a:extLst>
              <a:ext uri="{FF2B5EF4-FFF2-40B4-BE49-F238E27FC236}">
                <a16:creationId xmlns:a16="http://schemas.microsoft.com/office/drawing/2014/main" id="{67386EC8-84D7-28A8-EDA6-2F94F820C267}"/>
              </a:ext>
            </a:extLst>
          </p:cNvPr>
          <p:cNvSpPr/>
          <p:nvPr/>
        </p:nvSpPr>
        <p:spPr>
          <a:xfrm>
            <a:off x="4386650" y="2811164"/>
            <a:ext cx="3809998" cy="1235674"/>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Calibri"/>
                <a:cs typeface="Calibri"/>
              </a:rPr>
              <a:t>Penistone Leisure Centre. S36</a:t>
            </a:r>
          </a:p>
          <a:p>
            <a:pPr algn="ctr"/>
            <a:endParaRPr lang="en-US" b="1" dirty="0">
              <a:solidFill>
                <a:schemeClr val="tx1"/>
              </a:solidFill>
              <a:ea typeface="Calibri"/>
              <a:cs typeface="Calibri"/>
            </a:endParaRPr>
          </a:p>
        </p:txBody>
      </p:sp>
      <p:sp>
        <p:nvSpPr>
          <p:cNvPr id="15" name="Arrow: Right 14">
            <a:extLst>
              <a:ext uri="{FF2B5EF4-FFF2-40B4-BE49-F238E27FC236}">
                <a16:creationId xmlns:a16="http://schemas.microsoft.com/office/drawing/2014/main" id="{1FFEE77E-8D1E-16DB-7476-C1AA54871301}"/>
              </a:ext>
            </a:extLst>
          </p:cNvPr>
          <p:cNvSpPr/>
          <p:nvPr/>
        </p:nvSpPr>
        <p:spPr>
          <a:xfrm>
            <a:off x="494272" y="4304270"/>
            <a:ext cx="3809999" cy="110181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Calibri"/>
                <a:cs typeface="Calibri"/>
              </a:rPr>
              <a:t>The Rockingham Centre. </a:t>
            </a:r>
          </a:p>
          <a:p>
            <a:pPr algn="ctr"/>
            <a:r>
              <a:rPr lang="en-US" b="1" dirty="0">
                <a:solidFill>
                  <a:schemeClr val="tx1"/>
                </a:solidFill>
                <a:ea typeface="Calibri"/>
                <a:cs typeface="Calibri"/>
              </a:rPr>
              <a:t>Hoyland S74</a:t>
            </a:r>
          </a:p>
        </p:txBody>
      </p:sp>
      <p:sp>
        <p:nvSpPr>
          <p:cNvPr id="16" name="Arrow: Right 15">
            <a:extLst>
              <a:ext uri="{FF2B5EF4-FFF2-40B4-BE49-F238E27FC236}">
                <a16:creationId xmlns:a16="http://schemas.microsoft.com/office/drawing/2014/main" id="{18FA1A63-44EB-7EFF-8331-A264209A5127}"/>
              </a:ext>
            </a:extLst>
          </p:cNvPr>
          <p:cNvSpPr/>
          <p:nvPr/>
        </p:nvSpPr>
        <p:spPr>
          <a:xfrm>
            <a:off x="4520513" y="5539945"/>
            <a:ext cx="3810000" cy="114299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Calibri"/>
                <a:cs typeface="Calibri"/>
              </a:rPr>
              <a:t>St. Helen’s Church Community Hall. Thurnscoe S74</a:t>
            </a:r>
          </a:p>
        </p:txBody>
      </p:sp>
      <p:pic>
        <p:nvPicPr>
          <p:cNvPr id="1026" name="Picture 2" descr="Photo">
            <a:extLst>
              <a:ext uri="{FF2B5EF4-FFF2-40B4-BE49-F238E27FC236}">
                <a16:creationId xmlns:a16="http://schemas.microsoft.com/office/drawing/2014/main" id="{AC020E65-46FB-6F84-681C-F3EA49326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265" y="1398873"/>
            <a:ext cx="1847021" cy="2465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nect | Barnsley Healthy Hearts">
            <a:extLst>
              <a:ext uri="{FF2B5EF4-FFF2-40B4-BE49-F238E27FC236}">
                <a16:creationId xmlns:a16="http://schemas.microsoft.com/office/drawing/2014/main" id="{8BF086A6-0055-DF81-31B1-824EBE9FA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513" y="1287164"/>
            <a:ext cx="2365242" cy="1773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Rockingham Centre">
            <a:extLst>
              <a:ext uri="{FF2B5EF4-FFF2-40B4-BE49-F238E27FC236}">
                <a16:creationId xmlns:a16="http://schemas.microsoft.com/office/drawing/2014/main" id="{152399A1-3C73-91DB-2DF3-A7B7EA8B3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650" y="4179029"/>
            <a:ext cx="37052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rick building with a sign on the front&#10;&#10;Description automatically generated">
            <a:extLst>
              <a:ext uri="{FF2B5EF4-FFF2-40B4-BE49-F238E27FC236}">
                <a16:creationId xmlns:a16="http://schemas.microsoft.com/office/drawing/2014/main" id="{3EA8FC03-9298-E9EC-066C-2EF5540FD9C6}"/>
              </a:ext>
            </a:extLst>
          </p:cNvPr>
          <p:cNvPicPr>
            <a:picLocks noChangeAspect="1"/>
          </p:cNvPicPr>
          <p:nvPr/>
        </p:nvPicPr>
        <p:blipFill>
          <a:blip r:embed="rId5">
            <a:extLst>
              <a:ext uri="{28A0092B-C50C-407E-A947-70E740481C1C}">
                <a14:useLocalDpi xmlns:a14="http://schemas.microsoft.com/office/drawing/2010/main" val="0"/>
              </a:ext>
            </a:extLst>
          </a:blip>
          <a:srcRect l="13188" r="19515"/>
          <a:stretch/>
        </p:blipFill>
        <p:spPr>
          <a:xfrm>
            <a:off x="8587137" y="4473042"/>
            <a:ext cx="3074838" cy="2133805"/>
          </a:xfrm>
          <a:prstGeom prst="rect">
            <a:avLst/>
          </a:prstGeom>
        </p:spPr>
      </p:pic>
    </p:spTree>
    <p:extLst>
      <p:ext uri="{BB962C8B-B14F-4D97-AF65-F5344CB8AC3E}">
        <p14:creationId xmlns:p14="http://schemas.microsoft.com/office/powerpoint/2010/main" val="184831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968946"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What is Barnsley PR doing to improve access?</a:t>
            </a:r>
          </a:p>
        </p:txBody>
      </p:sp>
      <p:sp>
        <p:nvSpPr>
          <p:cNvPr id="3" name="TextBox 2">
            <a:extLst>
              <a:ext uri="{FF2B5EF4-FFF2-40B4-BE49-F238E27FC236}">
                <a16:creationId xmlns:a16="http://schemas.microsoft.com/office/drawing/2014/main" id="{5DECE66B-1AAA-574D-5A69-8996F7885F5C}"/>
              </a:ext>
            </a:extLst>
          </p:cNvPr>
          <p:cNvSpPr txBox="1"/>
          <p:nvPr/>
        </p:nvSpPr>
        <p:spPr>
          <a:xfrm>
            <a:off x="1318054" y="1637270"/>
            <a:ext cx="1076067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ea typeface="Calibri"/>
                <a:cs typeface="Calibri"/>
              </a:rPr>
              <a:t>Increase number of venues </a:t>
            </a:r>
          </a:p>
          <a:p>
            <a:pPr marL="457200" indent="-457200">
              <a:buFont typeface="Arial"/>
              <a:buChar char="•"/>
            </a:pPr>
            <a:r>
              <a:rPr lang="en-GB" sz="2800" dirty="0">
                <a:ea typeface="Calibri"/>
                <a:cs typeface="Calibri"/>
              </a:rPr>
              <a:t>Reduce waiting times</a:t>
            </a:r>
          </a:p>
          <a:p>
            <a:pPr marL="457200" indent="-457200">
              <a:buFont typeface="Arial"/>
              <a:buChar char="•"/>
            </a:pPr>
            <a:r>
              <a:rPr lang="en-GB" sz="2800" dirty="0">
                <a:ea typeface="Calibri"/>
                <a:cs typeface="Calibri"/>
              </a:rPr>
              <a:t>Make the referral process easier</a:t>
            </a:r>
          </a:p>
          <a:p>
            <a:pPr marL="457200" indent="-457200">
              <a:buFont typeface="Arial"/>
              <a:buChar char="•"/>
            </a:pPr>
            <a:r>
              <a:rPr lang="en-GB" sz="2800" dirty="0">
                <a:ea typeface="Calibri"/>
                <a:cs typeface="Calibri"/>
              </a:rPr>
              <a:t>Triage patients </a:t>
            </a:r>
          </a:p>
          <a:p>
            <a:pPr marL="457200" indent="-457200">
              <a:buFont typeface="Arial"/>
              <a:buChar char="•"/>
            </a:pPr>
            <a:r>
              <a:rPr lang="en-GB" sz="2800" dirty="0">
                <a:ea typeface="Calibri"/>
                <a:cs typeface="Calibri"/>
              </a:rPr>
              <a:t>Suggest transport options i.e. door-2-door </a:t>
            </a:r>
          </a:p>
          <a:p>
            <a:pPr marL="457200" indent="-457200">
              <a:buFont typeface="Arial"/>
              <a:buChar char="•"/>
            </a:pPr>
            <a:r>
              <a:rPr lang="en-GB" sz="2800" dirty="0">
                <a:ea typeface="Calibri"/>
                <a:cs typeface="Calibri"/>
              </a:rPr>
              <a:t>Offer home rehab as an alternative</a:t>
            </a:r>
          </a:p>
          <a:p>
            <a:pPr marL="457200" indent="-457200">
              <a:buFont typeface="Arial"/>
              <a:buChar char="•"/>
            </a:pPr>
            <a:r>
              <a:rPr lang="en-GB" sz="2800" dirty="0">
                <a:ea typeface="Calibri"/>
                <a:cs typeface="Calibri"/>
              </a:rPr>
              <a:t>Use data to target support for GP </a:t>
            </a:r>
          </a:p>
          <a:p>
            <a:pPr marL="457200" indent="-457200">
              <a:buFont typeface="Arial"/>
              <a:buChar char="•"/>
            </a:pPr>
            <a:r>
              <a:rPr lang="en-GB" sz="2800" dirty="0">
                <a:ea typeface="Calibri"/>
                <a:cs typeface="Calibri"/>
              </a:rPr>
              <a:t>Offer support / education to referrers</a:t>
            </a:r>
          </a:p>
          <a:p>
            <a:pPr marL="914400" lvl="1" indent="-457200">
              <a:buFont typeface="Courier New"/>
              <a:buChar char="o"/>
            </a:pPr>
            <a:r>
              <a:rPr lang="en-GB" sz="2800" dirty="0">
                <a:ea typeface="Calibri"/>
                <a:cs typeface="Calibri"/>
              </a:rPr>
              <a:t>basic understanding of PR</a:t>
            </a:r>
          </a:p>
          <a:p>
            <a:pPr marL="914400" lvl="1" indent="-457200">
              <a:buFont typeface="Courier New"/>
              <a:buChar char="o"/>
            </a:pPr>
            <a:r>
              <a:rPr lang="en-GB" sz="2800" dirty="0">
                <a:ea typeface="Calibri"/>
                <a:cs typeface="Calibri"/>
              </a:rPr>
              <a:t>who to refer and when</a:t>
            </a:r>
            <a:endParaRPr lang="en-GB" sz="2800" dirty="0"/>
          </a:p>
        </p:txBody>
      </p:sp>
      <p:pic>
        <p:nvPicPr>
          <p:cNvPr id="4" name="Graphic 3" descr="Tick with solid fill">
            <a:extLst>
              <a:ext uri="{FF2B5EF4-FFF2-40B4-BE49-F238E27FC236}">
                <a16:creationId xmlns:a16="http://schemas.microsoft.com/office/drawing/2014/main" id="{50C55F91-100D-05B1-522F-7847B2F47B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2272" y="1752973"/>
            <a:ext cx="327455" cy="327455"/>
          </a:xfrm>
          <a:prstGeom prst="rect">
            <a:avLst/>
          </a:prstGeom>
        </p:spPr>
      </p:pic>
      <p:pic>
        <p:nvPicPr>
          <p:cNvPr id="5" name="Graphic 4" descr="Tick with solid fill">
            <a:extLst>
              <a:ext uri="{FF2B5EF4-FFF2-40B4-BE49-F238E27FC236}">
                <a16:creationId xmlns:a16="http://schemas.microsoft.com/office/drawing/2014/main" id="{4FB11693-F050-5F82-37C9-7AAC135260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1640" y="2159086"/>
            <a:ext cx="327455" cy="327455"/>
          </a:xfrm>
          <a:prstGeom prst="rect">
            <a:avLst/>
          </a:prstGeom>
        </p:spPr>
      </p:pic>
      <p:pic>
        <p:nvPicPr>
          <p:cNvPr id="7" name="Graphic 6" descr="Tick with solid fill">
            <a:extLst>
              <a:ext uri="{FF2B5EF4-FFF2-40B4-BE49-F238E27FC236}">
                <a16:creationId xmlns:a16="http://schemas.microsoft.com/office/drawing/2014/main" id="{362113D3-AA26-68E5-6F9B-0291E7999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3936" y="2572522"/>
            <a:ext cx="327455" cy="327455"/>
          </a:xfrm>
          <a:prstGeom prst="rect">
            <a:avLst/>
          </a:prstGeom>
        </p:spPr>
      </p:pic>
      <p:pic>
        <p:nvPicPr>
          <p:cNvPr id="8" name="Graphic 7" descr="Tick with solid fill">
            <a:extLst>
              <a:ext uri="{FF2B5EF4-FFF2-40B4-BE49-F238E27FC236}">
                <a16:creationId xmlns:a16="http://schemas.microsoft.com/office/drawing/2014/main" id="{B2157B9F-DEFE-B2D5-FC30-E6201EF24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2780" y="3001824"/>
            <a:ext cx="327455" cy="327455"/>
          </a:xfrm>
          <a:prstGeom prst="rect">
            <a:avLst/>
          </a:prstGeom>
        </p:spPr>
      </p:pic>
      <p:pic>
        <p:nvPicPr>
          <p:cNvPr id="9" name="Graphic 8" descr="Tick with solid fill">
            <a:extLst>
              <a:ext uri="{FF2B5EF4-FFF2-40B4-BE49-F238E27FC236}">
                <a16:creationId xmlns:a16="http://schemas.microsoft.com/office/drawing/2014/main" id="{76EC8E71-F3B0-D485-765E-EA51E544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0821" y="3429000"/>
            <a:ext cx="327455" cy="327455"/>
          </a:xfrm>
          <a:prstGeom prst="rect">
            <a:avLst/>
          </a:prstGeom>
        </p:spPr>
      </p:pic>
      <p:pic>
        <p:nvPicPr>
          <p:cNvPr id="10" name="Graphic 9" descr="Tick with solid fill">
            <a:extLst>
              <a:ext uri="{FF2B5EF4-FFF2-40B4-BE49-F238E27FC236}">
                <a16:creationId xmlns:a16="http://schemas.microsoft.com/office/drawing/2014/main" id="{7EC4C7E4-2A26-714C-EFBC-851F6150D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6858" y="3859684"/>
            <a:ext cx="327455" cy="327455"/>
          </a:xfrm>
          <a:prstGeom prst="rect">
            <a:avLst/>
          </a:prstGeom>
        </p:spPr>
      </p:pic>
      <p:pic>
        <p:nvPicPr>
          <p:cNvPr id="6" name="Graphic 5" descr="Tick with solid fill">
            <a:extLst>
              <a:ext uri="{FF2B5EF4-FFF2-40B4-BE49-F238E27FC236}">
                <a16:creationId xmlns:a16="http://schemas.microsoft.com/office/drawing/2014/main" id="{8EBED357-F3E2-A360-A928-BF2195D27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4933" y="4269259"/>
            <a:ext cx="327455" cy="327455"/>
          </a:xfrm>
          <a:prstGeom prst="rect">
            <a:avLst/>
          </a:prstGeom>
        </p:spPr>
      </p:pic>
      <p:pic>
        <p:nvPicPr>
          <p:cNvPr id="11" name="Graphic 10" descr="Tick with solid fill">
            <a:extLst>
              <a:ext uri="{FF2B5EF4-FFF2-40B4-BE49-F238E27FC236}">
                <a16:creationId xmlns:a16="http://schemas.microsoft.com/office/drawing/2014/main" id="{A92DCD94-03B7-EE3B-D4D1-4EA0328B6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0708" y="4697884"/>
            <a:ext cx="327455" cy="327455"/>
          </a:xfrm>
          <a:prstGeom prst="rect">
            <a:avLst/>
          </a:prstGeom>
        </p:spPr>
      </p:pic>
    </p:spTree>
    <p:extLst>
      <p:ext uri="{BB962C8B-B14F-4D97-AF65-F5344CB8AC3E}">
        <p14:creationId xmlns:p14="http://schemas.microsoft.com/office/powerpoint/2010/main" val="89912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482811" y="514865"/>
            <a:ext cx="8701216"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ea typeface="Calibri"/>
                <a:cs typeface="Calibri"/>
              </a:rPr>
              <a:t>What can Primary Care do to help?</a:t>
            </a:r>
          </a:p>
        </p:txBody>
      </p:sp>
      <p:sp>
        <p:nvSpPr>
          <p:cNvPr id="3" name="TextBox 2">
            <a:extLst>
              <a:ext uri="{FF2B5EF4-FFF2-40B4-BE49-F238E27FC236}">
                <a16:creationId xmlns:a16="http://schemas.microsoft.com/office/drawing/2014/main" id="{5DECE66B-1AAA-574D-5A69-8996F7885F5C}"/>
              </a:ext>
            </a:extLst>
          </p:cNvPr>
          <p:cNvSpPr txBox="1"/>
          <p:nvPr/>
        </p:nvSpPr>
        <p:spPr>
          <a:xfrm>
            <a:off x="1478072" y="1711457"/>
            <a:ext cx="675502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ea typeface="Calibri"/>
                <a:cs typeface="Calibri"/>
              </a:rPr>
              <a:t>Consider PR referral for all COPD / ILD / Bronchiectasis with MRC 3+ (@ Annual Review?)</a:t>
            </a:r>
            <a:endParaRPr lang="en-US" sz="2800" dirty="0">
              <a:ea typeface="Calibri"/>
              <a:cs typeface="Calibri"/>
            </a:endParaRPr>
          </a:p>
          <a:p>
            <a:pPr marL="457200" indent="-457200">
              <a:buFont typeface="Arial"/>
              <a:buChar char="•"/>
            </a:pPr>
            <a:r>
              <a:rPr lang="en-GB" sz="2800" dirty="0">
                <a:ea typeface="Calibri"/>
                <a:cs typeface="Calibri"/>
              </a:rPr>
              <a:t>Plant the PR seed early after diagnosis</a:t>
            </a:r>
          </a:p>
          <a:p>
            <a:pPr marL="457200" indent="-457200">
              <a:buFont typeface="Arial"/>
              <a:buChar char="•"/>
            </a:pPr>
            <a:r>
              <a:rPr lang="en-GB" sz="2800" dirty="0">
                <a:ea typeface="Calibri"/>
                <a:cs typeface="Calibri"/>
              </a:rPr>
              <a:t>Fundamental treatment - not an add-on if nothing else works</a:t>
            </a:r>
          </a:p>
          <a:p>
            <a:pPr marL="457200" indent="-457200">
              <a:buFont typeface="Arial"/>
              <a:buChar char="•"/>
            </a:pPr>
            <a:r>
              <a:rPr lang="en-GB" sz="2800" dirty="0">
                <a:ea typeface="Calibri"/>
                <a:cs typeface="Calibri"/>
              </a:rPr>
              <a:t>Work with patients who decline – health coaching</a:t>
            </a:r>
          </a:p>
          <a:p>
            <a:pPr marL="457200" indent="-457200">
              <a:buFont typeface="Arial"/>
              <a:buChar char="•"/>
            </a:pPr>
            <a:r>
              <a:rPr lang="en-GB" sz="2800" dirty="0">
                <a:ea typeface="Calibri"/>
                <a:cs typeface="Calibri"/>
              </a:rPr>
              <a:t>Case finding</a:t>
            </a:r>
          </a:p>
          <a:p>
            <a:pPr marL="457200" indent="-457200">
              <a:buFont typeface="Arial"/>
              <a:buChar char="•"/>
            </a:pPr>
            <a:r>
              <a:rPr lang="en-GB" sz="2800" dirty="0">
                <a:ea typeface="Calibri"/>
                <a:cs typeface="Calibri"/>
              </a:rPr>
              <a:t>Tell us what you need to help your patients access PR</a:t>
            </a:r>
          </a:p>
        </p:txBody>
      </p:sp>
      <p:pic>
        <p:nvPicPr>
          <p:cNvPr id="7" name="Picture 6" descr="A yellow sign with black text">
            <a:extLst>
              <a:ext uri="{FF2B5EF4-FFF2-40B4-BE49-F238E27FC236}">
                <a16:creationId xmlns:a16="http://schemas.microsoft.com/office/drawing/2014/main" id="{1935ED6B-E691-C397-09EC-EC83D49E49AF}"/>
              </a:ext>
            </a:extLst>
          </p:cNvPr>
          <p:cNvPicPr>
            <a:picLocks noChangeAspect="1"/>
          </p:cNvPicPr>
          <p:nvPr/>
        </p:nvPicPr>
        <p:blipFill>
          <a:blip r:embed="rId3"/>
          <a:stretch>
            <a:fillRect/>
          </a:stretch>
        </p:blipFill>
        <p:spPr>
          <a:xfrm>
            <a:off x="8230286" y="1159542"/>
            <a:ext cx="3910399" cy="2226791"/>
          </a:xfrm>
          <a:prstGeom prst="rect">
            <a:avLst/>
          </a:prstGeom>
        </p:spPr>
      </p:pic>
      <p:pic>
        <p:nvPicPr>
          <p:cNvPr id="4" name="Picture 3" descr="Seedlings growing in a garden with sunlight">
            <a:extLst>
              <a:ext uri="{FF2B5EF4-FFF2-40B4-BE49-F238E27FC236}">
                <a16:creationId xmlns:a16="http://schemas.microsoft.com/office/drawing/2014/main" id="{75322F5B-9C17-4903-8CA9-A8EEBD22CFDE}"/>
              </a:ext>
            </a:extLst>
          </p:cNvPr>
          <p:cNvPicPr>
            <a:picLocks noChangeAspect="1"/>
          </p:cNvPicPr>
          <p:nvPr/>
        </p:nvPicPr>
        <p:blipFill>
          <a:blip r:embed="rId4"/>
          <a:stretch>
            <a:fillRect/>
          </a:stretch>
        </p:blipFill>
        <p:spPr>
          <a:xfrm>
            <a:off x="8237838" y="4127726"/>
            <a:ext cx="3459892" cy="2227194"/>
          </a:xfrm>
          <a:prstGeom prst="rect">
            <a:avLst/>
          </a:prstGeom>
        </p:spPr>
      </p:pic>
    </p:spTree>
    <p:extLst>
      <p:ext uri="{BB962C8B-B14F-4D97-AF65-F5344CB8AC3E}">
        <p14:creationId xmlns:p14="http://schemas.microsoft.com/office/powerpoint/2010/main" val="18849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070404" y="766891"/>
            <a:ext cx="9597596" cy="707886"/>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chemeClr val="bg1"/>
                </a:solidFill>
                <a:ea typeface="Calibri"/>
                <a:cs typeface="Calibri"/>
              </a:rPr>
              <a:t>Elevator pitch</a:t>
            </a:r>
          </a:p>
        </p:txBody>
      </p:sp>
      <p:sp>
        <p:nvSpPr>
          <p:cNvPr id="3" name="TextBox 2">
            <a:extLst>
              <a:ext uri="{FF2B5EF4-FFF2-40B4-BE49-F238E27FC236}">
                <a16:creationId xmlns:a16="http://schemas.microsoft.com/office/drawing/2014/main" id="{809FB511-F82C-7CCB-EBA8-18C34282F9E6}"/>
              </a:ext>
            </a:extLst>
          </p:cNvPr>
          <p:cNvSpPr txBox="1"/>
          <p:nvPr/>
        </p:nvSpPr>
        <p:spPr>
          <a:xfrm>
            <a:off x="1070918" y="2123560"/>
            <a:ext cx="971035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How would you introduce PR to patients?</a:t>
            </a:r>
          </a:p>
          <a:p>
            <a:endParaRPr lang="en-US" sz="2800" dirty="0">
              <a:ea typeface="Calibri"/>
              <a:cs typeface="Calibri"/>
            </a:endParaRPr>
          </a:p>
          <a:p>
            <a:pPr marL="457200" indent="-457200">
              <a:buFont typeface="Arial"/>
              <a:buChar char="•"/>
            </a:pPr>
            <a:r>
              <a:rPr lang="en-US" sz="2800" dirty="0">
                <a:ea typeface="Calibri"/>
                <a:cs typeface="Calibri"/>
              </a:rPr>
              <a:t>A short memorable description </a:t>
            </a:r>
          </a:p>
          <a:p>
            <a:pPr marL="457200" indent="-457200">
              <a:buFont typeface="Arial"/>
              <a:buChar char="•"/>
            </a:pPr>
            <a:r>
              <a:rPr lang="en-US" sz="2800" dirty="0">
                <a:ea typeface="Calibri"/>
                <a:cs typeface="Calibri"/>
              </a:rPr>
              <a:t>What are the key points?</a:t>
            </a:r>
          </a:p>
          <a:p>
            <a:pPr marL="457200" indent="-457200">
              <a:buFont typeface="Arial"/>
              <a:buChar char="•"/>
            </a:pPr>
            <a:r>
              <a:rPr lang="en-US" sz="2800" dirty="0">
                <a:ea typeface="Calibri"/>
                <a:cs typeface="Calibri"/>
              </a:rPr>
              <a:t>Earn a second conversation</a:t>
            </a:r>
            <a:endParaRPr lang="en-US" dirty="0"/>
          </a:p>
          <a:p>
            <a:pPr marL="457200" indent="-457200">
              <a:buFont typeface="Arial"/>
              <a:buChar char="•"/>
            </a:pPr>
            <a:r>
              <a:rPr lang="en-US" sz="2800" dirty="0">
                <a:ea typeface="Calibri"/>
                <a:cs typeface="Calibri"/>
              </a:rPr>
              <a:t>Focus on the positives</a:t>
            </a:r>
          </a:p>
          <a:p>
            <a:pPr marL="457200" indent="-457200">
              <a:buFont typeface="Arial"/>
              <a:buChar char="•"/>
            </a:pPr>
            <a:r>
              <a:rPr lang="en-US" sz="2800" dirty="0">
                <a:ea typeface="Calibri"/>
                <a:cs typeface="Calibri"/>
              </a:rPr>
              <a:t>Be clear about </a:t>
            </a:r>
            <a:r>
              <a:rPr lang="en-US" sz="2800">
                <a:ea typeface="Calibri"/>
                <a:cs typeface="Calibri"/>
              </a:rPr>
              <a:t>commitment</a:t>
            </a:r>
            <a:endParaRPr lang="en-US" sz="2800" dirty="0">
              <a:ea typeface="Calibri"/>
              <a:cs typeface="Calibri"/>
            </a:endParaRPr>
          </a:p>
          <a:p>
            <a:pPr marL="457200" indent="-457200">
              <a:buFont typeface="Arial"/>
              <a:buChar char="•"/>
            </a:pPr>
            <a:r>
              <a:rPr lang="en-US" sz="2800" dirty="0">
                <a:ea typeface="Calibri"/>
                <a:cs typeface="Calibri"/>
              </a:rPr>
              <a:t>Finish with a question</a:t>
            </a:r>
          </a:p>
          <a:p>
            <a:endParaRPr lang="en-US" dirty="0">
              <a:ea typeface="Calibri"/>
              <a:cs typeface="Calibri"/>
            </a:endParaRPr>
          </a:p>
        </p:txBody>
      </p:sp>
      <p:pic>
        <p:nvPicPr>
          <p:cNvPr id="4" name="Picture 3" descr="doctor appointment Medical consultation ...">
            <a:extLst>
              <a:ext uri="{FF2B5EF4-FFF2-40B4-BE49-F238E27FC236}">
                <a16:creationId xmlns:a16="http://schemas.microsoft.com/office/drawing/2014/main" id="{427646E5-551E-0428-14E8-01B7339B5AD2}"/>
              </a:ext>
            </a:extLst>
          </p:cNvPr>
          <p:cNvPicPr>
            <a:picLocks noChangeAspect="1"/>
          </p:cNvPicPr>
          <p:nvPr/>
        </p:nvPicPr>
        <p:blipFill>
          <a:blip r:embed="rId3"/>
          <a:stretch>
            <a:fillRect/>
          </a:stretch>
        </p:blipFill>
        <p:spPr>
          <a:xfrm>
            <a:off x="8153400" y="2986087"/>
            <a:ext cx="3629025" cy="2790825"/>
          </a:xfrm>
          <a:prstGeom prst="rect">
            <a:avLst/>
          </a:prstGeom>
        </p:spPr>
      </p:pic>
    </p:spTree>
    <p:extLst>
      <p:ext uri="{BB962C8B-B14F-4D97-AF65-F5344CB8AC3E}">
        <p14:creationId xmlns:p14="http://schemas.microsoft.com/office/powerpoint/2010/main" val="235909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070404" y="766891"/>
            <a:ext cx="9597596" cy="984885"/>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chemeClr val="bg1"/>
                </a:solidFill>
                <a:ea typeface="Calibri"/>
                <a:cs typeface="Calibri"/>
              </a:rPr>
              <a:t>Pulmonary Rehab Elevator pitch</a:t>
            </a:r>
          </a:p>
          <a:p>
            <a:r>
              <a:rPr lang="en-GB" dirty="0">
                <a:solidFill>
                  <a:schemeClr val="bg1"/>
                </a:solidFill>
                <a:ea typeface="Calibri"/>
                <a:cs typeface="Calibri"/>
              </a:rPr>
              <a:t>How introduce PR to your patients</a:t>
            </a:r>
          </a:p>
        </p:txBody>
      </p:sp>
      <p:sp>
        <p:nvSpPr>
          <p:cNvPr id="3" name="TextBox 2">
            <a:extLst>
              <a:ext uri="{FF2B5EF4-FFF2-40B4-BE49-F238E27FC236}">
                <a16:creationId xmlns:a16="http://schemas.microsoft.com/office/drawing/2014/main" id="{809FB511-F82C-7CCB-EBA8-18C34282F9E6}"/>
              </a:ext>
            </a:extLst>
          </p:cNvPr>
          <p:cNvSpPr txBox="1"/>
          <p:nvPr/>
        </p:nvSpPr>
        <p:spPr>
          <a:xfrm>
            <a:off x="7833668" y="1999735"/>
            <a:ext cx="310000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ea typeface="Calibri"/>
                <a:cs typeface="Calibri"/>
              </a:rPr>
              <a:t>Key words:</a:t>
            </a:r>
          </a:p>
          <a:p>
            <a:pPr marL="342900" indent="-342900">
              <a:buFont typeface="Arial"/>
              <a:buChar char="•"/>
            </a:pPr>
            <a:r>
              <a:rPr lang="en-US" sz="2400" dirty="0">
                <a:ea typeface="Calibri"/>
                <a:cs typeface="Calibri"/>
              </a:rPr>
              <a:t>Physical activity</a:t>
            </a:r>
          </a:p>
          <a:p>
            <a:pPr marL="342900" indent="-342900">
              <a:buFont typeface="Arial"/>
              <a:buChar char="•"/>
            </a:pPr>
            <a:r>
              <a:rPr lang="en-US" sz="2400" dirty="0">
                <a:ea typeface="Calibri"/>
                <a:cs typeface="Calibri"/>
              </a:rPr>
              <a:t>Education</a:t>
            </a:r>
          </a:p>
          <a:p>
            <a:pPr marL="342900" indent="-342900">
              <a:buFont typeface="Arial"/>
              <a:buChar char="•"/>
            </a:pPr>
            <a:r>
              <a:rPr lang="en-US" sz="2400" dirty="0">
                <a:ea typeface="Calibri"/>
                <a:cs typeface="Calibri"/>
              </a:rPr>
              <a:t>Evidence-based</a:t>
            </a:r>
          </a:p>
          <a:p>
            <a:pPr marL="342900" indent="-342900">
              <a:buFont typeface="Arial"/>
              <a:buChar char="•"/>
            </a:pPr>
            <a:r>
              <a:rPr lang="en-US" sz="2400" dirty="0">
                <a:ea typeface="Calibri"/>
                <a:cs typeface="Calibri"/>
              </a:rPr>
              <a:t>Effective</a:t>
            </a:r>
          </a:p>
          <a:p>
            <a:pPr marL="342900" indent="-342900">
              <a:buFont typeface="Arial"/>
              <a:buChar char="•"/>
            </a:pPr>
            <a:r>
              <a:rPr lang="en-US" sz="2400" dirty="0">
                <a:ea typeface="Calibri"/>
                <a:cs typeface="Calibri"/>
              </a:rPr>
              <a:t>Self-management</a:t>
            </a:r>
          </a:p>
          <a:p>
            <a:pPr marL="342900" indent="-342900">
              <a:buFont typeface="Arial"/>
              <a:buChar char="•"/>
            </a:pPr>
            <a:r>
              <a:rPr lang="en-US" sz="2400" dirty="0">
                <a:ea typeface="Calibri"/>
                <a:cs typeface="Calibri"/>
              </a:rPr>
              <a:t>Confidence</a:t>
            </a:r>
          </a:p>
          <a:p>
            <a:pPr marL="342900" indent="-342900">
              <a:buFont typeface="Arial"/>
              <a:buChar char="•"/>
            </a:pPr>
            <a:r>
              <a:rPr lang="en-US" sz="2400" dirty="0">
                <a:ea typeface="Calibri"/>
                <a:cs typeface="Calibri"/>
              </a:rPr>
              <a:t>Quality of life</a:t>
            </a:r>
          </a:p>
          <a:p>
            <a:pPr marL="342900" indent="-342900">
              <a:buFont typeface="Arial"/>
              <a:buChar char="•"/>
            </a:pPr>
            <a:r>
              <a:rPr lang="en-US" sz="2400" dirty="0">
                <a:ea typeface="Calibri"/>
                <a:cs typeface="Calibri"/>
              </a:rPr>
              <a:t>Less breathless</a:t>
            </a:r>
          </a:p>
          <a:p>
            <a:pPr marL="342900" indent="-342900">
              <a:buFont typeface="Arial"/>
              <a:buChar char="•"/>
            </a:pPr>
            <a:r>
              <a:rPr lang="en-US" sz="2400" dirty="0">
                <a:ea typeface="Calibri"/>
                <a:cs typeface="Calibri"/>
              </a:rPr>
              <a:t>Safe</a:t>
            </a:r>
          </a:p>
          <a:p>
            <a:pPr marL="342900" indent="-342900">
              <a:buFont typeface="Arial"/>
              <a:buChar char="•"/>
            </a:pPr>
            <a:r>
              <a:rPr lang="en-US" sz="2400" dirty="0">
                <a:ea typeface="Calibri"/>
                <a:cs typeface="Calibri"/>
              </a:rPr>
              <a:t>Stronger</a:t>
            </a:r>
          </a:p>
          <a:p>
            <a:pPr marL="342900" indent="-342900">
              <a:buFont typeface="Arial"/>
              <a:buChar char="•"/>
            </a:pPr>
            <a:r>
              <a:rPr lang="en-US" sz="2400" dirty="0">
                <a:ea typeface="Calibri"/>
                <a:cs typeface="Calibri"/>
              </a:rPr>
              <a:t>Fewer flare ups</a:t>
            </a:r>
          </a:p>
          <a:p>
            <a:endParaRPr lang="en-US" dirty="0">
              <a:ea typeface="Calibri"/>
              <a:cs typeface="Calibri"/>
            </a:endParaRPr>
          </a:p>
        </p:txBody>
      </p:sp>
      <p:cxnSp>
        <p:nvCxnSpPr>
          <p:cNvPr id="5" name="Straight Arrow Connector 4">
            <a:extLst>
              <a:ext uri="{FF2B5EF4-FFF2-40B4-BE49-F238E27FC236}">
                <a16:creationId xmlns:a16="http://schemas.microsoft.com/office/drawing/2014/main" id="{0084A877-0363-158F-27B3-4775F05E2ADC}"/>
              </a:ext>
            </a:extLst>
          </p:cNvPr>
          <p:cNvCxnSpPr/>
          <p:nvPr/>
        </p:nvCxnSpPr>
        <p:spPr>
          <a:xfrm>
            <a:off x="7486650" y="1990725"/>
            <a:ext cx="0" cy="4467225"/>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A8E8CB-2134-29B2-8FB5-587353ACB3E1}"/>
              </a:ext>
            </a:extLst>
          </p:cNvPr>
          <p:cNvSpPr txBox="1"/>
          <p:nvPr/>
        </p:nvSpPr>
        <p:spPr>
          <a:xfrm>
            <a:off x="535459" y="2007972"/>
            <a:ext cx="657997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solidFill>
                  <a:schemeClr val="bg1">
                    <a:lumMod val="85000"/>
                  </a:schemeClr>
                </a:solidFill>
                <a:ea typeface="Calibri"/>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1602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587946"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Resources</a:t>
            </a:r>
          </a:p>
        </p:txBody>
      </p:sp>
      <p:pic>
        <p:nvPicPr>
          <p:cNvPr id="3" name="Picture 2" descr="A screenshot of a phone&#10;&#10;Description automatically generated">
            <a:extLst>
              <a:ext uri="{FF2B5EF4-FFF2-40B4-BE49-F238E27FC236}">
                <a16:creationId xmlns:a16="http://schemas.microsoft.com/office/drawing/2014/main" id="{7A4BE93E-9209-E134-70F5-B413DF1127BD}"/>
              </a:ext>
            </a:extLst>
          </p:cNvPr>
          <p:cNvPicPr>
            <a:picLocks noChangeAspect="1"/>
          </p:cNvPicPr>
          <p:nvPr/>
        </p:nvPicPr>
        <p:blipFill rotWithShape="1">
          <a:blip r:embed="rId3"/>
          <a:srcRect l="3780" t="5290" r="3001"/>
          <a:stretch/>
        </p:blipFill>
        <p:spPr>
          <a:xfrm>
            <a:off x="172704" y="1519296"/>
            <a:ext cx="2783798" cy="5133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diagram of a medical procedure&#10;&#10;Description automatically generated">
            <a:extLst>
              <a:ext uri="{FF2B5EF4-FFF2-40B4-BE49-F238E27FC236}">
                <a16:creationId xmlns:a16="http://schemas.microsoft.com/office/drawing/2014/main" id="{CB69D83E-7622-DF4A-F28B-AF1900582074}"/>
              </a:ext>
            </a:extLst>
          </p:cNvPr>
          <p:cNvPicPr>
            <a:picLocks noChangeAspect="1"/>
          </p:cNvPicPr>
          <p:nvPr/>
        </p:nvPicPr>
        <p:blipFill>
          <a:blip r:embed="rId4"/>
          <a:stretch>
            <a:fillRect/>
          </a:stretch>
        </p:blipFill>
        <p:spPr>
          <a:xfrm>
            <a:off x="3163565" y="1519296"/>
            <a:ext cx="2783798" cy="5132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lue and green rectangular box with text&#10;&#10;Description automatically generated">
            <a:extLst>
              <a:ext uri="{FF2B5EF4-FFF2-40B4-BE49-F238E27FC236}">
                <a16:creationId xmlns:a16="http://schemas.microsoft.com/office/drawing/2014/main" id="{1C1D3EAC-0C46-796E-9899-BCB85D03BA60}"/>
              </a:ext>
            </a:extLst>
          </p:cNvPr>
          <p:cNvPicPr>
            <a:picLocks noChangeAspect="1"/>
          </p:cNvPicPr>
          <p:nvPr/>
        </p:nvPicPr>
        <p:blipFill rotWithShape="1">
          <a:blip r:embed="rId5"/>
          <a:srcRect l="6288" t="2287" r="5578" b="11829"/>
          <a:stretch/>
        </p:blipFill>
        <p:spPr>
          <a:xfrm>
            <a:off x="6162048" y="1520273"/>
            <a:ext cx="1855125" cy="3319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screenshot of a medical test&#10;&#10;Description automatically generated">
            <a:extLst>
              <a:ext uri="{FF2B5EF4-FFF2-40B4-BE49-F238E27FC236}">
                <a16:creationId xmlns:a16="http://schemas.microsoft.com/office/drawing/2014/main" id="{841B2ABA-DAEC-1F4E-CEF8-F02D628F77B5}"/>
              </a:ext>
            </a:extLst>
          </p:cNvPr>
          <p:cNvPicPr>
            <a:picLocks noChangeAspect="1"/>
          </p:cNvPicPr>
          <p:nvPr/>
        </p:nvPicPr>
        <p:blipFill rotWithShape="1">
          <a:blip r:embed="rId6"/>
          <a:srcRect l="4970" t="2034" r="6974" b="18076"/>
          <a:stretch/>
        </p:blipFill>
        <p:spPr>
          <a:xfrm>
            <a:off x="8185678" y="1519296"/>
            <a:ext cx="1855125" cy="3339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creenshot of a phone&#10;&#10;Description automatically generated">
            <a:extLst>
              <a:ext uri="{FF2B5EF4-FFF2-40B4-BE49-F238E27FC236}">
                <a16:creationId xmlns:a16="http://schemas.microsoft.com/office/drawing/2014/main" id="{7E96D82C-6768-D891-B887-E9366174B4B7}"/>
              </a:ext>
            </a:extLst>
          </p:cNvPr>
          <p:cNvPicPr>
            <a:picLocks noChangeAspect="1"/>
          </p:cNvPicPr>
          <p:nvPr/>
        </p:nvPicPr>
        <p:blipFill rotWithShape="1">
          <a:blip r:embed="rId7"/>
          <a:srcRect l="6525" t="2053" r="6813" b="18076"/>
          <a:stretch/>
        </p:blipFill>
        <p:spPr>
          <a:xfrm>
            <a:off x="10193123" y="1519296"/>
            <a:ext cx="1934232" cy="3339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BC2BE61-BE3A-3E8D-F9B6-13E78003E485}"/>
              </a:ext>
            </a:extLst>
          </p:cNvPr>
          <p:cNvSpPr txBox="1"/>
          <p:nvPr/>
        </p:nvSpPr>
        <p:spPr>
          <a:xfrm>
            <a:off x="7700568" y="5102570"/>
            <a:ext cx="41035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2800" dirty="0">
                <a:ea typeface="Calibri"/>
                <a:cs typeface="Calibri"/>
              </a:rPr>
              <a:t>Top Tips</a:t>
            </a:r>
          </a:p>
          <a:p>
            <a:pPr marL="285750" indent="-285750">
              <a:buFont typeface="Wingdings"/>
              <a:buChar char="ü"/>
            </a:pPr>
            <a:r>
              <a:rPr lang="en-US" sz="2800" dirty="0">
                <a:ea typeface="Calibri"/>
                <a:cs typeface="Calibri"/>
              </a:rPr>
              <a:t>Referral Flow Chart</a:t>
            </a:r>
          </a:p>
          <a:p>
            <a:pPr marL="285750" indent="-285750">
              <a:buFont typeface="Wingdings"/>
              <a:buChar char="ü"/>
            </a:pPr>
            <a:r>
              <a:rPr lang="en-US" sz="2800" dirty="0">
                <a:ea typeface="Calibri"/>
                <a:cs typeface="Calibri"/>
              </a:rPr>
              <a:t>Case Studies</a:t>
            </a:r>
          </a:p>
        </p:txBody>
      </p:sp>
    </p:spTree>
    <p:extLst>
      <p:ext uri="{BB962C8B-B14F-4D97-AF65-F5344CB8AC3E}">
        <p14:creationId xmlns:p14="http://schemas.microsoft.com/office/powerpoint/2010/main" val="66041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587946"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How else can PR help you?</a:t>
            </a:r>
          </a:p>
        </p:txBody>
      </p:sp>
      <p:sp>
        <p:nvSpPr>
          <p:cNvPr id="4" name="TextBox 3">
            <a:extLst>
              <a:ext uri="{FF2B5EF4-FFF2-40B4-BE49-F238E27FC236}">
                <a16:creationId xmlns:a16="http://schemas.microsoft.com/office/drawing/2014/main" id="{D4D47749-CE03-305B-ED43-2EF7B49A2790}"/>
              </a:ext>
            </a:extLst>
          </p:cNvPr>
          <p:cNvSpPr txBox="1"/>
          <p:nvPr/>
        </p:nvSpPr>
        <p:spPr>
          <a:xfrm>
            <a:off x="1318053" y="2047690"/>
            <a:ext cx="813743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PCN, Practice &amp; 1:1 education / support sessions</a:t>
            </a:r>
          </a:p>
          <a:p>
            <a:endParaRPr lang="en-GB" sz="1400" dirty="0">
              <a:ea typeface="Calibri"/>
              <a:cs typeface="Calibri"/>
            </a:endParaRPr>
          </a:p>
          <a:p>
            <a:r>
              <a:rPr lang="en-GB" sz="2800" dirty="0">
                <a:cs typeface="Calibri"/>
              </a:rPr>
              <a:t>Online education resource (short 10 min webinar intro) - good for new staff</a:t>
            </a:r>
          </a:p>
          <a:p>
            <a:endParaRPr lang="en-GB" sz="1600" dirty="0">
              <a:ea typeface="Calibri"/>
              <a:cs typeface="Calibri"/>
            </a:endParaRPr>
          </a:p>
          <a:p>
            <a:r>
              <a:rPr lang="en-GB" sz="2800" dirty="0">
                <a:ea typeface="Calibri"/>
                <a:cs typeface="Calibri"/>
              </a:rPr>
              <a:t>Anything else?</a:t>
            </a:r>
          </a:p>
        </p:txBody>
      </p:sp>
    </p:spTree>
    <p:extLst>
      <p:ext uri="{BB962C8B-B14F-4D97-AF65-F5344CB8AC3E}">
        <p14:creationId xmlns:p14="http://schemas.microsoft.com/office/powerpoint/2010/main" val="219900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865973"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cs typeface="Calibri"/>
              </a:rPr>
              <a:t>What is PR?</a:t>
            </a:r>
            <a:endParaRPr lang="en-GB" sz="3600">
              <a:solidFill>
                <a:schemeClr val="bg1"/>
              </a:solidFill>
            </a:endParaRPr>
          </a:p>
        </p:txBody>
      </p:sp>
      <p:sp>
        <p:nvSpPr>
          <p:cNvPr id="3" name="TextBox 2">
            <a:extLst>
              <a:ext uri="{FF2B5EF4-FFF2-40B4-BE49-F238E27FC236}">
                <a16:creationId xmlns:a16="http://schemas.microsoft.com/office/drawing/2014/main" id="{5DECE66B-1AAA-574D-5A69-8996F7885F5C}"/>
              </a:ext>
            </a:extLst>
          </p:cNvPr>
          <p:cNvSpPr txBox="1"/>
          <p:nvPr/>
        </p:nvSpPr>
        <p:spPr>
          <a:xfrm>
            <a:off x="898954" y="1917614"/>
            <a:ext cx="10459223" cy="35394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ea typeface="Calibri"/>
                <a:cs typeface="Calibri"/>
              </a:rPr>
              <a:t>A programme of </a:t>
            </a:r>
            <a:r>
              <a:rPr lang="en-GB" sz="2800" b="1">
                <a:ea typeface="Calibri"/>
                <a:cs typeface="Calibri"/>
              </a:rPr>
              <a:t>physical activity</a:t>
            </a:r>
            <a:r>
              <a:rPr lang="en-GB" sz="2800">
                <a:ea typeface="Calibri"/>
                <a:cs typeface="Calibri"/>
              </a:rPr>
              <a:t> and </a:t>
            </a:r>
            <a:r>
              <a:rPr lang="en-GB" sz="2800" b="1">
                <a:ea typeface="Calibri"/>
                <a:cs typeface="Calibri"/>
              </a:rPr>
              <a:t>education</a:t>
            </a:r>
            <a:r>
              <a:rPr lang="en-GB" sz="2800">
                <a:ea typeface="Calibri"/>
                <a:cs typeface="Calibri"/>
              </a:rPr>
              <a:t> for people </a:t>
            </a:r>
            <a:endParaRPr lang="en-US"/>
          </a:p>
          <a:p>
            <a:pPr lvl="1"/>
            <a:r>
              <a:rPr lang="en-GB" sz="2800">
                <a:ea typeface="Calibri"/>
                <a:cs typeface="Calibri"/>
              </a:rPr>
              <a:t>who have chronic lung disease, who are limited by breathlessness. </a:t>
            </a:r>
            <a:endParaRPr lang="en-GB">
              <a:ea typeface="Calibri" panose="020F0502020204030204"/>
              <a:cs typeface="Calibri" panose="020F0502020204030204"/>
            </a:endParaRPr>
          </a:p>
          <a:p>
            <a:pPr marL="457200" indent="-457200">
              <a:buFont typeface="Arial"/>
              <a:buChar char="•"/>
            </a:pPr>
            <a:endParaRPr lang="en-GB" sz="2800">
              <a:ea typeface="Calibri"/>
              <a:cs typeface="Calibri"/>
            </a:endParaRPr>
          </a:p>
          <a:p>
            <a:pPr marL="457200" indent="-457200">
              <a:buFont typeface="Arial"/>
              <a:buChar char="•"/>
            </a:pPr>
            <a:r>
              <a:rPr lang="en-GB" sz="2800">
                <a:ea typeface="Calibri"/>
                <a:cs typeface="Calibri"/>
              </a:rPr>
              <a:t>Highly evidenced based</a:t>
            </a:r>
          </a:p>
          <a:p>
            <a:pPr marL="914400" lvl="1" indent="-457200">
              <a:buFont typeface="Courier New"/>
              <a:buChar char="o"/>
            </a:pPr>
            <a:r>
              <a:rPr lang="en-GB" sz="2800">
                <a:ea typeface="Calibri"/>
                <a:cs typeface="Calibri"/>
              </a:rPr>
              <a:t>PR guidelines BTS 2013 &amp; 2023 update</a:t>
            </a:r>
            <a:endParaRPr lang="en-GB">
              <a:ea typeface="Calibri"/>
              <a:cs typeface="Calibri"/>
            </a:endParaRPr>
          </a:p>
          <a:p>
            <a:pPr marL="914400" lvl="1" indent="-457200">
              <a:buFont typeface="Courier New"/>
              <a:buChar char="o"/>
            </a:pPr>
            <a:r>
              <a:rPr lang="en-GB" sz="2800">
                <a:ea typeface="Calibri"/>
                <a:cs typeface="Calibri"/>
              </a:rPr>
              <a:t>COPD NICE 2018/19, Cochrane 2015, GOLD 2024</a:t>
            </a:r>
            <a:endParaRPr lang="en-GB">
              <a:ea typeface="Calibri"/>
              <a:cs typeface="Calibri"/>
            </a:endParaRPr>
          </a:p>
          <a:p>
            <a:pPr marL="914400" lvl="1" indent="-457200">
              <a:buFont typeface="Courier New"/>
              <a:buChar char="o"/>
            </a:pPr>
            <a:r>
              <a:rPr lang="en-GB" sz="2800">
                <a:ea typeface="Calibri"/>
                <a:cs typeface="Calibri"/>
              </a:rPr>
              <a:t>Pulmonary Fibrosis NICE 2013/17, Cochrane 2021</a:t>
            </a:r>
          </a:p>
          <a:p>
            <a:pPr marL="914400" lvl="1" indent="-457200">
              <a:buFont typeface="Courier New"/>
              <a:buChar char="o"/>
            </a:pPr>
            <a:r>
              <a:rPr lang="en-GB" sz="2800">
                <a:ea typeface="Calibri"/>
                <a:cs typeface="Calibri"/>
              </a:rPr>
              <a:t>Bronchiectasis BTS 2019</a:t>
            </a:r>
          </a:p>
        </p:txBody>
      </p:sp>
    </p:spTree>
    <p:extLst>
      <p:ext uri="{BB962C8B-B14F-4D97-AF65-F5344CB8AC3E}">
        <p14:creationId xmlns:p14="http://schemas.microsoft.com/office/powerpoint/2010/main" val="145729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56154" y="928816"/>
            <a:ext cx="8587946"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Questions?</a:t>
            </a:r>
          </a:p>
        </p:txBody>
      </p:sp>
    </p:spTree>
    <p:extLst>
      <p:ext uri="{BB962C8B-B14F-4D97-AF65-F5344CB8AC3E}">
        <p14:creationId xmlns:p14="http://schemas.microsoft.com/office/powerpoint/2010/main" val="354734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865973"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cs typeface="Calibri"/>
              </a:rPr>
              <a:t>What PR isn't!</a:t>
            </a:r>
            <a:endParaRPr lang="en-GB" sz="3600" dirty="0">
              <a:solidFill>
                <a:schemeClr val="bg1"/>
              </a:solidFill>
            </a:endParaRPr>
          </a:p>
        </p:txBody>
      </p:sp>
      <p:sp>
        <p:nvSpPr>
          <p:cNvPr id="3" name="TextBox 2">
            <a:extLst>
              <a:ext uri="{FF2B5EF4-FFF2-40B4-BE49-F238E27FC236}">
                <a16:creationId xmlns:a16="http://schemas.microsoft.com/office/drawing/2014/main" id="{5DECE66B-1AAA-574D-5A69-8996F7885F5C}"/>
              </a:ext>
            </a:extLst>
          </p:cNvPr>
          <p:cNvSpPr txBox="1"/>
          <p:nvPr/>
        </p:nvSpPr>
        <p:spPr>
          <a:xfrm>
            <a:off x="1318054" y="1946189"/>
            <a:ext cx="1067829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ea typeface="Calibri"/>
                <a:cs typeface="Calibri"/>
              </a:rPr>
              <a:t>Airways Clearance sessions</a:t>
            </a:r>
          </a:p>
          <a:p>
            <a:pPr marL="457200" indent="-457200">
              <a:buFont typeface="Arial"/>
              <a:buChar char="•"/>
            </a:pPr>
            <a:r>
              <a:rPr lang="en-GB" sz="2800" dirty="0">
                <a:ea typeface="Calibri"/>
                <a:cs typeface="Calibri"/>
              </a:rPr>
              <a:t>Dysfunctional breathing sessions</a:t>
            </a:r>
          </a:p>
          <a:p>
            <a:pPr marL="457200" indent="-457200">
              <a:buFont typeface="Arial"/>
              <a:buChar char="•"/>
            </a:pPr>
            <a:r>
              <a:rPr lang="en-GB" sz="2800" dirty="0">
                <a:ea typeface="Calibri"/>
                <a:cs typeface="Calibri"/>
              </a:rPr>
              <a:t>Weight loss programme</a:t>
            </a:r>
          </a:p>
          <a:p>
            <a:pPr marL="457200" indent="-457200">
              <a:buFont typeface="Arial"/>
              <a:buChar char="•"/>
            </a:pPr>
            <a:endParaRPr lang="en-GB" sz="2800" dirty="0">
              <a:ea typeface="Calibri"/>
              <a:cs typeface="Calibri"/>
            </a:endParaRPr>
          </a:p>
          <a:p>
            <a:r>
              <a:rPr lang="en-GB" sz="2800" dirty="0">
                <a:ea typeface="Calibri"/>
                <a:cs typeface="Calibri"/>
              </a:rPr>
              <a:t>Sheffield Alternative Options:</a:t>
            </a:r>
          </a:p>
          <a:p>
            <a:pPr marL="457200" indent="-457200">
              <a:buFont typeface="Arial"/>
              <a:buChar char="•"/>
            </a:pPr>
            <a:r>
              <a:rPr lang="en-GB" sz="2800" dirty="0">
                <a:ea typeface="Calibri"/>
                <a:cs typeface="Calibri"/>
              </a:rPr>
              <a:t>ICTT – housebound patients</a:t>
            </a:r>
          </a:p>
          <a:p>
            <a:pPr marL="457200" indent="-457200">
              <a:buFont typeface="Arial"/>
              <a:buChar char="•"/>
            </a:pPr>
            <a:r>
              <a:rPr lang="en-GB" sz="2800" dirty="0">
                <a:ea typeface="Calibri"/>
                <a:cs typeface="Calibri"/>
              </a:rPr>
              <a:t>NGH resp physio clinics (consultant referrals only) </a:t>
            </a:r>
          </a:p>
          <a:p>
            <a:pPr marL="457200" indent="-457200">
              <a:buFont typeface="Arial"/>
              <a:buChar char="•"/>
            </a:pPr>
            <a:r>
              <a:rPr lang="en-GB" sz="2800" dirty="0">
                <a:ea typeface="Calibri"/>
                <a:cs typeface="Calibri"/>
              </a:rPr>
              <a:t>Live Lighter</a:t>
            </a:r>
          </a:p>
          <a:p>
            <a:endParaRPr lang="en-GB" sz="2800" dirty="0">
              <a:ea typeface="Calibri"/>
              <a:cs typeface="Calibri"/>
            </a:endParaRPr>
          </a:p>
          <a:p>
            <a:endParaRPr lang="en-GB" sz="2800" dirty="0">
              <a:ea typeface="Calibri"/>
              <a:cs typeface="Calibri"/>
            </a:endParaRPr>
          </a:p>
        </p:txBody>
      </p:sp>
    </p:spTree>
    <p:extLst>
      <p:ext uri="{BB962C8B-B14F-4D97-AF65-F5344CB8AC3E}">
        <p14:creationId xmlns:p14="http://schemas.microsoft.com/office/powerpoint/2010/main" val="190419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763000"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cs typeface="Calibri"/>
              </a:rPr>
              <a:t>Aims of PR</a:t>
            </a:r>
            <a:endParaRPr lang="en-GB" sz="3600">
              <a:solidFill>
                <a:schemeClr val="bg1"/>
              </a:solidFill>
            </a:endParaRPr>
          </a:p>
        </p:txBody>
      </p:sp>
      <p:sp>
        <p:nvSpPr>
          <p:cNvPr id="3" name="TextBox 2">
            <a:extLst>
              <a:ext uri="{FF2B5EF4-FFF2-40B4-BE49-F238E27FC236}">
                <a16:creationId xmlns:a16="http://schemas.microsoft.com/office/drawing/2014/main" id="{5DECE66B-1AAA-574D-5A69-8996F7885F5C}"/>
              </a:ext>
            </a:extLst>
          </p:cNvPr>
          <p:cNvSpPr txBox="1"/>
          <p:nvPr/>
        </p:nvSpPr>
        <p:spPr>
          <a:xfrm>
            <a:off x="1318054" y="2090351"/>
            <a:ext cx="1064972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3200" dirty="0">
                <a:ea typeface="Calibri"/>
                <a:cs typeface="Calibri"/>
              </a:rPr>
              <a:t>Reduce exacerbations</a:t>
            </a:r>
          </a:p>
          <a:p>
            <a:pPr marL="457200" indent="-457200">
              <a:buFont typeface="Arial"/>
              <a:buChar char="•"/>
            </a:pPr>
            <a:r>
              <a:rPr lang="en-GB" sz="3200" dirty="0">
                <a:ea typeface="Calibri"/>
                <a:cs typeface="Calibri"/>
              </a:rPr>
              <a:t>Reduce hospital admissions (LOS reduced significantly)</a:t>
            </a:r>
          </a:p>
          <a:p>
            <a:pPr marL="457200" indent="-457200">
              <a:buFont typeface="Arial"/>
              <a:buChar char="•"/>
            </a:pPr>
            <a:r>
              <a:rPr lang="en-GB" sz="3200" dirty="0">
                <a:ea typeface="Calibri"/>
                <a:cs typeface="Calibri"/>
              </a:rPr>
              <a:t>Reduce readmission following AECOPD admission</a:t>
            </a:r>
          </a:p>
          <a:p>
            <a:pPr marL="457200" indent="-457200">
              <a:buFont typeface="Arial"/>
              <a:buChar char="•"/>
            </a:pPr>
            <a:r>
              <a:rPr lang="en-GB" sz="3200" dirty="0">
                <a:ea typeface="Calibri"/>
                <a:cs typeface="Calibri"/>
              </a:rPr>
              <a:t>Reduced dyspnoea</a:t>
            </a:r>
          </a:p>
          <a:p>
            <a:pPr marL="457200" indent="-457200">
              <a:buFont typeface="Arial"/>
              <a:buChar char="•"/>
            </a:pPr>
            <a:r>
              <a:rPr lang="en-GB" sz="3200" dirty="0">
                <a:ea typeface="Calibri"/>
                <a:cs typeface="Calibri"/>
              </a:rPr>
              <a:t>Increase QoL</a:t>
            </a:r>
          </a:p>
          <a:p>
            <a:pPr marL="457200" indent="-457200">
              <a:buFont typeface="Arial"/>
              <a:buChar char="•"/>
            </a:pPr>
            <a:r>
              <a:rPr lang="en-GB" sz="3200" dirty="0">
                <a:ea typeface="Calibri"/>
                <a:cs typeface="Calibri"/>
              </a:rPr>
              <a:t>Increase walking distance</a:t>
            </a:r>
          </a:p>
          <a:p>
            <a:pPr marL="457200" indent="-457200">
              <a:buFont typeface="Arial"/>
              <a:buChar char="•"/>
            </a:pPr>
            <a:r>
              <a:rPr lang="en-GB" sz="3200" dirty="0">
                <a:ea typeface="Calibri"/>
                <a:cs typeface="Calibri"/>
              </a:rPr>
              <a:t>Self-management</a:t>
            </a:r>
          </a:p>
          <a:p>
            <a:pPr marL="457200" indent="-457200">
              <a:buFont typeface="Arial"/>
              <a:buChar char="•"/>
            </a:pPr>
            <a:r>
              <a:rPr lang="en-GB" sz="3200" dirty="0">
                <a:ea typeface="Calibri"/>
                <a:cs typeface="Calibri"/>
              </a:rPr>
              <a:t>Reduce anxiety associated with breathlessness</a:t>
            </a:r>
          </a:p>
        </p:txBody>
      </p:sp>
    </p:spTree>
    <p:extLst>
      <p:ext uri="{BB962C8B-B14F-4D97-AF65-F5344CB8AC3E}">
        <p14:creationId xmlns:p14="http://schemas.microsoft.com/office/powerpoint/2010/main" val="359119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9010135"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ea typeface="Calibri"/>
                <a:cs typeface="Calibri"/>
              </a:rPr>
              <a:t>PR National Programme</a:t>
            </a:r>
            <a:endParaRPr lang="en-GB" sz="3600">
              <a:solidFill>
                <a:schemeClr val="bg1"/>
              </a:solidFill>
            </a:endParaRPr>
          </a:p>
        </p:txBody>
      </p:sp>
      <p:sp>
        <p:nvSpPr>
          <p:cNvPr id="3" name="TextBox 2">
            <a:extLst>
              <a:ext uri="{FF2B5EF4-FFF2-40B4-BE49-F238E27FC236}">
                <a16:creationId xmlns:a16="http://schemas.microsoft.com/office/drawing/2014/main" id="{5DECE66B-1AAA-574D-5A69-8996F7885F5C}"/>
              </a:ext>
            </a:extLst>
          </p:cNvPr>
          <p:cNvSpPr txBox="1"/>
          <p:nvPr/>
        </p:nvSpPr>
        <p:spPr>
          <a:xfrm>
            <a:off x="1318054" y="1874108"/>
            <a:ext cx="1000202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ea typeface="Calibri"/>
                <a:cs typeface="Calibri"/>
              </a:rPr>
              <a:t>High Priority – NHSE LTP, NHSE 5-year PR vision, CORE20PLUS5, </a:t>
            </a:r>
            <a:r>
              <a:rPr lang="en-GB" sz="2800" dirty="0" err="1">
                <a:ea typeface="Calibri"/>
                <a:cs typeface="Calibri"/>
              </a:rPr>
              <a:t>RightCare</a:t>
            </a:r>
            <a:r>
              <a:rPr lang="en-GB" sz="2800" dirty="0">
                <a:ea typeface="Calibri"/>
                <a:cs typeface="Calibri"/>
              </a:rPr>
              <a:t> COPD pathway, NHSE PR commissioning standards</a:t>
            </a:r>
            <a:endParaRPr lang="en-US" dirty="0"/>
          </a:p>
          <a:p>
            <a:pPr marL="457200" indent="-457200">
              <a:buFont typeface="Arial"/>
              <a:buChar char="•"/>
            </a:pPr>
            <a:r>
              <a:rPr lang="en-GB" sz="2800" dirty="0">
                <a:ea typeface="Calibri"/>
                <a:cs typeface="Calibri"/>
              </a:rPr>
              <a:t>NHSE Funding till March 2027</a:t>
            </a:r>
          </a:p>
          <a:p>
            <a:pPr marL="457200" indent="-457200">
              <a:buFont typeface="Arial"/>
              <a:buChar char="•"/>
            </a:pPr>
            <a:r>
              <a:rPr lang="en-GB" sz="2800" dirty="0">
                <a:ea typeface="Calibri"/>
                <a:cs typeface="Calibri"/>
              </a:rPr>
              <a:t>NRAP (RCP)</a:t>
            </a:r>
            <a:r>
              <a:rPr lang="en-GB" sz="2800" dirty="0">
                <a:ea typeface="+mn-lt"/>
                <a:cs typeface="+mn-lt"/>
              </a:rPr>
              <a:t> </a:t>
            </a:r>
            <a:r>
              <a:rPr lang="en-GB" sz="2800" dirty="0">
                <a:solidFill>
                  <a:srgbClr val="005EB8"/>
                </a:solidFill>
                <a:ea typeface="+mn-lt"/>
                <a:cs typeface="+mn-lt"/>
              </a:rPr>
              <a:t>nrap.org.uk</a:t>
            </a:r>
          </a:p>
          <a:p>
            <a:pPr marL="457200" indent="-457200">
              <a:buFont typeface="Arial"/>
              <a:buChar char="•"/>
            </a:pPr>
            <a:r>
              <a:rPr lang="en-GB" sz="2800" dirty="0">
                <a:ea typeface="Calibri"/>
                <a:cs typeface="Calibri"/>
              </a:rPr>
              <a:t>PRSAS (RCP) </a:t>
            </a:r>
            <a:r>
              <a:rPr lang="en-GB" sz="2800" dirty="0">
                <a:solidFill>
                  <a:srgbClr val="005EB8"/>
                </a:solidFill>
                <a:ea typeface="+mn-lt"/>
                <a:cs typeface="+mn-lt"/>
              </a:rPr>
              <a:t>prsas.org</a:t>
            </a:r>
          </a:p>
          <a:p>
            <a:pPr marL="457200" indent="-457200">
              <a:buFont typeface="Arial"/>
              <a:buChar char="•"/>
            </a:pPr>
            <a:r>
              <a:rPr lang="en-GB" sz="2800" dirty="0">
                <a:ea typeface="Calibri"/>
                <a:cs typeface="Calibri"/>
              </a:rPr>
              <a:t>NHSE Commissioning standards 2024 </a:t>
            </a:r>
          </a:p>
          <a:p>
            <a:pPr marL="457200" indent="-457200">
              <a:buFont typeface="Arial"/>
              <a:buChar char="•"/>
            </a:pPr>
            <a:r>
              <a:rPr lang="en-GB" sz="2800" dirty="0">
                <a:ea typeface="Calibri"/>
                <a:cs typeface="Calibri"/>
              </a:rPr>
              <a:t>BTS PR guidelines (updated 2023)</a:t>
            </a:r>
          </a:p>
        </p:txBody>
      </p:sp>
      <p:pic>
        <p:nvPicPr>
          <p:cNvPr id="4" name="Picture 3" descr="A logo with text on it&#10;&#10;Description automatically generated">
            <a:extLst>
              <a:ext uri="{FF2B5EF4-FFF2-40B4-BE49-F238E27FC236}">
                <a16:creationId xmlns:a16="http://schemas.microsoft.com/office/drawing/2014/main" id="{84813106-2DFD-34E2-B2B5-2FCC03962D28}"/>
              </a:ext>
            </a:extLst>
          </p:cNvPr>
          <p:cNvPicPr>
            <a:picLocks noChangeAspect="1"/>
          </p:cNvPicPr>
          <p:nvPr/>
        </p:nvPicPr>
        <p:blipFill>
          <a:blip r:embed="rId3"/>
          <a:stretch>
            <a:fillRect/>
          </a:stretch>
        </p:blipFill>
        <p:spPr>
          <a:xfrm>
            <a:off x="319088" y="5548313"/>
            <a:ext cx="2257425" cy="1038225"/>
          </a:xfrm>
          <a:prstGeom prst="rect">
            <a:avLst/>
          </a:prstGeom>
        </p:spPr>
      </p:pic>
      <p:pic>
        <p:nvPicPr>
          <p:cNvPr id="5" name="Picture 4" descr="A blue and white logo&#10;&#10;Description automatically generated">
            <a:extLst>
              <a:ext uri="{FF2B5EF4-FFF2-40B4-BE49-F238E27FC236}">
                <a16:creationId xmlns:a16="http://schemas.microsoft.com/office/drawing/2014/main" id="{C257491A-9634-E969-D2D0-ADA375366884}"/>
              </a:ext>
            </a:extLst>
          </p:cNvPr>
          <p:cNvPicPr>
            <a:picLocks noChangeAspect="1"/>
          </p:cNvPicPr>
          <p:nvPr/>
        </p:nvPicPr>
        <p:blipFill>
          <a:blip r:embed="rId4"/>
          <a:stretch>
            <a:fillRect/>
          </a:stretch>
        </p:blipFill>
        <p:spPr>
          <a:xfrm>
            <a:off x="2800350" y="5586413"/>
            <a:ext cx="1447800" cy="1000125"/>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83E508F8-0A1D-069D-9113-E469643A6E89}"/>
              </a:ext>
            </a:extLst>
          </p:cNvPr>
          <p:cNvPicPr>
            <a:picLocks noChangeAspect="1"/>
          </p:cNvPicPr>
          <p:nvPr/>
        </p:nvPicPr>
        <p:blipFill>
          <a:blip r:embed="rId5"/>
          <a:stretch>
            <a:fillRect/>
          </a:stretch>
        </p:blipFill>
        <p:spPr>
          <a:xfrm>
            <a:off x="4352925" y="6062663"/>
            <a:ext cx="4019550" cy="523875"/>
          </a:xfrm>
          <a:prstGeom prst="rect">
            <a:avLst/>
          </a:prstGeom>
        </p:spPr>
      </p:pic>
      <p:pic>
        <p:nvPicPr>
          <p:cNvPr id="9" name="Picture 8" descr="A close up of a logo&#10;&#10;Description automatically generated">
            <a:extLst>
              <a:ext uri="{FF2B5EF4-FFF2-40B4-BE49-F238E27FC236}">
                <a16:creationId xmlns:a16="http://schemas.microsoft.com/office/drawing/2014/main" id="{1B171BD2-AB35-4F9F-81A2-8451ECF971EB}"/>
              </a:ext>
            </a:extLst>
          </p:cNvPr>
          <p:cNvPicPr>
            <a:picLocks noChangeAspect="1"/>
          </p:cNvPicPr>
          <p:nvPr/>
        </p:nvPicPr>
        <p:blipFill>
          <a:blip r:embed="rId6"/>
          <a:stretch>
            <a:fillRect/>
          </a:stretch>
        </p:blipFill>
        <p:spPr>
          <a:xfrm>
            <a:off x="8591550" y="6062663"/>
            <a:ext cx="3276600" cy="523875"/>
          </a:xfrm>
          <a:prstGeom prst="rect">
            <a:avLst/>
          </a:prstGeom>
        </p:spPr>
      </p:pic>
    </p:spTree>
    <p:extLst>
      <p:ext uri="{BB962C8B-B14F-4D97-AF65-F5344CB8AC3E}">
        <p14:creationId xmlns:p14="http://schemas.microsoft.com/office/powerpoint/2010/main" val="35386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639432"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How is PR being addressed in SY?</a:t>
            </a:r>
            <a:endParaRPr lang="en-GB" sz="3600" dirty="0">
              <a:solidFill>
                <a:schemeClr val="bg1"/>
              </a:solidFill>
            </a:endParaRPr>
          </a:p>
        </p:txBody>
      </p:sp>
      <p:sp>
        <p:nvSpPr>
          <p:cNvPr id="3" name="TextBox 2">
            <a:extLst>
              <a:ext uri="{FF2B5EF4-FFF2-40B4-BE49-F238E27FC236}">
                <a16:creationId xmlns:a16="http://schemas.microsoft.com/office/drawing/2014/main" id="{5DECE66B-1AAA-574D-5A69-8996F7885F5C}"/>
              </a:ext>
            </a:extLst>
          </p:cNvPr>
          <p:cNvSpPr txBox="1"/>
          <p:nvPr/>
        </p:nvSpPr>
        <p:spPr>
          <a:xfrm>
            <a:off x="1318054" y="1719648"/>
            <a:ext cx="1067829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ea typeface="+mn-lt"/>
                <a:cs typeface="+mn-lt"/>
              </a:rPr>
              <a:t>SYICB</a:t>
            </a:r>
            <a:r>
              <a:rPr lang="en-GB" sz="2800" dirty="0">
                <a:ea typeface="Calibri"/>
                <a:cs typeface="Calibri"/>
              </a:rPr>
              <a:t> Joint forward plan</a:t>
            </a:r>
            <a:endParaRPr lang="en-GB" dirty="0">
              <a:ea typeface="Calibri"/>
              <a:cs typeface="Calibri"/>
            </a:endParaRPr>
          </a:p>
          <a:p>
            <a:pPr marL="457200" indent="-457200">
              <a:buFont typeface="Arial"/>
              <a:buChar char="•"/>
            </a:pPr>
            <a:r>
              <a:rPr lang="en-GB" sz="2800" dirty="0">
                <a:ea typeface="Calibri"/>
                <a:cs typeface="Calibri"/>
              </a:rPr>
              <a:t>SY PR subgroup 2022 (Commissioners and Providers) </a:t>
            </a:r>
            <a:endParaRPr lang="en-GB" dirty="0"/>
          </a:p>
          <a:p>
            <a:pPr marL="457200" indent="-457200">
              <a:buFont typeface="Arial"/>
              <a:buChar char="•"/>
            </a:pPr>
            <a:r>
              <a:rPr lang="en-GB" sz="2800" dirty="0">
                <a:ea typeface="Calibri"/>
                <a:cs typeface="Calibri"/>
              </a:rPr>
              <a:t>SY PR Transformation Lead 2024 (12months)</a:t>
            </a:r>
          </a:p>
          <a:p>
            <a:pPr marL="457200" indent="-457200">
              <a:buFont typeface="Arial"/>
              <a:buChar char="•"/>
            </a:pPr>
            <a:r>
              <a:rPr lang="en-GB" sz="2800" dirty="0">
                <a:ea typeface="Calibri"/>
                <a:cs typeface="Calibri"/>
              </a:rPr>
              <a:t>SY PR 5-year vision</a:t>
            </a:r>
          </a:p>
          <a:p>
            <a:pPr marL="914400" lvl="1" indent="-457200">
              <a:buFont typeface="Courier New"/>
              <a:buChar char="o"/>
            </a:pPr>
            <a:r>
              <a:rPr lang="en-GB" sz="2800" dirty="0">
                <a:ea typeface="Calibri"/>
                <a:cs typeface="Calibri"/>
              </a:rPr>
              <a:t>6 priority areas</a:t>
            </a:r>
          </a:p>
          <a:p>
            <a:pPr marL="1371600" lvl="2" indent="-457200">
              <a:buFont typeface="Wingdings"/>
              <a:buChar char="§"/>
            </a:pPr>
            <a:r>
              <a:rPr lang="en-GB" sz="2800" dirty="0">
                <a:solidFill>
                  <a:srgbClr val="FF0000"/>
                </a:solidFill>
                <a:ea typeface="Calibri"/>
                <a:cs typeface="Calibri"/>
              </a:rPr>
              <a:t>Access and HI</a:t>
            </a:r>
          </a:p>
          <a:p>
            <a:pPr marL="1371600" lvl="2" indent="-457200">
              <a:buFont typeface="Wingdings"/>
              <a:buChar char="§"/>
            </a:pPr>
            <a:r>
              <a:rPr lang="en-GB" sz="2800" dirty="0">
                <a:solidFill>
                  <a:srgbClr val="FF0000"/>
                </a:solidFill>
                <a:ea typeface="Calibri"/>
                <a:cs typeface="Calibri"/>
              </a:rPr>
              <a:t>Service delivery and waiting times</a:t>
            </a:r>
          </a:p>
          <a:p>
            <a:pPr marL="1371600" lvl="2" indent="-457200">
              <a:buFont typeface="Wingdings"/>
              <a:buChar char="§"/>
            </a:pPr>
            <a:r>
              <a:rPr lang="en-GB" sz="2800" dirty="0">
                <a:solidFill>
                  <a:srgbClr val="FF0000"/>
                </a:solidFill>
                <a:ea typeface="Calibri"/>
                <a:cs typeface="Calibri"/>
              </a:rPr>
              <a:t>Service specification</a:t>
            </a:r>
          </a:p>
          <a:p>
            <a:pPr marL="1371600" lvl="2" indent="-457200">
              <a:buFont typeface="Wingdings"/>
              <a:buChar char="§"/>
            </a:pPr>
            <a:r>
              <a:rPr lang="en-GB" sz="2800" dirty="0">
                <a:solidFill>
                  <a:srgbClr val="FF0000"/>
                </a:solidFill>
                <a:ea typeface="Calibri"/>
                <a:cs typeface="Calibri"/>
              </a:rPr>
              <a:t>High quality service</a:t>
            </a:r>
          </a:p>
          <a:p>
            <a:pPr marL="1371600" lvl="2" indent="-457200">
              <a:buFont typeface="Wingdings"/>
              <a:buChar char="§"/>
            </a:pPr>
            <a:r>
              <a:rPr lang="en-GB" sz="2800" dirty="0">
                <a:solidFill>
                  <a:srgbClr val="FF0000"/>
                </a:solidFill>
                <a:ea typeface="Calibri"/>
                <a:cs typeface="Calibri"/>
              </a:rPr>
              <a:t>Integrated approach</a:t>
            </a:r>
          </a:p>
          <a:p>
            <a:pPr marL="1371600" lvl="2" indent="-457200">
              <a:buFont typeface="Wingdings"/>
              <a:buChar char="§"/>
            </a:pPr>
            <a:r>
              <a:rPr lang="en-GB" sz="2800" dirty="0">
                <a:solidFill>
                  <a:srgbClr val="FF0000"/>
                </a:solidFill>
                <a:ea typeface="Calibri"/>
                <a:cs typeface="Calibri"/>
              </a:rPr>
              <a:t>Workforce</a:t>
            </a:r>
          </a:p>
        </p:txBody>
      </p:sp>
    </p:spTree>
    <p:extLst>
      <p:ext uri="{BB962C8B-B14F-4D97-AF65-F5344CB8AC3E}">
        <p14:creationId xmlns:p14="http://schemas.microsoft.com/office/powerpoint/2010/main" val="137042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318054" y="700216"/>
            <a:ext cx="8660027"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ea typeface="Calibri"/>
                <a:cs typeface="Calibri"/>
              </a:rPr>
              <a:t>What do we know about PR in SY?</a:t>
            </a:r>
            <a:endParaRPr lang="en-GB" sz="3600">
              <a:solidFill>
                <a:schemeClr val="bg1"/>
              </a:solidFill>
            </a:endParaRPr>
          </a:p>
        </p:txBody>
      </p:sp>
      <p:pic>
        <p:nvPicPr>
          <p:cNvPr id="4" name="Picture 3" descr="A graph of a patient&amp;#39;s health&#10;&#10;Description automatically generated">
            <a:extLst>
              <a:ext uri="{FF2B5EF4-FFF2-40B4-BE49-F238E27FC236}">
                <a16:creationId xmlns:a16="http://schemas.microsoft.com/office/drawing/2014/main" id="{1BBDC9D9-3A1E-934E-7B6D-2EE26594CEF4}"/>
              </a:ext>
            </a:extLst>
          </p:cNvPr>
          <p:cNvPicPr>
            <a:picLocks noChangeAspect="1"/>
          </p:cNvPicPr>
          <p:nvPr/>
        </p:nvPicPr>
        <p:blipFill>
          <a:blip r:embed="rId3"/>
          <a:stretch>
            <a:fillRect/>
          </a:stretch>
        </p:blipFill>
        <p:spPr>
          <a:xfrm>
            <a:off x="1077097" y="2776833"/>
            <a:ext cx="9183388" cy="3680436"/>
          </a:xfrm>
          <a:prstGeom prst="rect">
            <a:avLst/>
          </a:prstGeom>
        </p:spPr>
      </p:pic>
      <p:sp>
        <p:nvSpPr>
          <p:cNvPr id="9" name="TextBox 8">
            <a:extLst>
              <a:ext uri="{FF2B5EF4-FFF2-40B4-BE49-F238E27FC236}">
                <a16:creationId xmlns:a16="http://schemas.microsoft.com/office/drawing/2014/main" id="{B665CE1A-6095-0B74-A7BB-5DF76B5A39E3}"/>
              </a:ext>
            </a:extLst>
          </p:cNvPr>
          <p:cNvSpPr txBox="1"/>
          <p:nvPr/>
        </p:nvSpPr>
        <p:spPr>
          <a:xfrm>
            <a:off x="552450" y="1581150"/>
            <a:ext cx="112871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GB" sz="2400"/>
              <a:t>Prevalence of COPD in South Yorkshire is 2.6% (or 38,000 people) v 2.1% Nationally</a:t>
            </a:r>
            <a:r>
              <a:rPr lang="en-GB" sz="2400" baseline="30000"/>
              <a:t>1</a:t>
            </a:r>
            <a:r>
              <a:rPr lang="en-GB" sz="2400"/>
              <a:t>​</a:t>
            </a:r>
            <a:endParaRPr lang="en-GB" sz="2400">
              <a:ea typeface="Calibri"/>
              <a:cs typeface="Calibri"/>
            </a:endParaRPr>
          </a:p>
          <a:p>
            <a:pPr marL="457200" indent="-457200">
              <a:buFont typeface="Arial,Sans-Serif"/>
              <a:buChar char="•"/>
            </a:pPr>
            <a:r>
              <a:rPr lang="en-GB" sz="2400"/>
              <a:t>41.8% COPD patients with MRC 3+ were offered a referral to a pulmonary rehabilitation (22/23)</a:t>
            </a:r>
            <a:r>
              <a:rPr lang="en-GB" sz="2400" baseline="30000"/>
              <a:t>1</a:t>
            </a:r>
            <a:r>
              <a:rPr lang="en-GB" sz="2400"/>
              <a:t>​</a:t>
            </a:r>
            <a:endParaRPr lang="en-GB" sz="2400">
              <a:ea typeface="Calibri"/>
              <a:cs typeface="Calibri"/>
            </a:endParaRPr>
          </a:p>
        </p:txBody>
      </p:sp>
      <p:sp>
        <p:nvSpPr>
          <p:cNvPr id="10" name="TextBox 9">
            <a:extLst>
              <a:ext uri="{FF2B5EF4-FFF2-40B4-BE49-F238E27FC236}">
                <a16:creationId xmlns:a16="http://schemas.microsoft.com/office/drawing/2014/main" id="{B0CD5D60-1030-870F-0C7F-372041EBE24E}"/>
              </a:ext>
            </a:extLst>
          </p:cNvPr>
          <p:cNvSpPr txBox="1"/>
          <p:nvPr/>
        </p:nvSpPr>
        <p:spPr>
          <a:xfrm>
            <a:off x="1073235" y="6579973"/>
            <a:ext cx="359427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ea typeface="Calibri"/>
                <a:cs typeface="Calibri"/>
              </a:rPr>
              <a:t>1 Model Health System</a:t>
            </a:r>
          </a:p>
        </p:txBody>
      </p:sp>
    </p:spTree>
    <p:extLst>
      <p:ext uri="{BB962C8B-B14F-4D97-AF65-F5344CB8AC3E}">
        <p14:creationId xmlns:p14="http://schemas.microsoft.com/office/powerpoint/2010/main" val="32584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156129" y="709741"/>
            <a:ext cx="9431552"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chemeClr val="bg1"/>
                </a:solidFill>
                <a:ea typeface="Calibri"/>
                <a:cs typeface="Calibri"/>
              </a:rPr>
              <a:t>What do we know about PR in Primary Care?</a:t>
            </a:r>
            <a:endParaRPr lang="en-GB" sz="3600" dirty="0">
              <a:solidFill>
                <a:schemeClr val="bg1"/>
              </a:solidFill>
            </a:endParaRPr>
          </a:p>
        </p:txBody>
      </p:sp>
      <p:pic>
        <p:nvPicPr>
          <p:cNvPr id="4" name="Picture 3" descr="A table with numbers and a number of people&#10;&#10;Description automatically generated">
            <a:extLst>
              <a:ext uri="{FF2B5EF4-FFF2-40B4-BE49-F238E27FC236}">
                <a16:creationId xmlns:a16="http://schemas.microsoft.com/office/drawing/2014/main" id="{F79B3DF7-51CA-481A-A638-31ED348A0727}"/>
              </a:ext>
            </a:extLst>
          </p:cNvPr>
          <p:cNvPicPr>
            <a:picLocks noChangeAspect="1"/>
          </p:cNvPicPr>
          <p:nvPr/>
        </p:nvPicPr>
        <p:blipFill>
          <a:blip r:embed="rId3"/>
          <a:stretch>
            <a:fillRect/>
          </a:stretch>
        </p:blipFill>
        <p:spPr>
          <a:xfrm>
            <a:off x="700088" y="1979223"/>
            <a:ext cx="11119629" cy="3848100"/>
          </a:xfrm>
          <a:prstGeom prst="rect">
            <a:avLst/>
          </a:prstGeom>
        </p:spPr>
      </p:pic>
    </p:spTree>
    <p:extLst>
      <p:ext uri="{BB962C8B-B14F-4D97-AF65-F5344CB8AC3E}">
        <p14:creationId xmlns:p14="http://schemas.microsoft.com/office/powerpoint/2010/main" val="73386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AD58-CF4C-6331-3135-6E2313ADD46C}"/>
              </a:ext>
            </a:extLst>
          </p:cNvPr>
          <p:cNvSpPr txBox="1"/>
          <p:nvPr/>
        </p:nvSpPr>
        <p:spPr>
          <a:xfrm>
            <a:off x="1482811" y="514865"/>
            <a:ext cx="8670324" cy="64633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bg1"/>
                </a:solidFill>
                <a:ea typeface="Calibri"/>
                <a:cs typeface="Calibri"/>
              </a:rPr>
              <a:t>The Right Patient at the Right Time</a:t>
            </a:r>
          </a:p>
        </p:txBody>
      </p:sp>
      <p:sp>
        <p:nvSpPr>
          <p:cNvPr id="3" name="TextBox 2">
            <a:extLst>
              <a:ext uri="{FF2B5EF4-FFF2-40B4-BE49-F238E27FC236}">
                <a16:creationId xmlns:a16="http://schemas.microsoft.com/office/drawing/2014/main" id="{5DECE66B-1AAA-574D-5A69-8996F7885F5C}"/>
              </a:ext>
            </a:extLst>
          </p:cNvPr>
          <p:cNvSpPr txBox="1"/>
          <p:nvPr/>
        </p:nvSpPr>
        <p:spPr>
          <a:xfrm>
            <a:off x="1479216" y="1494070"/>
            <a:ext cx="1039378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ea typeface="Calibri"/>
              <a:cs typeface="Calibri"/>
            </a:endParaRPr>
          </a:p>
          <a:p>
            <a:pPr marL="457200" indent="-457200">
              <a:buFont typeface="Arial"/>
              <a:buChar char="•"/>
            </a:pPr>
            <a:r>
              <a:rPr lang="en-GB" sz="2400" dirty="0">
                <a:ea typeface="Calibri"/>
                <a:cs typeface="Calibri"/>
              </a:rPr>
              <a:t>"</a:t>
            </a:r>
            <a:r>
              <a:rPr lang="en-GB" sz="2400" b="1" dirty="0">
                <a:ea typeface="Calibri"/>
                <a:cs typeface="Calibri"/>
              </a:rPr>
              <a:t>Intervention Decay</a:t>
            </a:r>
            <a:r>
              <a:rPr lang="en-GB" sz="2400" dirty="0">
                <a:ea typeface="Calibri"/>
                <a:cs typeface="Calibri"/>
              </a:rPr>
              <a:t>"  - example n=100</a:t>
            </a:r>
          </a:p>
          <a:p>
            <a:pPr marL="914400" lvl="1" indent="-457200">
              <a:buFont typeface="Courier New"/>
              <a:buChar char="o"/>
            </a:pPr>
            <a:endParaRPr lang="en-GB" sz="2400" dirty="0">
              <a:ea typeface="Calibri"/>
              <a:cs typeface="Calibri"/>
            </a:endParaRPr>
          </a:p>
          <a:p>
            <a:pPr marL="914400" lvl="1" indent="-457200">
              <a:buFont typeface="Courier New"/>
              <a:buChar char="o"/>
            </a:pPr>
            <a:r>
              <a:rPr lang="en-GB" sz="2400" b="1" u="sng" dirty="0">
                <a:solidFill>
                  <a:srgbClr val="FF0000"/>
                </a:solidFill>
                <a:ea typeface="Calibri"/>
                <a:cs typeface="Calibri"/>
              </a:rPr>
              <a:t>20% Opt out before assessment</a:t>
            </a:r>
            <a:r>
              <a:rPr lang="en-GB" sz="2400" dirty="0">
                <a:ea typeface="Calibri"/>
                <a:cs typeface="Calibri"/>
              </a:rPr>
              <a:t> – Not a priority/ lack of understanding</a:t>
            </a:r>
          </a:p>
          <a:p>
            <a:pPr marL="914400" lvl="1" indent="-457200">
              <a:buFont typeface="Courier New"/>
              <a:buChar char="o"/>
            </a:pPr>
            <a:r>
              <a:rPr lang="en-GB" sz="2400" b="1" u="sng" dirty="0">
                <a:solidFill>
                  <a:srgbClr val="FFB81C"/>
                </a:solidFill>
                <a:ea typeface="Calibri"/>
                <a:cs typeface="Calibri"/>
              </a:rPr>
              <a:t>5% Decline at assessment</a:t>
            </a:r>
            <a:r>
              <a:rPr lang="en-GB" sz="2400" dirty="0">
                <a:ea typeface="Calibri"/>
                <a:cs typeface="Calibri"/>
              </a:rPr>
              <a:t> – Can't commitment / transports / cost</a:t>
            </a:r>
          </a:p>
          <a:p>
            <a:pPr marL="914400" lvl="1" indent="-457200">
              <a:buFont typeface="Courier New"/>
              <a:buChar char="o"/>
            </a:pPr>
            <a:r>
              <a:rPr lang="en-GB" sz="2400" b="1" u="sng" dirty="0">
                <a:solidFill>
                  <a:srgbClr val="FFB81C"/>
                </a:solidFill>
                <a:ea typeface="Calibri"/>
                <a:cs typeface="Calibri"/>
              </a:rPr>
              <a:t>10% Drop out during the programme</a:t>
            </a:r>
            <a:r>
              <a:rPr lang="en-GB" sz="2400" dirty="0">
                <a:ea typeface="Calibri"/>
                <a:cs typeface="Calibri"/>
              </a:rPr>
              <a:t> – Exac. / other commitments / transport / comorbidities / cost</a:t>
            </a:r>
          </a:p>
          <a:p>
            <a:pPr marL="914400" lvl="1" indent="-457200">
              <a:buFont typeface="Courier New"/>
              <a:buChar char="o"/>
            </a:pPr>
            <a:r>
              <a:rPr lang="en-GB" sz="2400" b="1" dirty="0">
                <a:solidFill>
                  <a:srgbClr val="00B050"/>
                </a:solidFill>
                <a:ea typeface="Calibri"/>
                <a:cs typeface="Calibri"/>
              </a:rPr>
              <a:t>65% complete programme</a:t>
            </a:r>
          </a:p>
          <a:p>
            <a:pPr marL="914400" lvl="1" indent="-457200">
              <a:buFont typeface="Courier New"/>
              <a:buChar char="o"/>
            </a:pPr>
            <a:endParaRPr lang="en-GB" sz="2400" dirty="0">
              <a:ea typeface="Calibri"/>
              <a:cs typeface="Calibri"/>
            </a:endParaRPr>
          </a:p>
          <a:p>
            <a:pPr marL="914400" lvl="1" indent="-457200">
              <a:buFont typeface="Courier New"/>
              <a:buChar char="o"/>
            </a:pPr>
            <a:r>
              <a:rPr lang="en-GB" sz="2400" dirty="0">
                <a:ea typeface="Calibri"/>
                <a:cs typeface="Calibri"/>
              </a:rPr>
              <a:t>Do not continue PA post PR</a:t>
            </a:r>
          </a:p>
          <a:p>
            <a:pPr marL="914400" lvl="1" indent="-457200">
              <a:buFont typeface="Courier New"/>
              <a:buChar char="o"/>
            </a:pPr>
            <a:r>
              <a:rPr lang="en-GB" sz="2400" dirty="0">
                <a:ea typeface="Calibri"/>
                <a:cs typeface="Calibri"/>
              </a:rPr>
              <a:t>Re-referred to PR</a:t>
            </a:r>
          </a:p>
          <a:p>
            <a:pPr lvl="1"/>
            <a:endParaRPr lang="en-GB" sz="2400" dirty="0">
              <a:ea typeface="Calibri"/>
              <a:cs typeface="Calibri"/>
            </a:endParaRPr>
          </a:p>
          <a:p>
            <a:pPr lvl="1"/>
            <a:r>
              <a:rPr lang="en-GB" sz="1400" dirty="0">
                <a:ea typeface="Calibri"/>
                <a:cs typeface="Calibri"/>
              </a:rPr>
              <a:t>*numbers are hypothetical / anecdotal</a:t>
            </a:r>
          </a:p>
          <a:p>
            <a:pPr marL="457200" indent="-457200">
              <a:buFont typeface="Arial"/>
              <a:buChar char="•"/>
            </a:pPr>
            <a:endParaRPr lang="en-GB" sz="2400" dirty="0">
              <a:ea typeface="Calibri"/>
              <a:cs typeface="Calibri"/>
            </a:endParaRPr>
          </a:p>
        </p:txBody>
      </p:sp>
    </p:spTree>
    <p:extLst>
      <p:ext uri="{BB962C8B-B14F-4D97-AF65-F5344CB8AC3E}">
        <p14:creationId xmlns:p14="http://schemas.microsoft.com/office/powerpoint/2010/main" val="40301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ABE362B5E51C4A9A7F531A5A425CB8" ma:contentTypeVersion="12" ma:contentTypeDescription="Create a new document." ma:contentTypeScope="" ma:versionID="d01d92abedef4bc628c4e2690eba487e">
  <xsd:schema xmlns:xsd="http://www.w3.org/2001/XMLSchema" xmlns:xs="http://www.w3.org/2001/XMLSchema" xmlns:p="http://schemas.microsoft.com/office/2006/metadata/properties" xmlns:ns2="e70c22e7-ffcb-4c25-a3b8-32215833b3f7" xmlns:ns3="07e108ab-919e-4779-992b-d24e09bf8a63" targetNamespace="http://schemas.microsoft.com/office/2006/metadata/properties" ma:root="true" ma:fieldsID="fe8976d14e12741c9bf291b04fc4214d" ns2:_="" ns3:_="">
    <xsd:import namespace="e70c22e7-ffcb-4c25-a3b8-32215833b3f7"/>
    <xsd:import namespace="07e108ab-919e-4779-992b-d24e09bf8a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0c22e7-ffcb-4c25-a3b8-32215833b3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e108ab-919e-4779-992b-d24e09bf8a6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1c43ebf-a9c5-4907-b787-06dfa503974a}" ma:internalName="TaxCatchAll" ma:showField="CatchAllData" ma:web="07e108ab-919e-4779-992b-d24e09bf8a6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7e108ab-919e-4779-992b-d24e09bf8a63" xsi:nil="true"/>
    <SharedWithUsers xmlns="07e108ab-919e-4779-992b-d24e09bf8a63">
      <UserInfo>
        <DisplayName>FRANCEY, Georgina (BARNSLEY HOSPITAL NHS FOUNDATION TRUST)</DisplayName>
        <AccountId>749</AccountId>
        <AccountType/>
      </UserInfo>
    </SharedWithUsers>
    <lcf76f155ced4ddcb4097134ff3c332f xmlns="e70c22e7-ffcb-4c25-a3b8-32215833b3f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6F6FED-255D-4C26-9756-EB515166ECD9}">
  <ds:schemaRefs>
    <ds:schemaRef ds:uri="07e108ab-919e-4779-992b-d24e09bf8a63"/>
    <ds:schemaRef ds:uri="e70c22e7-ffcb-4c25-a3b8-32215833b3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9C2069-B6F9-4582-B4D7-67FCA1263D76}">
  <ds:schemaRefs>
    <ds:schemaRef ds:uri="07e108ab-919e-4779-992b-d24e09bf8a63"/>
    <ds:schemaRef ds:uri="1d1b5db6-9d12-4899-a57d-4302309d6006"/>
    <ds:schemaRef ds:uri="2f92b566-68b0-4e93-a721-85ee9c5be68c"/>
    <ds:schemaRef ds:uri="e70c22e7-ffcb-4c25-a3b8-32215833b3f7"/>
    <ds:schemaRef ds:uri="fd7c9ef7-bc95-4a24-a600-cba988ea7871"/>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5A2815B-D7DD-4F60-9D36-8D6A28BE9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SYICB-Presentation</Template>
  <TotalTime>53</TotalTime>
  <Words>1109</Words>
  <Application>Microsoft Office PowerPoint</Application>
  <PresentationFormat>Widescreen</PresentationFormat>
  <Paragraphs>212</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Arial,Sans-Serif</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BBS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  Author</dc:title>
  <dc:creator>STRIKE, Phillip (NHS SOUTH YORKSHIRE ICB - 02P)</dc:creator>
  <cp:lastModifiedBy>SMITH, Emma (BHF LUNDWOOD SURGERY)</cp:lastModifiedBy>
  <cp:revision>340</cp:revision>
  <dcterms:created xsi:type="dcterms:W3CDTF">2023-03-29T11:34:24Z</dcterms:created>
  <dcterms:modified xsi:type="dcterms:W3CDTF">2024-11-13T09:57:30Z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0x01010092ABE362B5E51C4A9A7F531A5A425CB8</vt:lpwstr>
  </property>
</Properties>
</file>