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43"/>
  </p:notesMasterIdLst>
  <p:handoutMasterIdLst>
    <p:handoutMasterId r:id="rId44"/>
  </p:handoutMasterIdLst>
  <p:sldIdLst>
    <p:sldId id="259" r:id="rId5"/>
    <p:sldId id="281" r:id="rId6"/>
    <p:sldId id="295" r:id="rId7"/>
    <p:sldId id="312" r:id="rId8"/>
    <p:sldId id="311" r:id="rId9"/>
    <p:sldId id="316" r:id="rId10"/>
    <p:sldId id="294" r:id="rId11"/>
    <p:sldId id="313" r:id="rId12"/>
    <p:sldId id="317" r:id="rId13"/>
    <p:sldId id="31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49" r:id="rId22"/>
    <p:sldId id="335" r:id="rId23"/>
    <p:sldId id="333" r:id="rId24"/>
    <p:sldId id="336" r:id="rId25"/>
    <p:sldId id="337" r:id="rId26"/>
    <p:sldId id="339" r:id="rId27"/>
    <p:sldId id="318" r:id="rId28"/>
    <p:sldId id="322" r:id="rId29"/>
    <p:sldId id="319" r:id="rId30"/>
    <p:sldId id="320" r:id="rId31"/>
    <p:sldId id="321" r:id="rId32"/>
    <p:sldId id="340" r:id="rId33"/>
    <p:sldId id="341" r:id="rId34"/>
    <p:sldId id="296" r:id="rId35"/>
    <p:sldId id="342" r:id="rId36"/>
    <p:sldId id="344" r:id="rId37"/>
    <p:sldId id="345" r:id="rId38"/>
    <p:sldId id="346" r:id="rId39"/>
    <p:sldId id="347" r:id="rId40"/>
    <p:sldId id="348" r:id="rId41"/>
    <p:sldId id="301" r:id="rId42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83333" autoAdjust="0"/>
  </p:normalViewPr>
  <p:slideViewPr>
    <p:cSldViewPr snapToGrid="0">
      <p:cViewPr varScale="1">
        <p:scale>
          <a:sx n="68" d="100"/>
          <a:sy n="68" d="100"/>
        </p:scale>
        <p:origin x="11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38"/>
    </p:cViewPr>
  </p:sorterViewPr>
  <p:notesViewPr>
    <p:cSldViewPr snapToGrid="0">
      <p:cViewPr varScale="1">
        <p:scale>
          <a:sx n="114" d="100"/>
          <a:sy n="114" d="100"/>
        </p:scale>
        <p:origin x="222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6EB36B-2DC1-4197-B04A-EBFD78B232A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9AF089B-2BE7-44F7-B9D4-CC2DCAC56618}">
      <dgm:prSet/>
      <dgm:spPr/>
      <dgm:t>
        <a:bodyPr/>
        <a:lstStyle/>
        <a:p>
          <a:r>
            <a:rPr lang="en-GB">
              <a:solidFill>
                <a:schemeClr val="tx2">
                  <a:lumMod val="90000"/>
                  <a:lumOff val="10000"/>
                </a:schemeClr>
              </a:solidFill>
            </a:rPr>
            <a:t>Exercise advice – esp muscle building</a:t>
          </a:r>
          <a:endParaRPr lang="en-US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51FA2B71-CB6F-468F-B6F0-A8D896E2A99F}" type="parTrans" cxnId="{FA6B5775-2751-4E46-87D4-23B5175C39C0}">
      <dgm:prSet/>
      <dgm:spPr/>
      <dgm:t>
        <a:bodyPr/>
        <a:lstStyle/>
        <a:p>
          <a:endParaRPr lang="en-US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D40A9C36-07C2-41A6-8678-27EEFA5EE9E0}" type="sibTrans" cxnId="{FA6B5775-2751-4E46-87D4-23B5175C39C0}">
      <dgm:prSet/>
      <dgm:spPr/>
      <dgm:t>
        <a:bodyPr/>
        <a:lstStyle/>
        <a:p>
          <a:endParaRPr lang="en-US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0E559BD8-14B3-4300-A76F-6F2AF7DAFDDF}">
      <dgm:prSet/>
      <dgm:spPr/>
      <dgm:t>
        <a:bodyPr/>
        <a:lstStyle/>
        <a:p>
          <a:r>
            <a:rPr lang="en-GB" dirty="0">
              <a:solidFill>
                <a:schemeClr val="tx2">
                  <a:lumMod val="90000"/>
                  <a:lumOff val="10000"/>
                </a:schemeClr>
              </a:solidFill>
            </a:rPr>
            <a:t>Dietary advice</a:t>
          </a:r>
          <a:endParaRPr lang="en-US" dirty="0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0BDFFEE0-78E9-4E3A-83BB-5E6B8B25C739}" type="parTrans" cxnId="{1D062127-C21F-44CD-9C3A-F69849B791DF}">
      <dgm:prSet/>
      <dgm:spPr/>
      <dgm:t>
        <a:bodyPr/>
        <a:lstStyle/>
        <a:p>
          <a:endParaRPr lang="en-US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02277D43-51F8-45A5-8D1B-B039FCAF36BD}" type="sibTrans" cxnId="{1D062127-C21F-44CD-9C3A-F69849B791DF}">
      <dgm:prSet/>
      <dgm:spPr/>
      <dgm:t>
        <a:bodyPr/>
        <a:lstStyle/>
        <a:p>
          <a:endParaRPr lang="en-US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AB1C45DF-FB25-488B-9307-A7E50D6836AA}">
      <dgm:prSet/>
      <dgm:spPr/>
      <dgm:t>
        <a:bodyPr/>
        <a:lstStyle/>
        <a:p>
          <a:r>
            <a:rPr lang="en-GB">
              <a:solidFill>
                <a:schemeClr val="tx2">
                  <a:lumMod val="90000"/>
                  <a:lumOff val="10000"/>
                </a:schemeClr>
              </a:solidFill>
            </a:rPr>
            <a:t>Smoking cessation</a:t>
          </a:r>
          <a:endParaRPr lang="en-US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B624E26C-4A82-4039-B101-026E6415CC8A}" type="parTrans" cxnId="{62A8C085-A366-4696-A615-80FABDDB4E06}">
      <dgm:prSet/>
      <dgm:spPr/>
      <dgm:t>
        <a:bodyPr/>
        <a:lstStyle/>
        <a:p>
          <a:endParaRPr lang="en-US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6501CE86-3DB1-4F11-8389-F2FD18A9B37C}" type="sibTrans" cxnId="{62A8C085-A366-4696-A615-80FABDDB4E06}">
      <dgm:prSet/>
      <dgm:spPr/>
      <dgm:t>
        <a:bodyPr/>
        <a:lstStyle/>
        <a:p>
          <a:endParaRPr lang="en-US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834C83D4-228D-477F-BF61-A240721899D4}">
      <dgm:prSet/>
      <dgm:spPr/>
      <dgm:t>
        <a:bodyPr/>
        <a:lstStyle/>
        <a:p>
          <a:r>
            <a:rPr lang="en-GB" dirty="0">
              <a:solidFill>
                <a:schemeClr val="tx2">
                  <a:lumMod val="90000"/>
                  <a:lumOff val="10000"/>
                </a:schemeClr>
              </a:solidFill>
            </a:rPr>
            <a:t>Alcohol intake</a:t>
          </a:r>
          <a:endParaRPr lang="en-US" dirty="0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DE4B472D-E5CB-45DF-B300-1AED91404FDD}" type="parTrans" cxnId="{BCEB6EC5-292A-4E4E-B4AC-A85FF353067C}">
      <dgm:prSet/>
      <dgm:spPr/>
      <dgm:t>
        <a:bodyPr/>
        <a:lstStyle/>
        <a:p>
          <a:endParaRPr lang="en-US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863B8182-1E3E-4C3D-9208-685650DF499B}" type="sibTrans" cxnId="{BCEB6EC5-292A-4E4E-B4AC-A85FF353067C}">
      <dgm:prSet/>
      <dgm:spPr/>
      <dgm:t>
        <a:bodyPr/>
        <a:lstStyle/>
        <a:p>
          <a:endParaRPr lang="en-US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E5B0CCB9-120D-4C3E-AB57-E1E2C56A01BD}">
      <dgm:prSet/>
      <dgm:spPr/>
      <dgm:t>
        <a:bodyPr/>
        <a:lstStyle/>
        <a:p>
          <a:r>
            <a:rPr lang="en-GB" dirty="0">
              <a:solidFill>
                <a:schemeClr val="tx2">
                  <a:lumMod val="90000"/>
                  <a:lumOff val="10000"/>
                </a:schemeClr>
              </a:solidFill>
            </a:rPr>
            <a:t>Sleep</a:t>
          </a:r>
          <a:endParaRPr lang="en-US" dirty="0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3AAD9019-CC51-44CC-A156-89B3BA8CCD5B}" type="parTrans" cxnId="{B3FE74EF-2FA3-4FD8-8CD5-66F581622350}">
      <dgm:prSet/>
      <dgm:spPr/>
      <dgm:t>
        <a:bodyPr/>
        <a:lstStyle/>
        <a:p>
          <a:endParaRPr lang="en-US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4A32D273-3E56-4AD2-8E4B-467B5E37B56B}" type="sibTrans" cxnId="{B3FE74EF-2FA3-4FD8-8CD5-66F581622350}">
      <dgm:prSet/>
      <dgm:spPr/>
      <dgm:t>
        <a:bodyPr/>
        <a:lstStyle/>
        <a:p>
          <a:endParaRPr lang="en-US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1C885646-75CF-4B20-9B20-F31DA8634016}" type="pres">
      <dgm:prSet presAssocID="{D06EB36B-2DC1-4197-B04A-EBFD78B232AD}" presName="root" presStyleCnt="0">
        <dgm:presLayoutVars>
          <dgm:dir/>
          <dgm:resizeHandles val="exact"/>
        </dgm:presLayoutVars>
      </dgm:prSet>
      <dgm:spPr/>
    </dgm:pt>
    <dgm:pt modelId="{DD866825-DA50-4C30-AB26-A26762F29D7E}" type="pres">
      <dgm:prSet presAssocID="{89AF089B-2BE7-44F7-B9D4-CC2DCAC56618}" presName="compNode" presStyleCnt="0"/>
      <dgm:spPr/>
    </dgm:pt>
    <dgm:pt modelId="{6F75B83F-0B35-4233-9CD1-74738D4870FB}" type="pres">
      <dgm:prSet presAssocID="{89AF089B-2BE7-44F7-B9D4-CC2DCAC56618}" presName="bgRect" presStyleLbl="bgShp" presStyleIdx="0" presStyleCnt="5"/>
      <dgm:spPr/>
    </dgm:pt>
    <dgm:pt modelId="{367B2DDC-9EB4-4BD4-A70E-5C0EA81822F3}" type="pres">
      <dgm:prSet presAssocID="{89AF089B-2BE7-44F7-B9D4-CC2DCAC5661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mbbell"/>
        </a:ext>
      </dgm:extLst>
    </dgm:pt>
    <dgm:pt modelId="{9D2F7272-456F-4ED9-A6DE-E97B2EB79D9B}" type="pres">
      <dgm:prSet presAssocID="{89AF089B-2BE7-44F7-B9D4-CC2DCAC56618}" presName="spaceRect" presStyleCnt="0"/>
      <dgm:spPr/>
    </dgm:pt>
    <dgm:pt modelId="{96CFD1C5-8BDE-4A39-B631-918F19042B60}" type="pres">
      <dgm:prSet presAssocID="{89AF089B-2BE7-44F7-B9D4-CC2DCAC56618}" presName="parTx" presStyleLbl="revTx" presStyleIdx="0" presStyleCnt="5">
        <dgm:presLayoutVars>
          <dgm:chMax val="0"/>
          <dgm:chPref val="0"/>
        </dgm:presLayoutVars>
      </dgm:prSet>
      <dgm:spPr/>
    </dgm:pt>
    <dgm:pt modelId="{7BD4F3F2-2E5C-4FCF-93F0-99F2344A0385}" type="pres">
      <dgm:prSet presAssocID="{D40A9C36-07C2-41A6-8678-27EEFA5EE9E0}" presName="sibTrans" presStyleCnt="0"/>
      <dgm:spPr/>
    </dgm:pt>
    <dgm:pt modelId="{1D73C70D-ED3E-4DB0-AA29-C4E824D30EEF}" type="pres">
      <dgm:prSet presAssocID="{0E559BD8-14B3-4300-A76F-6F2AF7DAFDDF}" presName="compNode" presStyleCnt="0"/>
      <dgm:spPr/>
    </dgm:pt>
    <dgm:pt modelId="{5E0E012A-8764-4DF2-A657-C59843E1E326}" type="pres">
      <dgm:prSet presAssocID="{0E559BD8-14B3-4300-A76F-6F2AF7DAFDDF}" presName="bgRect" presStyleLbl="bgShp" presStyleIdx="1" presStyleCnt="5"/>
      <dgm:spPr/>
    </dgm:pt>
    <dgm:pt modelId="{4EBF4D53-44DF-48C6-9A52-F67ABF420E73}" type="pres">
      <dgm:prSet presAssocID="{0E559BD8-14B3-4300-A76F-6F2AF7DAFDD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F18985F0-3082-4800-85E0-6738914FF351}" type="pres">
      <dgm:prSet presAssocID="{0E559BD8-14B3-4300-A76F-6F2AF7DAFDDF}" presName="spaceRect" presStyleCnt="0"/>
      <dgm:spPr/>
    </dgm:pt>
    <dgm:pt modelId="{F5B0027A-BF83-4BC5-A837-A9F59AA32572}" type="pres">
      <dgm:prSet presAssocID="{0E559BD8-14B3-4300-A76F-6F2AF7DAFDDF}" presName="parTx" presStyleLbl="revTx" presStyleIdx="1" presStyleCnt="5">
        <dgm:presLayoutVars>
          <dgm:chMax val="0"/>
          <dgm:chPref val="0"/>
        </dgm:presLayoutVars>
      </dgm:prSet>
      <dgm:spPr/>
    </dgm:pt>
    <dgm:pt modelId="{BDAED486-A684-4D55-95DA-E0A83D5C5B2E}" type="pres">
      <dgm:prSet presAssocID="{02277D43-51F8-45A5-8D1B-B039FCAF36BD}" presName="sibTrans" presStyleCnt="0"/>
      <dgm:spPr/>
    </dgm:pt>
    <dgm:pt modelId="{62A5F434-98E5-4027-8F8A-6DF2C23B5D0F}" type="pres">
      <dgm:prSet presAssocID="{AB1C45DF-FB25-488B-9307-A7E50D6836AA}" presName="compNode" presStyleCnt="0"/>
      <dgm:spPr/>
    </dgm:pt>
    <dgm:pt modelId="{83685C24-E142-4072-AF55-FC63E0BEF492}" type="pres">
      <dgm:prSet presAssocID="{AB1C45DF-FB25-488B-9307-A7E50D6836AA}" presName="bgRect" presStyleLbl="bgShp" presStyleIdx="2" presStyleCnt="5"/>
      <dgm:spPr/>
    </dgm:pt>
    <dgm:pt modelId="{781AAD1E-EE06-4C4E-95FD-4D9C6654C16D}" type="pres">
      <dgm:prSet presAssocID="{AB1C45DF-FB25-488B-9307-A7E50D6836A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oking"/>
        </a:ext>
      </dgm:extLst>
    </dgm:pt>
    <dgm:pt modelId="{A023B60B-9FE7-4043-BC7E-708DCDD2E472}" type="pres">
      <dgm:prSet presAssocID="{AB1C45DF-FB25-488B-9307-A7E50D6836AA}" presName="spaceRect" presStyleCnt="0"/>
      <dgm:spPr/>
    </dgm:pt>
    <dgm:pt modelId="{0F0F7BB0-755B-45C8-8EA3-A80ADD8B177C}" type="pres">
      <dgm:prSet presAssocID="{AB1C45DF-FB25-488B-9307-A7E50D6836AA}" presName="parTx" presStyleLbl="revTx" presStyleIdx="2" presStyleCnt="5">
        <dgm:presLayoutVars>
          <dgm:chMax val="0"/>
          <dgm:chPref val="0"/>
        </dgm:presLayoutVars>
      </dgm:prSet>
      <dgm:spPr/>
    </dgm:pt>
    <dgm:pt modelId="{F85DCC89-C54A-483B-AB3B-012F07F0B89E}" type="pres">
      <dgm:prSet presAssocID="{6501CE86-3DB1-4F11-8389-F2FD18A9B37C}" presName="sibTrans" presStyleCnt="0"/>
      <dgm:spPr/>
    </dgm:pt>
    <dgm:pt modelId="{AEA91885-2F88-4B4A-9E96-244568B77D6F}" type="pres">
      <dgm:prSet presAssocID="{834C83D4-228D-477F-BF61-A240721899D4}" presName="compNode" presStyleCnt="0"/>
      <dgm:spPr/>
    </dgm:pt>
    <dgm:pt modelId="{10169D62-0A39-4B7C-9F76-FCBB2E69DE18}" type="pres">
      <dgm:prSet presAssocID="{834C83D4-228D-477F-BF61-A240721899D4}" presName="bgRect" presStyleLbl="bgShp" presStyleIdx="3" presStyleCnt="5"/>
      <dgm:spPr/>
    </dgm:pt>
    <dgm:pt modelId="{FE16719A-2C99-47CB-8238-58C5258EA192}" type="pres">
      <dgm:prSet presAssocID="{834C83D4-228D-477F-BF61-A240721899D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e"/>
        </a:ext>
      </dgm:extLst>
    </dgm:pt>
    <dgm:pt modelId="{33436BF9-B8B3-4845-AA7E-BA88939E86CD}" type="pres">
      <dgm:prSet presAssocID="{834C83D4-228D-477F-BF61-A240721899D4}" presName="spaceRect" presStyleCnt="0"/>
      <dgm:spPr/>
    </dgm:pt>
    <dgm:pt modelId="{31E3F514-E647-45CA-8DEA-A1E7A5100369}" type="pres">
      <dgm:prSet presAssocID="{834C83D4-228D-477F-BF61-A240721899D4}" presName="parTx" presStyleLbl="revTx" presStyleIdx="3" presStyleCnt="5">
        <dgm:presLayoutVars>
          <dgm:chMax val="0"/>
          <dgm:chPref val="0"/>
        </dgm:presLayoutVars>
      </dgm:prSet>
      <dgm:spPr/>
    </dgm:pt>
    <dgm:pt modelId="{9F725055-AE35-456A-BFAD-201554C437F4}" type="pres">
      <dgm:prSet presAssocID="{863B8182-1E3E-4C3D-9208-685650DF499B}" presName="sibTrans" presStyleCnt="0"/>
      <dgm:spPr/>
    </dgm:pt>
    <dgm:pt modelId="{59EDFCBD-96C1-4CDB-BCEC-D1AE38BF8BC8}" type="pres">
      <dgm:prSet presAssocID="{E5B0CCB9-120D-4C3E-AB57-E1E2C56A01BD}" presName="compNode" presStyleCnt="0"/>
      <dgm:spPr/>
    </dgm:pt>
    <dgm:pt modelId="{DC1D95E2-E917-44FC-943D-1A0070570ED7}" type="pres">
      <dgm:prSet presAssocID="{E5B0CCB9-120D-4C3E-AB57-E1E2C56A01BD}" presName="bgRect" presStyleLbl="bgShp" presStyleIdx="4" presStyleCnt="5"/>
      <dgm:spPr/>
    </dgm:pt>
    <dgm:pt modelId="{BD358DCD-D787-4EF6-A407-789480D46774}" type="pres">
      <dgm:prSet presAssocID="{E5B0CCB9-120D-4C3E-AB57-E1E2C56A01B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leep"/>
        </a:ext>
      </dgm:extLst>
    </dgm:pt>
    <dgm:pt modelId="{7C988F18-0BF0-45EA-9C2B-E32BBD776F02}" type="pres">
      <dgm:prSet presAssocID="{E5B0CCB9-120D-4C3E-AB57-E1E2C56A01BD}" presName="spaceRect" presStyleCnt="0"/>
      <dgm:spPr/>
    </dgm:pt>
    <dgm:pt modelId="{A4D738BF-6BB4-4AC4-BF04-E7B774DB998C}" type="pres">
      <dgm:prSet presAssocID="{E5B0CCB9-120D-4C3E-AB57-E1E2C56A01B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E1F1917-D758-4B6B-80DA-55EE6F162BF2}" type="presOf" srcId="{834C83D4-228D-477F-BF61-A240721899D4}" destId="{31E3F514-E647-45CA-8DEA-A1E7A5100369}" srcOrd="0" destOrd="0" presId="urn:microsoft.com/office/officeart/2018/2/layout/IconVerticalSolidList"/>
    <dgm:cxn modelId="{DCFF521E-68B8-4DE5-BAF1-72815D63CCBD}" type="presOf" srcId="{89AF089B-2BE7-44F7-B9D4-CC2DCAC56618}" destId="{96CFD1C5-8BDE-4A39-B631-918F19042B60}" srcOrd="0" destOrd="0" presId="urn:microsoft.com/office/officeart/2018/2/layout/IconVerticalSolidList"/>
    <dgm:cxn modelId="{1D062127-C21F-44CD-9C3A-F69849B791DF}" srcId="{D06EB36B-2DC1-4197-B04A-EBFD78B232AD}" destId="{0E559BD8-14B3-4300-A76F-6F2AF7DAFDDF}" srcOrd="1" destOrd="0" parTransId="{0BDFFEE0-78E9-4E3A-83BB-5E6B8B25C739}" sibTransId="{02277D43-51F8-45A5-8D1B-B039FCAF36BD}"/>
    <dgm:cxn modelId="{4C6B7E3F-E0C0-4DD4-92B6-351C987DC589}" type="presOf" srcId="{AB1C45DF-FB25-488B-9307-A7E50D6836AA}" destId="{0F0F7BB0-755B-45C8-8EA3-A80ADD8B177C}" srcOrd="0" destOrd="0" presId="urn:microsoft.com/office/officeart/2018/2/layout/IconVerticalSolidList"/>
    <dgm:cxn modelId="{ADF3B76B-D86F-4C6B-9FCE-679196DD5985}" type="presOf" srcId="{0E559BD8-14B3-4300-A76F-6F2AF7DAFDDF}" destId="{F5B0027A-BF83-4BC5-A837-A9F59AA32572}" srcOrd="0" destOrd="0" presId="urn:microsoft.com/office/officeart/2018/2/layout/IconVerticalSolidList"/>
    <dgm:cxn modelId="{FA6B5775-2751-4E46-87D4-23B5175C39C0}" srcId="{D06EB36B-2DC1-4197-B04A-EBFD78B232AD}" destId="{89AF089B-2BE7-44F7-B9D4-CC2DCAC56618}" srcOrd="0" destOrd="0" parTransId="{51FA2B71-CB6F-468F-B6F0-A8D896E2A99F}" sibTransId="{D40A9C36-07C2-41A6-8678-27EEFA5EE9E0}"/>
    <dgm:cxn modelId="{62A8C085-A366-4696-A615-80FABDDB4E06}" srcId="{D06EB36B-2DC1-4197-B04A-EBFD78B232AD}" destId="{AB1C45DF-FB25-488B-9307-A7E50D6836AA}" srcOrd="2" destOrd="0" parTransId="{B624E26C-4A82-4039-B101-026E6415CC8A}" sibTransId="{6501CE86-3DB1-4F11-8389-F2FD18A9B37C}"/>
    <dgm:cxn modelId="{BC52F68F-F809-46F9-9BFB-F19D77B6461F}" type="presOf" srcId="{D06EB36B-2DC1-4197-B04A-EBFD78B232AD}" destId="{1C885646-75CF-4B20-9B20-F31DA8634016}" srcOrd="0" destOrd="0" presId="urn:microsoft.com/office/officeart/2018/2/layout/IconVerticalSolidList"/>
    <dgm:cxn modelId="{710D7B91-BFCB-4AED-B6E9-A735261CCF21}" type="presOf" srcId="{E5B0CCB9-120D-4C3E-AB57-E1E2C56A01BD}" destId="{A4D738BF-6BB4-4AC4-BF04-E7B774DB998C}" srcOrd="0" destOrd="0" presId="urn:microsoft.com/office/officeart/2018/2/layout/IconVerticalSolidList"/>
    <dgm:cxn modelId="{BCEB6EC5-292A-4E4E-B4AC-A85FF353067C}" srcId="{D06EB36B-2DC1-4197-B04A-EBFD78B232AD}" destId="{834C83D4-228D-477F-BF61-A240721899D4}" srcOrd="3" destOrd="0" parTransId="{DE4B472D-E5CB-45DF-B300-1AED91404FDD}" sibTransId="{863B8182-1E3E-4C3D-9208-685650DF499B}"/>
    <dgm:cxn modelId="{B3FE74EF-2FA3-4FD8-8CD5-66F581622350}" srcId="{D06EB36B-2DC1-4197-B04A-EBFD78B232AD}" destId="{E5B0CCB9-120D-4C3E-AB57-E1E2C56A01BD}" srcOrd="4" destOrd="0" parTransId="{3AAD9019-CC51-44CC-A156-89B3BA8CCD5B}" sibTransId="{4A32D273-3E56-4AD2-8E4B-467B5E37B56B}"/>
    <dgm:cxn modelId="{BCED3DF2-13D5-4380-A8C7-ECFD7FEC8209}" type="presParOf" srcId="{1C885646-75CF-4B20-9B20-F31DA8634016}" destId="{DD866825-DA50-4C30-AB26-A26762F29D7E}" srcOrd="0" destOrd="0" presId="urn:microsoft.com/office/officeart/2018/2/layout/IconVerticalSolidList"/>
    <dgm:cxn modelId="{DE00E5FD-52FD-4C45-9314-0AAA2714E1DA}" type="presParOf" srcId="{DD866825-DA50-4C30-AB26-A26762F29D7E}" destId="{6F75B83F-0B35-4233-9CD1-74738D4870FB}" srcOrd="0" destOrd="0" presId="urn:microsoft.com/office/officeart/2018/2/layout/IconVerticalSolidList"/>
    <dgm:cxn modelId="{448758B1-18E3-4943-B5F8-B44D68FB45A8}" type="presParOf" srcId="{DD866825-DA50-4C30-AB26-A26762F29D7E}" destId="{367B2DDC-9EB4-4BD4-A70E-5C0EA81822F3}" srcOrd="1" destOrd="0" presId="urn:microsoft.com/office/officeart/2018/2/layout/IconVerticalSolidList"/>
    <dgm:cxn modelId="{0576CFD6-64E0-4469-BF04-8509258E6858}" type="presParOf" srcId="{DD866825-DA50-4C30-AB26-A26762F29D7E}" destId="{9D2F7272-456F-4ED9-A6DE-E97B2EB79D9B}" srcOrd="2" destOrd="0" presId="urn:microsoft.com/office/officeart/2018/2/layout/IconVerticalSolidList"/>
    <dgm:cxn modelId="{4C65D82D-33BE-4C4B-B613-2117107226AE}" type="presParOf" srcId="{DD866825-DA50-4C30-AB26-A26762F29D7E}" destId="{96CFD1C5-8BDE-4A39-B631-918F19042B60}" srcOrd="3" destOrd="0" presId="urn:microsoft.com/office/officeart/2018/2/layout/IconVerticalSolidList"/>
    <dgm:cxn modelId="{B1880704-33EA-4BE0-B4A6-925C9C527BC2}" type="presParOf" srcId="{1C885646-75CF-4B20-9B20-F31DA8634016}" destId="{7BD4F3F2-2E5C-4FCF-93F0-99F2344A0385}" srcOrd="1" destOrd="0" presId="urn:microsoft.com/office/officeart/2018/2/layout/IconVerticalSolidList"/>
    <dgm:cxn modelId="{B8AC038B-CDBE-43F3-8807-C85D80E7FFDC}" type="presParOf" srcId="{1C885646-75CF-4B20-9B20-F31DA8634016}" destId="{1D73C70D-ED3E-4DB0-AA29-C4E824D30EEF}" srcOrd="2" destOrd="0" presId="urn:microsoft.com/office/officeart/2018/2/layout/IconVerticalSolidList"/>
    <dgm:cxn modelId="{22FEE939-C21D-494C-859A-CF68487FE182}" type="presParOf" srcId="{1D73C70D-ED3E-4DB0-AA29-C4E824D30EEF}" destId="{5E0E012A-8764-4DF2-A657-C59843E1E326}" srcOrd="0" destOrd="0" presId="urn:microsoft.com/office/officeart/2018/2/layout/IconVerticalSolidList"/>
    <dgm:cxn modelId="{D711629C-26D8-4939-9B8B-C835E3D196FB}" type="presParOf" srcId="{1D73C70D-ED3E-4DB0-AA29-C4E824D30EEF}" destId="{4EBF4D53-44DF-48C6-9A52-F67ABF420E73}" srcOrd="1" destOrd="0" presId="urn:microsoft.com/office/officeart/2018/2/layout/IconVerticalSolidList"/>
    <dgm:cxn modelId="{FF6B5F9C-15DD-4157-8D72-98C2E83FFCDC}" type="presParOf" srcId="{1D73C70D-ED3E-4DB0-AA29-C4E824D30EEF}" destId="{F18985F0-3082-4800-85E0-6738914FF351}" srcOrd="2" destOrd="0" presId="urn:microsoft.com/office/officeart/2018/2/layout/IconVerticalSolidList"/>
    <dgm:cxn modelId="{1B609BC3-208B-4CCE-8F93-5E84250355A6}" type="presParOf" srcId="{1D73C70D-ED3E-4DB0-AA29-C4E824D30EEF}" destId="{F5B0027A-BF83-4BC5-A837-A9F59AA32572}" srcOrd="3" destOrd="0" presId="urn:microsoft.com/office/officeart/2018/2/layout/IconVerticalSolidList"/>
    <dgm:cxn modelId="{202E47A4-B5AD-4D35-B9AC-2BA100FAF9A2}" type="presParOf" srcId="{1C885646-75CF-4B20-9B20-F31DA8634016}" destId="{BDAED486-A684-4D55-95DA-E0A83D5C5B2E}" srcOrd="3" destOrd="0" presId="urn:microsoft.com/office/officeart/2018/2/layout/IconVerticalSolidList"/>
    <dgm:cxn modelId="{310F5640-ECB1-437B-8011-1A4AE8990FE5}" type="presParOf" srcId="{1C885646-75CF-4B20-9B20-F31DA8634016}" destId="{62A5F434-98E5-4027-8F8A-6DF2C23B5D0F}" srcOrd="4" destOrd="0" presId="urn:microsoft.com/office/officeart/2018/2/layout/IconVerticalSolidList"/>
    <dgm:cxn modelId="{886D2553-E5D2-420E-B877-315BEFB867E5}" type="presParOf" srcId="{62A5F434-98E5-4027-8F8A-6DF2C23B5D0F}" destId="{83685C24-E142-4072-AF55-FC63E0BEF492}" srcOrd="0" destOrd="0" presId="urn:microsoft.com/office/officeart/2018/2/layout/IconVerticalSolidList"/>
    <dgm:cxn modelId="{EB242ADF-A085-478B-939C-F81C018F111F}" type="presParOf" srcId="{62A5F434-98E5-4027-8F8A-6DF2C23B5D0F}" destId="{781AAD1E-EE06-4C4E-95FD-4D9C6654C16D}" srcOrd="1" destOrd="0" presId="urn:microsoft.com/office/officeart/2018/2/layout/IconVerticalSolidList"/>
    <dgm:cxn modelId="{DC56DDB4-E3BC-4B5B-BBE9-5EE0EF88EC91}" type="presParOf" srcId="{62A5F434-98E5-4027-8F8A-6DF2C23B5D0F}" destId="{A023B60B-9FE7-4043-BC7E-708DCDD2E472}" srcOrd="2" destOrd="0" presId="urn:microsoft.com/office/officeart/2018/2/layout/IconVerticalSolidList"/>
    <dgm:cxn modelId="{4A519994-7139-4A9A-BAA7-63F3E70C900B}" type="presParOf" srcId="{62A5F434-98E5-4027-8F8A-6DF2C23B5D0F}" destId="{0F0F7BB0-755B-45C8-8EA3-A80ADD8B177C}" srcOrd="3" destOrd="0" presId="urn:microsoft.com/office/officeart/2018/2/layout/IconVerticalSolidList"/>
    <dgm:cxn modelId="{75C130BB-D45B-4AD5-813E-D7D75A8672FD}" type="presParOf" srcId="{1C885646-75CF-4B20-9B20-F31DA8634016}" destId="{F85DCC89-C54A-483B-AB3B-012F07F0B89E}" srcOrd="5" destOrd="0" presId="urn:microsoft.com/office/officeart/2018/2/layout/IconVerticalSolidList"/>
    <dgm:cxn modelId="{56034567-73CD-442C-8643-3ADD85AADF5B}" type="presParOf" srcId="{1C885646-75CF-4B20-9B20-F31DA8634016}" destId="{AEA91885-2F88-4B4A-9E96-244568B77D6F}" srcOrd="6" destOrd="0" presId="urn:microsoft.com/office/officeart/2018/2/layout/IconVerticalSolidList"/>
    <dgm:cxn modelId="{CB872C6C-DA58-41D1-83B9-2CA9DA7F2CDC}" type="presParOf" srcId="{AEA91885-2F88-4B4A-9E96-244568B77D6F}" destId="{10169D62-0A39-4B7C-9F76-FCBB2E69DE18}" srcOrd="0" destOrd="0" presId="urn:microsoft.com/office/officeart/2018/2/layout/IconVerticalSolidList"/>
    <dgm:cxn modelId="{69325A8D-EF75-42FC-8BAD-8752AA75203D}" type="presParOf" srcId="{AEA91885-2F88-4B4A-9E96-244568B77D6F}" destId="{FE16719A-2C99-47CB-8238-58C5258EA192}" srcOrd="1" destOrd="0" presId="urn:microsoft.com/office/officeart/2018/2/layout/IconVerticalSolidList"/>
    <dgm:cxn modelId="{AF896C3D-0DBD-4B0E-9EE4-1BC80EE31FDA}" type="presParOf" srcId="{AEA91885-2F88-4B4A-9E96-244568B77D6F}" destId="{33436BF9-B8B3-4845-AA7E-BA88939E86CD}" srcOrd="2" destOrd="0" presId="urn:microsoft.com/office/officeart/2018/2/layout/IconVerticalSolidList"/>
    <dgm:cxn modelId="{D6235869-4CC3-4AF5-9EA4-836DE6A21690}" type="presParOf" srcId="{AEA91885-2F88-4B4A-9E96-244568B77D6F}" destId="{31E3F514-E647-45CA-8DEA-A1E7A5100369}" srcOrd="3" destOrd="0" presId="urn:microsoft.com/office/officeart/2018/2/layout/IconVerticalSolidList"/>
    <dgm:cxn modelId="{6D472DE4-9435-4F63-88D0-46159604DA13}" type="presParOf" srcId="{1C885646-75CF-4B20-9B20-F31DA8634016}" destId="{9F725055-AE35-456A-BFAD-201554C437F4}" srcOrd="7" destOrd="0" presId="urn:microsoft.com/office/officeart/2018/2/layout/IconVerticalSolidList"/>
    <dgm:cxn modelId="{33104AA1-EBD9-44ED-B62C-EAD081428B02}" type="presParOf" srcId="{1C885646-75CF-4B20-9B20-F31DA8634016}" destId="{59EDFCBD-96C1-4CDB-BCEC-D1AE38BF8BC8}" srcOrd="8" destOrd="0" presId="urn:microsoft.com/office/officeart/2018/2/layout/IconVerticalSolidList"/>
    <dgm:cxn modelId="{BB2B49D1-1710-421F-AE4E-D8DB0EDE2C95}" type="presParOf" srcId="{59EDFCBD-96C1-4CDB-BCEC-D1AE38BF8BC8}" destId="{DC1D95E2-E917-44FC-943D-1A0070570ED7}" srcOrd="0" destOrd="0" presId="urn:microsoft.com/office/officeart/2018/2/layout/IconVerticalSolidList"/>
    <dgm:cxn modelId="{4DBA8F97-CF7E-4EFD-A14A-98F8B34E7B60}" type="presParOf" srcId="{59EDFCBD-96C1-4CDB-BCEC-D1AE38BF8BC8}" destId="{BD358DCD-D787-4EF6-A407-789480D46774}" srcOrd="1" destOrd="0" presId="urn:microsoft.com/office/officeart/2018/2/layout/IconVerticalSolidList"/>
    <dgm:cxn modelId="{AD1A4DD6-9D3B-4683-A2CB-FFE6F0ED8800}" type="presParOf" srcId="{59EDFCBD-96C1-4CDB-BCEC-D1AE38BF8BC8}" destId="{7C988F18-0BF0-45EA-9C2B-E32BBD776F02}" srcOrd="2" destOrd="0" presId="urn:microsoft.com/office/officeart/2018/2/layout/IconVerticalSolidList"/>
    <dgm:cxn modelId="{B394C957-D1B1-471B-A2E7-78FE56167078}" type="presParOf" srcId="{59EDFCBD-96C1-4CDB-BCEC-D1AE38BF8BC8}" destId="{A4D738BF-6BB4-4AC4-BF04-E7B774DB998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5B83F-0B35-4233-9CD1-74738D4870FB}">
      <dsp:nvSpPr>
        <dsp:cNvPr id="0" name=""/>
        <dsp:cNvSpPr/>
      </dsp:nvSpPr>
      <dsp:spPr>
        <a:xfrm>
          <a:off x="0" y="3854"/>
          <a:ext cx="6695572" cy="82099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7B2DDC-9EB4-4BD4-A70E-5C0EA81822F3}">
      <dsp:nvSpPr>
        <dsp:cNvPr id="0" name=""/>
        <dsp:cNvSpPr/>
      </dsp:nvSpPr>
      <dsp:spPr>
        <a:xfrm>
          <a:off x="248349" y="188577"/>
          <a:ext cx="451545" cy="4515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CFD1C5-8BDE-4A39-B631-918F19042B60}">
      <dsp:nvSpPr>
        <dsp:cNvPr id="0" name=""/>
        <dsp:cNvSpPr/>
      </dsp:nvSpPr>
      <dsp:spPr>
        <a:xfrm>
          <a:off x="948245" y="3854"/>
          <a:ext cx="5747326" cy="820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88" tIns="86888" rIns="86888" bIns="868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tx2">
                  <a:lumMod val="90000"/>
                  <a:lumOff val="10000"/>
                </a:schemeClr>
              </a:solidFill>
            </a:rPr>
            <a:t>Exercise advice – esp muscle building</a:t>
          </a:r>
          <a:endParaRPr lang="en-US" sz="1900" kern="1200">
            <a:solidFill>
              <a:schemeClr val="tx2">
                <a:lumMod val="90000"/>
                <a:lumOff val="10000"/>
              </a:schemeClr>
            </a:solidFill>
          </a:endParaRPr>
        </a:p>
      </dsp:txBody>
      <dsp:txXfrm>
        <a:off x="948245" y="3854"/>
        <a:ext cx="5747326" cy="820991"/>
      </dsp:txXfrm>
    </dsp:sp>
    <dsp:sp modelId="{5E0E012A-8764-4DF2-A657-C59843E1E326}">
      <dsp:nvSpPr>
        <dsp:cNvPr id="0" name=""/>
        <dsp:cNvSpPr/>
      </dsp:nvSpPr>
      <dsp:spPr>
        <a:xfrm>
          <a:off x="0" y="1030093"/>
          <a:ext cx="6695572" cy="82099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BF4D53-44DF-48C6-9A52-F67ABF420E73}">
      <dsp:nvSpPr>
        <dsp:cNvPr id="0" name=""/>
        <dsp:cNvSpPr/>
      </dsp:nvSpPr>
      <dsp:spPr>
        <a:xfrm>
          <a:off x="248349" y="1214816"/>
          <a:ext cx="451545" cy="4515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B0027A-BF83-4BC5-A837-A9F59AA32572}">
      <dsp:nvSpPr>
        <dsp:cNvPr id="0" name=""/>
        <dsp:cNvSpPr/>
      </dsp:nvSpPr>
      <dsp:spPr>
        <a:xfrm>
          <a:off x="948245" y="1030093"/>
          <a:ext cx="5747326" cy="820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88" tIns="86888" rIns="86888" bIns="868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2">
                  <a:lumMod val="90000"/>
                  <a:lumOff val="10000"/>
                </a:schemeClr>
              </a:solidFill>
            </a:rPr>
            <a:t>Dietary advice</a:t>
          </a:r>
          <a:endParaRPr lang="en-US" sz="1900" kern="1200" dirty="0">
            <a:solidFill>
              <a:schemeClr val="tx2">
                <a:lumMod val="90000"/>
                <a:lumOff val="10000"/>
              </a:schemeClr>
            </a:solidFill>
          </a:endParaRPr>
        </a:p>
      </dsp:txBody>
      <dsp:txXfrm>
        <a:off x="948245" y="1030093"/>
        <a:ext cx="5747326" cy="820991"/>
      </dsp:txXfrm>
    </dsp:sp>
    <dsp:sp modelId="{83685C24-E142-4072-AF55-FC63E0BEF492}">
      <dsp:nvSpPr>
        <dsp:cNvPr id="0" name=""/>
        <dsp:cNvSpPr/>
      </dsp:nvSpPr>
      <dsp:spPr>
        <a:xfrm>
          <a:off x="0" y="2056333"/>
          <a:ext cx="6695572" cy="82099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AAD1E-EE06-4C4E-95FD-4D9C6654C16D}">
      <dsp:nvSpPr>
        <dsp:cNvPr id="0" name=""/>
        <dsp:cNvSpPr/>
      </dsp:nvSpPr>
      <dsp:spPr>
        <a:xfrm>
          <a:off x="248349" y="2241056"/>
          <a:ext cx="451545" cy="4515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0F7BB0-755B-45C8-8EA3-A80ADD8B177C}">
      <dsp:nvSpPr>
        <dsp:cNvPr id="0" name=""/>
        <dsp:cNvSpPr/>
      </dsp:nvSpPr>
      <dsp:spPr>
        <a:xfrm>
          <a:off x="948245" y="2056333"/>
          <a:ext cx="5747326" cy="820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88" tIns="86888" rIns="86888" bIns="868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tx2">
                  <a:lumMod val="90000"/>
                  <a:lumOff val="10000"/>
                </a:schemeClr>
              </a:solidFill>
            </a:rPr>
            <a:t>Smoking cessation</a:t>
          </a:r>
          <a:endParaRPr lang="en-US" sz="1900" kern="1200">
            <a:solidFill>
              <a:schemeClr val="tx2">
                <a:lumMod val="90000"/>
                <a:lumOff val="10000"/>
              </a:schemeClr>
            </a:solidFill>
          </a:endParaRPr>
        </a:p>
      </dsp:txBody>
      <dsp:txXfrm>
        <a:off x="948245" y="2056333"/>
        <a:ext cx="5747326" cy="820991"/>
      </dsp:txXfrm>
    </dsp:sp>
    <dsp:sp modelId="{10169D62-0A39-4B7C-9F76-FCBB2E69DE18}">
      <dsp:nvSpPr>
        <dsp:cNvPr id="0" name=""/>
        <dsp:cNvSpPr/>
      </dsp:nvSpPr>
      <dsp:spPr>
        <a:xfrm>
          <a:off x="0" y="3082572"/>
          <a:ext cx="6695572" cy="82099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16719A-2C99-47CB-8238-58C5258EA192}">
      <dsp:nvSpPr>
        <dsp:cNvPr id="0" name=""/>
        <dsp:cNvSpPr/>
      </dsp:nvSpPr>
      <dsp:spPr>
        <a:xfrm>
          <a:off x="248349" y="3267295"/>
          <a:ext cx="451545" cy="4515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E3F514-E647-45CA-8DEA-A1E7A5100369}">
      <dsp:nvSpPr>
        <dsp:cNvPr id="0" name=""/>
        <dsp:cNvSpPr/>
      </dsp:nvSpPr>
      <dsp:spPr>
        <a:xfrm>
          <a:off x="948245" y="3082572"/>
          <a:ext cx="5747326" cy="820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88" tIns="86888" rIns="86888" bIns="868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2">
                  <a:lumMod val="90000"/>
                  <a:lumOff val="10000"/>
                </a:schemeClr>
              </a:solidFill>
            </a:rPr>
            <a:t>Alcohol intake</a:t>
          </a:r>
          <a:endParaRPr lang="en-US" sz="1900" kern="1200" dirty="0">
            <a:solidFill>
              <a:schemeClr val="tx2">
                <a:lumMod val="90000"/>
                <a:lumOff val="10000"/>
              </a:schemeClr>
            </a:solidFill>
          </a:endParaRPr>
        </a:p>
      </dsp:txBody>
      <dsp:txXfrm>
        <a:off x="948245" y="3082572"/>
        <a:ext cx="5747326" cy="820991"/>
      </dsp:txXfrm>
    </dsp:sp>
    <dsp:sp modelId="{DC1D95E2-E917-44FC-943D-1A0070570ED7}">
      <dsp:nvSpPr>
        <dsp:cNvPr id="0" name=""/>
        <dsp:cNvSpPr/>
      </dsp:nvSpPr>
      <dsp:spPr>
        <a:xfrm>
          <a:off x="0" y="4108812"/>
          <a:ext cx="6695572" cy="82099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358DCD-D787-4EF6-A407-789480D46774}">
      <dsp:nvSpPr>
        <dsp:cNvPr id="0" name=""/>
        <dsp:cNvSpPr/>
      </dsp:nvSpPr>
      <dsp:spPr>
        <a:xfrm>
          <a:off x="248349" y="4293535"/>
          <a:ext cx="451545" cy="45154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D738BF-6BB4-4AC4-BF04-E7B774DB998C}">
      <dsp:nvSpPr>
        <dsp:cNvPr id="0" name=""/>
        <dsp:cNvSpPr/>
      </dsp:nvSpPr>
      <dsp:spPr>
        <a:xfrm>
          <a:off x="948245" y="4108812"/>
          <a:ext cx="5747326" cy="820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88" tIns="86888" rIns="86888" bIns="868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2">
                  <a:lumMod val="90000"/>
                  <a:lumOff val="10000"/>
                </a:schemeClr>
              </a:solidFill>
            </a:rPr>
            <a:t>Sleep</a:t>
          </a:r>
          <a:endParaRPr lang="en-US" sz="1900" kern="1200" dirty="0">
            <a:solidFill>
              <a:schemeClr val="tx2">
                <a:lumMod val="90000"/>
                <a:lumOff val="10000"/>
              </a:schemeClr>
            </a:solidFill>
          </a:endParaRPr>
        </a:p>
      </dsp:txBody>
      <dsp:txXfrm>
        <a:off x="948245" y="4108812"/>
        <a:ext cx="5747326" cy="820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4CA90D-FAE5-4CC1-874C-F8C9E6C3EF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087B5-F672-40FE-9915-815CBA9EB2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26D27-016E-48F5-B33E-8A9AF3259A1C}" type="datetime1">
              <a:rPr lang="en-GB" smtClean="0"/>
              <a:t>13/01/2025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E2D30A-24C7-499B-BF2A-8E5130AC9C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0FE9B-9EEE-4F4D-B5DD-0D553217C5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65E75-2179-4AE0-B0C7-D97955CF4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77867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8F8AC0-B329-4373-BBD0-89392C5748D6}" type="datetime1">
              <a:rPr lang="en-GB" smtClean="0"/>
              <a:t>13/01/2025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61EF503-E31C-4FCE-86D9-0C61A5CBE2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12801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credit: https://www.yesmagazine.org/opinion/2022/02/15/menopause-shape-shifting-power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48F8AC0-B329-4373-BBD0-89392C5748D6}" type="datetime1">
              <a:rPr lang="en-GB" smtClean="0"/>
              <a:t>13/01/2025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1EF503-E31C-4FCE-86D9-0C61A5CBE283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1407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https://best.barnsleyccg.nhs.uk/media/0kyb31ir/hrt-formulary-treatment-options-guideline.pdf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48F8AC0-B329-4373-BBD0-89392C5748D6}" type="datetime1">
              <a:rPr lang="en-GB" smtClean="0"/>
              <a:t>13/01/2025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1EF503-E31C-4FCE-86D9-0C61A5CBE283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551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2034D-9D64-6D99-3A5E-AA35C9852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7B0CF8-EEBC-8D41-2FF5-49EA0B0071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C88D06-BE4C-A0F6-E5B9-400944E82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credit: https://www.yesmagazine.org/opinion/2022/02/15/menopause-shape-shifting-power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9E790-38A1-263B-CFB8-111AEB62A6A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48F8AC0-B329-4373-BBD0-89392C5748D6}" type="datetime1">
              <a:rPr lang="en-GB" smtClean="0"/>
              <a:t>13/01/2025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941888-BCF2-D738-A6FA-47EC7D994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1EF503-E31C-4FCE-86D9-0C61A5CBE283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139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8B7B9-9E02-9F4D-6FE9-4D5084E72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8105E5-5BF1-C21D-7D0C-866680DA4E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07EAAC-629A-A090-892A-D7C31B5C2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credit: https://www.yesmagazine.org/opinion/2022/02/15/menopause-shape-shifting-power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DAF12-CC70-3F8B-6FD5-75BC7E0B425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48F8AC0-B329-4373-BBD0-89392C5748D6}" type="datetime1">
              <a:rPr lang="en-GB" smtClean="0"/>
              <a:t>13/01/2025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D009A-78F2-35AD-7B8B-F81B6D39B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1EF503-E31C-4FCE-86D9-0C61A5CBE283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340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https://www.morrama.com/lab/menopause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48F8AC0-B329-4373-BBD0-89392C5748D6}" type="datetime1">
              <a:rPr lang="en-GB" smtClean="0"/>
              <a:t>13/01/2025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1EF503-E31C-4FCE-86D9-0C61A5CBE283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6732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credit</a:t>
            </a:r>
          </a:p>
          <a:p>
            <a:endParaRPr lang="en-GB" dirty="0"/>
          </a:p>
          <a:p>
            <a:r>
              <a:rPr lang="en-GB" dirty="0"/>
              <a:t>https://talkingtherapies.berkshirehealthcare.nhs.uk/therapy-in-focus-blogs/mental-health-and-the-menopause/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48F8AC0-B329-4373-BBD0-89392C5748D6}" type="datetime1">
              <a:rPr lang="en-GB" smtClean="0"/>
              <a:t>13/01/2025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1EF503-E31C-4FCE-86D9-0C61A5CBE283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6961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credit:</a:t>
            </a:r>
          </a:p>
          <a:p>
            <a:endParaRPr lang="en-GB" dirty="0"/>
          </a:p>
          <a:p>
            <a:r>
              <a:rPr lang="en-GB" dirty="0"/>
              <a:t>https://www.newstatesman.com/comment/2024/10/the-menopause-industry-is-a-murky-area-of-womens-healthcare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48F8AC0-B329-4373-BBD0-89392C5748D6}" type="datetime1">
              <a:rPr lang="en-GB" smtClean="0"/>
              <a:t>13/01/2025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1EF503-E31C-4FCE-86D9-0C61A5CBE283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60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credit : </a:t>
            </a:r>
          </a:p>
          <a:p>
            <a:endParaRPr lang="en-GB" dirty="0"/>
          </a:p>
          <a:p>
            <a:r>
              <a:rPr lang="en-GB" dirty="0"/>
              <a:t>https://en.wikipedia.org/wiki/Menopause</a:t>
            </a:r>
          </a:p>
          <a:p>
            <a:r>
              <a:rPr lang="en-GB" dirty="0"/>
              <a:t>https://livehealthy.muhealth.org/stories/8-surprising-facts-about-menopause-and-perimenopause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48F8AC0-B329-4373-BBD0-89392C5748D6}" type="datetime1">
              <a:rPr lang="en-GB" smtClean="0"/>
              <a:t>13/01/2025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1EF503-E31C-4FCE-86D9-0C61A5CBE283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8872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credit:</a:t>
            </a:r>
          </a:p>
          <a:p>
            <a:r>
              <a:rPr lang="en-GB" dirty="0"/>
              <a:t>https://www.motherhoodindia.com/perimenopause-symptoms-causes-treatment/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48F8AC0-B329-4373-BBD0-89392C5748D6}" type="datetime1">
              <a:rPr lang="en-GB" smtClean="0"/>
              <a:t>13/01/2025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1EF503-E31C-4FCE-86D9-0C61A5CBE283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9377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credit </a:t>
            </a:r>
          </a:p>
          <a:p>
            <a:r>
              <a:rPr lang="en-GB" dirty="0"/>
              <a:t>https://www.askyoursisters.com/episodes/menopausalmindshift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48F8AC0-B329-4373-BBD0-89392C5748D6}" type="datetime1">
              <a:rPr lang="en-GB" smtClean="0"/>
              <a:t>13/01/2025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1EF503-E31C-4FCE-86D9-0C61A5CBE283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77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743E8-B5D5-6F21-551B-15A0395F2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449302-C788-1AF7-0F0E-F8E0AA93F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AE9C83-30A2-3EFF-60B3-E6DAD4F7A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credit </a:t>
            </a:r>
          </a:p>
          <a:p>
            <a:r>
              <a:rPr lang="en-GB" dirty="0"/>
              <a:t>https://easy-peasy.ai/ai-image-generator/images/empowering-portrait-diverse-women-vibrant-bold-artwork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F4013-0874-BE60-F938-4DA040D1172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48F8AC0-B329-4373-BBD0-89392C5748D6}" type="datetime1">
              <a:rPr lang="en-GB" smtClean="0"/>
              <a:t>13/01/2025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F336B6-51A6-CAD9-41D2-3DFEFC89C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1EF503-E31C-4FCE-86D9-0C61A5CBE283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690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411D5-30E3-0131-C861-AD34A3303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6C8EDA-8557-6BC3-C1A5-A9E3E7E74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3D4F54-8ED7-6763-9131-1CBB40069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credit </a:t>
            </a:r>
          </a:p>
          <a:p>
            <a:r>
              <a:rPr lang="en-GB" dirty="0"/>
              <a:t>https://www.forbes.com/sites/cherylrobinson/2024/01/22/womens-empowerment-isnt-enough-activating-women-is-more-powerful/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43219-1E9D-7D41-3137-54E314435B7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48F8AC0-B329-4373-BBD0-89392C5748D6}" type="datetime1">
              <a:rPr lang="en-GB" smtClean="0"/>
              <a:t>13/01/2025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6ABFE-A2F8-A0ED-6236-C6743153CE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1EF503-E31C-4FCE-86D9-0C61A5CBE283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1388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48F8AC0-B329-4373-BBD0-89392C5748D6}" type="datetime1">
              <a:rPr lang="en-GB" smtClean="0"/>
              <a:t>13/01/2025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1EF503-E31C-4FCE-86D9-0C61A5CBE283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486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CE2E2-332B-711E-1403-364C94422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FB2DF5-6DA0-4E27-6C2B-A7513C65E8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D0C027-6F38-58AA-1640-614375B7C1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credit: </a:t>
            </a:r>
          </a:p>
          <a:p>
            <a:r>
              <a:rPr lang="en-GB" dirty="0"/>
              <a:t>https://www.gponline.com/ensure-safe-online-prescribing/article/1488493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06A84-3D18-2443-B722-8242E8E4ED5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48F8AC0-B329-4373-BBD0-89392C5748D6}" type="datetime1">
              <a:rPr lang="en-GB" smtClean="0"/>
              <a:t>13/01/2025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F763E-D8E4-1F26-573E-B655BA595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1EF503-E31C-4FCE-86D9-0C61A5CBE283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351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EB13613-B0EE-441F-BE95-C20ED5BBA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3643"/>
            <a:ext cx="4613230" cy="6861641"/>
          </a:xfrm>
          <a:custGeom>
            <a:avLst/>
            <a:gdLst>
              <a:gd name="connsiteX0" fmla="*/ 4613230 w 4613230"/>
              <a:gd name="connsiteY0" fmla="*/ 6861641 h 6861641"/>
              <a:gd name="connsiteX1" fmla="*/ 0 w 4613230"/>
              <a:gd name="connsiteY1" fmla="*/ 6861641 h 6861641"/>
              <a:gd name="connsiteX2" fmla="*/ 1788950 w 4613230"/>
              <a:gd name="connsiteY2" fmla="*/ 0 h 6861641"/>
              <a:gd name="connsiteX3" fmla="*/ 4613230 w 4613230"/>
              <a:gd name="connsiteY3" fmla="*/ 0 h 6861641"/>
              <a:gd name="connsiteX4" fmla="*/ 4613230 w 4613230"/>
              <a:gd name="connsiteY4" fmla="*/ 6861641 h 686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3230" h="6861641">
                <a:moveTo>
                  <a:pt x="4613230" y="6861641"/>
                </a:moveTo>
                <a:lnTo>
                  <a:pt x="0" y="6861641"/>
                </a:lnTo>
                <a:lnTo>
                  <a:pt x="1788950" y="0"/>
                </a:lnTo>
                <a:lnTo>
                  <a:pt x="4613230" y="0"/>
                </a:lnTo>
                <a:lnTo>
                  <a:pt x="4613230" y="68616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 rtl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399D2ED-C606-4FE3-B01C-3A0A39699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14280"/>
            <a:ext cx="4615080" cy="10637"/>
          </a:xfrm>
          <a:custGeom>
            <a:avLst/>
            <a:gdLst>
              <a:gd name="connsiteX0" fmla="*/ 4615080 w 4615080"/>
              <a:gd name="connsiteY0" fmla="*/ 10637 h 10637"/>
              <a:gd name="connsiteX1" fmla="*/ 0 w 4615080"/>
              <a:gd name="connsiteY1" fmla="*/ 7095 h 10637"/>
              <a:gd name="connsiteX2" fmla="*/ 1850 w 4615080"/>
              <a:gd name="connsiteY2" fmla="*/ 0 h 10637"/>
              <a:gd name="connsiteX3" fmla="*/ 4615080 w 4615080"/>
              <a:gd name="connsiteY3" fmla="*/ 0 h 10637"/>
              <a:gd name="connsiteX4" fmla="*/ 4615080 w 4615080"/>
              <a:gd name="connsiteY4" fmla="*/ 10637 h 1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5080" h="10637">
                <a:moveTo>
                  <a:pt x="4615080" y="10637"/>
                </a:moveTo>
                <a:lnTo>
                  <a:pt x="0" y="7095"/>
                </a:lnTo>
                <a:lnTo>
                  <a:pt x="1850" y="0"/>
                </a:lnTo>
                <a:lnTo>
                  <a:pt x="4615080" y="0"/>
                </a:lnTo>
                <a:lnTo>
                  <a:pt x="4615080" y="106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05C98F-3390-4876-ACE6-6BDD7A931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6F8EC6-7B48-45CF-933E-F83D29E16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7FFCAA-1618-46D9-B44D-5CE6E225D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F2CA3C-3424-4A00-9FDF-0DC9EFAC2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FA2E1A-8693-4B6C-ABF7-81B17586C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564A0C9-27BD-49AC-A786-23623E329E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3279" y="0"/>
            <a:ext cx="9568721" cy="685800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8E3DBC-8B68-468D-8087-25FED939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7" y="1040001"/>
            <a:ext cx="3338625" cy="3150159"/>
          </a:xfrm>
        </p:spPr>
        <p:txBody>
          <a:bodyPr rtlCol="0" anchor="t"/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0C672D-EAE7-4BF2-81BB-72858B251D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538" y="4240213"/>
            <a:ext cx="3497262" cy="180181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 rtl="0"/>
            <a:r>
              <a:rPr lang="en-GB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742368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030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851D2E-FEBE-45BF-A78F-C1F61B6C3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135C99B-A268-4617-89C4-8F3AA2AAA6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255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9FC1870-C7ED-435A-8479-DFD344B9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3400"/>
            <a:ext cx="5496636" cy="1685898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55DAF2-123D-4C27-95D2-974B5710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229347"/>
            <a:ext cx="5496636" cy="382174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E3769467-BA9B-49FE-B40A-419EF3276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6070" y="0"/>
            <a:ext cx="2463897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878E15-1592-426F-A454-7F4568224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49155" y="0"/>
            <a:ext cx="2539797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318F348-8CAC-4ADD-8162-E88487E44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86070" y="3383280"/>
            <a:ext cx="2463897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762F208-8E03-4B5E-9F11-0F01147F6A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49155" y="3383280"/>
            <a:ext cx="2539797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12CC964-A50B-4C29-B4E4-2C30BB34CCF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711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AF1A06-62E5-489E-B58B-735C8C7AC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69C6C4F-4058-4399-B572-5BE848DDF8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444"/>
            <a:ext cx="4966447" cy="6846394"/>
          </a:xfrm>
          <a:custGeom>
            <a:avLst/>
            <a:gdLst>
              <a:gd name="connsiteX0" fmla="*/ 0 w 4966447"/>
              <a:gd name="connsiteY0" fmla="*/ 0 h 6846394"/>
              <a:gd name="connsiteX1" fmla="*/ 4966447 w 4966447"/>
              <a:gd name="connsiteY1" fmla="*/ 0 h 6846394"/>
              <a:gd name="connsiteX2" fmla="*/ 3362258 w 4966447"/>
              <a:gd name="connsiteY2" fmla="*/ 6846394 h 6846394"/>
              <a:gd name="connsiteX3" fmla="*/ 0 w 4966447"/>
              <a:gd name="connsiteY3" fmla="*/ 6846394 h 684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447" h="6846394">
                <a:moveTo>
                  <a:pt x="0" y="0"/>
                </a:moveTo>
                <a:lnTo>
                  <a:pt x="4966447" y="0"/>
                </a:lnTo>
                <a:lnTo>
                  <a:pt x="3362258" y="6846394"/>
                </a:lnTo>
                <a:lnTo>
                  <a:pt x="0" y="684639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Sample Footer Text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26D8E8-8E78-469E-8668-51D3E4C11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rtlCol="0"/>
          <a:lstStyle>
            <a:lvl1pPr>
              <a:buNone/>
              <a:defRPr/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096BF3-A78D-4B37-892C-A0C327118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478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7023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 rtlCol="0"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9970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515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3679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5975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575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CA046725-2805-431E-AA4E-0B018DFB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3C30A62C-FEC9-4F1D-976E-DB003592F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A2C262-0DF7-4EBE-8F23-D1240B3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5" y="675167"/>
            <a:ext cx="3761862" cy="3055078"/>
          </a:xfrm>
        </p:spPr>
        <p:txBody>
          <a:bodyPr rtlCol="0" anchor="t">
            <a:normAutofit/>
          </a:bodyPr>
          <a:lstStyle>
            <a:lvl1pPr>
              <a:defRPr sz="44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0E531D-ED29-45E2-A30F-0363B29E0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424" y="533400"/>
            <a:ext cx="3794512" cy="5797237"/>
          </a:xfrm>
        </p:spPr>
        <p:txBody>
          <a:bodyPr rtlCol="0" anchor="ctr">
            <a:normAutofit/>
          </a:bodyPr>
          <a:lstStyle>
            <a:lvl1pPr>
              <a:buNone/>
              <a:defRPr/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01F434-3E0E-40D9-A2D3-857BAE77D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" idx="2"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44F5C56-0053-4E4A-BFFF-E98E7B91CC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226008DD-DEA7-4900-8D76-128694E123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3383280"/>
            <a:ext cx="2660904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9851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943FF111-78CB-4983-B8F5-B6B8AB608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213E2B-F1F4-4058-B2C2-73EC82E30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790" y="1064715"/>
            <a:ext cx="6153912" cy="3922755"/>
          </a:xfrm>
        </p:spPr>
        <p:txBody>
          <a:bodyPr rtlCol="0">
            <a:normAutofit/>
          </a:bodyPr>
          <a:lstStyle>
            <a:lvl1pPr algn="l">
              <a:defRPr sz="4400"/>
            </a:lvl1pPr>
          </a:lstStyle>
          <a:p>
            <a:pPr algn="r"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F3C210C-32A8-4833-93AA-B97D51CEA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5033339"/>
            <a:ext cx="6157951" cy="943386"/>
          </a:xfrm>
        </p:spPr>
        <p:txBody>
          <a:bodyPr rtlCol="0"/>
          <a:lstStyle>
            <a:lvl1pPr>
              <a:buNone/>
              <a:defRPr/>
            </a:lvl1pPr>
          </a:lstStyle>
          <a:p>
            <a:pPr algn="r" rtl="0"/>
            <a:r>
              <a:rPr lang="en-US"/>
              <a:t>Click to edit Master subtitle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FA8250-8F05-4500-98CD-AD8B9E2BA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4A7590-29E0-4C43-A12B-EE5A8672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40C747-2FA3-4C97-A0A7-52520A197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22" y="0"/>
            <a:ext cx="4811317" cy="6857998"/>
          </a:xfrm>
          <a:custGeom>
            <a:avLst/>
            <a:gdLst>
              <a:gd name="connsiteX0" fmla="*/ 0 w 4811317"/>
              <a:gd name="connsiteY0" fmla="*/ 0 h 6857998"/>
              <a:gd name="connsiteX1" fmla="*/ 4811317 w 4811317"/>
              <a:gd name="connsiteY1" fmla="*/ 0 h 6857998"/>
              <a:gd name="connsiteX2" fmla="*/ 2712446 w 4811317"/>
              <a:gd name="connsiteY2" fmla="*/ 6857998 h 6857998"/>
              <a:gd name="connsiteX3" fmla="*/ 0 w 481131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046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195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526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3DC9447-F266-4B2E-8776-377FB587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F96C23-62A5-470B-9372-63814535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B16D8F-69C0-44C7-95EE-6C7CDECA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8FA2190-55B9-429E-AE43-1A9A41DBEB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742121" cy="3434316"/>
          </a:xfrm>
          <a:custGeom>
            <a:avLst/>
            <a:gdLst>
              <a:gd name="connsiteX0" fmla="*/ 0 w 4742121"/>
              <a:gd name="connsiteY0" fmla="*/ 0 h 3434316"/>
              <a:gd name="connsiteX1" fmla="*/ 4306186 w 4742121"/>
              <a:gd name="connsiteY1" fmla="*/ 0 h 3434316"/>
              <a:gd name="connsiteX2" fmla="*/ 4742121 w 4742121"/>
              <a:gd name="connsiteY2" fmla="*/ 3434316 h 3434316"/>
              <a:gd name="connsiteX3" fmla="*/ 0 w 4742121"/>
              <a:gd name="connsiteY3" fmla="*/ 3434316 h 34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121" h="3434316">
                <a:moveTo>
                  <a:pt x="0" y="0"/>
                </a:moveTo>
                <a:lnTo>
                  <a:pt x="4306186" y="0"/>
                </a:lnTo>
                <a:lnTo>
                  <a:pt x="4742121" y="3434316"/>
                </a:lnTo>
                <a:lnTo>
                  <a:pt x="0" y="343431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EDFEAD-E435-414E-A9BA-4119679CBA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" y="3432620"/>
            <a:ext cx="5178056" cy="3425380"/>
          </a:xfrm>
          <a:custGeom>
            <a:avLst/>
            <a:gdLst>
              <a:gd name="connsiteX0" fmla="*/ 0 w 5178056"/>
              <a:gd name="connsiteY0" fmla="*/ 0 h 3425380"/>
              <a:gd name="connsiteX1" fmla="*/ 4742581 w 5178056"/>
              <a:gd name="connsiteY1" fmla="*/ 0 h 3425380"/>
              <a:gd name="connsiteX2" fmla="*/ 5178056 w 5178056"/>
              <a:gd name="connsiteY2" fmla="*/ 3425380 h 3425380"/>
              <a:gd name="connsiteX3" fmla="*/ 0 w 5178056"/>
              <a:gd name="connsiteY3" fmla="*/ 3425380 h 34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056" h="3425380">
                <a:moveTo>
                  <a:pt x="0" y="0"/>
                </a:moveTo>
                <a:lnTo>
                  <a:pt x="4742581" y="0"/>
                </a:lnTo>
                <a:lnTo>
                  <a:pt x="5178056" y="3425380"/>
                </a:lnTo>
                <a:lnTo>
                  <a:pt x="0" y="34253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C28F12-C8E8-444E-8B69-9A0561604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734" y="2183035"/>
            <a:ext cx="5355266" cy="4121845"/>
          </a:xfrm>
        </p:spPr>
        <p:txBody>
          <a:bodyPr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Sample Footer Text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56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49714512-90F0-4B35-94F8-E1B4DCE96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750" y="975816"/>
            <a:ext cx="2979897" cy="1264340"/>
          </a:xfrm>
        </p:spPr>
        <p:txBody>
          <a:bodyPr rtlCol="0" anchor="b">
            <a:normAutofit/>
          </a:bodyPr>
          <a:lstStyle>
            <a:lvl1pPr>
              <a:buNone/>
              <a:defRPr/>
            </a:lvl1pPr>
          </a:lstStyle>
          <a:p>
            <a:pPr algn="l" rtl="0"/>
            <a:r>
              <a:rPr lang="en-US" sz="1600"/>
              <a:t>Click to edit Master subtitle style</a:t>
            </a:r>
            <a:endParaRPr lang="en-GB" sz="1600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4895DE7-C22A-447F-B81A-BDCA25CAF2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292" y="3"/>
            <a:ext cx="8997356" cy="4581079"/>
          </a:xfrm>
          <a:custGeom>
            <a:avLst/>
            <a:gdLst>
              <a:gd name="connsiteX0" fmla="*/ 0 w 8997356"/>
              <a:gd name="connsiteY0" fmla="*/ 0 h 4581079"/>
              <a:gd name="connsiteX1" fmla="*/ 8983708 w 8997356"/>
              <a:gd name="connsiteY1" fmla="*/ 0 h 4581079"/>
              <a:gd name="connsiteX2" fmla="*/ 8997356 w 8997356"/>
              <a:gd name="connsiteY2" fmla="*/ 893928 h 4581079"/>
              <a:gd name="connsiteX3" fmla="*/ 4060801 w 8997356"/>
              <a:gd name="connsiteY3" fmla="*/ 4581079 h 458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356" h="4581079">
                <a:moveTo>
                  <a:pt x="0" y="0"/>
                </a:moveTo>
                <a:lnTo>
                  <a:pt x="8983708" y="0"/>
                </a:lnTo>
                <a:lnTo>
                  <a:pt x="8997356" y="893928"/>
                </a:lnTo>
                <a:lnTo>
                  <a:pt x="4060801" y="45810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5B5EF63-EEAA-4B07-A2B8-2483452BBA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3070" y="883420"/>
            <a:ext cx="4948931" cy="5974580"/>
          </a:xfrm>
          <a:custGeom>
            <a:avLst/>
            <a:gdLst>
              <a:gd name="connsiteX0" fmla="*/ 4948931 w 4948931"/>
              <a:gd name="connsiteY0" fmla="*/ 0 h 5974580"/>
              <a:gd name="connsiteX1" fmla="*/ 4948931 w 4948931"/>
              <a:gd name="connsiteY1" fmla="*/ 5974580 h 5974580"/>
              <a:gd name="connsiteX2" fmla="*/ 2028713 w 4948931"/>
              <a:gd name="connsiteY2" fmla="*/ 5974580 h 5974580"/>
              <a:gd name="connsiteX3" fmla="*/ 0 w 4948931"/>
              <a:gd name="connsiteY3" fmla="*/ 3710792 h 597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931" h="5974580">
                <a:moveTo>
                  <a:pt x="4948931" y="0"/>
                </a:moveTo>
                <a:lnTo>
                  <a:pt x="4948931" y="5974580"/>
                </a:lnTo>
                <a:lnTo>
                  <a:pt x="2028713" y="5974580"/>
                </a:lnTo>
                <a:lnTo>
                  <a:pt x="0" y="371079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4F9D0F6-DE6A-44A3-9D9E-A53D0C2292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34997" y="4574265"/>
            <a:ext cx="5074516" cy="2298983"/>
          </a:xfrm>
          <a:custGeom>
            <a:avLst/>
            <a:gdLst>
              <a:gd name="connsiteX0" fmla="*/ 3034176 w 5074516"/>
              <a:gd name="connsiteY0" fmla="*/ 0 h 2298983"/>
              <a:gd name="connsiteX1" fmla="*/ 5074516 w 5074516"/>
              <a:gd name="connsiteY1" fmla="*/ 2298983 h 2298983"/>
              <a:gd name="connsiteX2" fmla="*/ 0 w 5074516"/>
              <a:gd name="connsiteY2" fmla="*/ 2298983 h 22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74516" h="2298983">
                <a:moveTo>
                  <a:pt x="3034176" y="0"/>
                </a:moveTo>
                <a:lnTo>
                  <a:pt x="5074516" y="2298983"/>
                </a:lnTo>
                <a:lnTo>
                  <a:pt x="0" y="22989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EE8AE0-4188-4CB6-8BFB-70E163ED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2679192"/>
            <a:ext cx="4946904" cy="3273552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81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4024312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48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2649690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059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08BDEDEF-6AC9-4ADF-B6AE-83CC82D2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87762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702995 w 6699211"/>
              <a:gd name="connsiteY0" fmla="*/ 5613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56139 h 6857998"/>
              <a:gd name="connsiteX0" fmla="*/ 2702995 w 6699211"/>
              <a:gd name="connsiteY0" fmla="*/ 29135 h 6830994"/>
              <a:gd name="connsiteX1" fmla="*/ 6681322 w 6699211"/>
              <a:gd name="connsiteY1" fmla="*/ 0 h 6830994"/>
              <a:gd name="connsiteX2" fmla="*/ 6699211 w 6699211"/>
              <a:gd name="connsiteY2" fmla="*/ 6830994 h 6830994"/>
              <a:gd name="connsiteX3" fmla="*/ 0 w 6699211"/>
              <a:gd name="connsiteY3" fmla="*/ 6817346 h 6830994"/>
              <a:gd name="connsiteX4" fmla="*/ 2702995 w 6699211"/>
              <a:gd name="connsiteY4" fmla="*/ 29135 h 6830994"/>
              <a:gd name="connsiteX0" fmla="*/ 2702995 w 6699211"/>
              <a:gd name="connsiteY0" fmla="*/ 2131 h 6803990"/>
              <a:gd name="connsiteX1" fmla="*/ 6699211 w 6699211"/>
              <a:gd name="connsiteY1" fmla="*/ 0 h 6803990"/>
              <a:gd name="connsiteX2" fmla="*/ 6699211 w 6699211"/>
              <a:gd name="connsiteY2" fmla="*/ 6803990 h 6803990"/>
              <a:gd name="connsiteX3" fmla="*/ 0 w 6699211"/>
              <a:gd name="connsiteY3" fmla="*/ 6790342 h 6803990"/>
              <a:gd name="connsiteX4" fmla="*/ 2702995 w 6699211"/>
              <a:gd name="connsiteY4" fmla="*/ 2131 h 680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03990">
                <a:moveTo>
                  <a:pt x="2702995" y="2131"/>
                </a:moveTo>
                <a:lnTo>
                  <a:pt x="6699211" y="0"/>
                </a:lnTo>
                <a:lnTo>
                  <a:pt x="6699211" y="6803990"/>
                </a:lnTo>
                <a:lnTo>
                  <a:pt x="0" y="6790342"/>
                </a:lnTo>
                <a:lnTo>
                  <a:pt x="2702995" y="213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0CB336-8515-4565-B747-B4EA83B4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680485"/>
            <a:ext cx="3393440" cy="2748515"/>
          </a:xfrm>
        </p:spPr>
        <p:txBody>
          <a:bodyPr rtlCol="0" anchor="t"/>
          <a:lstStyle/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4F675D-D792-42C0-8961-D2D1D79CD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D2EC4D-FD33-4925-B0A8-68C9818DB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678" y="533399"/>
            <a:ext cx="3678762" cy="5771481"/>
          </a:xfrm>
        </p:spPr>
        <p:txBody>
          <a:bodyPr rtlCol="0" anchor="ctr">
            <a:normAutofit/>
          </a:bodyPr>
          <a:lstStyle/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7C9F55-A39F-4FB9-BEAD-745EA3E0A2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A480833B-6513-44B8-B08A-6FCB3911FE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2324100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BCCF25F-1246-4BAE-BAA2-FB33719CF5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31096" y="4535424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54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5496CA69-F288-4538-974D-9A68581F49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43000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F7CBA7A-8076-4743-AD9E-CB0B2B1D1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5421" y="4319521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B03D9A7-85A7-4570-ADAF-E43C05B52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143000" y="4761768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51" name="Picture Placeholder 49">
            <a:extLst>
              <a:ext uri="{FF2B5EF4-FFF2-40B4-BE49-F238E27FC236}">
                <a16:creationId xmlns:a16="http://schemas.microsoft.com/office/drawing/2014/main" id="{ADF2F19D-7D9A-47B3-8711-A71F034693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8463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90A904C-841C-438E-BD4B-C18FC28CBD0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789781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11759C1-BECA-460C-916A-079B29E05C3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787360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52" name="Picture Placeholder 49">
            <a:extLst>
              <a:ext uri="{FF2B5EF4-FFF2-40B4-BE49-F238E27FC236}">
                <a16:creationId xmlns:a16="http://schemas.microsoft.com/office/drawing/2014/main" id="{4519A595-9DA0-413B-A1E1-B0F059132DD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3737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20274DC-5128-46D8-9229-02288D26493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441406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F92FD73-9CD4-4AB0-8DEF-B9D7B1C5904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38985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53" name="Picture Placeholder 49">
            <a:extLst>
              <a:ext uri="{FF2B5EF4-FFF2-40B4-BE49-F238E27FC236}">
                <a16:creationId xmlns:a16="http://schemas.microsoft.com/office/drawing/2014/main" id="{ECF2CB24-2F78-42B5-BEC0-904245F3745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8913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E099301F-F262-4EB4-9AAA-D10A9CF42DC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090610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D5BC820-7DAB-4C8E-A7E4-A885BBE9AB8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088189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327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92810" cy="4351338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21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en-GB"/>
              <a:t>2/7/20XX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603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5" r:id="rId4"/>
    <p:sldLayoutId id="2147483686" r:id="rId5"/>
    <p:sldLayoutId id="2147483662" r:id="rId6"/>
    <p:sldLayoutId id="2147483679" r:id="rId7"/>
    <p:sldLayoutId id="2147483682" r:id="rId8"/>
    <p:sldLayoutId id="2147483687" r:id="rId9"/>
    <p:sldLayoutId id="2147483665" r:id="rId10"/>
    <p:sldLayoutId id="2147483683" r:id="rId11"/>
    <p:sldLayoutId id="2147483677" r:id="rId12"/>
    <p:sldLayoutId id="2147483678" r:id="rId13"/>
    <p:sldLayoutId id="2147483684" r:id="rId14"/>
    <p:sldLayoutId id="2147483661" r:id="rId15"/>
    <p:sldLayoutId id="2147483663" r:id="rId16"/>
    <p:sldLayoutId id="2147483664" r:id="rId17"/>
    <p:sldLayoutId id="2147483666" r:id="rId18"/>
    <p:sldLayoutId id="2147483667" r:id="rId19"/>
    <p:sldLayoutId id="2147483685" r:id="rId20"/>
    <p:sldLayoutId id="2147483668" r:id="rId21"/>
    <p:sldLayoutId id="2147483669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wellspring.health/hrt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tm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thebms.org.uk/wp-content/uploads/2023/04/14-BMS-TfC-Progestogens-and-endometrial-protection-APR2023-A.pdf" TargetMode="Externa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erson with blindfolds and red sun&#10;&#10;Description automatically generated">
            <a:extLst>
              <a:ext uri="{FF2B5EF4-FFF2-40B4-BE49-F238E27FC236}">
                <a16:creationId xmlns:a16="http://schemas.microsoft.com/office/drawing/2014/main" id="{F86C1BA9-5BF4-26F8-D08D-71BEC8550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r="8141" b="-3"/>
          <a:stretch/>
        </p:blipFill>
        <p:spPr bwMode="auto">
          <a:xfrm>
            <a:off x="2623279" y="10"/>
            <a:ext cx="9568721" cy="685799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B36C10-A9EA-414E-B3D3-09BAD9FA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7" y="1040001"/>
            <a:ext cx="3338625" cy="3150159"/>
          </a:xfrm>
        </p:spPr>
        <p:txBody>
          <a:bodyPr rtlCol="0" anchor="t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Menopause</a:t>
            </a:r>
            <a:b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b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endParaRPr lang="en-GB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40D27-0E15-4434-A8B8-FC32761449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0538" y="4240213"/>
            <a:ext cx="3497262" cy="1801812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Dr Philippa Green</a:t>
            </a:r>
          </a:p>
        </p:txBody>
      </p:sp>
    </p:spTree>
    <p:extLst>
      <p:ext uri="{BB962C8B-B14F-4D97-AF65-F5344CB8AC3E}">
        <p14:creationId xmlns:p14="http://schemas.microsoft.com/office/powerpoint/2010/main" val="17096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F8D9A-C03A-5B3E-29BD-54E82D3A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Women can do it. Four female characters walk up together and hold arms. Girls support each other. Friendship poster, the union of feminists and sisterhood.">
            <a:extLst>
              <a:ext uri="{FF2B5EF4-FFF2-40B4-BE49-F238E27FC236}">
                <a16:creationId xmlns:a16="http://schemas.microsoft.com/office/drawing/2014/main" id="{3AD70E43-C083-EC39-D5CF-F0393534C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r="3918" b="-1"/>
          <a:stretch/>
        </p:blipFill>
        <p:spPr bwMode="auto">
          <a:xfrm>
            <a:off x="2623279" y="10"/>
            <a:ext cx="9568721" cy="685799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9C1DC2-CF0E-B708-AFD6-1C8ED1ABE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7" y="1040001"/>
            <a:ext cx="3338625" cy="3150159"/>
          </a:xfrm>
        </p:spPr>
        <p:txBody>
          <a:bodyPr rtlCol="0" anchor="t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What can we do about it?</a:t>
            </a: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5DE4C64D-7C92-EB80-EEC9-8091806FB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5943" y="3109244"/>
            <a:ext cx="3497262" cy="1801812"/>
          </a:xfrm>
        </p:spPr>
        <p:txBody>
          <a:bodyPr>
            <a:normAutofit/>
          </a:bodyPr>
          <a:lstStyle/>
          <a:p>
            <a:r>
              <a:rPr lang="en-GB" sz="5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HRT</a:t>
            </a:r>
          </a:p>
        </p:txBody>
      </p:sp>
    </p:spTree>
    <p:extLst>
      <p:ext uri="{BB962C8B-B14F-4D97-AF65-F5344CB8AC3E}">
        <p14:creationId xmlns:p14="http://schemas.microsoft.com/office/powerpoint/2010/main" val="2369192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5E90A-1F32-562A-FAD6-952E21311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EDBCE4-2277-6488-4F8F-AA20FB916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38D7E-9DC9-59BF-5BCC-EB30F370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D720B-3CEA-15F6-3518-F8B4D6F5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12CC964-A50B-4C29-B4E4-2C30BB34CCF3}" type="slidenum">
              <a:rPr lang="en-GB" smtClean="0"/>
              <a:t>11</a:t>
            </a:fld>
            <a:endParaRPr lang="en-GB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8EC0618-42B8-1AF4-D4B5-F895F8959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961" y="-644969"/>
            <a:ext cx="7058526" cy="3970421"/>
          </a:xfrm>
          <a:prstGeom prst="rect">
            <a:avLst/>
          </a:prstGeom>
        </p:spPr>
      </p:pic>
      <p:pic>
        <p:nvPicPr>
          <p:cNvPr id="8" name="Picture 7" descr="A screenshot of a screen&#10;&#10;Description automatically generated">
            <a:extLst>
              <a:ext uri="{FF2B5EF4-FFF2-40B4-BE49-F238E27FC236}">
                <a16:creationId xmlns:a16="http://schemas.microsoft.com/office/drawing/2014/main" id="{A336E055-A429-383C-B5B0-7732F6E04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488" y="37126"/>
            <a:ext cx="6725298" cy="3933295"/>
          </a:xfrm>
          <a:prstGeom prst="rect">
            <a:avLst/>
          </a:prstGeom>
        </p:spPr>
      </p:pic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9807F75-115D-344F-EF23-CF504F33E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58" y="2885676"/>
            <a:ext cx="6725298" cy="3765228"/>
          </a:xfrm>
          <a:prstGeom prst="rect">
            <a:avLst/>
          </a:prstGeom>
        </p:spPr>
      </p:pic>
      <p:pic>
        <p:nvPicPr>
          <p:cNvPr id="12" name="Picture 1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60B4324-E14C-00ED-0117-A850B7DAA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554" y="3059886"/>
            <a:ext cx="7692189" cy="3559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4196F7-F4D6-6E37-8E30-8E5FA3DE5D1F}"/>
              </a:ext>
            </a:extLst>
          </p:cNvPr>
          <p:cNvSpPr txBox="1"/>
          <p:nvPr/>
        </p:nvSpPr>
        <p:spPr>
          <a:xfrm>
            <a:off x="3334748" y="2377104"/>
            <a:ext cx="61160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https://wellspring.health/hrt/</a:t>
            </a:r>
            <a:r>
              <a:rPr lang="en-GB" sz="3800" b="1" dirty="0"/>
              <a:t> </a:t>
            </a:r>
          </a:p>
          <a:p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981739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26540-F4C7-BB5C-50C9-36A52E2A3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73166721-F180-1090-DA51-4AA9649F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26" name="Date Placeholder 4">
            <a:extLst>
              <a:ext uri="{FF2B5EF4-FFF2-40B4-BE49-F238E27FC236}">
                <a16:creationId xmlns:a16="http://schemas.microsoft.com/office/drawing/2014/main" id="{2F54AFD6-99A3-FEB6-FBB2-997384615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D9A212-E695-7AD8-2E8F-12A69CF94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12</a:t>
            </a:fld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9FA963E-1813-2F45-B5AB-42FCFE3DB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611623"/>
              </p:ext>
            </p:extLst>
          </p:nvPr>
        </p:nvGraphicFramePr>
        <p:xfrm>
          <a:off x="517357" y="1612229"/>
          <a:ext cx="11351794" cy="40868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17219">
                  <a:extLst>
                    <a:ext uri="{9D8B030D-6E8A-4147-A177-3AD203B41FA5}">
                      <a16:colId xmlns:a16="http://schemas.microsoft.com/office/drawing/2014/main" val="1028505844"/>
                    </a:ext>
                  </a:extLst>
                </a:gridCol>
                <a:gridCol w="1924105">
                  <a:extLst>
                    <a:ext uri="{9D8B030D-6E8A-4147-A177-3AD203B41FA5}">
                      <a16:colId xmlns:a16="http://schemas.microsoft.com/office/drawing/2014/main" val="737311904"/>
                    </a:ext>
                  </a:extLst>
                </a:gridCol>
                <a:gridCol w="2250172">
                  <a:extLst>
                    <a:ext uri="{9D8B030D-6E8A-4147-A177-3AD203B41FA5}">
                      <a16:colId xmlns:a16="http://schemas.microsoft.com/office/drawing/2014/main" val="169501328"/>
                    </a:ext>
                  </a:extLst>
                </a:gridCol>
                <a:gridCol w="2630149">
                  <a:extLst>
                    <a:ext uri="{9D8B030D-6E8A-4147-A177-3AD203B41FA5}">
                      <a16:colId xmlns:a16="http://schemas.microsoft.com/office/drawing/2014/main" val="3325258899"/>
                    </a:ext>
                  </a:extLst>
                </a:gridCol>
                <a:gridCol w="2630149">
                  <a:extLst>
                    <a:ext uri="{9D8B030D-6E8A-4147-A177-3AD203B41FA5}">
                      <a16:colId xmlns:a16="http://schemas.microsoft.com/office/drawing/2014/main" val="2455870415"/>
                    </a:ext>
                  </a:extLst>
                </a:gridCol>
              </a:tblGrid>
              <a:tr h="1185113">
                <a:tc>
                  <a:txBody>
                    <a:bodyPr/>
                    <a:lstStyle/>
                    <a:p>
                      <a:pPr algn="ctr"/>
                      <a:endParaRPr lang="en-GB" sz="1900" dirty="0"/>
                    </a:p>
                    <a:p>
                      <a:pPr algn="ctr"/>
                      <a:r>
                        <a:rPr lang="en-GB" sz="1900" dirty="0"/>
                        <a:t>Risk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dirty="0"/>
                        <a:t>Oral HRT</a:t>
                      </a:r>
                    </a:p>
                    <a:p>
                      <a:pPr algn="ctr"/>
                      <a:endParaRPr lang="en-GB" sz="1900" dirty="0"/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endParaRPr lang="en-GB" sz="1900" dirty="0"/>
                    </a:p>
                    <a:p>
                      <a:pPr algn="ctr"/>
                      <a:r>
                        <a:rPr lang="en-GB" sz="1900" dirty="0"/>
                        <a:t>Transdermal combined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endParaRPr lang="en-GB" sz="1900" dirty="0"/>
                    </a:p>
                    <a:p>
                      <a:pPr algn="ctr"/>
                      <a:r>
                        <a:rPr lang="en-GB" sz="1900" dirty="0"/>
                        <a:t>Transdermal oestrogen only 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endParaRPr lang="en-GB" sz="1900" dirty="0"/>
                    </a:p>
                    <a:p>
                      <a:pPr algn="ctr"/>
                      <a:r>
                        <a:rPr lang="en-GB" sz="1900" dirty="0" err="1"/>
                        <a:t>Micronised</a:t>
                      </a:r>
                      <a:r>
                        <a:rPr lang="en-GB" sz="1900" dirty="0"/>
                        <a:t> progesterone</a:t>
                      </a:r>
                    </a:p>
                  </a:txBody>
                  <a:tcPr marL="95844" marR="95844" marT="47922" marB="47922"/>
                </a:tc>
                <a:extLst>
                  <a:ext uri="{0D108BD9-81ED-4DB2-BD59-A6C34878D82A}">
                    <a16:rowId xmlns:a16="http://schemas.microsoft.com/office/drawing/2014/main" val="3943246815"/>
                  </a:ext>
                </a:extLst>
              </a:tr>
              <a:tr h="11033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dirty="0"/>
                        <a:t>Breast cancer </a:t>
                      </a:r>
                    </a:p>
                    <a:p>
                      <a:endParaRPr lang="en-GB" sz="1900" dirty="0"/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dirty="0"/>
                        <a:t>0.8% </a:t>
                      </a:r>
                      <a:r>
                        <a:rPr lang="en-GB" sz="1800" dirty="0"/>
                        <a:t>↑</a:t>
                      </a:r>
                      <a:endParaRPr lang="en-GB" sz="1900" dirty="0"/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endParaRPr lang="en-GB" sz="1900" dirty="0"/>
                    </a:p>
                    <a:p>
                      <a:pPr algn="ctr"/>
                      <a:r>
                        <a:rPr lang="en-GB" sz="1900" dirty="0"/>
                        <a:t>0.8% </a:t>
                      </a:r>
                      <a:r>
                        <a:rPr lang="en-GB" sz="2000" dirty="0"/>
                        <a:t>↑</a:t>
                      </a:r>
                      <a:endParaRPr lang="en-GB" sz="1900" dirty="0"/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↓ </a:t>
                      </a:r>
                      <a:r>
                        <a:rPr lang="en-GB" sz="1900" dirty="0"/>
                        <a:t>Reduced risk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endParaRPr lang="en-GB" sz="1900" dirty="0"/>
                    </a:p>
                    <a:p>
                      <a:pPr algn="ctr"/>
                      <a:r>
                        <a:rPr lang="en-GB" sz="1900" dirty="0"/>
                        <a:t>0</a:t>
                      </a:r>
                    </a:p>
                  </a:txBody>
                  <a:tcPr marL="95844" marR="95844" marT="47922" marB="47922"/>
                </a:tc>
                <a:extLst>
                  <a:ext uri="{0D108BD9-81ED-4DB2-BD59-A6C34878D82A}">
                    <a16:rowId xmlns:a16="http://schemas.microsoft.com/office/drawing/2014/main" val="1670296009"/>
                  </a:ext>
                </a:extLst>
              </a:tr>
              <a:tr h="851720">
                <a:tc>
                  <a:txBody>
                    <a:bodyPr/>
                    <a:lstStyle/>
                    <a:p>
                      <a:endParaRPr lang="en-GB" sz="1900" dirty="0"/>
                    </a:p>
                    <a:p>
                      <a:r>
                        <a:rPr lang="en-GB" sz="1900" dirty="0"/>
                        <a:t>VTE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endParaRPr lang="en-GB" sz="1900" dirty="0"/>
                    </a:p>
                    <a:p>
                      <a:pPr algn="ctr"/>
                      <a:r>
                        <a:rPr lang="en-GB" sz="1900" dirty="0"/>
                        <a:t>0.7% </a:t>
                      </a:r>
                      <a:r>
                        <a:rPr lang="en-GB" sz="2000" dirty="0"/>
                        <a:t>↑</a:t>
                      </a:r>
                      <a:endParaRPr lang="en-GB" sz="1900" dirty="0"/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endParaRPr lang="en-GB" sz="1900" dirty="0"/>
                    </a:p>
                    <a:p>
                      <a:pPr algn="ctr"/>
                      <a:r>
                        <a:rPr lang="en-GB" sz="1900" dirty="0"/>
                        <a:t>0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endParaRPr lang="en-GB" sz="1900" dirty="0"/>
                    </a:p>
                    <a:p>
                      <a:pPr algn="ctr"/>
                      <a:r>
                        <a:rPr lang="en-GB" sz="1900" dirty="0"/>
                        <a:t>0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endParaRPr lang="en-GB" sz="1900" dirty="0"/>
                    </a:p>
                    <a:p>
                      <a:pPr algn="ctr"/>
                      <a:r>
                        <a:rPr lang="en-GB" sz="1900" dirty="0"/>
                        <a:t>0</a:t>
                      </a:r>
                    </a:p>
                  </a:txBody>
                  <a:tcPr marL="95844" marR="95844" marT="47922" marB="47922"/>
                </a:tc>
                <a:extLst>
                  <a:ext uri="{0D108BD9-81ED-4DB2-BD59-A6C34878D82A}">
                    <a16:rowId xmlns:a16="http://schemas.microsoft.com/office/drawing/2014/main" val="415070454"/>
                  </a:ext>
                </a:extLst>
              </a:tr>
              <a:tr h="946691">
                <a:tc>
                  <a:txBody>
                    <a:bodyPr/>
                    <a:lstStyle/>
                    <a:p>
                      <a:endParaRPr lang="en-GB" sz="1900" dirty="0"/>
                    </a:p>
                    <a:p>
                      <a:r>
                        <a:rPr lang="en-GB" sz="1900" dirty="0"/>
                        <a:t>Stroke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endParaRPr lang="en-GB" sz="1900" dirty="0"/>
                    </a:p>
                    <a:p>
                      <a:pPr algn="ctr"/>
                      <a:r>
                        <a:rPr lang="en-GB" sz="1900" dirty="0"/>
                        <a:t>0.1% </a:t>
                      </a:r>
                      <a:r>
                        <a:rPr lang="en-GB" sz="2000" dirty="0"/>
                        <a:t>↑</a:t>
                      </a:r>
                      <a:endParaRPr lang="en-GB" sz="1900" dirty="0"/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endParaRPr lang="en-GB" sz="19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↓ </a:t>
                      </a:r>
                      <a:r>
                        <a:rPr lang="en-GB" sz="1900" dirty="0"/>
                        <a:t>0.7% 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endParaRPr lang="en-GB" sz="19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↓ </a:t>
                      </a:r>
                      <a:r>
                        <a:rPr lang="en-GB" sz="2000" dirty="0"/>
                        <a:t>0.7% 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endParaRPr lang="en-GB" sz="1900" dirty="0"/>
                    </a:p>
                    <a:p>
                      <a:pPr algn="ctr"/>
                      <a:r>
                        <a:rPr lang="en-GB" sz="1900" dirty="0"/>
                        <a:t>0</a:t>
                      </a:r>
                    </a:p>
                  </a:txBody>
                  <a:tcPr marL="95844" marR="95844" marT="47922" marB="47922"/>
                </a:tc>
                <a:extLst>
                  <a:ext uri="{0D108BD9-81ED-4DB2-BD59-A6C34878D82A}">
                    <a16:rowId xmlns:a16="http://schemas.microsoft.com/office/drawing/2014/main" val="1262652333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9AD34F2C-BB91-FC1C-644E-1A4CFB6E7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9284"/>
            <a:ext cx="9832223" cy="848226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en-GB" dirty="0"/>
              <a:t>Risks by type of </a:t>
            </a:r>
            <a:r>
              <a:rPr lang="en-GB" dirty="0" err="1"/>
              <a:t>hrt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642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763F8-E047-D2E0-486C-AACD98371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40883436-DB82-F6A5-EB67-5EF5C86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26" name="Date Placeholder 4">
            <a:extLst>
              <a:ext uri="{FF2B5EF4-FFF2-40B4-BE49-F238E27FC236}">
                <a16:creationId xmlns:a16="http://schemas.microsoft.com/office/drawing/2014/main" id="{60D0B2D2-8F20-4E60-4679-16B6FBF0B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B4C8D7-B764-B938-A529-D2A92A747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13</a:t>
            </a:fld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4A7DB7-5487-B1DB-960C-7D789B55C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221989"/>
              </p:ext>
            </p:extLst>
          </p:nvPr>
        </p:nvGraphicFramePr>
        <p:xfrm>
          <a:off x="770021" y="770023"/>
          <a:ext cx="10425363" cy="52647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81247">
                  <a:extLst>
                    <a:ext uri="{9D8B030D-6E8A-4147-A177-3AD203B41FA5}">
                      <a16:colId xmlns:a16="http://schemas.microsoft.com/office/drawing/2014/main" val="1028505844"/>
                    </a:ext>
                  </a:extLst>
                </a:gridCol>
                <a:gridCol w="3293032">
                  <a:extLst>
                    <a:ext uri="{9D8B030D-6E8A-4147-A177-3AD203B41FA5}">
                      <a16:colId xmlns:a16="http://schemas.microsoft.com/office/drawing/2014/main" val="737311904"/>
                    </a:ext>
                  </a:extLst>
                </a:gridCol>
                <a:gridCol w="3851084">
                  <a:extLst>
                    <a:ext uri="{9D8B030D-6E8A-4147-A177-3AD203B41FA5}">
                      <a16:colId xmlns:a16="http://schemas.microsoft.com/office/drawing/2014/main" val="169501328"/>
                    </a:ext>
                  </a:extLst>
                </a:gridCol>
              </a:tblGrid>
              <a:tr h="919352">
                <a:tc>
                  <a:txBody>
                    <a:bodyPr/>
                    <a:lstStyle/>
                    <a:p>
                      <a:pPr algn="ctr"/>
                      <a:endParaRPr lang="en-GB" sz="1900" dirty="0"/>
                    </a:p>
                    <a:p>
                      <a:pPr algn="ctr"/>
                      <a:r>
                        <a:rPr lang="en-GB" sz="1900" dirty="0"/>
                        <a:t>Benefits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dirty="0"/>
                        <a:t>Oral HRT</a:t>
                      </a:r>
                    </a:p>
                    <a:p>
                      <a:pPr algn="ctr"/>
                      <a:endParaRPr lang="en-GB" sz="1900" dirty="0"/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endParaRPr lang="en-GB" sz="1900" dirty="0"/>
                    </a:p>
                    <a:p>
                      <a:pPr algn="ctr"/>
                      <a:r>
                        <a:rPr lang="en-GB" sz="1900" dirty="0"/>
                        <a:t>Transdermal combined</a:t>
                      </a:r>
                    </a:p>
                  </a:txBody>
                  <a:tcPr marL="95844" marR="95844" marT="47922" marB="47922"/>
                </a:tc>
                <a:extLst>
                  <a:ext uri="{0D108BD9-81ED-4DB2-BD59-A6C34878D82A}">
                    <a16:rowId xmlns:a16="http://schemas.microsoft.com/office/drawing/2014/main" val="3943246815"/>
                  </a:ext>
                </a:extLst>
              </a:tr>
              <a:tr h="613937">
                <a:tc>
                  <a:txBody>
                    <a:bodyPr/>
                    <a:lstStyle/>
                    <a:p>
                      <a:r>
                        <a:rPr lang="en-GB" sz="1900" dirty="0"/>
                        <a:t>CVD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↓ 50%</a:t>
                      </a:r>
                      <a:endParaRPr lang="en-GB" sz="2400" dirty="0"/>
                    </a:p>
                    <a:p>
                      <a:pPr algn="ctr"/>
                      <a:endParaRPr lang="en-GB" sz="1900" dirty="0"/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↓ 50%</a:t>
                      </a:r>
                      <a:endParaRPr lang="en-GB" sz="1900" dirty="0"/>
                    </a:p>
                  </a:txBody>
                  <a:tcPr marL="95844" marR="95844" marT="47922" marB="47922"/>
                </a:tc>
                <a:extLst>
                  <a:ext uri="{0D108BD9-81ED-4DB2-BD59-A6C34878D82A}">
                    <a16:rowId xmlns:a16="http://schemas.microsoft.com/office/drawing/2014/main" val="1670296009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r>
                        <a:rPr lang="en-GB" sz="1900" dirty="0"/>
                        <a:t>Stroke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endParaRPr lang="en-GB" sz="1900" dirty="0"/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↓ 40%</a:t>
                      </a:r>
                      <a:endParaRPr lang="en-GB" sz="1900" dirty="0"/>
                    </a:p>
                  </a:txBody>
                  <a:tcPr marL="95844" marR="95844" marT="47922" marB="47922"/>
                </a:tc>
                <a:extLst>
                  <a:ext uri="{0D108BD9-81ED-4DB2-BD59-A6C34878D82A}">
                    <a16:rowId xmlns:a16="http://schemas.microsoft.com/office/drawing/2014/main" val="415070454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r>
                        <a:rPr lang="en-GB" sz="1900" dirty="0"/>
                        <a:t>Diabetes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↓ 30%</a:t>
                      </a:r>
                      <a:endParaRPr lang="en-GB" sz="2000" dirty="0"/>
                    </a:p>
                    <a:p>
                      <a:pPr algn="ctr"/>
                      <a:endParaRPr lang="en-GB" sz="1900" dirty="0"/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↓ 30%</a:t>
                      </a:r>
                      <a:endParaRPr lang="en-GB" sz="2400" dirty="0"/>
                    </a:p>
                  </a:txBody>
                  <a:tcPr marL="95844" marR="95844" marT="47922" marB="47922"/>
                </a:tc>
                <a:extLst>
                  <a:ext uri="{0D108BD9-81ED-4DB2-BD59-A6C34878D82A}">
                    <a16:rowId xmlns:a16="http://schemas.microsoft.com/office/drawing/2014/main" val="3436266702"/>
                  </a:ext>
                </a:extLst>
              </a:tr>
              <a:tr h="613937">
                <a:tc>
                  <a:txBody>
                    <a:bodyPr/>
                    <a:lstStyle/>
                    <a:p>
                      <a:r>
                        <a:rPr lang="en-GB" sz="1900" dirty="0"/>
                        <a:t>Fragility fracture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↓ 22%</a:t>
                      </a:r>
                      <a:endParaRPr lang="en-GB" sz="2000" dirty="0"/>
                    </a:p>
                    <a:p>
                      <a:pPr algn="ctr"/>
                      <a:endParaRPr lang="en-GB" sz="1900" dirty="0"/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↓ 22%</a:t>
                      </a:r>
                      <a:endParaRPr lang="en-GB" sz="1900" dirty="0"/>
                    </a:p>
                  </a:txBody>
                  <a:tcPr marL="95844" marR="95844" marT="47922" marB="47922"/>
                </a:tc>
                <a:extLst>
                  <a:ext uri="{0D108BD9-81ED-4DB2-BD59-A6C34878D82A}">
                    <a16:rowId xmlns:a16="http://schemas.microsoft.com/office/drawing/2014/main" val="3589004231"/>
                  </a:ext>
                </a:extLst>
              </a:tr>
              <a:tr h="522820">
                <a:tc>
                  <a:txBody>
                    <a:bodyPr/>
                    <a:lstStyle/>
                    <a:p>
                      <a:r>
                        <a:rPr lang="en-GB" sz="1900" dirty="0"/>
                        <a:t>Dementia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dirty="0"/>
                        <a:t>0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↓ 34%</a:t>
                      </a:r>
                      <a:endParaRPr lang="en-GB" sz="2000" dirty="0"/>
                    </a:p>
                  </a:txBody>
                  <a:tcPr marL="95844" marR="95844" marT="47922" marB="47922"/>
                </a:tc>
                <a:extLst>
                  <a:ext uri="{0D108BD9-81ED-4DB2-BD59-A6C34878D82A}">
                    <a16:rowId xmlns:a16="http://schemas.microsoft.com/office/drawing/2014/main" val="1262652333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r>
                        <a:rPr lang="en-GB" sz="1900" dirty="0"/>
                        <a:t>Mortality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dirty="0"/>
                        <a:t>0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↓ 30%</a:t>
                      </a:r>
                      <a:endParaRPr lang="en-GB" sz="1900" dirty="0"/>
                    </a:p>
                  </a:txBody>
                  <a:tcPr marL="95844" marR="95844" marT="47922" marB="47922"/>
                </a:tc>
                <a:extLst>
                  <a:ext uri="{0D108BD9-81ED-4DB2-BD59-A6C34878D82A}">
                    <a16:rowId xmlns:a16="http://schemas.microsoft.com/office/drawing/2014/main" val="3822301461"/>
                  </a:ext>
                </a:extLst>
              </a:tr>
              <a:tr h="594113">
                <a:tc>
                  <a:txBody>
                    <a:bodyPr/>
                    <a:lstStyle/>
                    <a:p>
                      <a:r>
                        <a:rPr lang="en-GB" sz="1900" dirty="0"/>
                        <a:t>Vaginal symptoms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↓</a:t>
                      </a:r>
                      <a:r>
                        <a:rPr lang="en-GB" sz="1900" dirty="0"/>
                        <a:t>85%</a:t>
                      </a:r>
                    </a:p>
                  </a:txBody>
                  <a:tcPr marL="95844" marR="95844" marT="47922" marB="4792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↓</a:t>
                      </a:r>
                      <a:r>
                        <a:rPr lang="en-GB" sz="1900" dirty="0"/>
                        <a:t>85%</a:t>
                      </a:r>
                    </a:p>
                  </a:txBody>
                  <a:tcPr marL="95844" marR="95844" marT="47922" marB="47922"/>
                </a:tc>
                <a:extLst>
                  <a:ext uri="{0D108BD9-81ED-4DB2-BD59-A6C34878D82A}">
                    <a16:rowId xmlns:a16="http://schemas.microsoft.com/office/drawing/2014/main" val="1744428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3728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DD5D9-9B40-CCD7-9394-7E6DA9BF7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2C60C-C9CF-2AEB-E24C-09E3BE99D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9284"/>
            <a:ext cx="9832223" cy="848226"/>
          </a:xfrm>
        </p:spPr>
        <p:txBody>
          <a:bodyPr rtlCol="0" anchor="b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Additional benefits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3F5375-7097-DB2D-4A7F-3CCC176B9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64969" y="1995320"/>
            <a:ext cx="7770057" cy="3811588"/>
          </a:xfrm>
        </p:spPr>
        <p:txBody>
          <a:bodyPr rtlCol="0">
            <a:normAutofit/>
          </a:bodyPr>
          <a:lstStyle/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Mental health – improved mood – 96%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OA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Sleep quality – 56% improved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73738B3E-A5EF-D729-20B9-7B11D53A3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54356F12-8265-AEE6-AC57-5E0A76183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8B9218-F246-CEC6-6254-CA4F38F2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611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4262F-5E67-1690-F1B4-E3FAD851A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9FEE6-EC38-CFB1-3EC4-B92050C87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790" y="1064715"/>
            <a:ext cx="6153912" cy="3922755"/>
          </a:xfrm>
        </p:spPr>
        <p:txBody>
          <a:bodyPr rtlCol="0" anchor="ctr">
            <a:normAutofit/>
          </a:bodyPr>
          <a:lstStyle/>
          <a:p>
            <a:pPr algn="r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b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prescribing</a:t>
            </a:r>
            <a:b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guide</a:t>
            </a:r>
          </a:p>
        </p:txBody>
      </p:sp>
      <p:sp>
        <p:nvSpPr>
          <p:cNvPr id="1031" name="Subtitle 2">
            <a:extLst>
              <a:ext uri="{FF2B5EF4-FFF2-40B4-BE49-F238E27FC236}">
                <a16:creationId xmlns:a16="http://schemas.microsoft.com/office/drawing/2014/main" id="{662B7366-BD6C-9D35-0D57-99132D2F3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5033339"/>
            <a:ext cx="6157951" cy="943386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A blue and white bag with a green cross on it&#10;&#10;Description automatically generated">
            <a:extLst>
              <a:ext uri="{FF2B5EF4-FFF2-40B4-BE49-F238E27FC236}">
                <a16:creationId xmlns:a16="http://schemas.microsoft.com/office/drawing/2014/main" id="{EA336AA7-6627-72FA-9501-A183DEB4D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r="51671" b="2"/>
          <a:stretch/>
        </p:blipFill>
        <p:spPr bwMode="auto">
          <a:xfrm>
            <a:off x="16822" y="10"/>
            <a:ext cx="4811317" cy="6857988"/>
          </a:xfrm>
          <a:custGeom>
            <a:avLst/>
            <a:gdLst>
              <a:gd name="connsiteX0" fmla="*/ 0 w 4811317"/>
              <a:gd name="connsiteY0" fmla="*/ 0 h 6857998"/>
              <a:gd name="connsiteX1" fmla="*/ 4811317 w 4811317"/>
              <a:gd name="connsiteY1" fmla="*/ 0 h 6857998"/>
              <a:gd name="connsiteX2" fmla="*/ 2712446 w 4811317"/>
              <a:gd name="connsiteY2" fmla="*/ 6857998 h 6857998"/>
              <a:gd name="connsiteX3" fmla="*/ 0 w 481131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033" name="Footer Placeholder 4">
            <a:extLst>
              <a:ext uri="{FF2B5EF4-FFF2-40B4-BE49-F238E27FC236}">
                <a16:creationId xmlns:a16="http://schemas.microsoft.com/office/drawing/2014/main" id="{9B9ACA24-AE2E-DC24-E50E-F70631E74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1035" name="Date Placeholder 5">
            <a:extLst>
              <a:ext uri="{FF2B5EF4-FFF2-40B4-BE49-F238E27FC236}">
                <a16:creationId xmlns:a16="http://schemas.microsoft.com/office/drawing/2014/main" id="{432BABA1-83DE-ACE1-EA50-305971F9B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1037" name="Slide Number Placeholder 6">
            <a:extLst>
              <a:ext uri="{FF2B5EF4-FFF2-40B4-BE49-F238E27FC236}">
                <a16:creationId xmlns:a16="http://schemas.microsoft.com/office/drawing/2014/main" id="{0D945D23-9CCE-46C7-A556-4DA34AD5F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559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D4BD3-3691-3C03-555A-C119E2F9E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DB57C-C1EB-A194-6139-E8AEC0419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9284"/>
            <a:ext cx="9832223" cy="848226"/>
          </a:xfrm>
        </p:spPr>
        <p:txBody>
          <a:bodyPr rtlCol="0" anchor="b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Treatment principles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835C4-7724-3C48-BA85-13B5ACA39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7063" y="1822784"/>
            <a:ext cx="10311063" cy="3984124"/>
          </a:xfrm>
        </p:spPr>
        <p:txBody>
          <a:bodyPr rtlCol="0">
            <a:normAutofit/>
          </a:bodyPr>
          <a:lstStyle/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-have a low threshold to try treatment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-there is no lower or upper age limit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-there is no duration limit – HRT can be taken for as long as a woman wants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-for the majority of women under 60yrs, HRT benefits outweighs the risks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-use transdermal oestrogen and micronized progesterone as first line</a:t>
            </a: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B4919C8B-1759-5768-E3D5-465E27B8B9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46B5AE7-7F0E-12F3-EF1D-B4A7D814B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521276-AEB1-E187-A3DC-DE70504D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225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B3E38-8948-D0E1-3404-D37F6CF8F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47A04810-D08D-7D08-00F2-7A124093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0BE10DBB-79E7-F339-FCE1-10FF71526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0EB950-1B7F-9BD4-8C69-7DD14B41E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17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8EC39-D2BB-6A1E-6488-12895F0B5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D652BF-C8F7-AB67-F6C7-2E231F2D6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FDC781FA-0996-822D-6AF0-081CA87B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624" t="27726" r="12418" b="3601"/>
          <a:stretch/>
        </p:blipFill>
        <p:spPr>
          <a:xfrm>
            <a:off x="1456462" y="-60159"/>
            <a:ext cx="10074548" cy="699076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5716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F38AB-057C-C648-3978-0B28C8877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059D497A-843F-1396-2BFE-22F7D865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17CFB2BA-C4A4-DD3D-C438-BF9A46777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67416-8B8F-2384-A5F1-4500D9BFD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18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1CD65-FAC8-9615-DE64-027C0C6F7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BF3D0E8-2508-C5E9-63BA-0510C54E4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8DEF8ABF-E623-06E6-E0CC-F256167141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624" t="27726" r="12418" b="3601"/>
          <a:stretch/>
        </p:blipFill>
        <p:spPr>
          <a:xfrm>
            <a:off x="1456462" y="-60159"/>
            <a:ext cx="10074548" cy="699076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47D48E-6D65-9C62-847F-42175069B3F7}"/>
              </a:ext>
            </a:extLst>
          </p:cNvPr>
          <p:cNvSpPr txBox="1"/>
          <p:nvPr/>
        </p:nvSpPr>
        <p:spPr>
          <a:xfrm>
            <a:off x="9156754" y="216569"/>
            <a:ext cx="1931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TRANSDERMAL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F55680-3560-A774-85BD-CF04BBAD7896}"/>
              </a:ext>
            </a:extLst>
          </p:cNvPr>
          <p:cNvCxnSpPr/>
          <p:nvPr/>
        </p:nvCxnSpPr>
        <p:spPr>
          <a:xfrm>
            <a:off x="7497233" y="946150"/>
            <a:ext cx="253576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AA8455-DEEB-2B78-F463-A9D91873D9D4}"/>
              </a:ext>
            </a:extLst>
          </p:cNvPr>
          <p:cNvCxnSpPr/>
          <p:nvPr/>
        </p:nvCxnSpPr>
        <p:spPr>
          <a:xfrm>
            <a:off x="7526864" y="1134539"/>
            <a:ext cx="253576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032A3C-5546-4F3A-2BAD-1A3FBA275B33}"/>
              </a:ext>
            </a:extLst>
          </p:cNvPr>
          <p:cNvCxnSpPr/>
          <p:nvPr/>
        </p:nvCxnSpPr>
        <p:spPr>
          <a:xfrm>
            <a:off x="7526863" y="1695450"/>
            <a:ext cx="253576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7282DB-E502-64BE-1697-53E079EC5CAE}"/>
              </a:ext>
            </a:extLst>
          </p:cNvPr>
          <p:cNvCxnSpPr/>
          <p:nvPr/>
        </p:nvCxnSpPr>
        <p:spPr>
          <a:xfrm>
            <a:off x="7526862" y="1877483"/>
            <a:ext cx="253576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6F95F5-0C3D-109B-1ED6-E9BD4D12D9B8}"/>
              </a:ext>
            </a:extLst>
          </p:cNvPr>
          <p:cNvCxnSpPr>
            <a:cxnSpLocks/>
          </p:cNvCxnSpPr>
          <p:nvPr/>
        </p:nvCxnSpPr>
        <p:spPr>
          <a:xfrm>
            <a:off x="7497232" y="2239433"/>
            <a:ext cx="161501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73F5CF-D5B6-3F61-9403-3D26177E9BFA}"/>
              </a:ext>
            </a:extLst>
          </p:cNvPr>
          <p:cNvCxnSpPr>
            <a:cxnSpLocks/>
          </p:cNvCxnSpPr>
          <p:nvPr/>
        </p:nvCxnSpPr>
        <p:spPr>
          <a:xfrm>
            <a:off x="7497232" y="2410883"/>
            <a:ext cx="161501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C35AEA-D2EE-9EBD-EF7A-E183EFAB3E8C}"/>
              </a:ext>
            </a:extLst>
          </p:cNvPr>
          <p:cNvCxnSpPr>
            <a:cxnSpLocks/>
          </p:cNvCxnSpPr>
          <p:nvPr/>
        </p:nvCxnSpPr>
        <p:spPr>
          <a:xfrm>
            <a:off x="7497232" y="2595033"/>
            <a:ext cx="161501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19A3E0-F85F-7F77-3AD7-573B780A8266}"/>
              </a:ext>
            </a:extLst>
          </p:cNvPr>
          <p:cNvCxnSpPr>
            <a:cxnSpLocks/>
          </p:cNvCxnSpPr>
          <p:nvPr/>
        </p:nvCxnSpPr>
        <p:spPr>
          <a:xfrm>
            <a:off x="7526862" y="2798233"/>
            <a:ext cx="161501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37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40882-02F3-608E-0A4F-4772549D5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47F30-3DA6-4416-03BD-EDC74AAF2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Which HRT regime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E0506-4917-29C8-A36D-5DE911479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62137"/>
            <a:ext cx="3200400" cy="1369822"/>
          </a:xfrm>
          <a:ln w="15875">
            <a:solidFill>
              <a:schemeClr val="accent1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000" b="1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Without womb: </a:t>
            </a:r>
            <a:r>
              <a:rPr lang="en-GB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Continuous oestrogen only therapy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E594EF-AF5B-6CEF-A0FB-853BEAE1B5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90302" y="1685794"/>
            <a:ext cx="4606089" cy="985217"/>
          </a:xfrm>
          <a:ln w="15875">
            <a:solidFill>
              <a:schemeClr val="accent1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n-GB" sz="2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With womb or </a:t>
            </a:r>
            <a:r>
              <a:rPr lang="en-GB" sz="20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hx</a:t>
            </a:r>
            <a:r>
              <a:rPr lang="en-GB" sz="2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of untreated endometriosis:</a:t>
            </a:r>
            <a:endParaRPr lang="en-GB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Combined therapy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DEA01F-9C68-ABD0-286D-424DF1EB22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93346" y="3176528"/>
            <a:ext cx="4015110" cy="1995678"/>
          </a:xfrm>
          <a:ln w="15875">
            <a:solidFill>
              <a:schemeClr val="accent1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marL="0" indent="0" algn="ctr" rtl="0">
              <a:buNone/>
            </a:pP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LMP beyond 12/12</a:t>
            </a:r>
          </a:p>
          <a:p>
            <a:pPr marL="0" indent="0" algn="ctr" rtl="0">
              <a:buNone/>
            </a:pP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continuous – transdermal oestrogen all the time, and progesterone continuously     </a:t>
            </a:r>
          </a:p>
          <a:p>
            <a:pPr marL="0" indent="0" algn="ctr" rtl="0">
              <a:buNone/>
            </a:pP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100mg </a:t>
            </a:r>
            <a:r>
              <a:rPr lang="en-GB" sz="2000" kern="1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utrogestan</a:t>
            </a:r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E726A1D-82E1-B503-6FD2-522049B5F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D8C684C-24FD-6C24-F488-DE17BCE5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C0EA34E-B7E9-C235-126C-D43AA970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/>
          <a:lstStyle/>
          <a:p>
            <a:pPr rtl="0"/>
            <a:fld id="{312CC964-A50B-4C29-B4E4-2C30BB34CCF3}" type="slidenum">
              <a:rPr lang="en-GB" smtClean="0"/>
              <a:pPr rtl="0"/>
              <a:t>19</a:t>
            </a:fld>
            <a:endParaRPr lang="en-GB" dirty="0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56A6FF9A-65D6-A5B7-63B6-EE1ED8510CE3}"/>
              </a:ext>
            </a:extLst>
          </p:cNvPr>
          <p:cNvSpPr txBox="1">
            <a:spLocks/>
          </p:cNvSpPr>
          <p:nvPr/>
        </p:nvSpPr>
        <p:spPr>
          <a:xfrm>
            <a:off x="3092114" y="3200186"/>
            <a:ext cx="4153317" cy="1995678"/>
          </a:xfrm>
          <a:prstGeom prst="rect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LMP within 12/12</a:t>
            </a:r>
          </a:p>
          <a:p>
            <a:pPr marL="0" indent="0" algn="ctr">
              <a:buNone/>
            </a:pP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sequential  - transdermal oestrogen all the time, and progesterone for 2 weeks on then 2 weeks off,       </a:t>
            </a:r>
          </a:p>
          <a:p>
            <a:pPr marL="0" indent="0" algn="ctr">
              <a:buNone/>
            </a:pP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200mg </a:t>
            </a:r>
            <a:r>
              <a:rPr lang="en-GB" sz="2000" kern="1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utrogestan</a:t>
            </a: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at night</a:t>
            </a:r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329D8C43-0201-07E1-B17D-11629BCDAC88}"/>
              </a:ext>
            </a:extLst>
          </p:cNvPr>
          <p:cNvSpPr txBox="1">
            <a:spLocks/>
          </p:cNvSpPr>
          <p:nvPr/>
        </p:nvSpPr>
        <p:spPr>
          <a:xfrm>
            <a:off x="326427" y="5624652"/>
            <a:ext cx="11711144" cy="826556"/>
          </a:xfrm>
          <a:prstGeom prst="rect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Progesterone challenge – 3/12 oestrogen, then 2 weeks </a:t>
            </a:r>
            <a:r>
              <a:rPr lang="en-GB" sz="2000" kern="1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utrogestan</a:t>
            </a: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200mg, then stop and review if bleeding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AFC7EA-0275-12F0-9A50-8DA3E55B3881}"/>
              </a:ext>
            </a:extLst>
          </p:cNvPr>
          <p:cNvCxnSpPr/>
          <p:nvPr/>
        </p:nvCxnSpPr>
        <p:spPr>
          <a:xfrm>
            <a:off x="7421324" y="2827672"/>
            <a:ext cx="0" cy="324853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79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15E37-3C95-4E35-8624-CC190CC1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rtlCol="0" anchor="ctr">
            <a:normAutofit/>
          </a:bodyPr>
          <a:lstStyle/>
          <a:p>
            <a:pPr rtl="0"/>
            <a:r>
              <a:rPr lang="en-GB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What will we cover	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57112F0-23CA-C90F-928B-E5D4CC6DD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4" r="22350" b="-1"/>
          <a:stretch/>
        </p:blipFill>
        <p:spPr bwMode="auto">
          <a:xfrm>
            <a:off x="20" y="-7444"/>
            <a:ext cx="4966427" cy="6846394"/>
          </a:xfrm>
          <a:custGeom>
            <a:avLst/>
            <a:gdLst>
              <a:gd name="connsiteX0" fmla="*/ 0 w 4966447"/>
              <a:gd name="connsiteY0" fmla="*/ 0 h 6846394"/>
              <a:gd name="connsiteX1" fmla="*/ 4966447 w 4966447"/>
              <a:gd name="connsiteY1" fmla="*/ 0 h 6846394"/>
              <a:gd name="connsiteX2" fmla="*/ 3362258 w 4966447"/>
              <a:gd name="connsiteY2" fmla="*/ 6846394 h 6846394"/>
              <a:gd name="connsiteX3" fmla="*/ 0 w 4966447"/>
              <a:gd name="connsiteY3" fmla="*/ 6846394 h 684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447" h="6846394">
                <a:moveTo>
                  <a:pt x="0" y="0"/>
                </a:moveTo>
                <a:lnTo>
                  <a:pt x="4966447" y="0"/>
                </a:lnTo>
                <a:lnTo>
                  <a:pt x="3362258" y="6846394"/>
                </a:lnTo>
                <a:lnTo>
                  <a:pt x="0" y="6846394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16715-277D-4042-B401-03CD007D7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What is it?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Why is it a problem?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What can we do about it?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D3141030-4F7D-4526-B0FC-1EA787D5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29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F9625-EA25-1FF5-6829-EE43D5B4E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90C2A590-102E-1D0D-A368-E46923DAC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415262B0-2562-C0F0-31D2-A3234B45E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DA2824-95FD-8527-5A7B-2F47C49F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20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2D84B-927D-E02A-E59B-149AF0F0F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3C2F1DC-08D3-B511-924B-CE5FE123A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A59C0C8-ED26-C50A-C613-990197C721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369" t="34022" r="9654" b="21616"/>
          <a:stretch/>
        </p:blipFill>
        <p:spPr>
          <a:xfrm>
            <a:off x="-67147" y="6011"/>
            <a:ext cx="12444849" cy="4999121"/>
          </a:xfrm>
          <a:prstGeom prst="rect">
            <a:avLst/>
          </a:prstGeom>
        </p:spPr>
      </p:pic>
      <p:pic>
        <p:nvPicPr>
          <p:cNvPr id="10" name="Picture 9" descr="A hand holding a white container&#10;&#10;Description automatically generated">
            <a:extLst>
              <a:ext uri="{FF2B5EF4-FFF2-40B4-BE49-F238E27FC236}">
                <a16:creationId xmlns:a16="http://schemas.microsoft.com/office/drawing/2014/main" id="{78A3A1BE-659F-A6FF-0867-D0D0069ECC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33" t="38034" r="55444" b="18233"/>
          <a:stretch/>
        </p:blipFill>
        <p:spPr>
          <a:xfrm>
            <a:off x="3987394" y="5039646"/>
            <a:ext cx="3050006" cy="17718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54" name="Picture 6" descr="Evorel® for Healthcare Professionals | Consilient Health">
            <a:extLst>
              <a:ext uri="{FF2B5EF4-FFF2-40B4-BE49-F238E27FC236}">
                <a16:creationId xmlns:a16="http://schemas.microsoft.com/office/drawing/2014/main" id="{53352662-497B-F250-470D-D3C4F53FF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102" y="4892845"/>
            <a:ext cx="2065421" cy="20654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ow to use Oestrogel and Sandrena | Rowena Health">
            <a:extLst>
              <a:ext uri="{FF2B5EF4-FFF2-40B4-BE49-F238E27FC236}">
                <a16:creationId xmlns:a16="http://schemas.microsoft.com/office/drawing/2014/main" id="{4640DB78-11C0-6FFD-C344-095C6A364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13659" r="13878" b="9497"/>
          <a:stretch/>
        </p:blipFill>
        <p:spPr bwMode="auto">
          <a:xfrm>
            <a:off x="1118937" y="5058465"/>
            <a:ext cx="2484521" cy="173937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RT products rationed | News UK Video ...">
            <a:extLst>
              <a:ext uri="{FF2B5EF4-FFF2-40B4-BE49-F238E27FC236}">
                <a16:creationId xmlns:a16="http://schemas.microsoft.com/office/drawing/2014/main" id="{0144C8B0-2ED7-6D71-5553-087D805BB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327" y="4938703"/>
            <a:ext cx="2482042" cy="18591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548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1325C-B544-54B8-448B-F6FBCE0F8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C1B834-9432-CB9A-067C-AE7CEE450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790" y="1064715"/>
            <a:ext cx="6153912" cy="3922755"/>
          </a:xfrm>
        </p:spPr>
        <p:txBody>
          <a:bodyPr rtlCol="0" anchor="ctr">
            <a:normAutofit/>
          </a:bodyPr>
          <a:lstStyle/>
          <a:p>
            <a:pPr algn="r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Contraception</a:t>
            </a:r>
          </a:p>
        </p:txBody>
      </p:sp>
      <p:sp>
        <p:nvSpPr>
          <p:cNvPr id="3083" name="Subtitle 2">
            <a:extLst>
              <a:ext uri="{FF2B5EF4-FFF2-40B4-BE49-F238E27FC236}">
                <a16:creationId xmlns:a16="http://schemas.microsoft.com/office/drawing/2014/main" id="{B3026193-A01B-79CC-05FD-CD521C618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5033339"/>
            <a:ext cx="6157951" cy="943386"/>
          </a:xfrm>
        </p:spPr>
        <p:txBody>
          <a:bodyPr/>
          <a:lstStyle/>
          <a:p>
            <a:endParaRPr lang="en-US"/>
          </a:p>
        </p:txBody>
      </p:sp>
      <p:pic>
        <p:nvPicPr>
          <p:cNvPr id="3078" name="Picture 6" descr="I've Used the Same Birth Control for Years. Should I Switch It Up? | SELF">
            <a:extLst>
              <a:ext uri="{FF2B5EF4-FFF2-40B4-BE49-F238E27FC236}">
                <a16:creationId xmlns:a16="http://schemas.microsoft.com/office/drawing/2014/main" id="{61CB4758-0D85-6F05-014C-D88DB19DB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2" r="17261"/>
          <a:stretch/>
        </p:blipFill>
        <p:spPr bwMode="auto">
          <a:xfrm>
            <a:off x="16822" y="10"/>
            <a:ext cx="4811317" cy="6857988"/>
          </a:xfrm>
          <a:custGeom>
            <a:avLst/>
            <a:gdLst>
              <a:gd name="connsiteX0" fmla="*/ 0 w 4811317"/>
              <a:gd name="connsiteY0" fmla="*/ 0 h 6857998"/>
              <a:gd name="connsiteX1" fmla="*/ 4811317 w 4811317"/>
              <a:gd name="connsiteY1" fmla="*/ 0 h 6857998"/>
              <a:gd name="connsiteX2" fmla="*/ 2712446 w 4811317"/>
              <a:gd name="connsiteY2" fmla="*/ 6857998 h 6857998"/>
              <a:gd name="connsiteX3" fmla="*/ 0 w 481131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4B98D-A7E6-817D-0398-E75FA664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3085" name="Date Placeholder 5">
            <a:extLst>
              <a:ext uri="{FF2B5EF4-FFF2-40B4-BE49-F238E27FC236}">
                <a16:creationId xmlns:a16="http://schemas.microsoft.com/office/drawing/2014/main" id="{F7C8AA27-0765-3369-4FFA-40BB7528EC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3E699-FDC2-56EF-D745-1F924412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972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2E2A0-96EF-9BAB-F5D1-693251F59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9FC84-D651-F076-C0D6-A2E2AA79E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9284"/>
            <a:ext cx="9832223" cy="848226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contraception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09D309-E19F-191F-493D-FEBC405A1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77834" y="1823494"/>
            <a:ext cx="9345361" cy="4637463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COCP</a:t>
            </a:r>
          </a:p>
          <a:p>
            <a:pPr rtl="0"/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POP</a:t>
            </a:r>
          </a:p>
          <a:p>
            <a:pPr rtl="0"/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Mirena – only one that is licensed for use as HRT and contraception</a:t>
            </a:r>
          </a:p>
          <a:p>
            <a:pPr rtl="0"/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mplant, barrier methods or copper coil </a:t>
            </a:r>
          </a:p>
          <a:p>
            <a:pPr rtl="0"/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  <a:cs typeface="Times New Roman" panose="02020603050405020304" pitchFamily="18" charset="0"/>
              </a:rPr>
              <a:t>Depo</a:t>
            </a:r>
          </a:p>
          <a:p>
            <a:pPr rtl="0"/>
            <a:endParaRPr lang="en-GB" sz="2000" dirty="0">
              <a:solidFill>
                <a:schemeClr val="tx2">
                  <a:lumMod val="90000"/>
                  <a:lumOff val="10000"/>
                </a:schemeClr>
              </a:solidFill>
              <a:cs typeface="Times New Roman" panose="02020603050405020304" pitchFamily="18" charset="0"/>
            </a:endParaRPr>
          </a:p>
          <a:p>
            <a:pPr rtl="0"/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  <a:cs typeface="Times New Roman" panose="02020603050405020304" pitchFamily="18" charset="0"/>
              </a:rPr>
              <a:t>When to stop contraception:</a:t>
            </a:r>
          </a:p>
          <a:p>
            <a:pPr rtl="0"/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  <a:cs typeface="Times New Roman" panose="02020603050405020304" pitchFamily="18" charset="0"/>
              </a:rPr>
              <a:t>	</a:t>
            </a: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not on HRT or contraception </a:t>
            </a:r>
            <a:endParaRPr lang="en-GB" sz="2000" dirty="0">
              <a:solidFill>
                <a:schemeClr val="tx2">
                  <a:lumMod val="90000"/>
                  <a:lumOff val="1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– and over 50yrs and amenorrhoea &gt;12/12 can be stopped</a:t>
            </a:r>
          </a:p>
          <a:p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– and over 50yrs, amenorrhoea &lt;12/12 and FSH over 30, contraception can be stopped after 1 year</a:t>
            </a:r>
          </a:p>
          <a:p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and 46-50yrs and amenorrhoea &gt;2 yrs then can be stopped</a:t>
            </a:r>
          </a:p>
          <a:p>
            <a:pPr rtl="0"/>
            <a:endParaRPr lang="en-GB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endParaRPr lang="en-GB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endParaRPr lang="en-GB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FBA32B21-B214-EA37-AA41-487B62007C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B6EE2FB3-B67F-86B2-80DC-049D41BFC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5C9C21-6063-1C06-25D4-DF4E8B49E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22</a:t>
            </a:fld>
            <a:endParaRPr lang="en-GB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F6D049C-B4DE-7766-5FB5-768C9B50A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D21F1F"/>
                </a:solidFill>
                <a:effectLst/>
                <a:latin typeface="Arial" panose="020B0604020202020204" pitchFamily="34" charset="0"/>
              </a:rPr>
              <a:t>FN29ATR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237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21446-B005-18B8-02C3-6A4E7E52C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1FBCE-8BBB-5EF7-1330-9F9C61874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algn="ctr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Testosterone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52020-E246-DE39-A7C7-2510D4131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3200400" cy="823912"/>
          </a:xfrm>
        </p:spPr>
        <p:txBody>
          <a:bodyPr rtlCol="0"/>
          <a:lstStyle/>
          <a:p>
            <a:pPr rtl="0"/>
            <a:r>
              <a:rPr lang="en-GB" dirty="0"/>
              <a:t>What?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F94BE-7838-915A-833F-0924566B5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3200400" cy="3684588"/>
          </a:xfrm>
        </p:spPr>
        <p:txBody>
          <a:bodyPr rtlCol="0">
            <a:normAutofit/>
          </a:bodyPr>
          <a:lstStyle/>
          <a:p>
            <a:pPr lvl="0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Normal female hormone</a:t>
            </a:r>
          </a:p>
          <a:p>
            <a:pPr lvl="0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Replace oestrogen first</a:t>
            </a:r>
          </a:p>
          <a:p>
            <a:pPr lvl="0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Use transdermal HRT</a:t>
            </a:r>
          </a:p>
          <a:p>
            <a:pPr lvl="0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Not licensed …yet</a:t>
            </a:r>
          </a:p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Can take 6/12 to effect symptoms</a:t>
            </a:r>
          </a:p>
          <a:p>
            <a:pPr lvl="0"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4FE91C-0ED6-4B35-F30A-0B5FC997EE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734325"/>
            <a:ext cx="3200400" cy="823912"/>
          </a:xfrm>
        </p:spPr>
        <p:txBody>
          <a:bodyPr rtlCol="0"/>
          <a:lstStyle/>
          <a:p>
            <a:pPr rtl="0"/>
            <a:r>
              <a:rPr lang="en-GB" dirty="0"/>
              <a:t>symptoms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920D73-4375-2694-2F21-977AF2A74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58237"/>
            <a:ext cx="3200400" cy="3684588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Low libido, hypoactive sexual desire disorder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Low energy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Low motivation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Low mood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Reduced strength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Brain fog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Anxiety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Headaches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Vaginal dryness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F98582-D8B1-F612-8479-638A3C87F7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734325"/>
            <a:ext cx="3200400" cy="823912"/>
          </a:xfrm>
        </p:spPr>
        <p:txBody>
          <a:bodyPr rtlCol="0"/>
          <a:lstStyle/>
          <a:p>
            <a:pPr rtl="0"/>
            <a:r>
              <a:rPr lang="en-GB" dirty="0"/>
              <a:t>Monitoring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2240A1A-6201-6BDA-1139-BD39FA1570B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558237"/>
            <a:ext cx="3200400" cy="1370074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FAI levels 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3/12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12/12</a:t>
            </a: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E3849E8-5B86-2E8E-99BF-B669B63AC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13AC62F-62EB-DC2D-1879-01B7742FD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7ED271-7AE8-A149-95B8-BCE61ECEB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/>
          <a:lstStyle/>
          <a:p>
            <a:pPr rtl="0"/>
            <a:fld id="{312CC964-A50B-4C29-B4E4-2C30BB34CCF3}" type="slidenum">
              <a:rPr lang="en-GB" smtClean="0"/>
              <a:pPr rtl="0"/>
              <a:t>23</a:t>
            </a:fld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F68216C-B068-7887-22A3-58ECE5BE0815}"/>
              </a:ext>
            </a:extLst>
          </p:cNvPr>
          <p:cNvSpPr txBox="1">
            <a:spLocks/>
          </p:cNvSpPr>
          <p:nvPr/>
        </p:nvSpPr>
        <p:spPr>
          <a:xfrm>
            <a:off x="8151812" y="3749299"/>
            <a:ext cx="3200400" cy="8239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2400" b="1" kern="1200" cap="all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Side effects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7B9203E5-08C4-6BB5-9C35-4DB122F325F1}"/>
              </a:ext>
            </a:extLst>
          </p:cNvPr>
          <p:cNvSpPr txBox="1">
            <a:spLocks/>
          </p:cNvSpPr>
          <p:nvPr/>
        </p:nvSpPr>
        <p:spPr>
          <a:xfrm>
            <a:off x="8151812" y="4573211"/>
            <a:ext cx="3200400" cy="1669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Hair growth</a:t>
            </a:r>
          </a:p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Acne, hair loss – uncommon</a:t>
            </a:r>
          </a:p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Voice lowering, clitoral enlargement (rare)</a:t>
            </a:r>
          </a:p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No long-term health risks</a:t>
            </a:r>
          </a:p>
          <a:p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16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812B9-3040-C9D7-5E30-7E4AB839A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F33D4-2498-45ED-894C-89BECDF6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9284"/>
            <a:ext cx="9832223" cy="848226"/>
          </a:xfrm>
        </p:spPr>
        <p:txBody>
          <a:bodyPr rtlCol="0" anchor="b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Non-hormonal treatments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82BD4-5C78-27FD-08E7-9669E6CD1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64969" y="1995320"/>
            <a:ext cx="7770057" cy="3811588"/>
          </a:xfrm>
        </p:spPr>
        <p:txBody>
          <a:bodyPr rtlCol="0">
            <a:normAutofit/>
          </a:bodyPr>
          <a:lstStyle/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Non-pharmacological – CBT, mindfulness,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Pharmacological  -  SSRIs/ SNRIs , Gabapentin</a:t>
            </a: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DE372203-7529-1D64-4ED4-DBA9CDADD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0376801E-3DE1-4A5D-4777-DF2004500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365527-567D-B2A3-2A57-6D100539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833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A8242-1556-5075-BED0-10AE6C773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9E9B00E-EBEE-563E-CD80-D19745864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6"/>
          <a:stretch/>
        </p:blipFill>
        <p:spPr bwMode="auto">
          <a:xfrm>
            <a:off x="2623279" y="10"/>
            <a:ext cx="9568721" cy="685799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0D188B-A0BD-80B5-184C-A6C5E6D46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7" y="1040001"/>
            <a:ext cx="3338625" cy="3150159"/>
          </a:xfrm>
        </p:spPr>
        <p:txBody>
          <a:bodyPr rtlCol="0" anchor="t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Menopause</a:t>
            </a:r>
            <a:b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mental health</a:t>
            </a:r>
            <a:b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b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9D6A43-DDEF-BEBE-CF27-1393B294EE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0538" y="4240213"/>
            <a:ext cx="3497262" cy="1801812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Helen Lavender</a:t>
            </a:r>
          </a:p>
        </p:txBody>
      </p:sp>
    </p:spTree>
    <p:extLst>
      <p:ext uri="{BB962C8B-B14F-4D97-AF65-F5344CB8AC3E}">
        <p14:creationId xmlns:p14="http://schemas.microsoft.com/office/powerpoint/2010/main" val="2846228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E5F0E-9B5C-9247-A3FC-692887B8A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E042B-52FE-6B73-7529-A9534469C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9284"/>
            <a:ext cx="9832223" cy="848226"/>
          </a:xfrm>
        </p:spPr>
        <p:txBody>
          <a:bodyPr rtlCol="0" anchor="b">
            <a:normAutofit fontScale="90000"/>
          </a:bodyPr>
          <a:lstStyle/>
          <a:p>
            <a:pPr algn="ctr" rtl="0"/>
            <a:br>
              <a:rPr lang="en-GB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GB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Menopausal Mental Health: </a:t>
            </a:r>
            <a:br>
              <a:rPr lang="en-GB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GB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Challenges and Interventions</a:t>
            </a:r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2D173836-E7DD-051F-08E5-141FBE3C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81A284E4-963C-C9AB-8413-B76ACEBB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95A4EE-52F8-BFC0-8DA6-87FACFA0E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26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B76CD4-AD95-D471-BF75-925B9B16C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8721" y="1738563"/>
            <a:ext cx="8524374" cy="4130425"/>
          </a:xfrm>
        </p:spPr>
        <p:txBody>
          <a:bodyPr>
            <a:normAutofit/>
          </a:bodyPr>
          <a:lstStyle/>
          <a:p>
            <a:pPr algn="ctr"/>
            <a:r>
              <a:rPr lang="en-GB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Why It Matters:</a:t>
            </a:r>
            <a:br>
              <a:rPr lang="en-GB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b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High prevalence of depression and anxiety in peri and menopausal women.</a:t>
            </a:r>
            <a:b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b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Impact on quality of life, productivity, and long-term health risks.</a:t>
            </a:r>
            <a:b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b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GB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Key Statistics:</a:t>
            </a:r>
            <a:br>
              <a:rPr lang="en-GB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b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GB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45–64 age group has the highest female suicide rates </a:t>
            </a:r>
            <a:r>
              <a:rPr lang="en-GB" sz="1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(ONS, 2023).</a:t>
            </a:r>
            <a:b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br>
              <a:rPr lang="en-GB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GB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60% of women experience moderate to severe symptoms during this transition. </a:t>
            </a:r>
            <a:br>
              <a:rPr lang="en-GB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da-DK" sz="1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Worsley et al. (2014) and Bariola et al. (2017)</a:t>
            </a:r>
            <a:endParaRPr lang="en-GB" sz="1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8C32E8-E0F9-4DE6-2655-E2DF9783D175}"/>
              </a:ext>
            </a:extLst>
          </p:cNvPr>
          <p:cNvSpPr txBox="1">
            <a:spLocks/>
          </p:cNvSpPr>
          <p:nvPr/>
        </p:nvSpPr>
        <p:spPr>
          <a:xfrm>
            <a:off x="1155700" y="989012"/>
            <a:ext cx="10083800" cy="50307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sz="2400" dirty="0">
                <a:latin typeface="+mn-lt"/>
              </a:rPr>
            </a:br>
            <a:br>
              <a:rPr lang="en-GB" sz="2400" dirty="0">
                <a:latin typeface="+mn-lt"/>
              </a:rPr>
            </a:br>
            <a:br>
              <a:rPr lang="en-GB" dirty="0">
                <a:latin typeface="+mn-lt"/>
              </a:rPr>
            </a:b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472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52008-6A17-C6BC-23E1-7FDA28D9B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185D-ED0F-8413-8A26-54202D61C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9284"/>
            <a:ext cx="9832223" cy="848226"/>
          </a:xfrm>
        </p:spPr>
        <p:txBody>
          <a:bodyPr rtlCol="0" anchor="b"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Managing Symptoms</a:t>
            </a: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6169DA8B-226B-6FE4-E5F6-C26A5308D4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B09C0C4B-94D9-2569-6D01-6D6E0263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5CF1D7-8F98-55C6-2D7B-061CBB46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27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E5FC3-6830-5DD4-D2F4-0706575CB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5248" y="1233237"/>
            <a:ext cx="10876964" cy="46357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2400" u="sng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en-GB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Pharmacological Interventions:</a:t>
            </a:r>
            <a:endParaRPr lang="en-GB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Hormone Replacement Therapy (HRT): Addresses root hormonal causes but has safety concerns.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Antidepressants (SSRIs/SNRIs): Effective for mood but not underlying hormonal issues.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en-GB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Non-Pharmacological Interventions:</a:t>
            </a:r>
            <a:endParaRPr lang="en-GB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Cognitive Behavioural Therapy (CBT): Reduces depression and anxiety by 35%.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Mindfulness-Based Interventions (MBIs): Stress and emotional resilience improvements.</a:t>
            </a:r>
          </a:p>
          <a:p>
            <a:pPr marL="457200" lvl="1" indent="0" algn="ctr">
              <a:buNone/>
            </a:pPr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Barriers:</a:t>
            </a:r>
          </a:p>
          <a:p>
            <a:pPr lvl="1" algn="ctr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Underutilisation due to systemic gaps and stigma.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600160-C18E-60DF-4770-F899BC8AF4D8}"/>
              </a:ext>
            </a:extLst>
          </p:cNvPr>
          <p:cNvSpPr txBox="1">
            <a:spLocks/>
          </p:cNvSpPr>
          <p:nvPr/>
        </p:nvSpPr>
        <p:spPr>
          <a:xfrm>
            <a:off x="1155700" y="989012"/>
            <a:ext cx="10083800" cy="50307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sz="2400" dirty="0">
                <a:latin typeface="+mn-lt"/>
              </a:rPr>
            </a:br>
            <a:br>
              <a:rPr lang="en-GB" sz="2400" dirty="0">
                <a:latin typeface="+mn-lt"/>
              </a:rPr>
            </a:br>
            <a:br>
              <a:rPr lang="en-GB" dirty="0">
                <a:latin typeface="+mn-lt"/>
              </a:rPr>
            </a:b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26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F1550-3833-D308-19CD-79330D71C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97CAB-2963-D685-E125-0CA690EB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56" y="299954"/>
            <a:ext cx="9832223" cy="848226"/>
          </a:xfrm>
        </p:spPr>
        <p:txBody>
          <a:bodyPr rtlCol="0" anchor="b"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NICE Guidelines 2024</a:t>
            </a: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B2C8A83F-6752-EB44-436C-E141CBC22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2AF25946-1541-7915-996E-CCEB1A250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A2551B-C7ED-F9CC-1EBC-76612C085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28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48F20C-8542-5159-D06C-62A3EA31C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756" y="1233237"/>
            <a:ext cx="10524456" cy="463575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GB" sz="2400" u="sng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Cognitive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Behavioural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 Therapy (CBT):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Recommended as the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first choice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 for managing low mood, anxiety, and depression linked to menopause.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Helps with coping strategies and improving emotional well-being.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Hormone Replacement Therapy (HRT):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Advised if symptoms are caused by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hormonal changes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Tackles the root hormonal causes of mood issues.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Antidepressants: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Not recommended as a first option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 unless the depression is not related to menopause.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Should only be used for severe or diagnosed mood disorders.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Lifestyle Changes: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Encouraged to improve mental health, including regular physical activity, mindfulness, and stress management.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Personalised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 Care: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Treatment should be tailored to individual symptoms and preferences,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with regular reviews to ensure it remains suitable.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A267E1-F990-7D49-3A25-DC2410BED12A}"/>
              </a:ext>
            </a:extLst>
          </p:cNvPr>
          <p:cNvSpPr txBox="1">
            <a:spLocks/>
          </p:cNvSpPr>
          <p:nvPr/>
        </p:nvSpPr>
        <p:spPr>
          <a:xfrm>
            <a:off x="1155700" y="989012"/>
            <a:ext cx="10083800" cy="50307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sz="2400" dirty="0">
                <a:latin typeface="+mn-lt"/>
              </a:rPr>
            </a:br>
            <a:br>
              <a:rPr lang="en-GB" sz="2400" dirty="0">
                <a:latin typeface="+mn-lt"/>
              </a:rPr>
            </a:br>
            <a:br>
              <a:rPr lang="en-GB" dirty="0">
                <a:latin typeface="+mn-lt"/>
              </a:rPr>
            </a:b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281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B177D-CF97-C460-BC17-02FD55CEF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2541-38AD-39C2-0DEA-B5E4976E7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790" y="1064715"/>
            <a:ext cx="6153912" cy="3922755"/>
          </a:xfrm>
        </p:spPr>
        <p:txBody>
          <a:bodyPr rtlCol="0" anchor="ctr">
            <a:normAutofit/>
          </a:bodyPr>
          <a:lstStyle/>
          <a:p>
            <a:pPr algn="r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Genitourinary syndrome of the menopause</a:t>
            </a:r>
          </a:p>
        </p:txBody>
      </p:sp>
      <p:sp>
        <p:nvSpPr>
          <p:cNvPr id="4105" name="Subtitle 2">
            <a:extLst>
              <a:ext uri="{FF2B5EF4-FFF2-40B4-BE49-F238E27FC236}">
                <a16:creationId xmlns:a16="http://schemas.microsoft.com/office/drawing/2014/main" id="{275ADAEE-C83D-17FD-502F-E3846193D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5033339"/>
            <a:ext cx="6157951" cy="943386"/>
          </a:xfrm>
        </p:spPr>
        <p:txBody>
          <a:bodyPr/>
          <a:lstStyle/>
          <a:p>
            <a:endParaRPr lang="en-US"/>
          </a:p>
        </p:txBody>
      </p:sp>
      <p:pic>
        <p:nvPicPr>
          <p:cNvPr id="4100" name="Picture 4" descr="Genitourinary Syndrome of Menopause (GSM) - PDF Download">
            <a:extLst>
              <a:ext uri="{FF2B5EF4-FFF2-40B4-BE49-F238E27FC236}">
                <a16:creationId xmlns:a16="http://schemas.microsoft.com/office/drawing/2014/main" id="{D18800B4-217F-AD46-4FC4-DBA7D4366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7" r="14977"/>
          <a:stretch/>
        </p:blipFill>
        <p:spPr bwMode="auto">
          <a:xfrm>
            <a:off x="16822" y="10"/>
            <a:ext cx="4811317" cy="6857988"/>
          </a:xfrm>
          <a:custGeom>
            <a:avLst/>
            <a:gdLst>
              <a:gd name="connsiteX0" fmla="*/ 0 w 4811317"/>
              <a:gd name="connsiteY0" fmla="*/ 0 h 6857998"/>
              <a:gd name="connsiteX1" fmla="*/ 4811317 w 4811317"/>
              <a:gd name="connsiteY1" fmla="*/ 0 h 6857998"/>
              <a:gd name="connsiteX2" fmla="*/ 2712446 w 4811317"/>
              <a:gd name="connsiteY2" fmla="*/ 6857998 h 6857998"/>
              <a:gd name="connsiteX3" fmla="*/ 0 w 481131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4107" name="Footer Placeholder 4">
            <a:extLst>
              <a:ext uri="{FF2B5EF4-FFF2-40B4-BE49-F238E27FC236}">
                <a16:creationId xmlns:a16="http://schemas.microsoft.com/office/drawing/2014/main" id="{AE2D6322-C7CC-680A-D0C7-0B77A71D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4109" name="Date Placeholder 5">
            <a:extLst>
              <a:ext uri="{FF2B5EF4-FFF2-40B4-BE49-F238E27FC236}">
                <a16:creationId xmlns:a16="http://schemas.microsoft.com/office/drawing/2014/main" id="{4816196F-86B0-CB2F-1785-D3DDAC643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4111" name="Slide Number Placeholder 6">
            <a:extLst>
              <a:ext uri="{FF2B5EF4-FFF2-40B4-BE49-F238E27FC236}">
                <a16:creationId xmlns:a16="http://schemas.microsoft.com/office/drawing/2014/main" id="{BC7F8CC6-4999-CE5A-FDD6-CC334B52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003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399C3-3EDC-4898-A2E4-D8ACEE6A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5" y="675167"/>
            <a:ext cx="3761862" cy="3055078"/>
          </a:xfrm>
        </p:spPr>
        <p:txBody>
          <a:bodyPr rtlCol="0" anchor="t">
            <a:normAutofit/>
          </a:bodyPr>
          <a:lstStyle/>
          <a:p>
            <a:pPr rtl="0"/>
            <a:r>
              <a:rPr lang="en-GB" sz="3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130D8-AD6A-4638-9059-326759848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35" y="1392865"/>
            <a:ext cx="8526001" cy="4937772"/>
          </a:xfrm>
        </p:spPr>
        <p:txBody>
          <a:bodyPr rtlCol="0" anchor="ctr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Menopause: 1 year after last menses</a:t>
            </a: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Perimenopause: </a:t>
            </a:r>
            <a:r>
              <a:rPr lang="en-GB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lowering or fluctuating levels of oestrogen before the 			menopause, often causing a collection of symptoms</a:t>
            </a: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Premature ovarian insufficiency: </a:t>
            </a:r>
            <a:r>
              <a:rPr lang="en-GB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perimenopausal symptoms including 				change in period cycle before the age of 40</a:t>
            </a:r>
            <a:r>
              <a:rPr lang="en-GB" sz="18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88" name="Footer Placeholder 3">
            <a:extLst>
              <a:ext uri="{FF2B5EF4-FFF2-40B4-BE49-F238E27FC236}">
                <a16:creationId xmlns:a16="http://schemas.microsoft.com/office/drawing/2014/main" id="{7ABFB190-CBF7-68DA-D598-430DEDE67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190" name="Date Placeholder 6">
            <a:extLst>
              <a:ext uri="{FF2B5EF4-FFF2-40B4-BE49-F238E27FC236}">
                <a16:creationId xmlns:a16="http://schemas.microsoft.com/office/drawing/2014/main" id="{35F98062-367F-02DE-0251-F52350AFE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en-GB"/>
              <a:t>2/7/20XX</a:t>
            </a:r>
          </a:p>
        </p:txBody>
      </p:sp>
      <p:sp>
        <p:nvSpPr>
          <p:cNvPr id="183" name="Slide Number Placeholder 182">
            <a:extLst>
              <a:ext uri="{FF2B5EF4-FFF2-40B4-BE49-F238E27FC236}">
                <a16:creationId xmlns:a16="http://schemas.microsoft.com/office/drawing/2014/main" id="{29707739-DA1E-4E29-A977-FC44841F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3</a:t>
            </a:fld>
            <a:endParaRPr lang="en-GB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C5F4413-46AF-D8EE-1820-49A75340821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 r="1120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8 Surprising Facts About Menopause and Perimenopause | Live Healthy | MU  Health Care">
            <a:extLst>
              <a:ext uri="{FF2B5EF4-FFF2-40B4-BE49-F238E27FC236}">
                <a16:creationId xmlns:a16="http://schemas.microsoft.com/office/drawing/2014/main" id="{6ABA82E5-DDC1-F204-ED91-A537F8D081FF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8" r="2128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2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8CD62-45B7-AE04-17CC-89F200EF9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4F93-E19E-3B83-E819-18A91798D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algn="ctr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Genitourinary syndrome of the menopause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A057C-2A45-574C-06DC-1CE79D784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3200400" cy="823912"/>
          </a:xfrm>
        </p:spPr>
        <p:txBody>
          <a:bodyPr rtlCol="0"/>
          <a:lstStyle/>
          <a:p>
            <a:pPr rtl="0"/>
            <a:r>
              <a:rPr lang="en-GB" dirty="0"/>
              <a:t>Symptoms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91E86-DE11-0A86-CCC8-1B5E098D3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3200400" cy="3684588"/>
          </a:xfrm>
        </p:spPr>
        <p:txBody>
          <a:bodyPr rtlCol="0">
            <a:normAutofit/>
          </a:bodyPr>
          <a:lstStyle/>
          <a:p>
            <a:pPr lvl="0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Vaginal: dryness, itching, burning, stinging, </a:t>
            </a:r>
          </a:p>
          <a:p>
            <a:pPr lvl="0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Urinary: frequency, urgency, incontinence, </a:t>
            </a:r>
          </a:p>
          <a:p>
            <a:pPr lvl="0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Sexual: dyspareunia, PCB, low libido,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B42645-D8CC-C884-0537-34F5A4024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734325"/>
            <a:ext cx="3200400" cy="823912"/>
          </a:xfrm>
        </p:spPr>
        <p:txBody>
          <a:bodyPr rtlCol="0"/>
          <a:lstStyle/>
          <a:p>
            <a:pPr rtl="0"/>
            <a:r>
              <a:rPr lang="en-GB" dirty="0"/>
              <a:t>examination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F2C72A-A06B-64EA-563F-E983AB0D90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58237"/>
            <a:ext cx="3200400" cy="3684588"/>
          </a:xfrm>
        </p:spPr>
        <p:txBody>
          <a:bodyPr rtlCol="0">
            <a:normAutofit/>
          </a:bodyPr>
          <a:lstStyle/>
          <a:p>
            <a:pPr rtl="0"/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V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ulval atrophy, </a:t>
            </a:r>
          </a:p>
          <a:p>
            <a:pPr rtl="0"/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trophy of clitoral hood,</a:t>
            </a:r>
          </a:p>
          <a:p>
            <a:pPr rtl="0"/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oss of elasticity and rugae within the vagina </a:t>
            </a:r>
          </a:p>
          <a:p>
            <a:pPr rtl="0"/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ormal appearance </a:t>
            </a:r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229C69-E42B-D7A7-A744-3C98273B37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734325"/>
            <a:ext cx="3200400" cy="823912"/>
          </a:xfrm>
        </p:spPr>
        <p:txBody>
          <a:bodyPr rtlCol="0"/>
          <a:lstStyle/>
          <a:p>
            <a:pPr rtl="0"/>
            <a:r>
              <a:rPr lang="en-GB" dirty="0"/>
              <a:t>Treatment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894FFE-5016-F85F-0237-566C7EAC95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558237"/>
            <a:ext cx="3200400" cy="3684588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Avoid irritants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Vaginal moisturisers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Vaginal lubricants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Topical oestrogen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6B8ED2D-7084-BBB5-BCA1-D9D6A747C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866D126-3A47-EA23-87E0-0D903A890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FCB3B37-0C20-66DD-CB34-D5955A76C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/>
          <a:lstStyle/>
          <a:p>
            <a:pPr rtl="0"/>
            <a:fld id="{312CC964-A50B-4C29-B4E4-2C30BB34CCF3}" type="slidenum">
              <a:rPr lang="en-GB" smtClean="0"/>
              <a:pPr rtl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917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Table 4">
            <a:extLst>
              <a:ext uri="{FF2B5EF4-FFF2-40B4-BE49-F238E27FC236}">
                <a16:creationId xmlns:a16="http://schemas.microsoft.com/office/drawing/2014/main" id="{828FCC7C-9CA7-4A08-B1B6-91B39D2A90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9325329"/>
              </p:ext>
            </p:extLst>
          </p:nvPr>
        </p:nvGraphicFramePr>
        <p:xfrm>
          <a:off x="118636" y="-36516"/>
          <a:ext cx="11883144" cy="691197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523976">
                  <a:extLst>
                    <a:ext uri="{9D8B030D-6E8A-4147-A177-3AD203B41FA5}">
                      <a16:colId xmlns:a16="http://schemas.microsoft.com/office/drawing/2014/main" val="1196845939"/>
                    </a:ext>
                  </a:extLst>
                </a:gridCol>
                <a:gridCol w="1738563">
                  <a:extLst>
                    <a:ext uri="{9D8B030D-6E8A-4147-A177-3AD203B41FA5}">
                      <a16:colId xmlns:a16="http://schemas.microsoft.com/office/drawing/2014/main" val="178460036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595433812"/>
                    </a:ext>
                  </a:extLst>
                </a:gridCol>
                <a:gridCol w="3579395">
                  <a:extLst>
                    <a:ext uri="{9D8B030D-6E8A-4147-A177-3AD203B41FA5}">
                      <a16:colId xmlns:a16="http://schemas.microsoft.com/office/drawing/2014/main" val="1847977705"/>
                    </a:ext>
                  </a:extLst>
                </a:gridCol>
                <a:gridCol w="3669610">
                  <a:extLst>
                    <a:ext uri="{9D8B030D-6E8A-4147-A177-3AD203B41FA5}">
                      <a16:colId xmlns:a16="http://schemas.microsoft.com/office/drawing/2014/main" val="1018915212"/>
                    </a:ext>
                  </a:extLst>
                </a:gridCol>
              </a:tblGrid>
              <a:tr h="572447">
                <a:tc gridSpan="5">
                  <a:txBody>
                    <a:bodyPr/>
                    <a:lstStyle/>
                    <a:p>
                      <a:pPr algn="ctr" rtl="0"/>
                      <a:r>
                        <a:rPr lang="en-GB" dirty="0"/>
                        <a:t>Topical treatments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0"/>
                      <a:endParaRPr lang="en-GB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0"/>
                      <a:endParaRPr lang="en-GB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0"/>
                      <a:endParaRPr lang="en-GB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0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2306738"/>
                  </a:ext>
                </a:extLst>
              </a:tr>
              <a:tr h="670516">
                <a:tc rowSpan="4"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Pessaries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 err="1"/>
                        <a:t>Vagirux</a:t>
                      </a:r>
                      <a:endParaRPr lang="en-GB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Oestradiol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10mcg, One daily for two weeks then twice weekly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Can be used more frequently depending on need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7227135"/>
                  </a:ext>
                </a:extLst>
              </a:tr>
              <a:tr h="670516">
                <a:tc vMerge="1">
                  <a:txBody>
                    <a:bodyPr/>
                    <a:lstStyle/>
                    <a:p>
                      <a:pPr algn="ctr" rtl="0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 err="1"/>
                        <a:t>Vagifem</a:t>
                      </a:r>
                      <a:endParaRPr lang="en-GB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0"/>
                      <a:endParaRPr lang="en-GB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0"/>
                      <a:endParaRPr lang="en-GB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0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5055832"/>
                  </a:ext>
                </a:extLst>
              </a:tr>
              <a:tr h="767230">
                <a:tc vMerge="1">
                  <a:txBody>
                    <a:bodyPr/>
                    <a:lstStyle/>
                    <a:p>
                      <a:pPr algn="ctr" rtl="0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 err="1"/>
                        <a:t>Imvaggis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Estriol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30mcg estriol, one daily for three weeks then twice weekly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Can be used more frequently depending on need</a:t>
                      </a:r>
                    </a:p>
                    <a:p>
                      <a:pPr algn="ctr" rtl="0"/>
                      <a:r>
                        <a:rPr lang="en-GB" sz="1600" dirty="0"/>
                        <a:t>Can damage latex condoms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4616042"/>
                  </a:ext>
                </a:extLst>
              </a:tr>
              <a:tr h="767230">
                <a:tc vMerge="1">
                  <a:txBody>
                    <a:bodyPr/>
                    <a:lstStyle/>
                    <a:p>
                      <a:pPr algn="ctr" rtl="0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 err="1"/>
                        <a:t>Intrarosa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 err="1"/>
                        <a:t>Prasterone</a:t>
                      </a:r>
                      <a:r>
                        <a:rPr lang="en-GB" sz="1600" dirty="0"/>
                        <a:t> (DHEA)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6.5mg, one daily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</a:rPr>
                        <a:t>Converts into oestrogen and testosterone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Can damage latex condoms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Use if no response to oestrogen alone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8917629"/>
                  </a:ext>
                </a:extLst>
              </a:tr>
              <a:tr h="670516">
                <a:tc rowSpan="2"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Cream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 err="1"/>
                        <a:t>Gynest</a:t>
                      </a:r>
                      <a:r>
                        <a:rPr lang="en-GB" sz="16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Estriol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0.01%, once daily until improvement then twice weekly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More dilute, but can be helpful if stronger preps irritating. Contains peanut oil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4016355"/>
                  </a:ext>
                </a:extLst>
              </a:tr>
              <a:tr h="670516">
                <a:tc vMerge="1">
                  <a:txBody>
                    <a:bodyPr/>
                    <a:lstStyle/>
                    <a:p>
                      <a:pPr algn="ctr" rtl="0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 err="1"/>
                        <a:t>Ovestin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Estriol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0.1%, Once daily for two weeks then twice weekly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Can be used more frequently depending on need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2321420"/>
                  </a:ext>
                </a:extLst>
              </a:tr>
              <a:tr h="670516"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Gel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 err="1"/>
                        <a:t>Blissel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Estriol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50mcg, one daily for 3 weeks, then twice weekly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1888169"/>
                  </a:ext>
                </a:extLst>
              </a:tr>
              <a:tr h="670516"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 err="1"/>
                        <a:t>Estring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 err="1"/>
                        <a:t>Estradiol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7.5mcg/24hr, worn continuously for 3/12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Flexible, silicone ring,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1752850"/>
                  </a:ext>
                </a:extLst>
              </a:tr>
              <a:tr h="670516"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Oral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 err="1"/>
                        <a:t>Senshio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Ospemifene 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60mg daily,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600" dirty="0"/>
                        <a:t>SERM, useful for those who can’t use vaginal treatments, cannot be used with HRT,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7337505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0B6AB-E9B1-4B7E-BD4C-74C93ABF5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/>
          <a:lstStyle/>
          <a:p>
            <a:pPr rtl="0"/>
            <a:fld id="{312CC964-A50B-4C29-B4E4-2C30BB34CCF3}" type="slidenum">
              <a:rPr lang="en-GB" smtClean="0"/>
              <a:pPr rtl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395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326DC-3551-EB48-0385-6ADC028AA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E463E-E115-2E5B-24B6-FC8E13B05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28098"/>
            <a:ext cx="9832223" cy="848226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Troubleshooting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73E71-F211-2057-BFA5-24456DA67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4107" y="1527510"/>
            <a:ext cx="8379994" cy="3946858"/>
          </a:xfrm>
        </p:spPr>
        <p:txBody>
          <a:bodyPr rtlCol="0"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Switching between preparations – not available or patient choice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Not working …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Abnormal bleeding – review what this means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Migraines with aura – not contraindication to transdermal HRT – as no increased clot risk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High BP  - as above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Endometriosis /subtotal hysterectomy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HRT certificate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Breast cancer</a:t>
            </a:r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02D94A-FC7A-1BD3-4FCA-E862C0DE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32</a:t>
            </a:fld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D5855F-54CF-0D95-16C2-A770B2B90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670574"/>
              </p:ext>
            </p:extLst>
          </p:nvPr>
        </p:nvGraphicFramePr>
        <p:xfrm>
          <a:off x="908384" y="5594796"/>
          <a:ext cx="10256920" cy="5523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51384">
                  <a:extLst>
                    <a:ext uri="{9D8B030D-6E8A-4147-A177-3AD203B41FA5}">
                      <a16:colId xmlns:a16="http://schemas.microsoft.com/office/drawing/2014/main" val="1487892852"/>
                    </a:ext>
                  </a:extLst>
                </a:gridCol>
                <a:gridCol w="2051384">
                  <a:extLst>
                    <a:ext uri="{9D8B030D-6E8A-4147-A177-3AD203B41FA5}">
                      <a16:colId xmlns:a16="http://schemas.microsoft.com/office/drawing/2014/main" val="781024040"/>
                    </a:ext>
                  </a:extLst>
                </a:gridCol>
                <a:gridCol w="2051384">
                  <a:extLst>
                    <a:ext uri="{9D8B030D-6E8A-4147-A177-3AD203B41FA5}">
                      <a16:colId xmlns:a16="http://schemas.microsoft.com/office/drawing/2014/main" val="2046619172"/>
                    </a:ext>
                  </a:extLst>
                </a:gridCol>
                <a:gridCol w="2051384">
                  <a:extLst>
                    <a:ext uri="{9D8B030D-6E8A-4147-A177-3AD203B41FA5}">
                      <a16:colId xmlns:a16="http://schemas.microsoft.com/office/drawing/2014/main" val="1232629249"/>
                    </a:ext>
                  </a:extLst>
                </a:gridCol>
                <a:gridCol w="2051384">
                  <a:extLst>
                    <a:ext uri="{9D8B030D-6E8A-4147-A177-3AD203B41FA5}">
                      <a16:colId xmlns:a16="http://schemas.microsoft.com/office/drawing/2014/main" val="2849881411"/>
                    </a:ext>
                  </a:extLst>
                </a:gridCol>
              </a:tblGrid>
              <a:tr h="55238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Equivalent doses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Evorel</a:t>
                      </a:r>
                      <a:r>
                        <a:rPr lang="en-GB" dirty="0"/>
                        <a:t>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Lenzetto</a:t>
                      </a:r>
                      <a:r>
                        <a:rPr lang="en-GB" dirty="0"/>
                        <a:t> 3 sprays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Oestrogel</a:t>
                      </a:r>
                      <a:r>
                        <a:rPr lang="en-GB" dirty="0"/>
                        <a:t> 2 pumps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Sandrena</a:t>
                      </a:r>
                      <a:r>
                        <a:rPr lang="en-GB" dirty="0"/>
                        <a:t> 1mg sachet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3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8321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25503-330D-64FB-978C-221040D47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39BE-762F-525B-8D77-A46B629C3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23912"/>
          </a:xfrm>
        </p:spPr>
        <p:txBody>
          <a:bodyPr rtlCol="0"/>
          <a:lstStyle/>
          <a:p>
            <a:pPr algn="ctr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 month 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7E100-2329-990D-2B03-4E670F1E2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3200400" cy="823912"/>
          </a:xfrm>
        </p:spPr>
        <p:txBody>
          <a:bodyPr rtlCol="0"/>
          <a:lstStyle/>
          <a:p>
            <a:pPr algn="ctr" rtl="0"/>
            <a:r>
              <a:rPr lang="en-GB" dirty="0"/>
              <a:t>Symptoms well controlled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16C40-026D-B36D-E509-F0726002B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3200400" cy="594037"/>
          </a:xfrm>
        </p:spPr>
        <p:txBody>
          <a:bodyPr rtlCol="0">
            <a:normAutofit/>
          </a:bodyPr>
          <a:lstStyle/>
          <a:p>
            <a:pPr lvl="0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Move to annual reviews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9F8C4D-0CCA-A939-B3EC-5723C03234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19337" y="1564352"/>
            <a:ext cx="4048626" cy="1150295"/>
          </a:xfrm>
        </p:spPr>
        <p:txBody>
          <a:bodyPr rtlCol="0">
            <a:normAutofit/>
          </a:bodyPr>
          <a:lstStyle/>
          <a:p>
            <a:pPr algn="ctr" rtl="0"/>
            <a:r>
              <a:rPr lang="en-GB" dirty="0"/>
              <a:t>Symptoms poorly controlled or not changed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B54A05-60A9-EDA2-B73C-847B2F6E53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834964"/>
            <a:ext cx="3200400" cy="1201631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Compliance</a:t>
            </a:r>
          </a:p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Consider absorption</a:t>
            </a:r>
          </a:p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Consider alterative diagnosis</a:t>
            </a: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FFAA60-60E9-8C86-9E71-10D5F673C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734325"/>
            <a:ext cx="3200400" cy="823912"/>
          </a:xfrm>
        </p:spPr>
        <p:txBody>
          <a:bodyPr rtlCol="0"/>
          <a:lstStyle/>
          <a:p>
            <a:pPr algn="ctr" rtl="0"/>
            <a:r>
              <a:rPr lang="en-GB" dirty="0"/>
              <a:t>Symptoms improved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6D13B6D-D4EB-EFE2-C1BC-0775AD17C0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558237"/>
            <a:ext cx="3200400" cy="991079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Increase dose and review in a further 3/12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943FD51-F049-C9F6-531A-1ABEAB46F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/>
          <a:lstStyle/>
          <a:p>
            <a:pPr rtl="0"/>
            <a:fld id="{312CC964-A50B-4C29-B4E4-2C30BB34CCF3}" type="slidenum">
              <a:rPr lang="en-GB" smtClean="0"/>
              <a:pPr rtl="0"/>
              <a:t>33</a:t>
            </a:fld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7C6386C-A320-F3E8-2A13-78FC5F98A5E2}"/>
              </a:ext>
            </a:extLst>
          </p:cNvPr>
          <p:cNvSpPr txBox="1">
            <a:spLocks/>
          </p:cNvSpPr>
          <p:nvPr/>
        </p:nvSpPr>
        <p:spPr>
          <a:xfrm>
            <a:off x="839788" y="4469736"/>
            <a:ext cx="3200400" cy="8239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2400" b="1" kern="1200" cap="all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Side effects	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50ED85B-F0F0-2D1A-E24B-C315ACB1B534}"/>
              </a:ext>
            </a:extLst>
          </p:cNvPr>
          <p:cNvSpPr txBox="1">
            <a:spLocks/>
          </p:cNvSpPr>
          <p:nvPr/>
        </p:nvSpPr>
        <p:spPr>
          <a:xfrm>
            <a:off x="839788" y="4529639"/>
            <a:ext cx="3200400" cy="120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54ACE5-8002-E42A-0F77-23C9AC53D2B4}"/>
              </a:ext>
            </a:extLst>
          </p:cNvPr>
          <p:cNvSpPr txBox="1">
            <a:spLocks/>
          </p:cNvSpPr>
          <p:nvPr/>
        </p:nvSpPr>
        <p:spPr>
          <a:xfrm>
            <a:off x="4495800" y="4469736"/>
            <a:ext cx="3200400" cy="8239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2400" b="1" kern="1200" cap="all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Review lifestyle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CF81743-8338-CF99-B32F-E4475BE10C8F}"/>
              </a:ext>
            </a:extLst>
          </p:cNvPr>
          <p:cNvSpPr txBox="1">
            <a:spLocks/>
          </p:cNvSpPr>
          <p:nvPr/>
        </p:nvSpPr>
        <p:spPr>
          <a:xfrm>
            <a:off x="4495800" y="4529639"/>
            <a:ext cx="3200400" cy="120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0A59A0E-B752-2D50-5981-498456183BBA}"/>
              </a:ext>
            </a:extLst>
          </p:cNvPr>
          <p:cNvSpPr txBox="1">
            <a:spLocks/>
          </p:cNvSpPr>
          <p:nvPr/>
        </p:nvSpPr>
        <p:spPr>
          <a:xfrm>
            <a:off x="8151812" y="4469736"/>
            <a:ext cx="3200400" cy="8239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2400" b="1" kern="1200" cap="all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Contraception review</a:t>
            </a:r>
            <a:endParaRPr lang="en-GB" dirty="0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9F55D834-9643-D787-8E57-AE07620A1335}"/>
              </a:ext>
            </a:extLst>
          </p:cNvPr>
          <p:cNvSpPr txBox="1">
            <a:spLocks/>
          </p:cNvSpPr>
          <p:nvPr/>
        </p:nvSpPr>
        <p:spPr>
          <a:xfrm>
            <a:off x="8151812" y="4529639"/>
            <a:ext cx="3200400" cy="991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527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3650F-BD69-0571-7D92-4F62F4131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15B47-DD8F-68E2-DE9A-849B3EBB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9284"/>
            <a:ext cx="9832223" cy="626142"/>
          </a:xfrm>
        </p:spPr>
        <p:txBody>
          <a:bodyPr rtlCol="0" anchor="b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Progesterone intolerance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7C066A-54B0-C816-2039-638275D58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4953" y="1618247"/>
            <a:ext cx="10220826" cy="4385511"/>
          </a:xfrm>
        </p:spPr>
        <p:txBody>
          <a:bodyPr rtlCol="0">
            <a:normAutofit/>
          </a:bodyPr>
          <a:lstStyle/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coping with symptoms continue for another 3/12 to see if settles</a:t>
            </a:r>
          </a:p>
          <a:p>
            <a:pPr rtl="0"/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Change progesterone type or route: </a:t>
            </a:r>
          </a:p>
          <a:p>
            <a:pPr rtl="0"/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	- use </a:t>
            </a:r>
            <a:r>
              <a:rPr lang="en-GB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utrogestan</a:t>
            </a:r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vaginally  - off license </a:t>
            </a:r>
          </a:p>
          <a:p>
            <a:pPr rtl="0"/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- </a:t>
            </a:r>
            <a:r>
              <a:rPr lang="en-GB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mirena</a:t>
            </a:r>
            <a:endParaRPr lang="en-GB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symptoms ongoing – consider use without progesterone for 3/12 </a:t>
            </a:r>
          </a:p>
          <a:p>
            <a:pPr rtl="0"/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improves consider:</a:t>
            </a:r>
          </a:p>
          <a:p>
            <a:pPr rtl="0"/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- </a:t>
            </a:r>
            <a:r>
              <a:rPr lang="en-GB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cyclogest</a:t>
            </a:r>
            <a:endParaRPr lang="en-GB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-</a:t>
            </a:r>
            <a:r>
              <a:rPr lang="en-GB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lutigest</a:t>
            </a:r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7D3A8F4E-BCB1-B058-7D6B-58EF78254F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EECDC8E5-3E6D-2AEE-128D-80A6C008A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E07CA-38CA-E7A1-3677-9EB572B5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119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88C54-1AB2-C5CD-DFFA-75F1EBAF1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ACBA4-1ADF-731F-C578-F773E8E6C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9284"/>
            <a:ext cx="9832223" cy="626142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Bleeding on </a:t>
            </a:r>
            <a:r>
              <a:rPr lang="en-GB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hrt</a:t>
            </a:r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C3AD12-EFBD-EC97-37F5-C5B96A490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4953" y="1618247"/>
            <a:ext cx="10220826" cy="4780631"/>
          </a:xfrm>
        </p:spPr>
        <p:txBody>
          <a:bodyPr rtlCol="0">
            <a:normAutofit/>
          </a:bodyPr>
          <a:lstStyle/>
          <a:p>
            <a:pPr rtl="0"/>
            <a:endParaRPr lang="en-GB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HRT does not need to be stopped when referring for abnormal bleeding.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Exclude pregnancy and red flags – persistent, heavy bleeding, </a:t>
            </a:r>
            <a:r>
              <a:rPr lang="en-GB" sz="2000" kern="1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pcb</a:t>
            </a: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persistent bloating, weight loss,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Risk factors for endometrial cancer – nulliparity, PCOS, poor compliance with progesterone, high BMI, early menarche, late menopause, tamoxifen use,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Bleeding outside of normal period pattern needs examination and onward referral if necessary.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Bleeding after 6/12 or ongoing bleeding beyond 6/12  - needs further ix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Bleeding after 12/12 of amenorrhoea is PMB and should be referred as such.</a:t>
            </a: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9187210A-5ACC-10CE-67BE-3E759CF24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E039B656-F72A-1DC6-41CB-B76508BA2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191CB9-835A-A3A3-6495-BD919224F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726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FC75D-183C-0AAD-2094-4EFC4A34A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B70C8-04C0-9977-90F6-A5812AEF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23912"/>
          </a:xfrm>
        </p:spPr>
        <p:txBody>
          <a:bodyPr rtlCol="0"/>
          <a:lstStyle/>
          <a:p>
            <a:pPr algn="ctr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Bleeding within 6/12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B2E0E-3D12-2B74-4DF8-3BCC097A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0046" y="1349285"/>
            <a:ext cx="3200400" cy="823912"/>
          </a:xfrm>
        </p:spPr>
        <p:txBody>
          <a:bodyPr rtlCol="0"/>
          <a:lstStyle/>
          <a:p>
            <a:pPr rtl="0"/>
            <a:r>
              <a:rPr lang="en-GB" dirty="0"/>
              <a:t>Change the regime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22311-0FFC-C958-B1C4-10978DE98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4874" y="2202300"/>
            <a:ext cx="3856537" cy="594037"/>
          </a:xfrm>
        </p:spPr>
        <p:txBody>
          <a:bodyPr rtlCol="0">
            <a:normAutofit/>
          </a:bodyPr>
          <a:lstStyle/>
          <a:p>
            <a:pPr marL="0" lvl="0" indent="0" rtl="0">
              <a:buNone/>
            </a:pP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Go back to sequential regime for 6/12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E4BFAE-9F7C-A470-9DA9-847A292ED3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60268" y="2173197"/>
            <a:ext cx="3814011" cy="1201631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CC – 200mg every night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SC – 300mg 2/52  </a:t>
            </a: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804438-7D46-3E3A-6BFA-F180ED761D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67073" y="3182232"/>
            <a:ext cx="3200400" cy="823912"/>
          </a:xfrm>
        </p:spPr>
        <p:txBody>
          <a:bodyPr rtlCol="0"/>
          <a:lstStyle/>
          <a:p>
            <a:pPr rtl="0"/>
            <a:r>
              <a:rPr lang="en-GB" dirty="0"/>
              <a:t>Change the type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7957BB0-3C81-EFEB-3895-1F9B51C586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07606" y="4006144"/>
            <a:ext cx="5035215" cy="1907022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M</a:t>
            </a: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irena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ombined patch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Norethisterone  - cc 5mg PO OD, </a:t>
            </a:r>
            <a:r>
              <a:rPr lang="en-GB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sc</a:t>
            </a: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5mg PO BD </a:t>
            </a:r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Medroxyprogesterone - </a:t>
            </a:r>
            <a:r>
              <a:rPr lang="en-GB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cc 5mg PO OD, </a:t>
            </a:r>
          </a:p>
          <a:p>
            <a:pPr marL="0" lvl="3" indent="0">
              <a:buNone/>
            </a:pPr>
            <a:r>
              <a:rPr lang="en-GB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        - </a:t>
            </a:r>
            <a:r>
              <a:rPr lang="en-GB" kern="1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sc</a:t>
            </a:r>
            <a:r>
              <a:rPr lang="en-GB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10mg PO OD 2/52</a:t>
            </a: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88B1CB5-723E-437F-D73D-48FE99FC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/>
          <a:lstStyle/>
          <a:p>
            <a:pPr rtl="0"/>
            <a:fld id="{312CC964-A50B-4C29-B4E4-2C30BB34CCF3}" type="slidenum">
              <a:rPr lang="en-GB" smtClean="0"/>
              <a:pPr rtl="0"/>
              <a:t>36</a:t>
            </a:fld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80FCD40-DF64-DF46-FA7E-479A4B406951}"/>
              </a:ext>
            </a:extLst>
          </p:cNvPr>
          <p:cNvSpPr txBox="1">
            <a:spLocks/>
          </p:cNvSpPr>
          <p:nvPr/>
        </p:nvSpPr>
        <p:spPr>
          <a:xfrm>
            <a:off x="1691231" y="3182646"/>
            <a:ext cx="3200400" cy="8239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2400" b="1" kern="1200" cap="all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Change the route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D920F17-37C8-5D7D-72E1-FF067DDC493B}"/>
              </a:ext>
            </a:extLst>
          </p:cNvPr>
          <p:cNvSpPr txBox="1">
            <a:spLocks/>
          </p:cNvSpPr>
          <p:nvPr/>
        </p:nvSpPr>
        <p:spPr>
          <a:xfrm>
            <a:off x="839788" y="4529639"/>
            <a:ext cx="3200400" cy="120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0509A073-61AD-FB75-F765-94D535F7DFA3}"/>
              </a:ext>
            </a:extLst>
          </p:cNvPr>
          <p:cNvSpPr txBox="1">
            <a:spLocks/>
          </p:cNvSpPr>
          <p:nvPr/>
        </p:nvSpPr>
        <p:spPr>
          <a:xfrm>
            <a:off x="4495800" y="4529639"/>
            <a:ext cx="3200400" cy="120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ED0721F5-A41F-CE21-BDE9-7D3DEBD4D89F}"/>
              </a:ext>
            </a:extLst>
          </p:cNvPr>
          <p:cNvSpPr txBox="1">
            <a:spLocks/>
          </p:cNvSpPr>
          <p:nvPr/>
        </p:nvSpPr>
        <p:spPr>
          <a:xfrm>
            <a:off x="8151812" y="4529639"/>
            <a:ext cx="3200400" cy="991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B0175F2-5A57-3F8E-99FC-2FF5FC58A420}"/>
              </a:ext>
            </a:extLst>
          </p:cNvPr>
          <p:cNvSpPr txBox="1">
            <a:spLocks/>
          </p:cNvSpPr>
          <p:nvPr/>
        </p:nvSpPr>
        <p:spPr>
          <a:xfrm>
            <a:off x="751975" y="5673670"/>
            <a:ext cx="10990846" cy="9058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Progestogens and endometrial protection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u="sng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https://thebms.org.uk/wp-content/uploads/2023/04/14-BMS-TfC-Progestogens-and-endometrial-protection-APR2023-A.pdf</a:t>
            </a:r>
            <a:endParaRPr lang="en-GB" sz="1800" kern="100" dirty="0">
              <a:solidFill>
                <a:schemeClr val="tx2">
                  <a:lumMod val="90000"/>
                  <a:lumOff val="10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72EC24C-5275-B937-8A9F-4D6073A89BA1}"/>
              </a:ext>
            </a:extLst>
          </p:cNvPr>
          <p:cNvSpPr txBox="1">
            <a:spLocks/>
          </p:cNvSpPr>
          <p:nvPr/>
        </p:nvSpPr>
        <p:spPr>
          <a:xfrm>
            <a:off x="920416" y="4018988"/>
            <a:ext cx="4147678" cy="1201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Utrogestan</a:t>
            </a: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capsules vaginally</a:t>
            </a:r>
          </a:p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CC – 100mg every other night</a:t>
            </a:r>
          </a:p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SC – 100mg every night 2/52</a:t>
            </a:r>
          </a:p>
          <a:p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CC9989D-9CAE-414A-02E8-496117021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20953" y="1352574"/>
            <a:ext cx="3200400" cy="823912"/>
          </a:xfrm>
        </p:spPr>
        <p:txBody>
          <a:bodyPr/>
          <a:lstStyle/>
          <a:p>
            <a:r>
              <a:rPr lang="en-GB" dirty="0"/>
              <a:t>Change the dose</a:t>
            </a:r>
          </a:p>
        </p:txBody>
      </p:sp>
    </p:spTree>
    <p:extLst>
      <p:ext uri="{BB962C8B-B14F-4D97-AF65-F5344CB8AC3E}">
        <p14:creationId xmlns:p14="http://schemas.microsoft.com/office/powerpoint/2010/main" val="322583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6EA57-BB4A-1074-A3E6-A8B63F0E3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B242C5-8424-4FAF-38D7-33A424637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rtlCol="0" anchor="ctr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SUmmary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008D2CF-FF96-CAF4-EB38-851D3CB2D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r="23430"/>
          <a:stretch/>
        </p:blipFill>
        <p:spPr bwMode="auto">
          <a:xfrm>
            <a:off x="20" y="-7444"/>
            <a:ext cx="4966427" cy="6846394"/>
          </a:xfrm>
          <a:custGeom>
            <a:avLst/>
            <a:gdLst>
              <a:gd name="connsiteX0" fmla="*/ 0 w 4966447"/>
              <a:gd name="connsiteY0" fmla="*/ 0 h 6846394"/>
              <a:gd name="connsiteX1" fmla="*/ 4966447 w 4966447"/>
              <a:gd name="connsiteY1" fmla="*/ 0 h 6846394"/>
              <a:gd name="connsiteX2" fmla="*/ 3362258 w 4966447"/>
              <a:gd name="connsiteY2" fmla="*/ 6846394 h 6846394"/>
              <a:gd name="connsiteX3" fmla="*/ 0 w 4966447"/>
              <a:gd name="connsiteY3" fmla="*/ 6846394 h 684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447" h="6846394">
                <a:moveTo>
                  <a:pt x="0" y="0"/>
                </a:moveTo>
                <a:lnTo>
                  <a:pt x="4966447" y="0"/>
                </a:lnTo>
                <a:lnTo>
                  <a:pt x="3362258" y="6846394"/>
                </a:lnTo>
                <a:lnTo>
                  <a:pt x="0" y="6846394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6151" name="Footer Placeholder 3">
            <a:extLst>
              <a:ext uri="{FF2B5EF4-FFF2-40B4-BE49-F238E27FC236}">
                <a16:creationId xmlns:a16="http://schemas.microsoft.com/office/drawing/2014/main" id="{D7991F66-947B-D5ED-2F7E-42A9AB7F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83" name="Subtitle 2">
            <a:extLst>
              <a:ext uri="{FF2B5EF4-FFF2-40B4-BE49-F238E27FC236}">
                <a16:creationId xmlns:a16="http://schemas.microsoft.com/office/drawing/2014/main" id="{83553B8F-02B5-2B31-C8FF-359E4E942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Menopause is an opportunity to make timely health interventions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 have lots of good data about risks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And lots of good data about long term benefits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Low threshold to trial treatment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Wide range of prescribing options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Face inequalities </a:t>
            </a: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085" name="Date Placeholder 5">
            <a:extLst>
              <a:ext uri="{FF2B5EF4-FFF2-40B4-BE49-F238E27FC236}">
                <a16:creationId xmlns:a16="http://schemas.microsoft.com/office/drawing/2014/main" id="{8AB706C9-9D44-DB20-055B-3BAF101E7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E6D4E-AA21-2D64-0007-3417A32A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061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Menopause spelled out in wooden blocks on a pink background">
            <a:extLst>
              <a:ext uri="{FF2B5EF4-FFF2-40B4-BE49-F238E27FC236}">
                <a16:creationId xmlns:a16="http://schemas.microsoft.com/office/drawing/2014/main" id="{196DE7C3-9A5C-8DF9-419C-201B2EC4F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" r="6518" b="-1"/>
          <a:stretch/>
        </p:blipFill>
        <p:spPr bwMode="auto">
          <a:xfrm>
            <a:off x="2623279" y="10"/>
            <a:ext cx="9568721" cy="685799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632718-615D-445E-861C-ADF040C4B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7" y="1040001"/>
            <a:ext cx="3338625" cy="3150159"/>
          </a:xfrm>
        </p:spPr>
        <p:txBody>
          <a:bodyPr rtlCol="0" anchor="t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7E6E0-B242-46D9-ABE6-B318CABC45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697" y="1978276"/>
            <a:ext cx="3497262" cy="1801812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ANY QUESTIONS?</a:t>
            </a:r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219C547C-C2F1-493E-9B64-E089F9DB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070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8F8AD-4384-C610-23B6-E05D2AAA6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>
            <a:extLst>
              <a:ext uri="{FF2B5EF4-FFF2-40B4-BE49-F238E27FC236}">
                <a16:creationId xmlns:a16="http://schemas.microsoft.com/office/drawing/2014/main" id="{441A022C-41D4-774D-983C-0D873B57A271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2" r="24122"/>
          <a:stretch>
            <a:fillRect/>
          </a:stretch>
        </p:blipFill>
        <p:spPr bwMode="auto">
          <a:xfrm>
            <a:off x="7243763" y="882650"/>
            <a:ext cx="4948237" cy="59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FE99AF-957A-6C9B-5E2B-32823E50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2679192"/>
            <a:ext cx="4946904" cy="3273552"/>
          </a:xfrm>
        </p:spPr>
        <p:txBody>
          <a:bodyPr rtlCol="0"/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it a medical problem?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A937E-B019-228F-A578-FBF00A8A4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750" y="975815"/>
            <a:ext cx="3574171" cy="1959889"/>
          </a:xfrm>
        </p:spPr>
        <p:txBody>
          <a:bodyPr rtlCol="0">
            <a:normAutofit/>
          </a:bodyPr>
          <a:lstStyle/>
          <a:p>
            <a:pPr rtl="0"/>
            <a:r>
              <a:rPr lang="en-GB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Why is it a problem?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F4390A-2298-0650-6D35-63D24009AE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34997" y="4580281"/>
            <a:ext cx="5074516" cy="229898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455F70C-C65E-B40A-E66D-FA9CD5BAB3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353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BF929-531D-55B6-1DB3-A56209746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A9DB6-C967-3567-B999-8B8CA6941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Health risks of menopause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CD2DC-6D31-B4A1-361E-8E99F9C04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5157787" cy="4552137"/>
          </a:xfrm>
        </p:spPr>
        <p:txBody>
          <a:bodyPr rtlCol="0"/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Bone health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Osteoarthritis 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Other MSK conditions 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CVD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Stroke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HTN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Obesity</a:t>
            </a: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A3AB9-FFDB-622F-5E5A-42491AB61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90688"/>
            <a:ext cx="5183188" cy="4552137"/>
          </a:xfrm>
        </p:spPr>
        <p:txBody>
          <a:bodyPr rtlCol="0"/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T2DM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Dementia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Depression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Anxiety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Immunity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Worsening of pre-existing conditions</a:t>
            </a:r>
          </a:p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Misdiagnoses </a:t>
            </a:r>
          </a:p>
          <a:p>
            <a:pPr rtl="0"/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018596-F2C0-2DA6-7BF5-F34518F57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415B9-56DD-BFEA-C3C3-866962F2D1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18F3ED-DD3E-83AD-5E98-F9C818A2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/>
          <a:lstStyle/>
          <a:p>
            <a:pPr rtl="0"/>
            <a:fld id="{312CC964-A50B-4C29-B4E4-2C30BB34CCF3}" type="slidenum">
              <a:rPr lang="en-GB" smtClean="0"/>
              <a:pPr rtl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0428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9FC21-3743-A826-B97A-013EB025E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3642D-DC14-DB86-8036-758FBFF9F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Symptoms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B0994-D104-0AF9-2DCA-1AC89F814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101" y="1113170"/>
            <a:ext cx="5157787" cy="3783680"/>
          </a:xfrm>
        </p:spPr>
        <p:txBody>
          <a:bodyPr rtlCol="0">
            <a:normAutofit/>
          </a:bodyPr>
          <a:lstStyle/>
          <a:p>
            <a:pPr rtl="0"/>
            <a:endParaRPr lang="en-GB" sz="2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Anxiety</a:t>
            </a:r>
          </a:p>
          <a:p>
            <a:pPr rtl="0"/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Low or fluctuating mood</a:t>
            </a:r>
          </a:p>
          <a:p>
            <a:pPr rtl="0"/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Poor concentration, focus, memory</a:t>
            </a:r>
          </a:p>
          <a:p>
            <a:pPr rtl="0"/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Change in periods</a:t>
            </a:r>
          </a:p>
          <a:p>
            <a:pPr rtl="0"/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Hot flushes and night sweats</a:t>
            </a:r>
          </a:p>
          <a:p>
            <a:pPr rtl="0"/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Sleep disturbance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DEF26F-E987-1352-6F41-45A398C29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167312"/>
            <a:ext cx="5183188" cy="3500938"/>
          </a:xfrm>
        </p:spPr>
        <p:txBody>
          <a:bodyPr rtlCol="0">
            <a:normAutofit/>
          </a:bodyPr>
          <a:lstStyle/>
          <a:p>
            <a:pPr rtl="0"/>
            <a:endParaRPr lang="en-GB" sz="2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Headaches</a:t>
            </a:r>
          </a:p>
          <a:p>
            <a:pPr rtl="0"/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Irritability</a:t>
            </a:r>
          </a:p>
          <a:p>
            <a:pPr rtl="0"/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Joint and muscle pains</a:t>
            </a:r>
          </a:p>
          <a:p>
            <a:pPr rtl="0"/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Reduced libido, dyspareunia</a:t>
            </a:r>
          </a:p>
          <a:p>
            <a:pPr rtl="0"/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Vaginal dryness, itching, discomfort</a:t>
            </a:r>
          </a:p>
          <a:p>
            <a:pPr rtl="0"/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Urinary frequency, urgency, UTIs</a:t>
            </a:r>
          </a:p>
          <a:p>
            <a:pPr rtl="0"/>
            <a:endParaRPr lang="en-GB" sz="2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5BDCA7-0F58-830E-7EBD-2E2E0C64C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00E96-C7F7-0B47-AB98-3F2E2196CD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E77DCF-125B-6119-314D-51B164DB8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/>
          <a:lstStyle/>
          <a:p>
            <a:pPr rtl="0"/>
            <a:fld id="{312CC964-A50B-4C29-B4E4-2C30BB34CCF3}" type="slidenum">
              <a:rPr lang="en-GB" smtClean="0"/>
              <a:pPr rtl="0"/>
              <a:t>6</a:t>
            </a:fld>
            <a:endParaRPr lang="en-GB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A9CBF6C-BB84-3D5A-F50C-F27ED5483F6B}"/>
              </a:ext>
            </a:extLst>
          </p:cNvPr>
          <p:cNvSpPr txBox="1">
            <a:spLocks/>
          </p:cNvSpPr>
          <p:nvPr/>
        </p:nvSpPr>
        <p:spPr>
          <a:xfrm>
            <a:off x="927101" y="4547937"/>
            <a:ext cx="10314405" cy="1944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RED FLAGS - </a:t>
            </a:r>
            <a:r>
              <a:rPr lang="en-GB" sz="22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abnormal bleeding– new persistent, intermenstrual, post coital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2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     - weight loss, persistent bloating, </a:t>
            </a:r>
          </a:p>
          <a:p>
            <a:pPr marL="0" indent="0">
              <a:buNone/>
            </a:pPr>
            <a:endParaRPr lang="en-GB" sz="2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69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75283E-85B3-063B-9CC0-AEC3D85003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8" name="Picture Placeholder 17" descr="A poster of a person's head and a flower&#10;&#10;Description automatically generated">
            <a:extLst>
              <a:ext uri="{FF2B5EF4-FFF2-40B4-BE49-F238E27FC236}">
                <a16:creationId xmlns:a16="http://schemas.microsoft.com/office/drawing/2014/main" id="{FB842800-CDF3-5404-9F8D-3A0E90BE6B1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8595" r="8595"/>
          <a:stretch>
            <a:fillRect/>
          </a:stretch>
        </p:blipFill>
        <p:spPr/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DD68E81-C970-391B-CA71-63D6ABC535A3}"/>
              </a:ext>
            </a:extLst>
          </p:cNvPr>
          <p:cNvSpPr txBox="1">
            <a:spLocks/>
          </p:cNvSpPr>
          <p:nvPr/>
        </p:nvSpPr>
        <p:spPr>
          <a:xfrm>
            <a:off x="893910" y="795680"/>
            <a:ext cx="4946904" cy="1261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FSH testing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95042F9-03CD-D4D9-E223-AB957BE83FA4}"/>
              </a:ext>
            </a:extLst>
          </p:cNvPr>
          <p:cNvSpPr txBox="1">
            <a:spLocks/>
          </p:cNvSpPr>
          <p:nvPr/>
        </p:nvSpPr>
        <p:spPr>
          <a:xfrm>
            <a:off x="839788" y="1690688"/>
            <a:ext cx="5030703" cy="4552137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There is no diagnostic test for perimenopause</a:t>
            </a:r>
          </a:p>
          <a:p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FSH can be useful in women under 40, but is not reliable </a:t>
            </a:r>
            <a:r>
              <a:rPr lang="en-GB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esp</a:t>
            </a: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if they have had a period in the last year. </a:t>
            </a:r>
          </a:p>
          <a:p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affected by COCP and high dose progesterone-based contraception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968412-DFAF-8F42-94A6-29860BFC0F57}"/>
              </a:ext>
            </a:extLst>
          </p:cNvPr>
          <p:cNvSpPr txBox="1"/>
          <p:nvPr/>
        </p:nvSpPr>
        <p:spPr>
          <a:xfrm>
            <a:off x="5330407" y="585096"/>
            <a:ext cx="6021805" cy="1594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If under 40- consider POI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If 40-45 – consider bloods to exclude other causes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If over 45 – establish diagnosis on the basis of one or more symptoms,  no need for FSH</a:t>
            </a:r>
          </a:p>
        </p:txBody>
      </p:sp>
    </p:spTree>
    <p:extLst>
      <p:ext uri="{BB962C8B-B14F-4D97-AF65-F5344CB8AC3E}">
        <p14:creationId xmlns:p14="http://schemas.microsoft.com/office/powerpoint/2010/main" val="3871568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CF1C6-A955-84D3-2DA1-19E961ECC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99A11-DB57-BF5A-F0D1-60CDE5217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790" y="1064715"/>
            <a:ext cx="6153912" cy="3922755"/>
          </a:xfrm>
        </p:spPr>
        <p:txBody>
          <a:bodyPr rtlCol="0" anchor="ctr">
            <a:normAutofit/>
          </a:bodyPr>
          <a:lstStyle/>
          <a:p>
            <a:pPr algn="r" rtl="0"/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What can we do about it?</a:t>
            </a:r>
          </a:p>
        </p:txBody>
      </p:sp>
      <p:sp>
        <p:nvSpPr>
          <p:cNvPr id="9223" name="Subtitle 2">
            <a:extLst>
              <a:ext uri="{FF2B5EF4-FFF2-40B4-BE49-F238E27FC236}">
                <a16:creationId xmlns:a16="http://schemas.microsoft.com/office/drawing/2014/main" id="{4BB0117E-9FFB-1552-E974-7BBD0301D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5033339"/>
            <a:ext cx="6157951" cy="943386"/>
          </a:xfrm>
        </p:spPr>
        <p:txBody>
          <a:bodyPr/>
          <a:lstStyle/>
          <a:p>
            <a:endParaRPr lang="en-US"/>
          </a:p>
        </p:txBody>
      </p:sp>
      <p:pic>
        <p:nvPicPr>
          <p:cNvPr id="9218" name="Picture 2" descr="Empowering Diverse Women in Bold Frida Kahlo Style Artwork">
            <a:extLst>
              <a:ext uri="{FF2B5EF4-FFF2-40B4-BE49-F238E27FC236}">
                <a16:creationId xmlns:a16="http://schemas.microsoft.com/office/drawing/2014/main" id="{1D6E1F2C-66CB-F2AE-71B7-28976C3E7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r="19899"/>
          <a:stretch/>
        </p:blipFill>
        <p:spPr bwMode="auto">
          <a:xfrm>
            <a:off x="16822" y="10"/>
            <a:ext cx="4811317" cy="6857988"/>
          </a:xfrm>
          <a:custGeom>
            <a:avLst/>
            <a:gdLst>
              <a:gd name="connsiteX0" fmla="*/ 0 w 4811317"/>
              <a:gd name="connsiteY0" fmla="*/ 0 h 6857998"/>
              <a:gd name="connsiteX1" fmla="*/ 4811317 w 4811317"/>
              <a:gd name="connsiteY1" fmla="*/ 0 h 6857998"/>
              <a:gd name="connsiteX2" fmla="*/ 2712446 w 4811317"/>
              <a:gd name="connsiteY2" fmla="*/ 6857998 h 6857998"/>
              <a:gd name="connsiteX3" fmla="*/ 0 w 481131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D71BA61B-D579-63AB-DE04-48C81B1E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n-GB"/>
              <a:t>Sample Footer Text</a:t>
            </a:r>
          </a:p>
        </p:txBody>
      </p:sp>
      <p:sp>
        <p:nvSpPr>
          <p:cNvPr id="30" name="Date Placeholder 5">
            <a:extLst>
              <a:ext uri="{FF2B5EF4-FFF2-40B4-BE49-F238E27FC236}">
                <a16:creationId xmlns:a16="http://schemas.microsoft.com/office/drawing/2014/main" id="{5376917F-82ED-1356-94B0-BD8F39D08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F46CE164-4237-4098-D635-FE430BE9D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780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27312-B5DB-6AD1-BAF9-08EFFCE40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DC20C22B-8332-8ADF-C6A8-287F0547CC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7102" y="6398878"/>
            <a:ext cx="419390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D6BBE733-D05A-94B6-8A96-EE56362CA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6FBC30-F9BD-2196-0C7E-585C63CF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12CC964-A50B-4C29-B4E4-2C30BB34CCF3}" type="slidenum">
              <a:rPr lang="en-GB" smtClean="0"/>
              <a:pPr rtl="0">
                <a:spcAft>
                  <a:spcPts val="600"/>
                </a:spcAft>
              </a:pPr>
              <a:t>9</a:t>
            </a:fld>
            <a:endParaRPr lang="en-GB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7ADD571B-C3BD-D56A-0AC3-4277A09D5A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6329216"/>
              </p:ext>
            </p:extLst>
          </p:nvPr>
        </p:nvGraphicFramePr>
        <p:xfrm>
          <a:off x="2738484" y="848226"/>
          <a:ext cx="6695572" cy="4933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25080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5160.tgt.Office_50301404_TF22797433_Win32_OJ112196092" id="{2903BBB8-BE33-4839-B169-4F85AEBE70D9}" vid="{0C7966E0-5557-440A-B8C8-2E4B23DE76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07C1F5B-A1D0-429A-8E7C-3E271353D1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1E8BDE-7A03-4563-82F6-53B214F895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5CABE4-909F-4611-A0E1-6E45080B3C9E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{94B4648B-B988-41ED-8690-A1197328E76C}tf22797433_win32</Template>
  <TotalTime>6265</TotalTime>
  <Words>1941</Words>
  <Application>Microsoft Office PowerPoint</Application>
  <PresentationFormat>Widescreen</PresentationFormat>
  <Paragraphs>468</Paragraphs>
  <Slides>38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Aptos</vt:lpstr>
      <vt:lpstr>Arial</vt:lpstr>
      <vt:lpstr>Calibri</vt:lpstr>
      <vt:lpstr>Times New Roman</vt:lpstr>
      <vt:lpstr>Univers Condensed Light</vt:lpstr>
      <vt:lpstr>Walbaum Display Light</vt:lpstr>
      <vt:lpstr>AngleLinesVTI</vt:lpstr>
      <vt:lpstr>Menopause  </vt:lpstr>
      <vt:lpstr>What will we cover </vt:lpstr>
      <vt:lpstr>What is it?</vt:lpstr>
      <vt:lpstr>Is it a medical problem?</vt:lpstr>
      <vt:lpstr>Health risks of menopause</vt:lpstr>
      <vt:lpstr>Symptoms</vt:lpstr>
      <vt:lpstr>PowerPoint Presentation</vt:lpstr>
      <vt:lpstr>What can we do about it?</vt:lpstr>
      <vt:lpstr>PowerPoint Presentation</vt:lpstr>
      <vt:lpstr>What can we do about it?</vt:lpstr>
      <vt:lpstr>PowerPoint Presentation</vt:lpstr>
      <vt:lpstr>Risks by type of hrt</vt:lpstr>
      <vt:lpstr>PowerPoint Presentation</vt:lpstr>
      <vt:lpstr>Additional benefits</vt:lpstr>
      <vt:lpstr>  prescribing guide</vt:lpstr>
      <vt:lpstr>Treatment principles</vt:lpstr>
      <vt:lpstr>PowerPoint Presentation</vt:lpstr>
      <vt:lpstr>PowerPoint Presentation</vt:lpstr>
      <vt:lpstr>Which HRT regime</vt:lpstr>
      <vt:lpstr>PowerPoint Presentation</vt:lpstr>
      <vt:lpstr>Contraception</vt:lpstr>
      <vt:lpstr>contraception</vt:lpstr>
      <vt:lpstr>Testosterone</vt:lpstr>
      <vt:lpstr>Non-hormonal treatments</vt:lpstr>
      <vt:lpstr>Menopause mental health  </vt:lpstr>
      <vt:lpstr> Menopausal Mental Health:  Challenges and Interventions</vt:lpstr>
      <vt:lpstr>Managing Symptoms</vt:lpstr>
      <vt:lpstr>NICE Guidelines 2024</vt:lpstr>
      <vt:lpstr>Genitourinary syndrome of the menopause</vt:lpstr>
      <vt:lpstr>Genitourinary syndrome of the menopause</vt:lpstr>
      <vt:lpstr>PowerPoint Presentation</vt:lpstr>
      <vt:lpstr>Troubleshooting </vt:lpstr>
      <vt:lpstr>3 month review</vt:lpstr>
      <vt:lpstr>Progesterone intolerance </vt:lpstr>
      <vt:lpstr>Bleeding on hrt</vt:lpstr>
      <vt:lpstr>Bleeding within 6/12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Menopause  </dc:title>
  <dc:creator>Philippa Green</dc:creator>
  <cp:lastModifiedBy>SMITH, Emma (BHF LUNDWOOD SURGERY)</cp:lastModifiedBy>
  <cp:revision>3</cp:revision>
  <dcterms:created xsi:type="dcterms:W3CDTF">2025-01-04T10:07:13Z</dcterms:created>
  <dcterms:modified xsi:type="dcterms:W3CDTF">2025-01-13T09:37:06Z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