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44"/>
  </p:notesMasterIdLst>
  <p:sldIdLst>
    <p:sldId id="265" r:id="rId5"/>
    <p:sldId id="906" r:id="rId6"/>
    <p:sldId id="346" r:id="rId7"/>
    <p:sldId id="1996" r:id="rId8"/>
    <p:sldId id="348" r:id="rId9"/>
    <p:sldId id="287" r:id="rId10"/>
    <p:sldId id="267" r:id="rId11"/>
    <p:sldId id="270" r:id="rId12"/>
    <p:sldId id="294" r:id="rId13"/>
    <p:sldId id="293" r:id="rId14"/>
    <p:sldId id="292" r:id="rId15"/>
    <p:sldId id="291" r:id="rId16"/>
    <p:sldId id="290" r:id="rId17"/>
    <p:sldId id="2201" r:id="rId18"/>
    <p:sldId id="2213" r:id="rId19"/>
    <p:sldId id="282" r:id="rId20"/>
    <p:sldId id="2221" r:id="rId21"/>
    <p:sldId id="2250" r:id="rId22"/>
    <p:sldId id="2246" r:id="rId23"/>
    <p:sldId id="2225" r:id="rId24"/>
    <p:sldId id="286" r:id="rId25"/>
    <p:sldId id="2247" r:id="rId26"/>
    <p:sldId id="2222" r:id="rId27"/>
    <p:sldId id="283" r:id="rId28"/>
    <p:sldId id="1213" r:id="rId29"/>
    <p:sldId id="1215" r:id="rId30"/>
    <p:sldId id="2248" r:id="rId31"/>
    <p:sldId id="280" r:id="rId32"/>
    <p:sldId id="1216" r:id="rId33"/>
    <p:sldId id="2249" r:id="rId34"/>
    <p:sldId id="2252" r:id="rId35"/>
    <p:sldId id="1217" r:id="rId36"/>
    <p:sldId id="277" r:id="rId37"/>
    <p:sldId id="295" r:id="rId38"/>
    <p:sldId id="297" r:id="rId39"/>
    <p:sldId id="1223" r:id="rId40"/>
    <p:sldId id="269" r:id="rId41"/>
    <p:sldId id="2255" r:id="rId42"/>
    <p:sldId id="1021" r:id="rId43"/>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79" autoAdjust="0"/>
  </p:normalViewPr>
  <p:slideViewPr>
    <p:cSldViewPr snapToGrid="0">
      <p:cViewPr varScale="1">
        <p:scale>
          <a:sx n="49" d="100"/>
          <a:sy n="49" d="100"/>
        </p:scale>
        <p:origin x="13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4.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5.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ata6.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9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9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A3C85-E61A-4ADB-A238-B6FADD08E0A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9D60CD-3E8D-4320-AA98-087A22D15CBA}">
      <dgm:prSet/>
      <dgm:spPr/>
      <dgm:t>
        <a:bodyPr/>
        <a:lstStyle/>
        <a:p>
          <a:pPr>
            <a:lnSpc>
              <a:spcPct val="100000"/>
            </a:lnSpc>
          </a:pPr>
          <a:r>
            <a:rPr lang="en-GB" dirty="0"/>
            <a:t>To explore the key updates to our standards   </a:t>
          </a:r>
          <a:endParaRPr lang="en-US" dirty="0"/>
        </a:p>
      </dgm:t>
    </dgm:pt>
    <dgm:pt modelId="{2148FF79-04B7-4E69-9BAD-CDBC602D5111}" type="parTrans" cxnId="{C390342A-B8BF-4C0A-B367-45C4555DDBCA}">
      <dgm:prSet/>
      <dgm:spPr/>
      <dgm:t>
        <a:bodyPr/>
        <a:lstStyle/>
        <a:p>
          <a:endParaRPr lang="en-US"/>
        </a:p>
      </dgm:t>
    </dgm:pt>
    <dgm:pt modelId="{6BCB8BA5-2800-48D9-B986-D2A2BFF586AB}" type="sibTrans" cxnId="{C390342A-B8BF-4C0A-B367-45C4555DDBCA}">
      <dgm:prSet/>
      <dgm:spPr/>
      <dgm:t>
        <a:bodyPr/>
        <a:lstStyle/>
        <a:p>
          <a:endParaRPr lang="en-US"/>
        </a:p>
      </dgm:t>
    </dgm:pt>
    <dgm:pt modelId="{D4844EC8-405C-4085-8A0A-5DDD04707467}">
      <dgm:prSet/>
      <dgm:spPr/>
      <dgm:t>
        <a:bodyPr/>
        <a:lstStyle/>
        <a:p>
          <a:pPr>
            <a:lnSpc>
              <a:spcPct val="100000"/>
            </a:lnSpc>
          </a:pPr>
          <a:r>
            <a:rPr lang="en-GB" dirty="0"/>
            <a:t>To consider responsibilities of all doctors in the implementation of Good medical practice</a:t>
          </a:r>
          <a:endParaRPr lang="en-US" dirty="0"/>
        </a:p>
      </dgm:t>
    </dgm:pt>
    <dgm:pt modelId="{EA6CF058-F9C4-4541-ABB9-A11147F187C5}" type="parTrans" cxnId="{8C5D94A3-C549-4008-BC24-0BC32601B2C1}">
      <dgm:prSet/>
      <dgm:spPr/>
      <dgm:t>
        <a:bodyPr/>
        <a:lstStyle/>
        <a:p>
          <a:endParaRPr lang="en-US"/>
        </a:p>
      </dgm:t>
    </dgm:pt>
    <dgm:pt modelId="{F5731FFB-714F-4981-9E62-9DB10E672C67}" type="sibTrans" cxnId="{8C5D94A3-C549-4008-BC24-0BC32601B2C1}">
      <dgm:prSet/>
      <dgm:spPr/>
      <dgm:t>
        <a:bodyPr/>
        <a:lstStyle/>
        <a:p>
          <a:endParaRPr lang="en-US"/>
        </a:p>
      </dgm:t>
    </dgm:pt>
    <dgm:pt modelId="{4F2AB228-F2A2-4451-AC8A-A86B07EBB1BD}" type="pres">
      <dgm:prSet presAssocID="{D3AA3C85-E61A-4ADB-A238-B6FADD08E0A0}" presName="root" presStyleCnt="0">
        <dgm:presLayoutVars>
          <dgm:dir/>
          <dgm:resizeHandles val="exact"/>
        </dgm:presLayoutVars>
      </dgm:prSet>
      <dgm:spPr/>
    </dgm:pt>
    <dgm:pt modelId="{1DF1685D-C750-4A6C-9505-6006FA65894C}" type="pres">
      <dgm:prSet presAssocID="{9E9D60CD-3E8D-4320-AA98-087A22D15CBA}" presName="compNode" presStyleCnt="0"/>
      <dgm:spPr/>
    </dgm:pt>
    <dgm:pt modelId="{D9225C57-ADD6-48A5-8047-3D03B7D83870}" type="pres">
      <dgm:prSet presAssocID="{9E9D60CD-3E8D-4320-AA98-087A22D15CBA}" presName="bgRect" presStyleLbl="bgShp" presStyleIdx="0" presStyleCnt="2"/>
      <dgm:spPr/>
    </dgm:pt>
    <dgm:pt modelId="{BCD44A7C-8CDD-40C2-A2DA-F46167B1103B}" type="pres">
      <dgm:prSet presAssocID="{9E9D60CD-3E8D-4320-AA98-087A22D15CB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026DE019-5DEC-4E54-ABF7-FBDCF3F33D02}" type="pres">
      <dgm:prSet presAssocID="{9E9D60CD-3E8D-4320-AA98-087A22D15CBA}" presName="spaceRect" presStyleCnt="0"/>
      <dgm:spPr/>
    </dgm:pt>
    <dgm:pt modelId="{0D3AB045-43F3-41CE-9625-E0363A076E33}" type="pres">
      <dgm:prSet presAssocID="{9E9D60CD-3E8D-4320-AA98-087A22D15CBA}" presName="parTx" presStyleLbl="revTx" presStyleIdx="0" presStyleCnt="2">
        <dgm:presLayoutVars>
          <dgm:chMax val="0"/>
          <dgm:chPref val="0"/>
        </dgm:presLayoutVars>
      </dgm:prSet>
      <dgm:spPr/>
    </dgm:pt>
    <dgm:pt modelId="{1F56082F-CE70-4F31-8C15-974583D92E20}" type="pres">
      <dgm:prSet presAssocID="{6BCB8BA5-2800-48D9-B986-D2A2BFF586AB}" presName="sibTrans" presStyleCnt="0"/>
      <dgm:spPr/>
    </dgm:pt>
    <dgm:pt modelId="{D87DF175-E67D-4301-9B34-CDEE6DA1CE90}" type="pres">
      <dgm:prSet presAssocID="{D4844EC8-405C-4085-8A0A-5DDD04707467}" presName="compNode" presStyleCnt="0"/>
      <dgm:spPr/>
    </dgm:pt>
    <dgm:pt modelId="{148739FF-14A7-43C7-B98B-97142F63537F}" type="pres">
      <dgm:prSet presAssocID="{D4844EC8-405C-4085-8A0A-5DDD04707467}" presName="bgRect" presStyleLbl="bgShp" presStyleIdx="1" presStyleCnt="2"/>
      <dgm:spPr/>
    </dgm:pt>
    <dgm:pt modelId="{616087C3-04F3-4F72-A0CE-62C73CA59466}" type="pres">
      <dgm:prSet presAssocID="{D4844EC8-405C-4085-8A0A-5DDD04707467}" presName="iconRect" presStyleLbl="node1" presStyleIdx="1" presStyleCnt="2" custLinFactNeighborY="330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98F0DA4C-FCBF-47FE-A22E-DE960D2611DB}" type="pres">
      <dgm:prSet presAssocID="{D4844EC8-405C-4085-8A0A-5DDD04707467}" presName="spaceRect" presStyleCnt="0"/>
      <dgm:spPr/>
    </dgm:pt>
    <dgm:pt modelId="{2814F5BA-E743-4035-B4D1-36AFD41C6A9C}" type="pres">
      <dgm:prSet presAssocID="{D4844EC8-405C-4085-8A0A-5DDD04707467}" presName="parTx" presStyleLbl="revTx" presStyleIdx="1" presStyleCnt="2">
        <dgm:presLayoutVars>
          <dgm:chMax val="0"/>
          <dgm:chPref val="0"/>
        </dgm:presLayoutVars>
      </dgm:prSet>
      <dgm:spPr/>
    </dgm:pt>
  </dgm:ptLst>
  <dgm:cxnLst>
    <dgm:cxn modelId="{C390342A-B8BF-4C0A-B367-45C4555DDBCA}" srcId="{D3AA3C85-E61A-4ADB-A238-B6FADD08E0A0}" destId="{9E9D60CD-3E8D-4320-AA98-087A22D15CBA}" srcOrd="0" destOrd="0" parTransId="{2148FF79-04B7-4E69-9BAD-CDBC602D5111}" sibTransId="{6BCB8BA5-2800-48D9-B986-D2A2BFF586AB}"/>
    <dgm:cxn modelId="{F1DDEE6C-55E9-4E35-AF6C-77DF657AB9F8}" type="presOf" srcId="{D4844EC8-405C-4085-8A0A-5DDD04707467}" destId="{2814F5BA-E743-4035-B4D1-36AFD41C6A9C}" srcOrd="0" destOrd="0" presId="urn:microsoft.com/office/officeart/2018/2/layout/IconVerticalSolidList"/>
    <dgm:cxn modelId="{8C5D94A3-C549-4008-BC24-0BC32601B2C1}" srcId="{D3AA3C85-E61A-4ADB-A238-B6FADD08E0A0}" destId="{D4844EC8-405C-4085-8A0A-5DDD04707467}" srcOrd="1" destOrd="0" parTransId="{EA6CF058-F9C4-4541-ABB9-A11147F187C5}" sibTransId="{F5731FFB-714F-4981-9E62-9DB10E672C67}"/>
    <dgm:cxn modelId="{7555EABD-7E91-47BF-8942-397B1F0F3812}" type="presOf" srcId="{D3AA3C85-E61A-4ADB-A238-B6FADD08E0A0}" destId="{4F2AB228-F2A2-4451-AC8A-A86B07EBB1BD}" srcOrd="0" destOrd="0" presId="urn:microsoft.com/office/officeart/2018/2/layout/IconVerticalSolidList"/>
    <dgm:cxn modelId="{0996DBE6-C151-4C92-975E-22701CFD6CDF}" type="presOf" srcId="{9E9D60CD-3E8D-4320-AA98-087A22D15CBA}" destId="{0D3AB045-43F3-41CE-9625-E0363A076E33}" srcOrd="0" destOrd="0" presId="urn:microsoft.com/office/officeart/2018/2/layout/IconVerticalSolidList"/>
    <dgm:cxn modelId="{44F7176E-F7AA-407B-9A82-D30384BB0E30}" type="presParOf" srcId="{4F2AB228-F2A2-4451-AC8A-A86B07EBB1BD}" destId="{1DF1685D-C750-4A6C-9505-6006FA65894C}" srcOrd="0" destOrd="0" presId="urn:microsoft.com/office/officeart/2018/2/layout/IconVerticalSolidList"/>
    <dgm:cxn modelId="{6632B5E4-C08C-4FFE-AB9B-3FDCAFCAB392}" type="presParOf" srcId="{1DF1685D-C750-4A6C-9505-6006FA65894C}" destId="{D9225C57-ADD6-48A5-8047-3D03B7D83870}" srcOrd="0" destOrd="0" presId="urn:microsoft.com/office/officeart/2018/2/layout/IconVerticalSolidList"/>
    <dgm:cxn modelId="{EAF029B9-E029-46DE-AF2D-1AF65AAC24D6}" type="presParOf" srcId="{1DF1685D-C750-4A6C-9505-6006FA65894C}" destId="{BCD44A7C-8CDD-40C2-A2DA-F46167B1103B}" srcOrd="1" destOrd="0" presId="urn:microsoft.com/office/officeart/2018/2/layout/IconVerticalSolidList"/>
    <dgm:cxn modelId="{3EE52BEF-1691-4926-ADE2-DD4D3768F858}" type="presParOf" srcId="{1DF1685D-C750-4A6C-9505-6006FA65894C}" destId="{026DE019-5DEC-4E54-ABF7-FBDCF3F33D02}" srcOrd="2" destOrd="0" presId="urn:microsoft.com/office/officeart/2018/2/layout/IconVerticalSolidList"/>
    <dgm:cxn modelId="{75CBBC7A-9C1A-4717-86B4-8AC41DA44DC1}" type="presParOf" srcId="{1DF1685D-C750-4A6C-9505-6006FA65894C}" destId="{0D3AB045-43F3-41CE-9625-E0363A076E33}" srcOrd="3" destOrd="0" presId="urn:microsoft.com/office/officeart/2018/2/layout/IconVerticalSolidList"/>
    <dgm:cxn modelId="{6C89F69A-0035-49CB-912A-A2FDE51F1719}" type="presParOf" srcId="{4F2AB228-F2A2-4451-AC8A-A86B07EBB1BD}" destId="{1F56082F-CE70-4F31-8C15-974583D92E20}" srcOrd="1" destOrd="0" presId="urn:microsoft.com/office/officeart/2018/2/layout/IconVerticalSolidList"/>
    <dgm:cxn modelId="{79017F1F-97A3-4635-AE09-9251B5C26C34}" type="presParOf" srcId="{4F2AB228-F2A2-4451-AC8A-A86B07EBB1BD}" destId="{D87DF175-E67D-4301-9B34-CDEE6DA1CE90}" srcOrd="2" destOrd="0" presId="urn:microsoft.com/office/officeart/2018/2/layout/IconVerticalSolidList"/>
    <dgm:cxn modelId="{83DFCE97-F087-4847-8C7A-CCB4F0635035}" type="presParOf" srcId="{D87DF175-E67D-4301-9B34-CDEE6DA1CE90}" destId="{148739FF-14A7-43C7-B98B-97142F63537F}" srcOrd="0" destOrd="0" presId="urn:microsoft.com/office/officeart/2018/2/layout/IconVerticalSolidList"/>
    <dgm:cxn modelId="{03035025-91E5-45F1-AE77-C1012C435C5F}" type="presParOf" srcId="{D87DF175-E67D-4301-9B34-CDEE6DA1CE90}" destId="{616087C3-04F3-4F72-A0CE-62C73CA59466}" srcOrd="1" destOrd="0" presId="urn:microsoft.com/office/officeart/2018/2/layout/IconVerticalSolidList"/>
    <dgm:cxn modelId="{FAFB75A2-2D7F-4538-99E9-33A741B24B97}" type="presParOf" srcId="{D87DF175-E67D-4301-9B34-CDEE6DA1CE90}" destId="{98F0DA4C-FCBF-47FE-A22E-DE960D2611DB}" srcOrd="2" destOrd="0" presId="urn:microsoft.com/office/officeart/2018/2/layout/IconVerticalSolidList"/>
    <dgm:cxn modelId="{EC41F852-7985-4479-A16E-F4103D8301AE}" type="presParOf" srcId="{D87DF175-E67D-4301-9B34-CDEE6DA1CE90}" destId="{2814F5BA-E743-4035-B4D1-36AFD41C6A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73C4F4-62BD-4CFE-8EA2-EC83726780B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286CB836-1714-4F7B-8F1C-AC723CE80C6A}">
      <dgm:prSet phldrT="[Text]"/>
      <dgm:spPr/>
      <dgm:t>
        <a:bodyPr/>
        <a:lstStyle/>
        <a:p>
          <a:pPr algn="l"/>
          <a:r>
            <a:rPr lang="en-GB" dirty="0"/>
            <a:t>The professional standards describe good practice, and </a:t>
          </a:r>
          <a:r>
            <a:rPr lang="en-GB" b="1" dirty="0"/>
            <a:t>not every departure </a:t>
          </a:r>
          <a:r>
            <a:rPr lang="en-GB" dirty="0"/>
            <a:t>from them </a:t>
          </a:r>
          <a:r>
            <a:rPr lang="en-GB" b="1" dirty="0"/>
            <a:t>will be considered serious</a:t>
          </a:r>
          <a:r>
            <a:rPr lang="en-GB" dirty="0"/>
            <a:t>.</a:t>
          </a:r>
        </a:p>
      </dgm:t>
    </dgm:pt>
    <dgm:pt modelId="{0B5272BE-0B7B-4901-BB75-C1F806CE21AD}" type="parTrans" cxnId="{07ADC0C5-FB09-42E9-8254-5E28CB44F9AF}">
      <dgm:prSet/>
      <dgm:spPr/>
      <dgm:t>
        <a:bodyPr/>
        <a:lstStyle/>
        <a:p>
          <a:endParaRPr lang="en-GB"/>
        </a:p>
      </dgm:t>
    </dgm:pt>
    <dgm:pt modelId="{50828170-349A-437F-BF7D-0DBE1194A875}" type="sibTrans" cxnId="{07ADC0C5-FB09-42E9-8254-5E28CB44F9AF}">
      <dgm:prSet/>
      <dgm:spPr/>
      <dgm:t>
        <a:bodyPr/>
        <a:lstStyle/>
        <a:p>
          <a:endParaRPr lang="en-GB"/>
        </a:p>
      </dgm:t>
    </dgm:pt>
    <dgm:pt modelId="{5B0F2B7B-0BC2-42D7-BCDF-99C464268F6B}">
      <dgm:prSet/>
      <dgm:spPr>
        <a:solidFill>
          <a:srgbClr val="3D2780"/>
        </a:solidFill>
      </dgm:spPr>
      <dgm:t>
        <a:bodyPr/>
        <a:lstStyle/>
        <a:p>
          <a:pPr algn="l"/>
          <a:r>
            <a:rPr lang="en-GB" dirty="0"/>
            <a:t>When a concern is raised, the GMC must assess if there is a </a:t>
          </a:r>
          <a:r>
            <a:rPr lang="en-GB" b="1" dirty="0"/>
            <a:t>current and ongoing risk</a:t>
          </a:r>
          <a:r>
            <a:rPr lang="en-GB" dirty="0"/>
            <a:t> to one or more of the three parts of public protection.</a:t>
          </a:r>
        </a:p>
      </dgm:t>
    </dgm:pt>
    <dgm:pt modelId="{A1D26E15-47F3-4F0D-873F-DC8A745EBD76}" type="parTrans" cxnId="{EF654FC5-0087-422E-B5E1-3BA510918DBA}">
      <dgm:prSet/>
      <dgm:spPr/>
      <dgm:t>
        <a:bodyPr/>
        <a:lstStyle/>
        <a:p>
          <a:endParaRPr lang="en-GB"/>
        </a:p>
      </dgm:t>
    </dgm:pt>
    <dgm:pt modelId="{A736C07F-1D9B-48C9-81AD-A27E4D08F6D1}" type="sibTrans" cxnId="{EF654FC5-0087-422E-B5E1-3BA510918DBA}">
      <dgm:prSet/>
      <dgm:spPr/>
      <dgm:t>
        <a:bodyPr/>
        <a:lstStyle/>
        <a:p>
          <a:endParaRPr lang="en-GB"/>
        </a:p>
      </dgm:t>
    </dgm:pt>
    <dgm:pt modelId="{00E9BB5A-2F4A-41C3-9FA0-00366ACEA2BB}">
      <dgm:prSet/>
      <dgm:spPr>
        <a:solidFill>
          <a:srgbClr val="30A5BE"/>
        </a:solidFill>
      </dgm:spPr>
      <dgm:t>
        <a:bodyPr/>
        <a:lstStyle/>
        <a:p>
          <a:pPr algn="l"/>
          <a:r>
            <a:rPr lang="en-GB" dirty="0"/>
            <a:t>To assess risk the GMC consider:</a:t>
          </a:r>
        </a:p>
        <a:p>
          <a:pPr algn="l"/>
          <a:r>
            <a:rPr lang="en-GB" dirty="0"/>
            <a:t>- how </a:t>
          </a:r>
          <a:r>
            <a:rPr lang="en-GB" b="1" dirty="0"/>
            <a:t>serious</a:t>
          </a:r>
          <a:r>
            <a:rPr lang="en-GB" dirty="0"/>
            <a:t> the concern is</a:t>
          </a:r>
        </a:p>
        <a:p>
          <a:pPr algn="l"/>
          <a:r>
            <a:rPr lang="en-GB" dirty="0"/>
            <a:t>- relevant </a:t>
          </a:r>
          <a:r>
            <a:rPr lang="en-GB" b="1" dirty="0"/>
            <a:t>context</a:t>
          </a:r>
          <a:r>
            <a:rPr lang="en-GB" dirty="0"/>
            <a:t> including system factors</a:t>
          </a:r>
        </a:p>
        <a:p>
          <a:pPr algn="l"/>
          <a:r>
            <a:rPr lang="en-GB" dirty="0"/>
            <a:t>- the doctor’s </a:t>
          </a:r>
          <a:r>
            <a:rPr lang="en-GB" b="1" dirty="0"/>
            <a:t>response</a:t>
          </a:r>
          <a:r>
            <a:rPr lang="en-GB" dirty="0"/>
            <a:t> including evidence of </a:t>
          </a:r>
          <a:r>
            <a:rPr lang="en-GB" b="1" dirty="0"/>
            <a:t>insight</a:t>
          </a:r>
          <a:r>
            <a:rPr lang="en-GB" dirty="0"/>
            <a:t> and </a:t>
          </a:r>
          <a:r>
            <a:rPr lang="en-GB" b="1" dirty="0"/>
            <a:t>remediation</a:t>
          </a:r>
        </a:p>
      </dgm:t>
    </dgm:pt>
    <dgm:pt modelId="{E851CE1F-A655-4F79-BDCA-4A262922E5C3}" type="parTrans" cxnId="{D80AB968-2288-4CC9-ACB7-C888BC73B8EC}">
      <dgm:prSet/>
      <dgm:spPr/>
      <dgm:t>
        <a:bodyPr/>
        <a:lstStyle/>
        <a:p>
          <a:endParaRPr lang="en-GB"/>
        </a:p>
      </dgm:t>
    </dgm:pt>
    <dgm:pt modelId="{B74C11E0-C3CE-481F-ACAC-9F9DE38E96E5}" type="sibTrans" cxnId="{D80AB968-2288-4CC9-ACB7-C888BC73B8EC}">
      <dgm:prSet/>
      <dgm:spPr/>
      <dgm:t>
        <a:bodyPr/>
        <a:lstStyle/>
        <a:p>
          <a:endParaRPr lang="en-GB"/>
        </a:p>
      </dgm:t>
    </dgm:pt>
    <dgm:pt modelId="{23A0243C-5F05-4767-8271-EBADB9C809E0}" type="pres">
      <dgm:prSet presAssocID="{0A73C4F4-62BD-4CFE-8EA2-EC83726780B6}" presName="Name0" presStyleCnt="0">
        <dgm:presLayoutVars>
          <dgm:dir/>
          <dgm:resizeHandles val="exact"/>
        </dgm:presLayoutVars>
      </dgm:prSet>
      <dgm:spPr/>
    </dgm:pt>
    <dgm:pt modelId="{C1EADBD3-4791-4720-BB10-2E7B3B5E9672}" type="pres">
      <dgm:prSet presAssocID="{286CB836-1714-4F7B-8F1C-AC723CE80C6A}" presName="node" presStyleLbl="node1" presStyleIdx="0" presStyleCnt="3">
        <dgm:presLayoutVars>
          <dgm:bulletEnabled val="1"/>
        </dgm:presLayoutVars>
      </dgm:prSet>
      <dgm:spPr/>
    </dgm:pt>
    <dgm:pt modelId="{99117353-A480-4E25-9609-4E27CB1BEA83}" type="pres">
      <dgm:prSet presAssocID="{50828170-349A-437F-BF7D-0DBE1194A875}" presName="sibTrans" presStyleCnt="0"/>
      <dgm:spPr/>
    </dgm:pt>
    <dgm:pt modelId="{B8A0B9E9-20FD-492C-B3CE-60731498D8CA}" type="pres">
      <dgm:prSet presAssocID="{5B0F2B7B-0BC2-42D7-BCDF-99C464268F6B}" presName="node" presStyleLbl="node1" presStyleIdx="1" presStyleCnt="3">
        <dgm:presLayoutVars>
          <dgm:bulletEnabled val="1"/>
        </dgm:presLayoutVars>
      </dgm:prSet>
      <dgm:spPr/>
    </dgm:pt>
    <dgm:pt modelId="{50C03FB5-FBC0-40E7-8176-DE33B3D26B96}" type="pres">
      <dgm:prSet presAssocID="{A736C07F-1D9B-48C9-81AD-A27E4D08F6D1}" presName="sibTrans" presStyleCnt="0"/>
      <dgm:spPr/>
    </dgm:pt>
    <dgm:pt modelId="{CA6F69D0-AE02-4845-920C-892ECC52D04B}" type="pres">
      <dgm:prSet presAssocID="{00E9BB5A-2F4A-41C3-9FA0-00366ACEA2BB}" presName="node" presStyleLbl="node1" presStyleIdx="2" presStyleCnt="3">
        <dgm:presLayoutVars>
          <dgm:bulletEnabled val="1"/>
        </dgm:presLayoutVars>
      </dgm:prSet>
      <dgm:spPr/>
    </dgm:pt>
  </dgm:ptLst>
  <dgm:cxnLst>
    <dgm:cxn modelId="{4D329E34-0C54-42C9-AABB-568714D13A9A}" type="presOf" srcId="{00E9BB5A-2F4A-41C3-9FA0-00366ACEA2BB}" destId="{CA6F69D0-AE02-4845-920C-892ECC52D04B}" srcOrd="0" destOrd="0" presId="urn:microsoft.com/office/officeart/2005/8/layout/hList6"/>
    <dgm:cxn modelId="{D80AB968-2288-4CC9-ACB7-C888BC73B8EC}" srcId="{0A73C4F4-62BD-4CFE-8EA2-EC83726780B6}" destId="{00E9BB5A-2F4A-41C3-9FA0-00366ACEA2BB}" srcOrd="2" destOrd="0" parTransId="{E851CE1F-A655-4F79-BDCA-4A262922E5C3}" sibTransId="{B74C11E0-C3CE-481F-ACAC-9F9DE38E96E5}"/>
    <dgm:cxn modelId="{A7681E9C-27B2-4D17-B12C-334CCFBEB98A}" type="presOf" srcId="{286CB836-1714-4F7B-8F1C-AC723CE80C6A}" destId="{C1EADBD3-4791-4720-BB10-2E7B3B5E9672}" srcOrd="0" destOrd="0" presId="urn:microsoft.com/office/officeart/2005/8/layout/hList6"/>
    <dgm:cxn modelId="{15A298AD-DCB8-4452-BB3A-C7E82DFA4A4F}" type="presOf" srcId="{0A73C4F4-62BD-4CFE-8EA2-EC83726780B6}" destId="{23A0243C-5F05-4767-8271-EBADB9C809E0}" srcOrd="0" destOrd="0" presId="urn:microsoft.com/office/officeart/2005/8/layout/hList6"/>
    <dgm:cxn modelId="{769392BA-E1D9-4C41-98CA-A1FB85CAF276}" type="presOf" srcId="{5B0F2B7B-0BC2-42D7-BCDF-99C464268F6B}" destId="{B8A0B9E9-20FD-492C-B3CE-60731498D8CA}" srcOrd="0" destOrd="0" presId="urn:microsoft.com/office/officeart/2005/8/layout/hList6"/>
    <dgm:cxn modelId="{EF654FC5-0087-422E-B5E1-3BA510918DBA}" srcId="{0A73C4F4-62BD-4CFE-8EA2-EC83726780B6}" destId="{5B0F2B7B-0BC2-42D7-BCDF-99C464268F6B}" srcOrd="1" destOrd="0" parTransId="{A1D26E15-47F3-4F0D-873F-DC8A745EBD76}" sibTransId="{A736C07F-1D9B-48C9-81AD-A27E4D08F6D1}"/>
    <dgm:cxn modelId="{07ADC0C5-FB09-42E9-8254-5E28CB44F9AF}" srcId="{0A73C4F4-62BD-4CFE-8EA2-EC83726780B6}" destId="{286CB836-1714-4F7B-8F1C-AC723CE80C6A}" srcOrd="0" destOrd="0" parTransId="{0B5272BE-0B7B-4901-BB75-C1F806CE21AD}" sibTransId="{50828170-349A-437F-BF7D-0DBE1194A875}"/>
    <dgm:cxn modelId="{378048A6-A9FD-46F9-95CA-1F1498CADC93}" type="presParOf" srcId="{23A0243C-5F05-4767-8271-EBADB9C809E0}" destId="{C1EADBD3-4791-4720-BB10-2E7B3B5E9672}" srcOrd="0" destOrd="0" presId="urn:microsoft.com/office/officeart/2005/8/layout/hList6"/>
    <dgm:cxn modelId="{C869D26F-923A-4AC0-9E20-3ED81D6AAF3C}" type="presParOf" srcId="{23A0243C-5F05-4767-8271-EBADB9C809E0}" destId="{99117353-A480-4E25-9609-4E27CB1BEA83}" srcOrd="1" destOrd="0" presId="urn:microsoft.com/office/officeart/2005/8/layout/hList6"/>
    <dgm:cxn modelId="{E7AFDEE4-F7BC-421C-9D1A-8A5CEF49F872}" type="presParOf" srcId="{23A0243C-5F05-4767-8271-EBADB9C809E0}" destId="{B8A0B9E9-20FD-492C-B3CE-60731498D8CA}" srcOrd="2" destOrd="0" presId="urn:microsoft.com/office/officeart/2005/8/layout/hList6"/>
    <dgm:cxn modelId="{0DC1C7AC-B0AE-47D5-9B3A-0A9B74C0C30D}" type="presParOf" srcId="{23A0243C-5F05-4767-8271-EBADB9C809E0}" destId="{50C03FB5-FBC0-40E7-8176-DE33B3D26B96}" srcOrd="3" destOrd="0" presId="urn:microsoft.com/office/officeart/2005/8/layout/hList6"/>
    <dgm:cxn modelId="{A6821D3A-5B0E-4322-94A6-FB6FBCA35819}" type="presParOf" srcId="{23A0243C-5F05-4767-8271-EBADB9C809E0}" destId="{CA6F69D0-AE02-4845-920C-892ECC52D04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A20AD2-3AF3-40FE-9B08-79C5035D80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7B48F34A-9624-4C81-BA60-4737FCA49B6B}">
      <dgm:prSet phldrT="[Text]" custT="1"/>
      <dgm:spPr/>
      <dgm:t>
        <a:bodyPr/>
        <a:lstStyle/>
        <a:p>
          <a:pPr>
            <a:lnSpc>
              <a:spcPct val="100000"/>
            </a:lnSpc>
          </a:pPr>
          <a:r>
            <a:rPr lang="en-GB" sz="2400" noProof="0">
              <a:solidFill>
                <a:schemeClr val="bg1"/>
              </a:solidFill>
            </a:rPr>
            <a:t>Fairness</a:t>
          </a:r>
          <a:endParaRPr lang="en-GB" sz="2400">
            <a:solidFill>
              <a:schemeClr val="bg1"/>
            </a:solidFill>
          </a:endParaRPr>
        </a:p>
      </dgm:t>
    </dgm:pt>
    <dgm:pt modelId="{AA5F9DFA-19F3-4EFC-8E5F-93F48529F4BE}" type="parTrans" cxnId="{78669343-21E0-404A-A552-07B8B780F65A}">
      <dgm:prSet/>
      <dgm:spPr/>
      <dgm:t>
        <a:bodyPr/>
        <a:lstStyle/>
        <a:p>
          <a:endParaRPr lang="en-GB"/>
        </a:p>
      </dgm:t>
    </dgm:pt>
    <dgm:pt modelId="{F7AC9A69-B94C-4BCD-B844-300FF43973AE}" type="sibTrans" cxnId="{78669343-21E0-404A-A552-07B8B780F65A}">
      <dgm:prSet/>
      <dgm:spPr/>
      <dgm:t>
        <a:bodyPr/>
        <a:lstStyle/>
        <a:p>
          <a:endParaRPr lang="en-GB"/>
        </a:p>
      </dgm:t>
    </dgm:pt>
    <dgm:pt modelId="{A9142E3A-A733-433A-89C9-5AD2B2097774}">
      <dgm:prSet custT="1"/>
      <dgm:spPr/>
      <dgm:t>
        <a:bodyPr/>
        <a:lstStyle/>
        <a:p>
          <a:pPr>
            <a:lnSpc>
              <a:spcPct val="100000"/>
            </a:lnSpc>
          </a:pPr>
          <a:r>
            <a:rPr lang="en-GB" sz="2400">
              <a:solidFill>
                <a:schemeClr val="bg1"/>
              </a:solidFill>
            </a:rPr>
            <a:t>Remote consultations</a:t>
          </a:r>
          <a:endParaRPr lang="en-GB" sz="2400" noProof="0">
            <a:solidFill>
              <a:schemeClr val="bg1"/>
            </a:solidFill>
          </a:endParaRPr>
        </a:p>
      </dgm:t>
    </dgm:pt>
    <dgm:pt modelId="{CD3DA7F0-663D-46ED-B2F3-58456411CBCE}" type="parTrans" cxnId="{F49D14F5-DAFF-4A64-9DA6-C598D9B7C202}">
      <dgm:prSet/>
      <dgm:spPr/>
      <dgm:t>
        <a:bodyPr/>
        <a:lstStyle/>
        <a:p>
          <a:endParaRPr lang="en-GB"/>
        </a:p>
      </dgm:t>
    </dgm:pt>
    <dgm:pt modelId="{BD4B0F12-7614-4B25-AA74-CE32B00CA3F4}" type="sibTrans" cxnId="{F49D14F5-DAFF-4A64-9DA6-C598D9B7C202}">
      <dgm:prSet/>
      <dgm:spPr/>
      <dgm:t>
        <a:bodyPr/>
        <a:lstStyle/>
        <a:p>
          <a:endParaRPr lang="en-GB"/>
        </a:p>
      </dgm:t>
    </dgm:pt>
    <dgm:pt modelId="{DC5CCDF8-6E75-48D0-B0A0-0B61FF705E57}">
      <dgm:prSet custT="1"/>
      <dgm:spPr/>
      <dgm:t>
        <a:bodyPr/>
        <a:lstStyle/>
        <a:p>
          <a:pPr>
            <a:lnSpc>
              <a:spcPct val="100000"/>
            </a:lnSpc>
          </a:pPr>
          <a:r>
            <a:rPr lang="en-GB" sz="2400" noProof="0">
              <a:solidFill>
                <a:schemeClr val="bg1"/>
              </a:solidFill>
            </a:rPr>
            <a:t>Making sustainable decisions</a:t>
          </a:r>
        </a:p>
      </dgm:t>
    </dgm:pt>
    <dgm:pt modelId="{44C7EEFD-CF8B-4EF5-B65F-E2C79B635D6A}" type="parTrans" cxnId="{C36407B0-7569-47DF-A785-642BF1F09C51}">
      <dgm:prSet/>
      <dgm:spPr/>
      <dgm:t>
        <a:bodyPr/>
        <a:lstStyle/>
        <a:p>
          <a:endParaRPr lang="en-GB"/>
        </a:p>
      </dgm:t>
    </dgm:pt>
    <dgm:pt modelId="{94FB9A10-8886-4175-84BB-10417945D430}" type="sibTrans" cxnId="{C36407B0-7569-47DF-A785-642BF1F09C51}">
      <dgm:prSet/>
      <dgm:spPr/>
      <dgm:t>
        <a:bodyPr/>
        <a:lstStyle/>
        <a:p>
          <a:endParaRPr lang="en-GB"/>
        </a:p>
      </dgm:t>
    </dgm:pt>
    <dgm:pt modelId="{A91CA7B9-F3CA-4859-B821-D2A4D4A4A776}">
      <dgm:prSet custT="1"/>
      <dgm:spPr/>
      <dgm:t>
        <a:bodyPr/>
        <a:lstStyle/>
        <a:p>
          <a:pPr>
            <a:lnSpc>
              <a:spcPct val="100000"/>
            </a:lnSpc>
          </a:pPr>
          <a:r>
            <a:rPr lang="en-GB" sz="2400">
              <a:solidFill>
                <a:schemeClr val="bg1"/>
              </a:solidFill>
            </a:rPr>
            <a:t>Research</a:t>
          </a:r>
          <a:endParaRPr lang="en-GB" sz="2400" noProof="0">
            <a:solidFill>
              <a:schemeClr val="bg1"/>
            </a:solidFill>
          </a:endParaRPr>
        </a:p>
      </dgm:t>
    </dgm:pt>
    <dgm:pt modelId="{ED62FA31-3B0C-4F86-B709-2842F8F8BF40}" type="parTrans" cxnId="{8B3E621A-7702-4AAF-AEF5-7B822AFC98CC}">
      <dgm:prSet/>
      <dgm:spPr/>
      <dgm:t>
        <a:bodyPr/>
        <a:lstStyle/>
        <a:p>
          <a:endParaRPr lang="en-GB"/>
        </a:p>
      </dgm:t>
    </dgm:pt>
    <dgm:pt modelId="{3FA4FE9E-624F-4DF4-8866-9ADA7126641F}" type="sibTrans" cxnId="{8B3E621A-7702-4AAF-AEF5-7B822AFC98CC}">
      <dgm:prSet/>
      <dgm:spPr/>
      <dgm:t>
        <a:bodyPr/>
        <a:lstStyle/>
        <a:p>
          <a:endParaRPr lang="en-GB"/>
        </a:p>
      </dgm:t>
    </dgm:pt>
    <dgm:pt modelId="{98F2ADED-90BF-42E2-804E-30602E13CFE1}" type="pres">
      <dgm:prSet presAssocID="{89A20AD2-3AF3-40FE-9B08-79C5035D8076}" presName="root" presStyleCnt="0">
        <dgm:presLayoutVars>
          <dgm:dir/>
          <dgm:resizeHandles val="exact"/>
        </dgm:presLayoutVars>
      </dgm:prSet>
      <dgm:spPr/>
    </dgm:pt>
    <dgm:pt modelId="{E0D1D7C1-E121-4FCE-AE47-29B28FC7EF3C}" type="pres">
      <dgm:prSet presAssocID="{7B48F34A-9624-4C81-BA60-4737FCA49B6B}" presName="compNode" presStyleCnt="0"/>
      <dgm:spPr/>
    </dgm:pt>
    <dgm:pt modelId="{2C91D1F7-2F91-4264-B39F-AC68A6C34460}" type="pres">
      <dgm:prSet presAssocID="{7B48F34A-9624-4C81-BA60-4737FCA49B6B}" presName="bgRect" presStyleLbl="bgShp" presStyleIdx="0" presStyleCnt="4"/>
      <dgm:spPr>
        <a:xfrm>
          <a:off x="0" y="86678"/>
          <a:ext cx="6670868" cy="926087"/>
        </a:xfrm>
        <a:solidFill>
          <a:schemeClr val="accent1"/>
        </a:solidFill>
        <a:ln>
          <a:noFill/>
        </a:ln>
      </dgm:spPr>
    </dgm:pt>
    <dgm:pt modelId="{BD32A092-44D6-4FED-94B9-0F89E6EC135F}" type="pres">
      <dgm:prSet presAssocID="{7B48F34A-9624-4C81-BA60-4737FCA49B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5486C056-09A3-46BF-83FF-22F514CD4C13}" type="pres">
      <dgm:prSet presAssocID="{7B48F34A-9624-4C81-BA60-4737FCA49B6B}" presName="spaceRect" presStyleCnt="0"/>
      <dgm:spPr/>
    </dgm:pt>
    <dgm:pt modelId="{02BC85F9-439F-48C1-9749-AF8ACD7C0761}" type="pres">
      <dgm:prSet presAssocID="{7B48F34A-9624-4C81-BA60-4737FCA49B6B}" presName="parTx" presStyleLbl="revTx" presStyleIdx="0" presStyleCnt="4">
        <dgm:presLayoutVars>
          <dgm:chMax val="0"/>
          <dgm:chPref val="0"/>
        </dgm:presLayoutVars>
      </dgm:prSet>
      <dgm:spPr/>
    </dgm:pt>
    <dgm:pt modelId="{2FB4B957-A937-4100-B402-C4C51B7FC9A2}" type="pres">
      <dgm:prSet presAssocID="{F7AC9A69-B94C-4BCD-B844-300FF43973AE}" presName="sibTrans" presStyleCnt="0"/>
      <dgm:spPr/>
    </dgm:pt>
    <dgm:pt modelId="{33AE469C-587E-433D-9E74-FF5079083AD6}" type="pres">
      <dgm:prSet presAssocID="{A9142E3A-A733-433A-89C9-5AD2B2097774}" presName="compNode" presStyleCnt="0"/>
      <dgm:spPr/>
    </dgm:pt>
    <dgm:pt modelId="{9DD55219-6DA3-44AF-A8FC-4BE982F3E3D9}" type="pres">
      <dgm:prSet presAssocID="{A9142E3A-A733-433A-89C9-5AD2B2097774}" presName="bgRect" presStyleLbl="bgShp" presStyleIdx="1" presStyleCnt="4"/>
      <dgm:spPr>
        <a:solidFill>
          <a:schemeClr val="accent1"/>
        </a:solidFill>
        <a:ln>
          <a:noFill/>
        </a:ln>
      </dgm:spPr>
    </dgm:pt>
    <dgm:pt modelId="{3022605B-5E8F-4FC8-96E0-6B59032DE3F2}" type="pres">
      <dgm:prSet presAssocID="{A9142E3A-A733-433A-89C9-5AD2B20977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10D20AAD-61CF-4329-BAD7-4E592B8640CA}" type="pres">
      <dgm:prSet presAssocID="{A9142E3A-A733-433A-89C9-5AD2B2097774}" presName="spaceRect" presStyleCnt="0"/>
      <dgm:spPr/>
    </dgm:pt>
    <dgm:pt modelId="{15D17F0E-F824-48E6-8384-D2C04282288C}" type="pres">
      <dgm:prSet presAssocID="{A9142E3A-A733-433A-89C9-5AD2B2097774}" presName="parTx" presStyleLbl="revTx" presStyleIdx="1" presStyleCnt="4">
        <dgm:presLayoutVars>
          <dgm:chMax val="0"/>
          <dgm:chPref val="0"/>
        </dgm:presLayoutVars>
      </dgm:prSet>
      <dgm:spPr/>
    </dgm:pt>
    <dgm:pt modelId="{12C92E2F-023C-4F8A-9EB4-CF6FC4269406}" type="pres">
      <dgm:prSet presAssocID="{BD4B0F12-7614-4B25-AA74-CE32B00CA3F4}" presName="sibTrans" presStyleCnt="0"/>
      <dgm:spPr/>
    </dgm:pt>
    <dgm:pt modelId="{92319E64-002C-4B51-9F49-94025156169E}" type="pres">
      <dgm:prSet presAssocID="{DC5CCDF8-6E75-48D0-B0A0-0B61FF705E57}" presName="compNode" presStyleCnt="0"/>
      <dgm:spPr/>
    </dgm:pt>
    <dgm:pt modelId="{59E6F7EF-AC31-45CB-8844-EFC9DE7363F9}" type="pres">
      <dgm:prSet presAssocID="{DC5CCDF8-6E75-48D0-B0A0-0B61FF705E57}" presName="bgRect" presStyleLbl="bgShp" presStyleIdx="2" presStyleCnt="4"/>
      <dgm:spPr>
        <a:solidFill>
          <a:schemeClr val="accent1"/>
        </a:solidFill>
        <a:ln>
          <a:noFill/>
        </a:ln>
      </dgm:spPr>
    </dgm:pt>
    <dgm:pt modelId="{AB5FA665-B2DA-43F6-ADCD-FF50925F82D6}" type="pres">
      <dgm:prSet presAssocID="{DC5CCDF8-6E75-48D0-B0A0-0B61FF705E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en hand with plant with solid fill"/>
        </a:ext>
      </dgm:extLst>
    </dgm:pt>
    <dgm:pt modelId="{F23D2218-930F-4207-AE57-9CD16EF114DA}" type="pres">
      <dgm:prSet presAssocID="{DC5CCDF8-6E75-48D0-B0A0-0B61FF705E57}" presName="spaceRect" presStyleCnt="0"/>
      <dgm:spPr/>
    </dgm:pt>
    <dgm:pt modelId="{124B9016-AED8-49A3-8F4C-AE10C57ECFD9}" type="pres">
      <dgm:prSet presAssocID="{DC5CCDF8-6E75-48D0-B0A0-0B61FF705E57}" presName="parTx" presStyleLbl="revTx" presStyleIdx="2" presStyleCnt="4">
        <dgm:presLayoutVars>
          <dgm:chMax val="0"/>
          <dgm:chPref val="0"/>
        </dgm:presLayoutVars>
      </dgm:prSet>
      <dgm:spPr/>
    </dgm:pt>
    <dgm:pt modelId="{CB49F88A-8563-4007-BF40-7977FB01D41E}" type="pres">
      <dgm:prSet presAssocID="{94FB9A10-8886-4175-84BB-10417945D430}" presName="sibTrans" presStyleCnt="0"/>
      <dgm:spPr/>
    </dgm:pt>
    <dgm:pt modelId="{4C30F1CE-14A7-40BE-865F-03580A6E96C3}" type="pres">
      <dgm:prSet presAssocID="{A91CA7B9-F3CA-4859-B821-D2A4D4A4A776}" presName="compNode" presStyleCnt="0"/>
      <dgm:spPr/>
    </dgm:pt>
    <dgm:pt modelId="{1CA85EB5-AD01-4FA9-A884-AC8F4B4D27D3}" type="pres">
      <dgm:prSet presAssocID="{A91CA7B9-F3CA-4859-B821-D2A4D4A4A776}" presName="bgRect" presStyleLbl="bgShp" presStyleIdx="3" presStyleCnt="4"/>
      <dgm:spPr>
        <a:solidFill>
          <a:schemeClr val="accent1"/>
        </a:solidFill>
        <a:ln>
          <a:noFill/>
        </a:ln>
      </dgm:spPr>
    </dgm:pt>
    <dgm:pt modelId="{5AD40336-4176-457B-9C51-5AE0A9CABEE7}" type="pres">
      <dgm:prSet presAssocID="{A91CA7B9-F3CA-4859-B821-D2A4D4A4A7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cientist female with solid fill"/>
        </a:ext>
      </dgm:extLst>
    </dgm:pt>
    <dgm:pt modelId="{CB2966D3-1356-484D-9430-358CA352FF4B}" type="pres">
      <dgm:prSet presAssocID="{A91CA7B9-F3CA-4859-B821-D2A4D4A4A776}" presName="spaceRect" presStyleCnt="0"/>
      <dgm:spPr/>
    </dgm:pt>
    <dgm:pt modelId="{6111C68D-10AC-4E82-9AC7-D9F7D2354E8D}" type="pres">
      <dgm:prSet presAssocID="{A91CA7B9-F3CA-4859-B821-D2A4D4A4A776}" presName="parTx" presStyleLbl="revTx" presStyleIdx="3" presStyleCnt="4">
        <dgm:presLayoutVars>
          <dgm:chMax val="0"/>
          <dgm:chPref val="0"/>
        </dgm:presLayoutVars>
      </dgm:prSet>
      <dgm:spPr/>
    </dgm:pt>
  </dgm:ptLst>
  <dgm:cxnLst>
    <dgm:cxn modelId="{8B3E621A-7702-4AAF-AEF5-7B822AFC98CC}" srcId="{89A20AD2-3AF3-40FE-9B08-79C5035D8076}" destId="{A91CA7B9-F3CA-4859-B821-D2A4D4A4A776}" srcOrd="3" destOrd="0" parTransId="{ED62FA31-3B0C-4F86-B709-2842F8F8BF40}" sibTransId="{3FA4FE9E-624F-4DF4-8866-9ADA7126641F}"/>
    <dgm:cxn modelId="{78669343-21E0-404A-A552-07B8B780F65A}" srcId="{89A20AD2-3AF3-40FE-9B08-79C5035D8076}" destId="{7B48F34A-9624-4C81-BA60-4737FCA49B6B}" srcOrd="0" destOrd="0" parTransId="{AA5F9DFA-19F3-4EFC-8E5F-93F48529F4BE}" sibTransId="{F7AC9A69-B94C-4BCD-B844-300FF43973AE}"/>
    <dgm:cxn modelId="{1CEBDF85-CD94-4B60-8B95-3FD25E167093}" type="presOf" srcId="{A91CA7B9-F3CA-4859-B821-D2A4D4A4A776}" destId="{6111C68D-10AC-4E82-9AC7-D9F7D2354E8D}" srcOrd="0" destOrd="0" presId="urn:microsoft.com/office/officeart/2018/2/layout/IconVerticalSolidList"/>
    <dgm:cxn modelId="{56F70F8F-CD54-4B94-9C9F-E63351BA968F}" type="presOf" srcId="{7B48F34A-9624-4C81-BA60-4737FCA49B6B}" destId="{02BC85F9-439F-48C1-9749-AF8ACD7C0761}" srcOrd="0" destOrd="0" presId="urn:microsoft.com/office/officeart/2018/2/layout/IconVerticalSolidList"/>
    <dgm:cxn modelId="{EDEDA997-A89D-47EA-ACB4-9C4AFD2DE79A}" type="presOf" srcId="{A9142E3A-A733-433A-89C9-5AD2B2097774}" destId="{15D17F0E-F824-48E6-8384-D2C04282288C}" srcOrd="0" destOrd="0" presId="urn:microsoft.com/office/officeart/2018/2/layout/IconVerticalSolidList"/>
    <dgm:cxn modelId="{9B0AE1A9-34C6-4080-A6C3-FC3257A60EDE}" type="presOf" srcId="{89A20AD2-3AF3-40FE-9B08-79C5035D8076}" destId="{98F2ADED-90BF-42E2-804E-30602E13CFE1}" srcOrd="0" destOrd="0" presId="urn:microsoft.com/office/officeart/2018/2/layout/IconVerticalSolidList"/>
    <dgm:cxn modelId="{C36407B0-7569-47DF-A785-642BF1F09C51}" srcId="{89A20AD2-3AF3-40FE-9B08-79C5035D8076}" destId="{DC5CCDF8-6E75-48D0-B0A0-0B61FF705E57}" srcOrd="2" destOrd="0" parTransId="{44C7EEFD-CF8B-4EF5-B65F-E2C79B635D6A}" sibTransId="{94FB9A10-8886-4175-84BB-10417945D430}"/>
    <dgm:cxn modelId="{129EC2D6-C36D-4B05-8715-8147C37598E0}" type="presOf" srcId="{DC5CCDF8-6E75-48D0-B0A0-0B61FF705E57}" destId="{124B9016-AED8-49A3-8F4C-AE10C57ECFD9}" srcOrd="0" destOrd="0" presId="urn:microsoft.com/office/officeart/2018/2/layout/IconVerticalSolidList"/>
    <dgm:cxn modelId="{F49D14F5-DAFF-4A64-9DA6-C598D9B7C202}" srcId="{89A20AD2-3AF3-40FE-9B08-79C5035D8076}" destId="{A9142E3A-A733-433A-89C9-5AD2B2097774}" srcOrd="1" destOrd="0" parTransId="{CD3DA7F0-663D-46ED-B2F3-58456411CBCE}" sibTransId="{BD4B0F12-7614-4B25-AA74-CE32B00CA3F4}"/>
    <dgm:cxn modelId="{A9F98D8B-AB0D-4F5E-9AF8-1D244986ABEF}" type="presParOf" srcId="{98F2ADED-90BF-42E2-804E-30602E13CFE1}" destId="{E0D1D7C1-E121-4FCE-AE47-29B28FC7EF3C}" srcOrd="0" destOrd="0" presId="urn:microsoft.com/office/officeart/2018/2/layout/IconVerticalSolidList"/>
    <dgm:cxn modelId="{175D8604-1D7D-447A-A6DE-9D6BAFBC7D93}" type="presParOf" srcId="{E0D1D7C1-E121-4FCE-AE47-29B28FC7EF3C}" destId="{2C91D1F7-2F91-4264-B39F-AC68A6C34460}" srcOrd="0" destOrd="0" presId="urn:microsoft.com/office/officeart/2018/2/layout/IconVerticalSolidList"/>
    <dgm:cxn modelId="{96FC8A51-96D8-40AF-9DB5-E13C95BECEC9}" type="presParOf" srcId="{E0D1D7C1-E121-4FCE-AE47-29B28FC7EF3C}" destId="{BD32A092-44D6-4FED-94B9-0F89E6EC135F}" srcOrd="1" destOrd="0" presId="urn:microsoft.com/office/officeart/2018/2/layout/IconVerticalSolidList"/>
    <dgm:cxn modelId="{FED0CB0A-9C80-44AE-A01C-B06376F6E80A}" type="presParOf" srcId="{E0D1D7C1-E121-4FCE-AE47-29B28FC7EF3C}" destId="{5486C056-09A3-46BF-83FF-22F514CD4C13}" srcOrd="2" destOrd="0" presId="urn:microsoft.com/office/officeart/2018/2/layout/IconVerticalSolidList"/>
    <dgm:cxn modelId="{CF623D05-271F-4F39-8107-34F083898447}" type="presParOf" srcId="{E0D1D7C1-E121-4FCE-AE47-29B28FC7EF3C}" destId="{02BC85F9-439F-48C1-9749-AF8ACD7C0761}" srcOrd="3" destOrd="0" presId="urn:microsoft.com/office/officeart/2018/2/layout/IconVerticalSolidList"/>
    <dgm:cxn modelId="{606BF794-564F-4FF1-8FA4-EF2EA8C42562}" type="presParOf" srcId="{98F2ADED-90BF-42E2-804E-30602E13CFE1}" destId="{2FB4B957-A937-4100-B402-C4C51B7FC9A2}" srcOrd="1" destOrd="0" presId="urn:microsoft.com/office/officeart/2018/2/layout/IconVerticalSolidList"/>
    <dgm:cxn modelId="{950E0E86-0240-4FA7-A66B-3C31B72F2A41}" type="presParOf" srcId="{98F2ADED-90BF-42E2-804E-30602E13CFE1}" destId="{33AE469C-587E-433D-9E74-FF5079083AD6}" srcOrd="2" destOrd="0" presId="urn:microsoft.com/office/officeart/2018/2/layout/IconVerticalSolidList"/>
    <dgm:cxn modelId="{76BAC2A8-CC0F-4691-8843-FAD370A80833}" type="presParOf" srcId="{33AE469C-587E-433D-9E74-FF5079083AD6}" destId="{9DD55219-6DA3-44AF-A8FC-4BE982F3E3D9}" srcOrd="0" destOrd="0" presId="urn:microsoft.com/office/officeart/2018/2/layout/IconVerticalSolidList"/>
    <dgm:cxn modelId="{75C25216-C063-4C2A-B0DB-991C05F53972}" type="presParOf" srcId="{33AE469C-587E-433D-9E74-FF5079083AD6}" destId="{3022605B-5E8F-4FC8-96E0-6B59032DE3F2}" srcOrd="1" destOrd="0" presId="urn:microsoft.com/office/officeart/2018/2/layout/IconVerticalSolidList"/>
    <dgm:cxn modelId="{1FF24FFE-2840-48A3-86CB-4EB87B52FB67}" type="presParOf" srcId="{33AE469C-587E-433D-9E74-FF5079083AD6}" destId="{10D20AAD-61CF-4329-BAD7-4E592B8640CA}" srcOrd="2" destOrd="0" presId="urn:microsoft.com/office/officeart/2018/2/layout/IconVerticalSolidList"/>
    <dgm:cxn modelId="{F5787EE7-7CAE-4CF3-BFA6-070D2DF488FA}" type="presParOf" srcId="{33AE469C-587E-433D-9E74-FF5079083AD6}" destId="{15D17F0E-F824-48E6-8384-D2C04282288C}" srcOrd="3" destOrd="0" presId="urn:microsoft.com/office/officeart/2018/2/layout/IconVerticalSolidList"/>
    <dgm:cxn modelId="{F4D83F96-F636-454F-9F30-080C383C1333}" type="presParOf" srcId="{98F2ADED-90BF-42E2-804E-30602E13CFE1}" destId="{12C92E2F-023C-4F8A-9EB4-CF6FC4269406}" srcOrd="3" destOrd="0" presId="urn:microsoft.com/office/officeart/2018/2/layout/IconVerticalSolidList"/>
    <dgm:cxn modelId="{E6B1E093-7CCA-4DB1-8A5B-BEFEC5CD8798}" type="presParOf" srcId="{98F2ADED-90BF-42E2-804E-30602E13CFE1}" destId="{92319E64-002C-4B51-9F49-94025156169E}" srcOrd="4" destOrd="0" presId="urn:microsoft.com/office/officeart/2018/2/layout/IconVerticalSolidList"/>
    <dgm:cxn modelId="{22CCFD14-725F-4DC7-A5F6-568D16D55993}" type="presParOf" srcId="{92319E64-002C-4B51-9F49-94025156169E}" destId="{59E6F7EF-AC31-45CB-8844-EFC9DE7363F9}" srcOrd="0" destOrd="0" presId="urn:microsoft.com/office/officeart/2018/2/layout/IconVerticalSolidList"/>
    <dgm:cxn modelId="{A8277CC6-1C61-4B51-9019-F4E45165D54D}" type="presParOf" srcId="{92319E64-002C-4B51-9F49-94025156169E}" destId="{AB5FA665-B2DA-43F6-ADCD-FF50925F82D6}" srcOrd="1" destOrd="0" presId="urn:microsoft.com/office/officeart/2018/2/layout/IconVerticalSolidList"/>
    <dgm:cxn modelId="{185E2BC6-A969-401D-A585-E2D87C35FE5E}" type="presParOf" srcId="{92319E64-002C-4B51-9F49-94025156169E}" destId="{F23D2218-930F-4207-AE57-9CD16EF114DA}" srcOrd="2" destOrd="0" presId="urn:microsoft.com/office/officeart/2018/2/layout/IconVerticalSolidList"/>
    <dgm:cxn modelId="{3E4A2551-5D05-4E55-8C5D-BB78924B09A8}" type="presParOf" srcId="{92319E64-002C-4B51-9F49-94025156169E}" destId="{124B9016-AED8-49A3-8F4C-AE10C57ECFD9}" srcOrd="3" destOrd="0" presId="urn:microsoft.com/office/officeart/2018/2/layout/IconVerticalSolidList"/>
    <dgm:cxn modelId="{C7D8C3CD-FA4B-4267-9490-B01AF1949235}" type="presParOf" srcId="{98F2ADED-90BF-42E2-804E-30602E13CFE1}" destId="{CB49F88A-8563-4007-BF40-7977FB01D41E}" srcOrd="5" destOrd="0" presId="urn:microsoft.com/office/officeart/2018/2/layout/IconVerticalSolidList"/>
    <dgm:cxn modelId="{9E54C118-DD27-4818-A856-78789535E9EA}" type="presParOf" srcId="{98F2ADED-90BF-42E2-804E-30602E13CFE1}" destId="{4C30F1CE-14A7-40BE-865F-03580A6E96C3}" srcOrd="6" destOrd="0" presId="urn:microsoft.com/office/officeart/2018/2/layout/IconVerticalSolidList"/>
    <dgm:cxn modelId="{74A280CA-5FD5-4B94-8373-7F7FC64D9E32}" type="presParOf" srcId="{4C30F1CE-14A7-40BE-865F-03580A6E96C3}" destId="{1CA85EB5-AD01-4FA9-A884-AC8F4B4D27D3}" srcOrd="0" destOrd="0" presId="urn:microsoft.com/office/officeart/2018/2/layout/IconVerticalSolidList"/>
    <dgm:cxn modelId="{E3B066F9-DDBE-422F-B066-6B7373EBE190}" type="presParOf" srcId="{4C30F1CE-14A7-40BE-865F-03580A6E96C3}" destId="{5AD40336-4176-457B-9C51-5AE0A9CABEE7}" srcOrd="1" destOrd="0" presId="urn:microsoft.com/office/officeart/2018/2/layout/IconVerticalSolidList"/>
    <dgm:cxn modelId="{44E292D4-C2A5-4C0E-AA7F-D07B5E707032}" type="presParOf" srcId="{4C30F1CE-14A7-40BE-865F-03580A6E96C3}" destId="{CB2966D3-1356-484D-9430-358CA352FF4B}" srcOrd="2" destOrd="0" presId="urn:microsoft.com/office/officeart/2018/2/layout/IconVerticalSolidList"/>
    <dgm:cxn modelId="{1AAD445C-FC38-40CE-9133-0B0C39A880D7}" type="presParOf" srcId="{4C30F1CE-14A7-40BE-865F-03580A6E96C3}" destId="{6111C68D-10AC-4E82-9AC7-D9F7D2354E8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9A20AD2-3AF3-40FE-9B08-79C5035D80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7B48F34A-9624-4C81-BA60-4737FCA49B6B}">
      <dgm:prSet phldrT="[Text]" custT="1"/>
      <dgm:spPr/>
      <dgm:t>
        <a:bodyPr/>
        <a:lstStyle/>
        <a:p>
          <a:pPr>
            <a:lnSpc>
              <a:spcPct val="100000"/>
            </a:lnSpc>
          </a:pPr>
          <a:r>
            <a:rPr kumimoji="0" lang="en-GB" sz="2400" b="0" i="0" u="none" strike="noStrike"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Treating patients with kindness, courtesy and respect</a:t>
          </a:r>
          <a:endParaRPr lang="en-GB" sz="2400" b="0">
            <a:solidFill>
              <a:schemeClr val="bg1"/>
            </a:solidFill>
          </a:endParaRPr>
        </a:p>
      </dgm:t>
    </dgm:pt>
    <dgm:pt modelId="{AA5F9DFA-19F3-4EFC-8E5F-93F48529F4BE}" type="parTrans" cxnId="{78669343-21E0-404A-A552-07B8B780F65A}">
      <dgm:prSet/>
      <dgm:spPr/>
      <dgm:t>
        <a:bodyPr/>
        <a:lstStyle/>
        <a:p>
          <a:endParaRPr lang="en-GB"/>
        </a:p>
      </dgm:t>
    </dgm:pt>
    <dgm:pt modelId="{F7AC9A69-B94C-4BCD-B844-300FF43973AE}" type="sibTrans" cxnId="{78669343-21E0-404A-A552-07B8B780F65A}">
      <dgm:prSet/>
      <dgm:spPr/>
      <dgm:t>
        <a:bodyPr/>
        <a:lstStyle/>
        <a:p>
          <a:endParaRPr lang="en-GB"/>
        </a:p>
      </dgm:t>
    </dgm:pt>
    <dgm:pt modelId="{A9142E3A-A733-433A-89C9-5AD2B2097774}">
      <dgm:prSet custT="1"/>
      <dgm:spPr/>
      <dgm:t>
        <a:bodyPr/>
        <a:lstStyle/>
        <a:p>
          <a:pPr>
            <a:lnSpc>
              <a:spcPct val="100000"/>
            </a:lnSpc>
          </a:pPr>
          <a:r>
            <a:rPr kumimoji="0" lang="en-GB" sz="2400" b="0" i="0" u="none" strike="noStrike"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Partnership working</a:t>
          </a:r>
          <a:endParaRPr kumimoji="0" lang="en-GB" sz="2400" b="0" i="0" u="none" strike="noStrike" cap="none" spc="0" normalizeH="0" baseline="0" noProof="0">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dgm:t>
    </dgm:pt>
    <dgm:pt modelId="{CD3DA7F0-663D-46ED-B2F3-58456411CBCE}" type="parTrans" cxnId="{F49D14F5-DAFF-4A64-9DA6-C598D9B7C202}">
      <dgm:prSet/>
      <dgm:spPr/>
      <dgm:t>
        <a:bodyPr/>
        <a:lstStyle/>
        <a:p>
          <a:endParaRPr lang="en-GB"/>
        </a:p>
      </dgm:t>
    </dgm:pt>
    <dgm:pt modelId="{BD4B0F12-7614-4B25-AA74-CE32B00CA3F4}" type="sibTrans" cxnId="{F49D14F5-DAFF-4A64-9DA6-C598D9B7C202}">
      <dgm:prSet/>
      <dgm:spPr/>
      <dgm:t>
        <a:bodyPr/>
        <a:lstStyle/>
        <a:p>
          <a:endParaRPr lang="en-GB"/>
        </a:p>
      </dgm:t>
    </dgm:pt>
    <dgm:pt modelId="{DC5CCDF8-6E75-48D0-B0A0-0B61FF705E57}">
      <dgm:prSet custT="1"/>
      <dgm:spPr/>
      <dgm:t>
        <a:bodyPr/>
        <a:lstStyle/>
        <a:p>
          <a:pPr>
            <a:lnSpc>
              <a:spcPct val="100000"/>
            </a:lnSpc>
          </a:pPr>
          <a:r>
            <a:rPr kumimoji="0" lang="en-GB" sz="2400" b="0" i="0" u="none" strike="noStrike" cap="none" spc="0" normalizeH="0" baseline="0" noProof="0">
              <a:ln>
                <a:noFill/>
              </a:ln>
              <a:solidFill>
                <a:schemeClr val="bg1"/>
              </a:solidFill>
              <a:effectLst/>
              <a:uLnTx/>
              <a:uFillTx/>
              <a:latin typeface="Calibri"/>
              <a:ea typeface="+mn-ea"/>
              <a:cs typeface="+mn-cs"/>
            </a:rPr>
            <a:t>Meeting communication needs</a:t>
          </a:r>
          <a:endParaRPr kumimoji="0" lang="en-GB" sz="2400" b="0" i="0" u="none" strike="noStrike" cap="none" spc="0" normalizeH="0" baseline="0" noProof="0">
            <a:solidFill>
              <a:schemeClr val="bg1"/>
            </a:solidFill>
            <a:effectLst/>
            <a:uLnTx/>
            <a:uFillTx/>
            <a:latin typeface="Calibri"/>
            <a:ea typeface="+mn-ea"/>
            <a:cs typeface="+mn-cs"/>
          </a:endParaRPr>
        </a:p>
      </dgm:t>
    </dgm:pt>
    <dgm:pt modelId="{44C7EEFD-CF8B-4EF5-B65F-E2C79B635D6A}" type="parTrans" cxnId="{C36407B0-7569-47DF-A785-642BF1F09C51}">
      <dgm:prSet/>
      <dgm:spPr/>
      <dgm:t>
        <a:bodyPr/>
        <a:lstStyle/>
        <a:p>
          <a:endParaRPr lang="en-GB"/>
        </a:p>
      </dgm:t>
    </dgm:pt>
    <dgm:pt modelId="{94FB9A10-8886-4175-84BB-10417945D430}" type="sibTrans" cxnId="{C36407B0-7569-47DF-A785-642BF1F09C51}">
      <dgm:prSet/>
      <dgm:spPr/>
      <dgm:t>
        <a:bodyPr/>
        <a:lstStyle/>
        <a:p>
          <a:endParaRPr lang="en-GB"/>
        </a:p>
      </dgm:t>
    </dgm:pt>
    <dgm:pt modelId="{A91CA7B9-F3CA-4859-B821-D2A4D4A4A776}">
      <dgm:prSet custT="1"/>
      <dgm:spPr/>
      <dgm:t>
        <a:bodyPr/>
        <a:lstStyle/>
        <a:p>
          <a:pPr>
            <a:lnSpc>
              <a:spcPct val="100000"/>
            </a:lnSpc>
          </a:pPr>
          <a:r>
            <a:rPr lang="en-GB" sz="2400" b="0">
              <a:solidFill>
                <a:schemeClr val="bg1"/>
              </a:solidFill>
              <a:latin typeface="Calibri" panose="020F0502020204030204" pitchFamily="34" charset="0"/>
              <a:ea typeface="Times New Roman" panose="02020603050405020304" pitchFamily="18" charset="0"/>
              <a:cs typeface="Times New Roman" panose="02020603050405020304" pitchFamily="18" charset="0"/>
            </a:rPr>
            <a:t>Safeguarding </a:t>
          </a:r>
          <a:endParaRPr kumimoji="0" lang="en-GB" sz="2400" b="0" i="0" u="none" strike="noStrike" cap="none" spc="0" normalizeH="0" baseline="0" noProof="0">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dgm:t>
    </dgm:pt>
    <dgm:pt modelId="{ED62FA31-3B0C-4F86-B709-2842F8F8BF40}" type="parTrans" cxnId="{8B3E621A-7702-4AAF-AEF5-7B822AFC98CC}">
      <dgm:prSet/>
      <dgm:spPr/>
      <dgm:t>
        <a:bodyPr/>
        <a:lstStyle/>
        <a:p>
          <a:endParaRPr lang="en-GB"/>
        </a:p>
      </dgm:t>
    </dgm:pt>
    <dgm:pt modelId="{3FA4FE9E-624F-4DF4-8866-9ADA7126641F}" type="sibTrans" cxnId="{8B3E621A-7702-4AAF-AEF5-7B822AFC98CC}">
      <dgm:prSet/>
      <dgm:spPr/>
      <dgm:t>
        <a:bodyPr/>
        <a:lstStyle/>
        <a:p>
          <a:endParaRPr lang="en-GB"/>
        </a:p>
      </dgm:t>
    </dgm:pt>
    <dgm:pt modelId="{98F2ADED-90BF-42E2-804E-30602E13CFE1}" type="pres">
      <dgm:prSet presAssocID="{89A20AD2-3AF3-40FE-9B08-79C5035D8076}" presName="root" presStyleCnt="0">
        <dgm:presLayoutVars>
          <dgm:dir/>
          <dgm:resizeHandles val="exact"/>
        </dgm:presLayoutVars>
      </dgm:prSet>
      <dgm:spPr/>
    </dgm:pt>
    <dgm:pt modelId="{E0D1D7C1-E121-4FCE-AE47-29B28FC7EF3C}" type="pres">
      <dgm:prSet presAssocID="{7B48F34A-9624-4C81-BA60-4737FCA49B6B}" presName="compNode" presStyleCnt="0"/>
      <dgm:spPr/>
    </dgm:pt>
    <dgm:pt modelId="{2C91D1F7-2F91-4264-B39F-AC68A6C34460}" type="pres">
      <dgm:prSet presAssocID="{7B48F34A-9624-4C81-BA60-4737FCA49B6B}" presName="bgRect" presStyleLbl="bgShp" presStyleIdx="0" presStyleCnt="4"/>
      <dgm:spPr>
        <a:solidFill>
          <a:srgbClr val="3E2782"/>
        </a:solidFill>
      </dgm:spPr>
    </dgm:pt>
    <dgm:pt modelId="{BD32A092-44D6-4FED-94B9-0F89E6EC135F}" type="pres">
      <dgm:prSet presAssocID="{7B48F34A-9624-4C81-BA60-4737FCA49B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with solid fill"/>
        </a:ext>
      </dgm:extLst>
    </dgm:pt>
    <dgm:pt modelId="{5486C056-09A3-46BF-83FF-22F514CD4C13}" type="pres">
      <dgm:prSet presAssocID="{7B48F34A-9624-4C81-BA60-4737FCA49B6B}" presName="spaceRect" presStyleCnt="0"/>
      <dgm:spPr/>
    </dgm:pt>
    <dgm:pt modelId="{02BC85F9-439F-48C1-9749-AF8ACD7C0761}" type="pres">
      <dgm:prSet presAssocID="{7B48F34A-9624-4C81-BA60-4737FCA49B6B}" presName="parTx" presStyleLbl="revTx" presStyleIdx="0" presStyleCnt="4">
        <dgm:presLayoutVars>
          <dgm:chMax val="0"/>
          <dgm:chPref val="0"/>
        </dgm:presLayoutVars>
      </dgm:prSet>
      <dgm:spPr/>
    </dgm:pt>
    <dgm:pt modelId="{2FB4B957-A937-4100-B402-C4C51B7FC9A2}" type="pres">
      <dgm:prSet presAssocID="{F7AC9A69-B94C-4BCD-B844-300FF43973AE}" presName="sibTrans" presStyleCnt="0"/>
      <dgm:spPr/>
    </dgm:pt>
    <dgm:pt modelId="{33AE469C-587E-433D-9E74-FF5079083AD6}" type="pres">
      <dgm:prSet presAssocID="{A9142E3A-A733-433A-89C9-5AD2B2097774}" presName="compNode" presStyleCnt="0"/>
      <dgm:spPr/>
    </dgm:pt>
    <dgm:pt modelId="{9DD55219-6DA3-44AF-A8FC-4BE982F3E3D9}" type="pres">
      <dgm:prSet presAssocID="{A9142E3A-A733-433A-89C9-5AD2B2097774}" presName="bgRect" presStyleLbl="bgShp" presStyleIdx="1" presStyleCnt="4"/>
      <dgm:spPr>
        <a:solidFill>
          <a:srgbClr val="3E2880"/>
        </a:solidFill>
      </dgm:spPr>
    </dgm:pt>
    <dgm:pt modelId="{3022605B-5E8F-4FC8-96E0-6B59032DE3F2}" type="pres">
      <dgm:prSet presAssocID="{A9142E3A-A733-433A-89C9-5AD2B20977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10D20AAD-61CF-4329-BAD7-4E592B8640CA}" type="pres">
      <dgm:prSet presAssocID="{A9142E3A-A733-433A-89C9-5AD2B2097774}" presName="spaceRect" presStyleCnt="0"/>
      <dgm:spPr/>
    </dgm:pt>
    <dgm:pt modelId="{15D17F0E-F824-48E6-8384-D2C04282288C}" type="pres">
      <dgm:prSet presAssocID="{A9142E3A-A733-433A-89C9-5AD2B2097774}" presName="parTx" presStyleLbl="revTx" presStyleIdx="1" presStyleCnt="4">
        <dgm:presLayoutVars>
          <dgm:chMax val="0"/>
          <dgm:chPref val="0"/>
        </dgm:presLayoutVars>
      </dgm:prSet>
      <dgm:spPr/>
    </dgm:pt>
    <dgm:pt modelId="{12C92E2F-023C-4F8A-9EB4-CF6FC4269406}" type="pres">
      <dgm:prSet presAssocID="{BD4B0F12-7614-4B25-AA74-CE32B00CA3F4}" presName="sibTrans" presStyleCnt="0"/>
      <dgm:spPr/>
    </dgm:pt>
    <dgm:pt modelId="{92319E64-002C-4B51-9F49-94025156169E}" type="pres">
      <dgm:prSet presAssocID="{DC5CCDF8-6E75-48D0-B0A0-0B61FF705E57}" presName="compNode" presStyleCnt="0"/>
      <dgm:spPr/>
    </dgm:pt>
    <dgm:pt modelId="{59E6F7EF-AC31-45CB-8844-EFC9DE7363F9}" type="pres">
      <dgm:prSet presAssocID="{DC5CCDF8-6E75-48D0-B0A0-0B61FF705E57}" presName="bgRect" presStyleLbl="bgShp" presStyleIdx="2" presStyleCnt="4"/>
      <dgm:spPr>
        <a:solidFill>
          <a:srgbClr val="3E2782"/>
        </a:solidFill>
      </dgm:spPr>
    </dgm:pt>
    <dgm:pt modelId="{AB5FA665-B2DA-43F6-ADCD-FF50925F82D6}" type="pres">
      <dgm:prSet presAssocID="{DC5CCDF8-6E75-48D0-B0A0-0B61FF705E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F23D2218-930F-4207-AE57-9CD16EF114DA}" type="pres">
      <dgm:prSet presAssocID="{DC5CCDF8-6E75-48D0-B0A0-0B61FF705E57}" presName="spaceRect" presStyleCnt="0"/>
      <dgm:spPr/>
    </dgm:pt>
    <dgm:pt modelId="{124B9016-AED8-49A3-8F4C-AE10C57ECFD9}" type="pres">
      <dgm:prSet presAssocID="{DC5CCDF8-6E75-48D0-B0A0-0B61FF705E57}" presName="parTx" presStyleLbl="revTx" presStyleIdx="2" presStyleCnt="4">
        <dgm:presLayoutVars>
          <dgm:chMax val="0"/>
          <dgm:chPref val="0"/>
        </dgm:presLayoutVars>
      </dgm:prSet>
      <dgm:spPr/>
    </dgm:pt>
    <dgm:pt modelId="{CB49F88A-8563-4007-BF40-7977FB01D41E}" type="pres">
      <dgm:prSet presAssocID="{94FB9A10-8886-4175-84BB-10417945D430}" presName="sibTrans" presStyleCnt="0"/>
      <dgm:spPr/>
    </dgm:pt>
    <dgm:pt modelId="{4C30F1CE-14A7-40BE-865F-03580A6E96C3}" type="pres">
      <dgm:prSet presAssocID="{A91CA7B9-F3CA-4859-B821-D2A4D4A4A776}" presName="compNode" presStyleCnt="0"/>
      <dgm:spPr/>
    </dgm:pt>
    <dgm:pt modelId="{1CA85EB5-AD01-4FA9-A884-AC8F4B4D27D3}" type="pres">
      <dgm:prSet presAssocID="{A91CA7B9-F3CA-4859-B821-D2A4D4A4A776}" presName="bgRect" presStyleLbl="bgShp" presStyleIdx="3" presStyleCnt="4"/>
      <dgm:spPr>
        <a:solidFill>
          <a:srgbClr val="3E2782"/>
        </a:solidFill>
      </dgm:spPr>
    </dgm:pt>
    <dgm:pt modelId="{5AD40336-4176-457B-9C51-5AE0A9CABEE7}" type="pres">
      <dgm:prSet presAssocID="{A91CA7B9-F3CA-4859-B821-D2A4D4A4A7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hield with solid fill"/>
        </a:ext>
      </dgm:extLst>
    </dgm:pt>
    <dgm:pt modelId="{CB2966D3-1356-484D-9430-358CA352FF4B}" type="pres">
      <dgm:prSet presAssocID="{A91CA7B9-F3CA-4859-B821-D2A4D4A4A776}" presName="spaceRect" presStyleCnt="0"/>
      <dgm:spPr/>
    </dgm:pt>
    <dgm:pt modelId="{6111C68D-10AC-4E82-9AC7-D9F7D2354E8D}" type="pres">
      <dgm:prSet presAssocID="{A91CA7B9-F3CA-4859-B821-D2A4D4A4A776}" presName="parTx" presStyleLbl="revTx" presStyleIdx="3" presStyleCnt="4">
        <dgm:presLayoutVars>
          <dgm:chMax val="0"/>
          <dgm:chPref val="0"/>
        </dgm:presLayoutVars>
      </dgm:prSet>
      <dgm:spPr/>
    </dgm:pt>
  </dgm:ptLst>
  <dgm:cxnLst>
    <dgm:cxn modelId="{8B3E621A-7702-4AAF-AEF5-7B822AFC98CC}" srcId="{89A20AD2-3AF3-40FE-9B08-79C5035D8076}" destId="{A91CA7B9-F3CA-4859-B821-D2A4D4A4A776}" srcOrd="3" destOrd="0" parTransId="{ED62FA31-3B0C-4F86-B709-2842F8F8BF40}" sibTransId="{3FA4FE9E-624F-4DF4-8866-9ADA7126641F}"/>
    <dgm:cxn modelId="{78669343-21E0-404A-A552-07B8B780F65A}" srcId="{89A20AD2-3AF3-40FE-9B08-79C5035D8076}" destId="{7B48F34A-9624-4C81-BA60-4737FCA49B6B}" srcOrd="0" destOrd="0" parTransId="{AA5F9DFA-19F3-4EFC-8E5F-93F48529F4BE}" sibTransId="{F7AC9A69-B94C-4BCD-B844-300FF43973AE}"/>
    <dgm:cxn modelId="{1CEBDF85-CD94-4B60-8B95-3FD25E167093}" type="presOf" srcId="{A91CA7B9-F3CA-4859-B821-D2A4D4A4A776}" destId="{6111C68D-10AC-4E82-9AC7-D9F7D2354E8D}" srcOrd="0" destOrd="0" presId="urn:microsoft.com/office/officeart/2018/2/layout/IconVerticalSolidList"/>
    <dgm:cxn modelId="{56F70F8F-CD54-4B94-9C9F-E63351BA968F}" type="presOf" srcId="{7B48F34A-9624-4C81-BA60-4737FCA49B6B}" destId="{02BC85F9-439F-48C1-9749-AF8ACD7C0761}" srcOrd="0" destOrd="0" presId="urn:microsoft.com/office/officeart/2018/2/layout/IconVerticalSolidList"/>
    <dgm:cxn modelId="{EDEDA997-A89D-47EA-ACB4-9C4AFD2DE79A}" type="presOf" srcId="{A9142E3A-A733-433A-89C9-5AD2B2097774}" destId="{15D17F0E-F824-48E6-8384-D2C04282288C}" srcOrd="0" destOrd="0" presId="urn:microsoft.com/office/officeart/2018/2/layout/IconVerticalSolidList"/>
    <dgm:cxn modelId="{9B0AE1A9-34C6-4080-A6C3-FC3257A60EDE}" type="presOf" srcId="{89A20AD2-3AF3-40FE-9B08-79C5035D8076}" destId="{98F2ADED-90BF-42E2-804E-30602E13CFE1}" srcOrd="0" destOrd="0" presId="urn:microsoft.com/office/officeart/2018/2/layout/IconVerticalSolidList"/>
    <dgm:cxn modelId="{C36407B0-7569-47DF-A785-642BF1F09C51}" srcId="{89A20AD2-3AF3-40FE-9B08-79C5035D8076}" destId="{DC5CCDF8-6E75-48D0-B0A0-0B61FF705E57}" srcOrd="2" destOrd="0" parTransId="{44C7EEFD-CF8B-4EF5-B65F-E2C79B635D6A}" sibTransId="{94FB9A10-8886-4175-84BB-10417945D430}"/>
    <dgm:cxn modelId="{129EC2D6-C36D-4B05-8715-8147C37598E0}" type="presOf" srcId="{DC5CCDF8-6E75-48D0-B0A0-0B61FF705E57}" destId="{124B9016-AED8-49A3-8F4C-AE10C57ECFD9}" srcOrd="0" destOrd="0" presId="urn:microsoft.com/office/officeart/2018/2/layout/IconVerticalSolidList"/>
    <dgm:cxn modelId="{F49D14F5-DAFF-4A64-9DA6-C598D9B7C202}" srcId="{89A20AD2-3AF3-40FE-9B08-79C5035D8076}" destId="{A9142E3A-A733-433A-89C9-5AD2B2097774}" srcOrd="1" destOrd="0" parTransId="{CD3DA7F0-663D-46ED-B2F3-58456411CBCE}" sibTransId="{BD4B0F12-7614-4B25-AA74-CE32B00CA3F4}"/>
    <dgm:cxn modelId="{A9F98D8B-AB0D-4F5E-9AF8-1D244986ABEF}" type="presParOf" srcId="{98F2ADED-90BF-42E2-804E-30602E13CFE1}" destId="{E0D1D7C1-E121-4FCE-AE47-29B28FC7EF3C}" srcOrd="0" destOrd="0" presId="urn:microsoft.com/office/officeart/2018/2/layout/IconVerticalSolidList"/>
    <dgm:cxn modelId="{175D8604-1D7D-447A-A6DE-9D6BAFBC7D93}" type="presParOf" srcId="{E0D1D7C1-E121-4FCE-AE47-29B28FC7EF3C}" destId="{2C91D1F7-2F91-4264-B39F-AC68A6C34460}" srcOrd="0" destOrd="0" presId="urn:microsoft.com/office/officeart/2018/2/layout/IconVerticalSolidList"/>
    <dgm:cxn modelId="{96FC8A51-96D8-40AF-9DB5-E13C95BECEC9}" type="presParOf" srcId="{E0D1D7C1-E121-4FCE-AE47-29B28FC7EF3C}" destId="{BD32A092-44D6-4FED-94B9-0F89E6EC135F}" srcOrd="1" destOrd="0" presId="urn:microsoft.com/office/officeart/2018/2/layout/IconVerticalSolidList"/>
    <dgm:cxn modelId="{FED0CB0A-9C80-44AE-A01C-B06376F6E80A}" type="presParOf" srcId="{E0D1D7C1-E121-4FCE-AE47-29B28FC7EF3C}" destId="{5486C056-09A3-46BF-83FF-22F514CD4C13}" srcOrd="2" destOrd="0" presId="urn:microsoft.com/office/officeart/2018/2/layout/IconVerticalSolidList"/>
    <dgm:cxn modelId="{CF623D05-271F-4F39-8107-34F083898447}" type="presParOf" srcId="{E0D1D7C1-E121-4FCE-AE47-29B28FC7EF3C}" destId="{02BC85F9-439F-48C1-9749-AF8ACD7C0761}" srcOrd="3" destOrd="0" presId="urn:microsoft.com/office/officeart/2018/2/layout/IconVerticalSolidList"/>
    <dgm:cxn modelId="{606BF794-564F-4FF1-8FA4-EF2EA8C42562}" type="presParOf" srcId="{98F2ADED-90BF-42E2-804E-30602E13CFE1}" destId="{2FB4B957-A937-4100-B402-C4C51B7FC9A2}" srcOrd="1" destOrd="0" presId="urn:microsoft.com/office/officeart/2018/2/layout/IconVerticalSolidList"/>
    <dgm:cxn modelId="{950E0E86-0240-4FA7-A66B-3C31B72F2A41}" type="presParOf" srcId="{98F2ADED-90BF-42E2-804E-30602E13CFE1}" destId="{33AE469C-587E-433D-9E74-FF5079083AD6}" srcOrd="2" destOrd="0" presId="urn:microsoft.com/office/officeart/2018/2/layout/IconVerticalSolidList"/>
    <dgm:cxn modelId="{76BAC2A8-CC0F-4691-8843-FAD370A80833}" type="presParOf" srcId="{33AE469C-587E-433D-9E74-FF5079083AD6}" destId="{9DD55219-6DA3-44AF-A8FC-4BE982F3E3D9}" srcOrd="0" destOrd="0" presId="urn:microsoft.com/office/officeart/2018/2/layout/IconVerticalSolidList"/>
    <dgm:cxn modelId="{75C25216-C063-4C2A-B0DB-991C05F53972}" type="presParOf" srcId="{33AE469C-587E-433D-9E74-FF5079083AD6}" destId="{3022605B-5E8F-4FC8-96E0-6B59032DE3F2}" srcOrd="1" destOrd="0" presId="urn:microsoft.com/office/officeart/2018/2/layout/IconVerticalSolidList"/>
    <dgm:cxn modelId="{1FF24FFE-2840-48A3-86CB-4EB87B52FB67}" type="presParOf" srcId="{33AE469C-587E-433D-9E74-FF5079083AD6}" destId="{10D20AAD-61CF-4329-BAD7-4E592B8640CA}" srcOrd="2" destOrd="0" presId="urn:microsoft.com/office/officeart/2018/2/layout/IconVerticalSolidList"/>
    <dgm:cxn modelId="{F5787EE7-7CAE-4CF3-BFA6-070D2DF488FA}" type="presParOf" srcId="{33AE469C-587E-433D-9E74-FF5079083AD6}" destId="{15D17F0E-F824-48E6-8384-D2C04282288C}" srcOrd="3" destOrd="0" presId="urn:microsoft.com/office/officeart/2018/2/layout/IconVerticalSolidList"/>
    <dgm:cxn modelId="{F4D83F96-F636-454F-9F30-080C383C1333}" type="presParOf" srcId="{98F2ADED-90BF-42E2-804E-30602E13CFE1}" destId="{12C92E2F-023C-4F8A-9EB4-CF6FC4269406}" srcOrd="3" destOrd="0" presId="urn:microsoft.com/office/officeart/2018/2/layout/IconVerticalSolidList"/>
    <dgm:cxn modelId="{E6B1E093-7CCA-4DB1-8A5B-BEFEC5CD8798}" type="presParOf" srcId="{98F2ADED-90BF-42E2-804E-30602E13CFE1}" destId="{92319E64-002C-4B51-9F49-94025156169E}" srcOrd="4" destOrd="0" presId="urn:microsoft.com/office/officeart/2018/2/layout/IconVerticalSolidList"/>
    <dgm:cxn modelId="{22CCFD14-725F-4DC7-A5F6-568D16D55993}" type="presParOf" srcId="{92319E64-002C-4B51-9F49-94025156169E}" destId="{59E6F7EF-AC31-45CB-8844-EFC9DE7363F9}" srcOrd="0" destOrd="0" presId="urn:microsoft.com/office/officeart/2018/2/layout/IconVerticalSolidList"/>
    <dgm:cxn modelId="{A8277CC6-1C61-4B51-9019-F4E45165D54D}" type="presParOf" srcId="{92319E64-002C-4B51-9F49-94025156169E}" destId="{AB5FA665-B2DA-43F6-ADCD-FF50925F82D6}" srcOrd="1" destOrd="0" presId="urn:microsoft.com/office/officeart/2018/2/layout/IconVerticalSolidList"/>
    <dgm:cxn modelId="{185E2BC6-A969-401D-A585-E2D87C35FE5E}" type="presParOf" srcId="{92319E64-002C-4B51-9F49-94025156169E}" destId="{F23D2218-930F-4207-AE57-9CD16EF114DA}" srcOrd="2" destOrd="0" presId="urn:microsoft.com/office/officeart/2018/2/layout/IconVerticalSolidList"/>
    <dgm:cxn modelId="{3E4A2551-5D05-4E55-8C5D-BB78924B09A8}" type="presParOf" srcId="{92319E64-002C-4B51-9F49-94025156169E}" destId="{124B9016-AED8-49A3-8F4C-AE10C57ECFD9}" srcOrd="3" destOrd="0" presId="urn:microsoft.com/office/officeart/2018/2/layout/IconVerticalSolidList"/>
    <dgm:cxn modelId="{C7D8C3CD-FA4B-4267-9490-B01AF1949235}" type="presParOf" srcId="{98F2ADED-90BF-42E2-804E-30602E13CFE1}" destId="{CB49F88A-8563-4007-BF40-7977FB01D41E}" srcOrd="5" destOrd="0" presId="urn:microsoft.com/office/officeart/2018/2/layout/IconVerticalSolidList"/>
    <dgm:cxn modelId="{9E54C118-DD27-4818-A856-78789535E9EA}" type="presParOf" srcId="{98F2ADED-90BF-42E2-804E-30602E13CFE1}" destId="{4C30F1CE-14A7-40BE-865F-03580A6E96C3}" srcOrd="6" destOrd="0" presId="urn:microsoft.com/office/officeart/2018/2/layout/IconVerticalSolidList"/>
    <dgm:cxn modelId="{74A280CA-5FD5-4B94-8373-7F7FC64D9E32}" type="presParOf" srcId="{4C30F1CE-14A7-40BE-865F-03580A6E96C3}" destId="{1CA85EB5-AD01-4FA9-A884-AC8F4B4D27D3}" srcOrd="0" destOrd="0" presId="urn:microsoft.com/office/officeart/2018/2/layout/IconVerticalSolidList"/>
    <dgm:cxn modelId="{E3B066F9-DDBE-422F-B066-6B7373EBE190}" type="presParOf" srcId="{4C30F1CE-14A7-40BE-865F-03580A6E96C3}" destId="{5AD40336-4176-457B-9C51-5AE0A9CABEE7}" srcOrd="1" destOrd="0" presId="urn:microsoft.com/office/officeart/2018/2/layout/IconVerticalSolidList"/>
    <dgm:cxn modelId="{44E292D4-C2A5-4C0E-AA7F-D07B5E707032}" type="presParOf" srcId="{4C30F1CE-14A7-40BE-865F-03580A6E96C3}" destId="{CB2966D3-1356-484D-9430-358CA352FF4B}" srcOrd="2" destOrd="0" presId="urn:microsoft.com/office/officeart/2018/2/layout/IconVerticalSolidList"/>
    <dgm:cxn modelId="{1AAD445C-FC38-40CE-9133-0B0C39A880D7}" type="presParOf" srcId="{4C30F1CE-14A7-40BE-865F-03580A6E96C3}" destId="{6111C68D-10AC-4E82-9AC7-D9F7D2354E8D}"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9A20AD2-3AF3-40FE-9B08-79C5035D80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7B48F34A-9624-4C81-BA60-4737FCA49B6B}">
      <dgm:prSet phldrT="[Text]" custT="1"/>
      <dgm:spPr/>
      <dgm:t>
        <a:bodyPr/>
        <a:lstStyle/>
        <a:p>
          <a:pPr>
            <a:lnSpc>
              <a:spcPct val="100000"/>
            </a:lnSpc>
          </a:pPr>
          <a:r>
            <a:rPr kumimoji="0" lang="en-GB" sz="2400" b="0" i="0" u="none" strike="noStrike" cap="none" spc="0" normalizeH="0" baseline="0" noProof="0">
              <a:ln>
                <a:noFill/>
              </a:ln>
              <a:solidFill>
                <a:schemeClr val="bg1"/>
              </a:solidFill>
              <a:effectLst/>
              <a:uLnTx/>
              <a:uFillTx/>
              <a:latin typeface="Calibri" panose="020F0502020204030204" pitchFamily="34" charset="0"/>
              <a:cs typeface="Calibri" panose="020F0502020204030204" pitchFamily="34" charset="0"/>
            </a:rPr>
            <a:t>Contributing to a positive environment</a:t>
          </a:r>
        </a:p>
      </dgm:t>
    </dgm:pt>
    <dgm:pt modelId="{AA5F9DFA-19F3-4EFC-8E5F-93F48529F4BE}" type="parTrans" cxnId="{78669343-21E0-404A-A552-07B8B780F65A}">
      <dgm:prSet/>
      <dgm:spPr/>
      <dgm:t>
        <a:bodyPr/>
        <a:lstStyle/>
        <a:p>
          <a:endParaRPr lang="en-GB"/>
        </a:p>
      </dgm:t>
    </dgm:pt>
    <dgm:pt modelId="{F7AC9A69-B94C-4BCD-B844-300FF43973AE}" type="sibTrans" cxnId="{78669343-21E0-404A-A552-07B8B780F65A}">
      <dgm:prSet/>
      <dgm:spPr/>
      <dgm:t>
        <a:bodyPr/>
        <a:lstStyle/>
        <a:p>
          <a:endParaRPr lang="en-GB"/>
        </a:p>
      </dgm:t>
    </dgm:pt>
    <dgm:pt modelId="{A9142E3A-A733-433A-89C9-5AD2B2097774}">
      <dgm:prSet custT="1"/>
      <dgm:spPr/>
      <dgm:t>
        <a:bodyPr/>
        <a:lstStyle/>
        <a:p>
          <a:pPr>
            <a:lnSpc>
              <a:spcPct val="100000"/>
            </a:lnSpc>
          </a:pPr>
          <a:r>
            <a:rPr kumimoji="0" lang="en-GB" sz="2400" b="0" i="0" u="none" strike="noStrike" cap="none" spc="0" normalizeH="0" baseline="0" noProof="0">
              <a:ln>
                <a:noFill/>
              </a:ln>
              <a:solidFill>
                <a:schemeClr val="bg1"/>
              </a:solidFill>
              <a:effectLst/>
              <a:uLnTx/>
              <a:uFillTx/>
              <a:latin typeface="Calibri" panose="020F0502020204030204" pitchFamily="34" charset="0"/>
              <a:cs typeface="Calibri" panose="020F0502020204030204" pitchFamily="34" charset="0"/>
            </a:rPr>
            <a:t>Tackling discrimination </a:t>
          </a:r>
        </a:p>
      </dgm:t>
    </dgm:pt>
    <dgm:pt modelId="{CD3DA7F0-663D-46ED-B2F3-58456411CBCE}" type="parTrans" cxnId="{F49D14F5-DAFF-4A64-9DA6-C598D9B7C202}">
      <dgm:prSet/>
      <dgm:spPr/>
      <dgm:t>
        <a:bodyPr/>
        <a:lstStyle/>
        <a:p>
          <a:endParaRPr lang="en-GB"/>
        </a:p>
      </dgm:t>
    </dgm:pt>
    <dgm:pt modelId="{BD4B0F12-7614-4B25-AA74-CE32B00CA3F4}" type="sibTrans" cxnId="{F49D14F5-DAFF-4A64-9DA6-C598D9B7C202}">
      <dgm:prSet/>
      <dgm:spPr/>
      <dgm:t>
        <a:bodyPr/>
        <a:lstStyle/>
        <a:p>
          <a:endParaRPr lang="en-GB"/>
        </a:p>
      </dgm:t>
    </dgm:pt>
    <dgm:pt modelId="{DC5CCDF8-6E75-48D0-B0A0-0B61FF705E57}">
      <dgm:prSet custT="1"/>
      <dgm:spPr/>
      <dgm:t>
        <a:bodyPr/>
        <a:lstStyle/>
        <a:p>
          <a:pPr>
            <a:lnSpc>
              <a:spcPct val="100000"/>
            </a:lnSpc>
          </a:pPr>
          <a:r>
            <a:rPr kumimoji="0" lang="en-GB" sz="2400" b="0" i="0" u="none" strike="noStrike"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Team working and delegation</a:t>
          </a:r>
          <a:endParaRPr kumimoji="0" lang="en-GB" sz="2400" b="0" i="0" u="none" strike="noStrike" cap="none" spc="0" normalizeH="0" baseline="0" noProof="0">
            <a:solidFill>
              <a:schemeClr val="bg1"/>
            </a:solidFill>
            <a:effectLst/>
            <a:uLnTx/>
            <a:uFillTx/>
            <a:latin typeface="Calibri"/>
            <a:ea typeface="+mn-ea"/>
            <a:cs typeface="+mn-cs"/>
          </a:endParaRPr>
        </a:p>
      </dgm:t>
    </dgm:pt>
    <dgm:pt modelId="{44C7EEFD-CF8B-4EF5-B65F-E2C79B635D6A}" type="parTrans" cxnId="{C36407B0-7569-47DF-A785-642BF1F09C51}">
      <dgm:prSet/>
      <dgm:spPr/>
      <dgm:t>
        <a:bodyPr/>
        <a:lstStyle/>
        <a:p>
          <a:endParaRPr lang="en-GB"/>
        </a:p>
      </dgm:t>
    </dgm:pt>
    <dgm:pt modelId="{94FB9A10-8886-4175-84BB-10417945D430}" type="sibTrans" cxnId="{C36407B0-7569-47DF-A785-642BF1F09C51}">
      <dgm:prSet/>
      <dgm:spPr/>
      <dgm:t>
        <a:bodyPr/>
        <a:lstStyle/>
        <a:p>
          <a:endParaRPr lang="en-GB"/>
        </a:p>
      </dgm:t>
    </dgm:pt>
    <dgm:pt modelId="{A91CA7B9-F3CA-4859-B821-D2A4D4A4A776}">
      <dgm:prSet custT="1"/>
      <dgm:spPr/>
      <dgm:t>
        <a:bodyPr/>
        <a:lstStyle/>
        <a:p>
          <a:pPr>
            <a:lnSpc>
              <a:spcPct val="100000"/>
            </a:lnSpc>
          </a:pPr>
          <a:r>
            <a:rPr lang="en-GB" sz="2400" b="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Leadership </a:t>
          </a:r>
          <a:endParaRPr kumimoji="0" lang="en-GB" sz="2400" b="0" i="0" u="none" strike="noStrike" cap="none" spc="0" normalizeH="0" baseline="0" noProof="0">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dgm:t>
    </dgm:pt>
    <dgm:pt modelId="{ED62FA31-3B0C-4F86-B709-2842F8F8BF40}" type="parTrans" cxnId="{8B3E621A-7702-4AAF-AEF5-7B822AFC98CC}">
      <dgm:prSet/>
      <dgm:spPr/>
      <dgm:t>
        <a:bodyPr/>
        <a:lstStyle/>
        <a:p>
          <a:endParaRPr lang="en-GB"/>
        </a:p>
      </dgm:t>
    </dgm:pt>
    <dgm:pt modelId="{3FA4FE9E-624F-4DF4-8866-9ADA7126641F}" type="sibTrans" cxnId="{8B3E621A-7702-4AAF-AEF5-7B822AFC98CC}">
      <dgm:prSet/>
      <dgm:spPr/>
      <dgm:t>
        <a:bodyPr/>
        <a:lstStyle/>
        <a:p>
          <a:endParaRPr lang="en-GB"/>
        </a:p>
      </dgm:t>
    </dgm:pt>
    <dgm:pt modelId="{98F2ADED-90BF-42E2-804E-30602E13CFE1}" type="pres">
      <dgm:prSet presAssocID="{89A20AD2-3AF3-40FE-9B08-79C5035D8076}" presName="root" presStyleCnt="0">
        <dgm:presLayoutVars>
          <dgm:dir/>
          <dgm:resizeHandles val="exact"/>
        </dgm:presLayoutVars>
      </dgm:prSet>
      <dgm:spPr/>
    </dgm:pt>
    <dgm:pt modelId="{E0D1D7C1-E121-4FCE-AE47-29B28FC7EF3C}" type="pres">
      <dgm:prSet presAssocID="{7B48F34A-9624-4C81-BA60-4737FCA49B6B}" presName="compNode" presStyleCnt="0"/>
      <dgm:spPr/>
    </dgm:pt>
    <dgm:pt modelId="{2C91D1F7-2F91-4264-B39F-AC68A6C34460}" type="pres">
      <dgm:prSet presAssocID="{7B48F34A-9624-4C81-BA60-4737FCA49B6B}" presName="bgRect" presStyleLbl="bgShp" presStyleIdx="0" presStyleCnt="4" custLinFactNeighborX="248" custLinFactNeighborY="1020"/>
      <dgm:spPr>
        <a:solidFill>
          <a:srgbClr val="30A5BE"/>
        </a:solidFill>
      </dgm:spPr>
    </dgm:pt>
    <dgm:pt modelId="{BD32A092-44D6-4FED-94B9-0F89E6EC135F}" type="pres">
      <dgm:prSet presAssocID="{7B48F34A-9624-4C81-BA60-4737FCA49B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siness Growth with solid fill"/>
        </a:ext>
      </dgm:extLst>
    </dgm:pt>
    <dgm:pt modelId="{5486C056-09A3-46BF-83FF-22F514CD4C13}" type="pres">
      <dgm:prSet presAssocID="{7B48F34A-9624-4C81-BA60-4737FCA49B6B}" presName="spaceRect" presStyleCnt="0"/>
      <dgm:spPr/>
    </dgm:pt>
    <dgm:pt modelId="{02BC85F9-439F-48C1-9749-AF8ACD7C0761}" type="pres">
      <dgm:prSet presAssocID="{7B48F34A-9624-4C81-BA60-4737FCA49B6B}" presName="parTx" presStyleLbl="revTx" presStyleIdx="0" presStyleCnt="4">
        <dgm:presLayoutVars>
          <dgm:chMax val="0"/>
          <dgm:chPref val="0"/>
        </dgm:presLayoutVars>
      </dgm:prSet>
      <dgm:spPr/>
    </dgm:pt>
    <dgm:pt modelId="{2FB4B957-A937-4100-B402-C4C51B7FC9A2}" type="pres">
      <dgm:prSet presAssocID="{F7AC9A69-B94C-4BCD-B844-300FF43973AE}" presName="sibTrans" presStyleCnt="0"/>
      <dgm:spPr/>
    </dgm:pt>
    <dgm:pt modelId="{33AE469C-587E-433D-9E74-FF5079083AD6}" type="pres">
      <dgm:prSet presAssocID="{A9142E3A-A733-433A-89C9-5AD2B2097774}" presName="compNode" presStyleCnt="0"/>
      <dgm:spPr/>
    </dgm:pt>
    <dgm:pt modelId="{9DD55219-6DA3-44AF-A8FC-4BE982F3E3D9}" type="pres">
      <dgm:prSet presAssocID="{A9142E3A-A733-433A-89C9-5AD2B2097774}" presName="bgRect" presStyleLbl="bgShp" presStyleIdx="1" presStyleCnt="4"/>
      <dgm:spPr>
        <a:solidFill>
          <a:srgbClr val="30A5BE"/>
        </a:solidFill>
      </dgm:spPr>
    </dgm:pt>
    <dgm:pt modelId="{3022605B-5E8F-4FC8-96E0-6B59032DE3F2}" type="pres">
      <dgm:prSet presAssocID="{A9142E3A-A733-433A-89C9-5AD2B20977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ers with solid fill"/>
        </a:ext>
      </dgm:extLst>
    </dgm:pt>
    <dgm:pt modelId="{10D20AAD-61CF-4329-BAD7-4E592B8640CA}" type="pres">
      <dgm:prSet presAssocID="{A9142E3A-A733-433A-89C9-5AD2B2097774}" presName="spaceRect" presStyleCnt="0"/>
      <dgm:spPr/>
    </dgm:pt>
    <dgm:pt modelId="{15D17F0E-F824-48E6-8384-D2C04282288C}" type="pres">
      <dgm:prSet presAssocID="{A9142E3A-A733-433A-89C9-5AD2B2097774}" presName="parTx" presStyleLbl="revTx" presStyleIdx="1" presStyleCnt="4">
        <dgm:presLayoutVars>
          <dgm:chMax val="0"/>
          <dgm:chPref val="0"/>
        </dgm:presLayoutVars>
      </dgm:prSet>
      <dgm:spPr/>
    </dgm:pt>
    <dgm:pt modelId="{12C92E2F-023C-4F8A-9EB4-CF6FC4269406}" type="pres">
      <dgm:prSet presAssocID="{BD4B0F12-7614-4B25-AA74-CE32B00CA3F4}" presName="sibTrans" presStyleCnt="0"/>
      <dgm:spPr/>
    </dgm:pt>
    <dgm:pt modelId="{92319E64-002C-4B51-9F49-94025156169E}" type="pres">
      <dgm:prSet presAssocID="{DC5CCDF8-6E75-48D0-B0A0-0B61FF705E57}" presName="compNode" presStyleCnt="0"/>
      <dgm:spPr/>
    </dgm:pt>
    <dgm:pt modelId="{59E6F7EF-AC31-45CB-8844-EFC9DE7363F9}" type="pres">
      <dgm:prSet presAssocID="{DC5CCDF8-6E75-48D0-B0A0-0B61FF705E57}" presName="bgRect" presStyleLbl="bgShp" presStyleIdx="2" presStyleCnt="4"/>
      <dgm:spPr>
        <a:solidFill>
          <a:srgbClr val="30A5BE"/>
        </a:solidFill>
      </dgm:spPr>
    </dgm:pt>
    <dgm:pt modelId="{AB5FA665-B2DA-43F6-ADCD-FF50925F82D6}" type="pres">
      <dgm:prSet presAssocID="{DC5CCDF8-6E75-48D0-B0A0-0B61FF705E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eting with solid fill"/>
        </a:ext>
      </dgm:extLst>
    </dgm:pt>
    <dgm:pt modelId="{F23D2218-930F-4207-AE57-9CD16EF114DA}" type="pres">
      <dgm:prSet presAssocID="{DC5CCDF8-6E75-48D0-B0A0-0B61FF705E57}" presName="spaceRect" presStyleCnt="0"/>
      <dgm:spPr/>
    </dgm:pt>
    <dgm:pt modelId="{124B9016-AED8-49A3-8F4C-AE10C57ECFD9}" type="pres">
      <dgm:prSet presAssocID="{DC5CCDF8-6E75-48D0-B0A0-0B61FF705E57}" presName="parTx" presStyleLbl="revTx" presStyleIdx="2" presStyleCnt="4">
        <dgm:presLayoutVars>
          <dgm:chMax val="0"/>
          <dgm:chPref val="0"/>
        </dgm:presLayoutVars>
      </dgm:prSet>
      <dgm:spPr/>
    </dgm:pt>
    <dgm:pt modelId="{CB49F88A-8563-4007-BF40-7977FB01D41E}" type="pres">
      <dgm:prSet presAssocID="{94FB9A10-8886-4175-84BB-10417945D430}" presName="sibTrans" presStyleCnt="0"/>
      <dgm:spPr/>
    </dgm:pt>
    <dgm:pt modelId="{4C30F1CE-14A7-40BE-865F-03580A6E96C3}" type="pres">
      <dgm:prSet presAssocID="{A91CA7B9-F3CA-4859-B821-D2A4D4A4A776}" presName="compNode" presStyleCnt="0"/>
      <dgm:spPr/>
    </dgm:pt>
    <dgm:pt modelId="{1CA85EB5-AD01-4FA9-A884-AC8F4B4D27D3}" type="pres">
      <dgm:prSet presAssocID="{A91CA7B9-F3CA-4859-B821-D2A4D4A4A776}" presName="bgRect" presStyleLbl="bgShp" presStyleIdx="3" presStyleCnt="4"/>
      <dgm:spPr>
        <a:solidFill>
          <a:srgbClr val="30A5BE"/>
        </a:solidFill>
      </dgm:spPr>
    </dgm:pt>
    <dgm:pt modelId="{5AD40336-4176-457B-9C51-5AE0A9CABEE7}" type="pres">
      <dgm:prSet presAssocID="{A91CA7B9-F3CA-4859-B821-D2A4D4A4A7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ompass with solid fill"/>
        </a:ext>
      </dgm:extLst>
    </dgm:pt>
    <dgm:pt modelId="{CB2966D3-1356-484D-9430-358CA352FF4B}" type="pres">
      <dgm:prSet presAssocID="{A91CA7B9-F3CA-4859-B821-D2A4D4A4A776}" presName="spaceRect" presStyleCnt="0"/>
      <dgm:spPr/>
    </dgm:pt>
    <dgm:pt modelId="{6111C68D-10AC-4E82-9AC7-D9F7D2354E8D}" type="pres">
      <dgm:prSet presAssocID="{A91CA7B9-F3CA-4859-B821-D2A4D4A4A776}" presName="parTx" presStyleLbl="revTx" presStyleIdx="3" presStyleCnt="4">
        <dgm:presLayoutVars>
          <dgm:chMax val="0"/>
          <dgm:chPref val="0"/>
        </dgm:presLayoutVars>
      </dgm:prSet>
      <dgm:spPr/>
    </dgm:pt>
  </dgm:ptLst>
  <dgm:cxnLst>
    <dgm:cxn modelId="{8B3E621A-7702-4AAF-AEF5-7B822AFC98CC}" srcId="{89A20AD2-3AF3-40FE-9B08-79C5035D8076}" destId="{A91CA7B9-F3CA-4859-B821-D2A4D4A4A776}" srcOrd="3" destOrd="0" parTransId="{ED62FA31-3B0C-4F86-B709-2842F8F8BF40}" sibTransId="{3FA4FE9E-624F-4DF4-8866-9ADA7126641F}"/>
    <dgm:cxn modelId="{78669343-21E0-404A-A552-07B8B780F65A}" srcId="{89A20AD2-3AF3-40FE-9B08-79C5035D8076}" destId="{7B48F34A-9624-4C81-BA60-4737FCA49B6B}" srcOrd="0" destOrd="0" parTransId="{AA5F9DFA-19F3-4EFC-8E5F-93F48529F4BE}" sibTransId="{F7AC9A69-B94C-4BCD-B844-300FF43973AE}"/>
    <dgm:cxn modelId="{1CEBDF85-CD94-4B60-8B95-3FD25E167093}" type="presOf" srcId="{A91CA7B9-F3CA-4859-B821-D2A4D4A4A776}" destId="{6111C68D-10AC-4E82-9AC7-D9F7D2354E8D}" srcOrd="0" destOrd="0" presId="urn:microsoft.com/office/officeart/2018/2/layout/IconVerticalSolidList"/>
    <dgm:cxn modelId="{56F70F8F-CD54-4B94-9C9F-E63351BA968F}" type="presOf" srcId="{7B48F34A-9624-4C81-BA60-4737FCA49B6B}" destId="{02BC85F9-439F-48C1-9749-AF8ACD7C0761}" srcOrd="0" destOrd="0" presId="urn:microsoft.com/office/officeart/2018/2/layout/IconVerticalSolidList"/>
    <dgm:cxn modelId="{EDEDA997-A89D-47EA-ACB4-9C4AFD2DE79A}" type="presOf" srcId="{A9142E3A-A733-433A-89C9-5AD2B2097774}" destId="{15D17F0E-F824-48E6-8384-D2C04282288C}" srcOrd="0" destOrd="0" presId="urn:microsoft.com/office/officeart/2018/2/layout/IconVerticalSolidList"/>
    <dgm:cxn modelId="{9B0AE1A9-34C6-4080-A6C3-FC3257A60EDE}" type="presOf" srcId="{89A20AD2-3AF3-40FE-9B08-79C5035D8076}" destId="{98F2ADED-90BF-42E2-804E-30602E13CFE1}" srcOrd="0" destOrd="0" presId="urn:microsoft.com/office/officeart/2018/2/layout/IconVerticalSolidList"/>
    <dgm:cxn modelId="{C36407B0-7569-47DF-A785-642BF1F09C51}" srcId="{89A20AD2-3AF3-40FE-9B08-79C5035D8076}" destId="{DC5CCDF8-6E75-48D0-B0A0-0B61FF705E57}" srcOrd="2" destOrd="0" parTransId="{44C7EEFD-CF8B-4EF5-B65F-E2C79B635D6A}" sibTransId="{94FB9A10-8886-4175-84BB-10417945D430}"/>
    <dgm:cxn modelId="{129EC2D6-C36D-4B05-8715-8147C37598E0}" type="presOf" srcId="{DC5CCDF8-6E75-48D0-B0A0-0B61FF705E57}" destId="{124B9016-AED8-49A3-8F4C-AE10C57ECFD9}" srcOrd="0" destOrd="0" presId="urn:microsoft.com/office/officeart/2018/2/layout/IconVerticalSolidList"/>
    <dgm:cxn modelId="{F49D14F5-DAFF-4A64-9DA6-C598D9B7C202}" srcId="{89A20AD2-3AF3-40FE-9B08-79C5035D8076}" destId="{A9142E3A-A733-433A-89C9-5AD2B2097774}" srcOrd="1" destOrd="0" parTransId="{CD3DA7F0-663D-46ED-B2F3-58456411CBCE}" sibTransId="{BD4B0F12-7614-4B25-AA74-CE32B00CA3F4}"/>
    <dgm:cxn modelId="{A9F98D8B-AB0D-4F5E-9AF8-1D244986ABEF}" type="presParOf" srcId="{98F2ADED-90BF-42E2-804E-30602E13CFE1}" destId="{E0D1D7C1-E121-4FCE-AE47-29B28FC7EF3C}" srcOrd="0" destOrd="0" presId="urn:microsoft.com/office/officeart/2018/2/layout/IconVerticalSolidList"/>
    <dgm:cxn modelId="{175D8604-1D7D-447A-A6DE-9D6BAFBC7D93}" type="presParOf" srcId="{E0D1D7C1-E121-4FCE-AE47-29B28FC7EF3C}" destId="{2C91D1F7-2F91-4264-B39F-AC68A6C34460}" srcOrd="0" destOrd="0" presId="urn:microsoft.com/office/officeart/2018/2/layout/IconVerticalSolidList"/>
    <dgm:cxn modelId="{96FC8A51-96D8-40AF-9DB5-E13C95BECEC9}" type="presParOf" srcId="{E0D1D7C1-E121-4FCE-AE47-29B28FC7EF3C}" destId="{BD32A092-44D6-4FED-94B9-0F89E6EC135F}" srcOrd="1" destOrd="0" presId="urn:microsoft.com/office/officeart/2018/2/layout/IconVerticalSolidList"/>
    <dgm:cxn modelId="{FED0CB0A-9C80-44AE-A01C-B06376F6E80A}" type="presParOf" srcId="{E0D1D7C1-E121-4FCE-AE47-29B28FC7EF3C}" destId="{5486C056-09A3-46BF-83FF-22F514CD4C13}" srcOrd="2" destOrd="0" presId="urn:microsoft.com/office/officeart/2018/2/layout/IconVerticalSolidList"/>
    <dgm:cxn modelId="{CF623D05-271F-4F39-8107-34F083898447}" type="presParOf" srcId="{E0D1D7C1-E121-4FCE-AE47-29B28FC7EF3C}" destId="{02BC85F9-439F-48C1-9749-AF8ACD7C0761}" srcOrd="3" destOrd="0" presId="urn:microsoft.com/office/officeart/2018/2/layout/IconVerticalSolidList"/>
    <dgm:cxn modelId="{606BF794-564F-4FF1-8FA4-EF2EA8C42562}" type="presParOf" srcId="{98F2ADED-90BF-42E2-804E-30602E13CFE1}" destId="{2FB4B957-A937-4100-B402-C4C51B7FC9A2}" srcOrd="1" destOrd="0" presId="urn:microsoft.com/office/officeart/2018/2/layout/IconVerticalSolidList"/>
    <dgm:cxn modelId="{950E0E86-0240-4FA7-A66B-3C31B72F2A41}" type="presParOf" srcId="{98F2ADED-90BF-42E2-804E-30602E13CFE1}" destId="{33AE469C-587E-433D-9E74-FF5079083AD6}" srcOrd="2" destOrd="0" presId="urn:microsoft.com/office/officeart/2018/2/layout/IconVerticalSolidList"/>
    <dgm:cxn modelId="{76BAC2A8-CC0F-4691-8843-FAD370A80833}" type="presParOf" srcId="{33AE469C-587E-433D-9E74-FF5079083AD6}" destId="{9DD55219-6DA3-44AF-A8FC-4BE982F3E3D9}" srcOrd="0" destOrd="0" presId="urn:microsoft.com/office/officeart/2018/2/layout/IconVerticalSolidList"/>
    <dgm:cxn modelId="{75C25216-C063-4C2A-B0DB-991C05F53972}" type="presParOf" srcId="{33AE469C-587E-433D-9E74-FF5079083AD6}" destId="{3022605B-5E8F-4FC8-96E0-6B59032DE3F2}" srcOrd="1" destOrd="0" presId="urn:microsoft.com/office/officeart/2018/2/layout/IconVerticalSolidList"/>
    <dgm:cxn modelId="{1FF24FFE-2840-48A3-86CB-4EB87B52FB67}" type="presParOf" srcId="{33AE469C-587E-433D-9E74-FF5079083AD6}" destId="{10D20AAD-61CF-4329-BAD7-4E592B8640CA}" srcOrd="2" destOrd="0" presId="urn:microsoft.com/office/officeart/2018/2/layout/IconVerticalSolidList"/>
    <dgm:cxn modelId="{F5787EE7-7CAE-4CF3-BFA6-070D2DF488FA}" type="presParOf" srcId="{33AE469C-587E-433D-9E74-FF5079083AD6}" destId="{15D17F0E-F824-48E6-8384-D2C04282288C}" srcOrd="3" destOrd="0" presId="urn:microsoft.com/office/officeart/2018/2/layout/IconVerticalSolidList"/>
    <dgm:cxn modelId="{F4D83F96-F636-454F-9F30-080C383C1333}" type="presParOf" srcId="{98F2ADED-90BF-42E2-804E-30602E13CFE1}" destId="{12C92E2F-023C-4F8A-9EB4-CF6FC4269406}" srcOrd="3" destOrd="0" presId="urn:microsoft.com/office/officeart/2018/2/layout/IconVerticalSolidList"/>
    <dgm:cxn modelId="{E6B1E093-7CCA-4DB1-8A5B-BEFEC5CD8798}" type="presParOf" srcId="{98F2ADED-90BF-42E2-804E-30602E13CFE1}" destId="{92319E64-002C-4B51-9F49-94025156169E}" srcOrd="4" destOrd="0" presId="urn:microsoft.com/office/officeart/2018/2/layout/IconVerticalSolidList"/>
    <dgm:cxn modelId="{22CCFD14-725F-4DC7-A5F6-568D16D55993}" type="presParOf" srcId="{92319E64-002C-4B51-9F49-94025156169E}" destId="{59E6F7EF-AC31-45CB-8844-EFC9DE7363F9}" srcOrd="0" destOrd="0" presId="urn:microsoft.com/office/officeart/2018/2/layout/IconVerticalSolidList"/>
    <dgm:cxn modelId="{A8277CC6-1C61-4B51-9019-F4E45165D54D}" type="presParOf" srcId="{92319E64-002C-4B51-9F49-94025156169E}" destId="{AB5FA665-B2DA-43F6-ADCD-FF50925F82D6}" srcOrd="1" destOrd="0" presId="urn:microsoft.com/office/officeart/2018/2/layout/IconVerticalSolidList"/>
    <dgm:cxn modelId="{185E2BC6-A969-401D-A585-E2D87C35FE5E}" type="presParOf" srcId="{92319E64-002C-4B51-9F49-94025156169E}" destId="{F23D2218-930F-4207-AE57-9CD16EF114DA}" srcOrd="2" destOrd="0" presId="urn:microsoft.com/office/officeart/2018/2/layout/IconVerticalSolidList"/>
    <dgm:cxn modelId="{3E4A2551-5D05-4E55-8C5D-BB78924B09A8}" type="presParOf" srcId="{92319E64-002C-4B51-9F49-94025156169E}" destId="{124B9016-AED8-49A3-8F4C-AE10C57ECFD9}" srcOrd="3" destOrd="0" presId="urn:microsoft.com/office/officeart/2018/2/layout/IconVerticalSolidList"/>
    <dgm:cxn modelId="{C7D8C3CD-FA4B-4267-9490-B01AF1949235}" type="presParOf" srcId="{98F2ADED-90BF-42E2-804E-30602E13CFE1}" destId="{CB49F88A-8563-4007-BF40-7977FB01D41E}" srcOrd="5" destOrd="0" presId="urn:microsoft.com/office/officeart/2018/2/layout/IconVerticalSolidList"/>
    <dgm:cxn modelId="{9E54C118-DD27-4818-A856-78789535E9EA}" type="presParOf" srcId="{98F2ADED-90BF-42E2-804E-30602E13CFE1}" destId="{4C30F1CE-14A7-40BE-865F-03580A6E96C3}" srcOrd="6" destOrd="0" presId="urn:microsoft.com/office/officeart/2018/2/layout/IconVerticalSolidList"/>
    <dgm:cxn modelId="{74A280CA-5FD5-4B94-8373-7F7FC64D9E32}" type="presParOf" srcId="{4C30F1CE-14A7-40BE-865F-03580A6E96C3}" destId="{1CA85EB5-AD01-4FA9-A884-AC8F4B4D27D3}" srcOrd="0" destOrd="0" presId="urn:microsoft.com/office/officeart/2018/2/layout/IconVerticalSolidList"/>
    <dgm:cxn modelId="{E3B066F9-DDBE-422F-B066-6B7373EBE190}" type="presParOf" srcId="{4C30F1CE-14A7-40BE-865F-03580A6E96C3}" destId="{5AD40336-4176-457B-9C51-5AE0A9CABEE7}" srcOrd="1" destOrd="0" presId="urn:microsoft.com/office/officeart/2018/2/layout/IconVerticalSolidList"/>
    <dgm:cxn modelId="{44E292D4-C2A5-4C0E-AA7F-D07B5E707032}" type="presParOf" srcId="{4C30F1CE-14A7-40BE-865F-03580A6E96C3}" destId="{CB2966D3-1356-484D-9430-358CA352FF4B}" srcOrd="2" destOrd="0" presId="urn:microsoft.com/office/officeart/2018/2/layout/IconVerticalSolidList"/>
    <dgm:cxn modelId="{1AAD445C-FC38-40CE-9133-0B0C39A880D7}" type="presParOf" srcId="{4C30F1CE-14A7-40BE-865F-03580A6E96C3}" destId="{6111C68D-10AC-4E82-9AC7-D9F7D2354E8D}" srcOrd="3" destOrd="0" presId="urn:microsoft.com/office/officeart/2018/2/layout/IconVerticalSolidLis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9A20AD2-3AF3-40FE-9B08-79C5035D80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7B48F34A-9624-4C81-BA60-4737FCA49B6B}">
      <dgm:prSet phldrT="[Text]" custT="1"/>
      <dgm:spPr/>
      <dgm:t>
        <a:bodyPr/>
        <a:lstStyle/>
        <a:p>
          <a:pPr>
            <a:lnSpc>
              <a:spcPct val="100000"/>
            </a:lnSpc>
          </a:pPr>
          <a:r>
            <a:rPr kumimoji="0" lang="en-GB" sz="2400" b="0" i="0" u="none" strike="noStrike" cap="none" spc="0" normalizeH="0" baseline="0" noProof="0">
              <a:ln>
                <a:noFill/>
              </a:ln>
              <a:solidFill>
                <a:srgbClr val="3E2880"/>
              </a:solidFill>
              <a:effectLst/>
              <a:uLnTx/>
              <a:uFillTx/>
              <a:latin typeface="Calibri"/>
              <a:ea typeface="+mn-ea"/>
              <a:cs typeface="+mn-cs"/>
            </a:rPr>
            <a:t>Maintaining professional boundaries</a:t>
          </a:r>
          <a:endParaRPr kumimoji="0" lang="en-GB" sz="2400" b="0" i="0" u="none" strike="noStrike" cap="none" spc="0" normalizeH="0" baseline="0" noProof="0">
            <a:ln>
              <a:noFill/>
            </a:ln>
            <a:solidFill>
              <a:srgbClr val="3E2880"/>
            </a:solidFill>
            <a:effectLst/>
            <a:uLnTx/>
            <a:uFillTx/>
            <a:latin typeface="Calibri" panose="020F0502020204030204" pitchFamily="34" charset="0"/>
            <a:cs typeface="Calibri" panose="020F0502020204030204" pitchFamily="34" charset="0"/>
          </a:endParaRPr>
        </a:p>
      </dgm:t>
    </dgm:pt>
    <dgm:pt modelId="{AA5F9DFA-19F3-4EFC-8E5F-93F48529F4BE}" type="parTrans" cxnId="{78669343-21E0-404A-A552-07B8B780F65A}">
      <dgm:prSet/>
      <dgm:spPr/>
      <dgm:t>
        <a:bodyPr/>
        <a:lstStyle/>
        <a:p>
          <a:endParaRPr lang="en-GB">
            <a:solidFill>
              <a:srgbClr val="3E2880"/>
            </a:solidFill>
          </a:endParaRPr>
        </a:p>
      </dgm:t>
    </dgm:pt>
    <dgm:pt modelId="{F7AC9A69-B94C-4BCD-B844-300FF43973AE}" type="sibTrans" cxnId="{78669343-21E0-404A-A552-07B8B780F65A}">
      <dgm:prSet/>
      <dgm:spPr/>
      <dgm:t>
        <a:bodyPr/>
        <a:lstStyle/>
        <a:p>
          <a:endParaRPr lang="en-GB">
            <a:solidFill>
              <a:srgbClr val="3E2880"/>
            </a:solidFill>
          </a:endParaRPr>
        </a:p>
      </dgm:t>
    </dgm:pt>
    <dgm:pt modelId="{A9142E3A-A733-433A-89C9-5AD2B2097774}">
      <dgm:prSet custT="1"/>
      <dgm:spPr/>
      <dgm:t>
        <a:bodyPr/>
        <a:lstStyle/>
        <a:p>
          <a:pPr>
            <a:lnSpc>
              <a:spcPct val="100000"/>
            </a:lnSpc>
          </a:pPr>
          <a:r>
            <a:rPr kumimoji="0" lang="en-GB" sz="2400" b="0" i="0" u="none" strike="noStrike" cap="none" spc="0" normalizeH="0" baseline="0" noProof="0">
              <a:ln>
                <a:noFill/>
              </a:ln>
              <a:solidFill>
                <a:srgbClr val="3E2880"/>
              </a:solidFill>
              <a:effectLst/>
              <a:uLnTx/>
              <a:uFillTx/>
              <a:latin typeface="Calibri" panose="020F0502020204030204" pitchFamily="34" charset="0"/>
              <a:ea typeface="Times New Roman" panose="02020603050405020304" pitchFamily="18" charset="0"/>
              <a:cs typeface="Calibri" panose="020F0502020204030204" pitchFamily="34" charset="0"/>
            </a:rPr>
            <a:t>Communicating as a professional </a:t>
          </a:r>
          <a:endParaRPr kumimoji="0" lang="en-GB" sz="2400" b="0" i="0" u="none" strike="noStrike" cap="none" spc="0" normalizeH="0" baseline="0" noProof="0">
            <a:ln>
              <a:noFill/>
            </a:ln>
            <a:solidFill>
              <a:srgbClr val="3E2880"/>
            </a:solidFill>
            <a:effectLst/>
            <a:uLnTx/>
            <a:uFillTx/>
            <a:latin typeface="Calibri" panose="020F0502020204030204" pitchFamily="34" charset="0"/>
            <a:cs typeface="Calibri" panose="020F0502020204030204" pitchFamily="34" charset="0"/>
          </a:endParaRPr>
        </a:p>
      </dgm:t>
    </dgm:pt>
    <dgm:pt modelId="{CD3DA7F0-663D-46ED-B2F3-58456411CBCE}" type="parTrans" cxnId="{F49D14F5-DAFF-4A64-9DA6-C598D9B7C202}">
      <dgm:prSet/>
      <dgm:spPr/>
      <dgm:t>
        <a:bodyPr/>
        <a:lstStyle/>
        <a:p>
          <a:endParaRPr lang="en-GB">
            <a:solidFill>
              <a:srgbClr val="3E2880"/>
            </a:solidFill>
          </a:endParaRPr>
        </a:p>
      </dgm:t>
    </dgm:pt>
    <dgm:pt modelId="{BD4B0F12-7614-4B25-AA74-CE32B00CA3F4}" type="sibTrans" cxnId="{F49D14F5-DAFF-4A64-9DA6-C598D9B7C202}">
      <dgm:prSet/>
      <dgm:spPr/>
      <dgm:t>
        <a:bodyPr/>
        <a:lstStyle/>
        <a:p>
          <a:endParaRPr lang="en-GB">
            <a:solidFill>
              <a:srgbClr val="3E2880"/>
            </a:solidFill>
          </a:endParaRPr>
        </a:p>
      </dgm:t>
    </dgm:pt>
    <dgm:pt modelId="{FB4BE896-32B2-4A27-8AFE-3E15CE27BF32}">
      <dgm:prSet phldrT="[Text]" custT="1"/>
      <dgm:spPr/>
      <dgm:t>
        <a:bodyPr/>
        <a:lstStyle/>
        <a:p>
          <a:pPr>
            <a:lnSpc>
              <a:spcPct val="100000"/>
            </a:lnSpc>
          </a:pPr>
          <a:r>
            <a:rPr kumimoji="0" lang="en-GB" sz="2400" b="0" i="0" u="none" strike="noStrike" cap="none" spc="0" normalizeH="0" baseline="0" noProof="0">
              <a:ln>
                <a:noFill/>
              </a:ln>
              <a:solidFill>
                <a:srgbClr val="3E2880"/>
              </a:solidFill>
              <a:effectLst/>
              <a:uLnTx/>
              <a:uFillTx/>
              <a:latin typeface="Calibri" panose="020F0502020204030204" pitchFamily="34" charset="0"/>
              <a:ea typeface="Times New Roman" panose="02020603050405020304" pitchFamily="18" charset="0"/>
              <a:cs typeface="Calibri" panose="020F0502020204030204" pitchFamily="34" charset="0"/>
            </a:rPr>
            <a:t>Managing conflicts of interest</a:t>
          </a:r>
          <a:endParaRPr kumimoji="0" lang="en-GB" sz="2400" b="0" i="0" u="none" strike="noStrike" cap="none" spc="0" normalizeH="0" baseline="0" noProof="0">
            <a:solidFill>
              <a:srgbClr val="3E2880"/>
            </a:solidFill>
            <a:effectLst/>
            <a:uLnTx/>
            <a:uFillTx/>
            <a:latin typeface="Calibri"/>
            <a:ea typeface="+mn-ea"/>
            <a:cs typeface="+mn-cs"/>
          </a:endParaRPr>
        </a:p>
      </dgm:t>
    </dgm:pt>
    <dgm:pt modelId="{9975A893-2241-4E37-A376-95D9E0D3C070}" type="parTrans" cxnId="{9E5BD66D-2671-428E-9908-87F5B3FDA4D4}">
      <dgm:prSet/>
      <dgm:spPr/>
      <dgm:t>
        <a:bodyPr/>
        <a:lstStyle/>
        <a:p>
          <a:endParaRPr lang="en-GB">
            <a:solidFill>
              <a:srgbClr val="3E2880"/>
            </a:solidFill>
          </a:endParaRPr>
        </a:p>
      </dgm:t>
    </dgm:pt>
    <dgm:pt modelId="{0EF8D538-9CFF-49E7-A3CB-ABE8449BD321}" type="sibTrans" cxnId="{9E5BD66D-2671-428E-9908-87F5B3FDA4D4}">
      <dgm:prSet/>
      <dgm:spPr/>
      <dgm:t>
        <a:bodyPr/>
        <a:lstStyle/>
        <a:p>
          <a:endParaRPr lang="en-GB">
            <a:solidFill>
              <a:srgbClr val="3E2880"/>
            </a:solidFill>
          </a:endParaRPr>
        </a:p>
      </dgm:t>
    </dgm:pt>
    <dgm:pt modelId="{B303668B-8420-4959-9A2C-DF998668CCD1}">
      <dgm:prSet phldrT="[Text]" custT="1"/>
      <dgm:spPr/>
      <dgm:t>
        <a:bodyPr/>
        <a:lstStyle/>
        <a:p>
          <a:pPr>
            <a:lnSpc>
              <a:spcPct val="100000"/>
            </a:lnSpc>
          </a:pPr>
          <a:r>
            <a:rPr kumimoji="0" lang="en-GB" sz="2400" b="0" i="0" u="none" strike="noStrike" cap="none" spc="0" normalizeH="0" baseline="0" noProof="0">
              <a:ln>
                <a:noFill/>
              </a:ln>
              <a:solidFill>
                <a:srgbClr val="3E2880"/>
              </a:solidFill>
              <a:effectLst/>
              <a:uLnTx/>
              <a:uFillTx/>
              <a:latin typeface="Calibri" panose="020F0502020204030204" pitchFamily="34" charset="0"/>
              <a:cs typeface="Calibri" panose="020F0502020204030204" pitchFamily="34" charset="0"/>
            </a:rPr>
            <a:t>Acting with honesty and integrity</a:t>
          </a:r>
        </a:p>
      </dgm:t>
    </dgm:pt>
    <dgm:pt modelId="{4A40159D-A4E9-4D31-9A00-000A2E9CE975}" type="parTrans" cxnId="{5461F564-D12F-4EB6-958D-7C02A9611457}">
      <dgm:prSet/>
      <dgm:spPr/>
      <dgm:t>
        <a:bodyPr/>
        <a:lstStyle/>
        <a:p>
          <a:endParaRPr lang="en-GB">
            <a:solidFill>
              <a:srgbClr val="3E2880"/>
            </a:solidFill>
          </a:endParaRPr>
        </a:p>
      </dgm:t>
    </dgm:pt>
    <dgm:pt modelId="{5F56E37E-FB46-4CA5-AE4C-AAC6F4615A33}" type="sibTrans" cxnId="{5461F564-D12F-4EB6-958D-7C02A9611457}">
      <dgm:prSet/>
      <dgm:spPr/>
      <dgm:t>
        <a:bodyPr/>
        <a:lstStyle/>
        <a:p>
          <a:endParaRPr lang="en-GB">
            <a:solidFill>
              <a:srgbClr val="3E2880"/>
            </a:solidFill>
          </a:endParaRPr>
        </a:p>
      </dgm:t>
    </dgm:pt>
    <dgm:pt modelId="{98F2ADED-90BF-42E2-804E-30602E13CFE1}" type="pres">
      <dgm:prSet presAssocID="{89A20AD2-3AF3-40FE-9B08-79C5035D8076}" presName="root" presStyleCnt="0">
        <dgm:presLayoutVars>
          <dgm:dir/>
          <dgm:resizeHandles val="exact"/>
        </dgm:presLayoutVars>
      </dgm:prSet>
      <dgm:spPr/>
    </dgm:pt>
    <dgm:pt modelId="{5A1FC6EC-0917-41DB-AFA4-CACF88510C80}" type="pres">
      <dgm:prSet presAssocID="{B303668B-8420-4959-9A2C-DF998668CCD1}" presName="compNode" presStyleCnt="0"/>
      <dgm:spPr/>
    </dgm:pt>
    <dgm:pt modelId="{9D38E8D2-FE6B-4871-9450-3CF29F134C99}" type="pres">
      <dgm:prSet presAssocID="{B303668B-8420-4959-9A2C-DF998668CCD1}" presName="bgRect" presStyleLbl="bgShp" presStyleIdx="0" presStyleCnt="4"/>
      <dgm:spPr>
        <a:solidFill>
          <a:srgbClr val="EDECE4"/>
        </a:solidFill>
      </dgm:spPr>
    </dgm:pt>
    <dgm:pt modelId="{9407C879-33BC-4A63-BB38-67FD9F29B66B}" type="pres">
      <dgm:prSet presAssocID="{B303668B-8420-4959-9A2C-DF998668CC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84F2EEE9-879F-4484-AC46-3C403AA2CAB9}" type="pres">
      <dgm:prSet presAssocID="{B303668B-8420-4959-9A2C-DF998668CCD1}" presName="spaceRect" presStyleCnt="0"/>
      <dgm:spPr/>
    </dgm:pt>
    <dgm:pt modelId="{DAA2A408-2705-48D4-B9E7-693E811287B6}" type="pres">
      <dgm:prSet presAssocID="{B303668B-8420-4959-9A2C-DF998668CCD1}" presName="parTx" presStyleLbl="revTx" presStyleIdx="0" presStyleCnt="4">
        <dgm:presLayoutVars>
          <dgm:chMax val="0"/>
          <dgm:chPref val="0"/>
        </dgm:presLayoutVars>
      </dgm:prSet>
      <dgm:spPr/>
    </dgm:pt>
    <dgm:pt modelId="{1A43387D-F7D1-4850-B2C0-02E00F63318E}" type="pres">
      <dgm:prSet presAssocID="{5F56E37E-FB46-4CA5-AE4C-AAC6F4615A33}" presName="sibTrans" presStyleCnt="0"/>
      <dgm:spPr/>
    </dgm:pt>
    <dgm:pt modelId="{E0D1D7C1-E121-4FCE-AE47-29B28FC7EF3C}" type="pres">
      <dgm:prSet presAssocID="{7B48F34A-9624-4C81-BA60-4737FCA49B6B}" presName="compNode" presStyleCnt="0"/>
      <dgm:spPr/>
    </dgm:pt>
    <dgm:pt modelId="{2C91D1F7-2F91-4264-B39F-AC68A6C34460}" type="pres">
      <dgm:prSet presAssocID="{7B48F34A-9624-4C81-BA60-4737FCA49B6B}" presName="bgRect" presStyleLbl="bgShp" presStyleIdx="1" presStyleCnt="4"/>
      <dgm:spPr>
        <a:xfrm>
          <a:off x="0" y="1155382"/>
          <a:ext cx="5690681" cy="922849"/>
        </a:xfrm>
        <a:prstGeom prst="roundRect">
          <a:avLst>
            <a:gd name="adj" fmla="val 10000"/>
          </a:avLst>
        </a:prstGeom>
        <a:solidFill>
          <a:srgbClr val="EDECE4"/>
        </a:solidFill>
        <a:ln>
          <a:noFill/>
        </a:ln>
        <a:effectLst/>
      </dgm:spPr>
    </dgm:pt>
    <dgm:pt modelId="{BD32A092-44D6-4FED-94B9-0F89E6EC135F}" type="pres">
      <dgm:prSet presAssocID="{7B48F34A-9624-4C81-BA60-4737FCA49B6B}"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5486C056-09A3-46BF-83FF-22F514CD4C13}" type="pres">
      <dgm:prSet presAssocID="{7B48F34A-9624-4C81-BA60-4737FCA49B6B}" presName="spaceRect" presStyleCnt="0"/>
      <dgm:spPr/>
    </dgm:pt>
    <dgm:pt modelId="{02BC85F9-439F-48C1-9749-AF8ACD7C0761}" type="pres">
      <dgm:prSet presAssocID="{7B48F34A-9624-4C81-BA60-4737FCA49B6B}" presName="parTx" presStyleLbl="revTx" presStyleIdx="1" presStyleCnt="4">
        <dgm:presLayoutVars>
          <dgm:chMax val="0"/>
          <dgm:chPref val="0"/>
        </dgm:presLayoutVars>
      </dgm:prSet>
      <dgm:spPr/>
    </dgm:pt>
    <dgm:pt modelId="{2FB4B957-A937-4100-B402-C4C51B7FC9A2}" type="pres">
      <dgm:prSet presAssocID="{F7AC9A69-B94C-4BCD-B844-300FF43973AE}" presName="sibTrans" presStyleCnt="0"/>
      <dgm:spPr/>
    </dgm:pt>
    <dgm:pt modelId="{33AE469C-587E-433D-9E74-FF5079083AD6}" type="pres">
      <dgm:prSet presAssocID="{A9142E3A-A733-433A-89C9-5AD2B2097774}" presName="compNode" presStyleCnt="0"/>
      <dgm:spPr/>
    </dgm:pt>
    <dgm:pt modelId="{9DD55219-6DA3-44AF-A8FC-4BE982F3E3D9}" type="pres">
      <dgm:prSet presAssocID="{A9142E3A-A733-433A-89C9-5AD2B2097774}" presName="bgRect" presStyleLbl="bgShp" presStyleIdx="2" presStyleCnt="4"/>
      <dgm:spPr>
        <a:xfrm>
          <a:off x="0" y="2308943"/>
          <a:ext cx="5690681" cy="922849"/>
        </a:xfrm>
        <a:prstGeom prst="roundRect">
          <a:avLst>
            <a:gd name="adj" fmla="val 10000"/>
          </a:avLst>
        </a:prstGeom>
        <a:solidFill>
          <a:srgbClr val="EDECE4"/>
        </a:solidFill>
        <a:ln>
          <a:noFill/>
        </a:ln>
        <a:effectLst/>
      </dgm:spPr>
    </dgm:pt>
    <dgm:pt modelId="{3022605B-5E8F-4FC8-96E0-6B59032DE3F2}" type="pres">
      <dgm:prSet presAssocID="{A9142E3A-A733-433A-89C9-5AD2B20977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ubtitles with solid fill"/>
        </a:ext>
      </dgm:extLst>
    </dgm:pt>
    <dgm:pt modelId="{10D20AAD-61CF-4329-BAD7-4E592B8640CA}" type="pres">
      <dgm:prSet presAssocID="{A9142E3A-A733-433A-89C9-5AD2B2097774}" presName="spaceRect" presStyleCnt="0"/>
      <dgm:spPr/>
    </dgm:pt>
    <dgm:pt modelId="{15D17F0E-F824-48E6-8384-D2C04282288C}" type="pres">
      <dgm:prSet presAssocID="{A9142E3A-A733-433A-89C9-5AD2B2097774}" presName="parTx" presStyleLbl="revTx" presStyleIdx="2" presStyleCnt="4">
        <dgm:presLayoutVars>
          <dgm:chMax val="0"/>
          <dgm:chPref val="0"/>
        </dgm:presLayoutVars>
      </dgm:prSet>
      <dgm:spPr/>
    </dgm:pt>
    <dgm:pt modelId="{12C92E2F-023C-4F8A-9EB4-CF6FC4269406}" type="pres">
      <dgm:prSet presAssocID="{BD4B0F12-7614-4B25-AA74-CE32B00CA3F4}" presName="sibTrans" presStyleCnt="0"/>
      <dgm:spPr/>
    </dgm:pt>
    <dgm:pt modelId="{D3292907-B422-45C4-AB30-0FA775E616DB}" type="pres">
      <dgm:prSet presAssocID="{FB4BE896-32B2-4A27-8AFE-3E15CE27BF32}" presName="compNode" presStyleCnt="0"/>
      <dgm:spPr/>
    </dgm:pt>
    <dgm:pt modelId="{C08B3515-42E1-4C36-A3EA-7E6958818531}" type="pres">
      <dgm:prSet presAssocID="{FB4BE896-32B2-4A27-8AFE-3E15CE27BF32}" presName="bgRect" presStyleLbl="bgShp" presStyleIdx="3" presStyleCnt="4"/>
      <dgm:spPr>
        <a:xfrm>
          <a:off x="0" y="3462505"/>
          <a:ext cx="5690681" cy="922849"/>
        </a:xfrm>
        <a:prstGeom prst="roundRect">
          <a:avLst>
            <a:gd name="adj" fmla="val 10000"/>
          </a:avLst>
        </a:prstGeom>
        <a:solidFill>
          <a:srgbClr val="EDECE4"/>
        </a:solidFill>
        <a:ln>
          <a:noFill/>
        </a:ln>
        <a:effectLst/>
      </dgm:spPr>
    </dgm:pt>
    <dgm:pt modelId="{695811B1-B976-4EC4-9793-7F016E18E772}" type="pres">
      <dgm:prSet presAssocID="{FB4BE896-32B2-4A27-8AFE-3E15CE27BF32}"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pt>
    <dgm:pt modelId="{8BE7FD8E-1E91-43D5-A958-98D6DA08513D}" type="pres">
      <dgm:prSet presAssocID="{FB4BE896-32B2-4A27-8AFE-3E15CE27BF32}" presName="spaceRect" presStyleCnt="0"/>
      <dgm:spPr/>
    </dgm:pt>
    <dgm:pt modelId="{2199A35A-11C7-441A-A09D-4F40CC36247E}" type="pres">
      <dgm:prSet presAssocID="{FB4BE896-32B2-4A27-8AFE-3E15CE27BF32}" presName="parTx" presStyleLbl="revTx" presStyleIdx="3" presStyleCnt="4">
        <dgm:presLayoutVars>
          <dgm:chMax val="0"/>
          <dgm:chPref val="0"/>
        </dgm:presLayoutVars>
      </dgm:prSet>
      <dgm:spPr/>
    </dgm:pt>
  </dgm:ptLst>
  <dgm:cxnLst>
    <dgm:cxn modelId="{78669343-21E0-404A-A552-07B8B780F65A}" srcId="{89A20AD2-3AF3-40FE-9B08-79C5035D8076}" destId="{7B48F34A-9624-4C81-BA60-4737FCA49B6B}" srcOrd="1" destOrd="0" parTransId="{AA5F9DFA-19F3-4EFC-8E5F-93F48529F4BE}" sibTransId="{F7AC9A69-B94C-4BCD-B844-300FF43973AE}"/>
    <dgm:cxn modelId="{5461F564-D12F-4EB6-958D-7C02A9611457}" srcId="{89A20AD2-3AF3-40FE-9B08-79C5035D8076}" destId="{B303668B-8420-4959-9A2C-DF998668CCD1}" srcOrd="0" destOrd="0" parTransId="{4A40159D-A4E9-4D31-9A00-000A2E9CE975}" sibTransId="{5F56E37E-FB46-4CA5-AE4C-AAC6F4615A33}"/>
    <dgm:cxn modelId="{9E5BD66D-2671-428E-9908-87F5B3FDA4D4}" srcId="{89A20AD2-3AF3-40FE-9B08-79C5035D8076}" destId="{FB4BE896-32B2-4A27-8AFE-3E15CE27BF32}" srcOrd="3" destOrd="0" parTransId="{9975A893-2241-4E37-A376-95D9E0D3C070}" sibTransId="{0EF8D538-9CFF-49E7-A3CB-ABE8449BD321}"/>
    <dgm:cxn modelId="{56F70F8F-CD54-4B94-9C9F-E63351BA968F}" type="presOf" srcId="{7B48F34A-9624-4C81-BA60-4737FCA49B6B}" destId="{02BC85F9-439F-48C1-9749-AF8ACD7C0761}" srcOrd="0" destOrd="0" presId="urn:microsoft.com/office/officeart/2018/2/layout/IconVerticalSolidList"/>
    <dgm:cxn modelId="{EDEDA997-A89D-47EA-ACB4-9C4AFD2DE79A}" type="presOf" srcId="{A9142E3A-A733-433A-89C9-5AD2B2097774}" destId="{15D17F0E-F824-48E6-8384-D2C04282288C}" srcOrd="0" destOrd="0" presId="urn:microsoft.com/office/officeart/2018/2/layout/IconVerticalSolidList"/>
    <dgm:cxn modelId="{9B0AE1A9-34C6-4080-A6C3-FC3257A60EDE}" type="presOf" srcId="{89A20AD2-3AF3-40FE-9B08-79C5035D8076}" destId="{98F2ADED-90BF-42E2-804E-30602E13CFE1}" srcOrd="0" destOrd="0" presId="urn:microsoft.com/office/officeart/2018/2/layout/IconVerticalSolidList"/>
    <dgm:cxn modelId="{141B0AC0-B893-42E6-AB2F-D655C8335EAA}" type="presOf" srcId="{B303668B-8420-4959-9A2C-DF998668CCD1}" destId="{DAA2A408-2705-48D4-B9E7-693E811287B6}" srcOrd="0" destOrd="0" presId="urn:microsoft.com/office/officeart/2018/2/layout/IconVerticalSolidList"/>
    <dgm:cxn modelId="{650DE8EF-F514-49C1-9299-1A550B61381A}" type="presOf" srcId="{FB4BE896-32B2-4A27-8AFE-3E15CE27BF32}" destId="{2199A35A-11C7-441A-A09D-4F40CC36247E}" srcOrd="0" destOrd="0" presId="urn:microsoft.com/office/officeart/2018/2/layout/IconVerticalSolidList"/>
    <dgm:cxn modelId="{F49D14F5-DAFF-4A64-9DA6-C598D9B7C202}" srcId="{89A20AD2-3AF3-40FE-9B08-79C5035D8076}" destId="{A9142E3A-A733-433A-89C9-5AD2B2097774}" srcOrd="2" destOrd="0" parTransId="{CD3DA7F0-663D-46ED-B2F3-58456411CBCE}" sibTransId="{BD4B0F12-7614-4B25-AA74-CE32B00CA3F4}"/>
    <dgm:cxn modelId="{3EF8721F-DD05-4DC4-B46E-BD45FD8014CC}" type="presParOf" srcId="{98F2ADED-90BF-42E2-804E-30602E13CFE1}" destId="{5A1FC6EC-0917-41DB-AFA4-CACF88510C80}" srcOrd="0" destOrd="0" presId="urn:microsoft.com/office/officeart/2018/2/layout/IconVerticalSolidList"/>
    <dgm:cxn modelId="{CF16784B-B6BE-429F-84AA-FAAD49B02518}" type="presParOf" srcId="{5A1FC6EC-0917-41DB-AFA4-CACF88510C80}" destId="{9D38E8D2-FE6B-4871-9450-3CF29F134C99}" srcOrd="0" destOrd="0" presId="urn:microsoft.com/office/officeart/2018/2/layout/IconVerticalSolidList"/>
    <dgm:cxn modelId="{7F226D42-35A2-4C06-B0EC-B1A00A265E5D}" type="presParOf" srcId="{5A1FC6EC-0917-41DB-AFA4-CACF88510C80}" destId="{9407C879-33BC-4A63-BB38-67FD9F29B66B}" srcOrd="1" destOrd="0" presId="urn:microsoft.com/office/officeart/2018/2/layout/IconVerticalSolidList"/>
    <dgm:cxn modelId="{AF9C340E-927B-433C-8004-300EC2760BCD}" type="presParOf" srcId="{5A1FC6EC-0917-41DB-AFA4-CACF88510C80}" destId="{84F2EEE9-879F-4484-AC46-3C403AA2CAB9}" srcOrd="2" destOrd="0" presId="urn:microsoft.com/office/officeart/2018/2/layout/IconVerticalSolidList"/>
    <dgm:cxn modelId="{AF72A6EC-603C-4CE7-A542-0FEC307F2702}" type="presParOf" srcId="{5A1FC6EC-0917-41DB-AFA4-CACF88510C80}" destId="{DAA2A408-2705-48D4-B9E7-693E811287B6}" srcOrd="3" destOrd="0" presId="urn:microsoft.com/office/officeart/2018/2/layout/IconVerticalSolidList"/>
    <dgm:cxn modelId="{02473D99-AB2A-4DA6-B8F6-8E5656226E2F}" type="presParOf" srcId="{98F2ADED-90BF-42E2-804E-30602E13CFE1}" destId="{1A43387D-F7D1-4850-B2C0-02E00F63318E}" srcOrd="1" destOrd="0" presId="urn:microsoft.com/office/officeart/2018/2/layout/IconVerticalSolidList"/>
    <dgm:cxn modelId="{A9F98D8B-AB0D-4F5E-9AF8-1D244986ABEF}" type="presParOf" srcId="{98F2ADED-90BF-42E2-804E-30602E13CFE1}" destId="{E0D1D7C1-E121-4FCE-AE47-29B28FC7EF3C}" srcOrd="2" destOrd="0" presId="urn:microsoft.com/office/officeart/2018/2/layout/IconVerticalSolidList"/>
    <dgm:cxn modelId="{175D8604-1D7D-447A-A6DE-9D6BAFBC7D93}" type="presParOf" srcId="{E0D1D7C1-E121-4FCE-AE47-29B28FC7EF3C}" destId="{2C91D1F7-2F91-4264-B39F-AC68A6C34460}" srcOrd="0" destOrd="0" presId="urn:microsoft.com/office/officeart/2018/2/layout/IconVerticalSolidList"/>
    <dgm:cxn modelId="{96FC8A51-96D8-40AF-9DB5-E13C95BECEC9}" type="presParOf" srcId="{E0D1D7C1-E121-4FCE-AE47-29B28FC7EF3C}" destId="{BD32A092-44D6-4FED-94B9-0F89E6EC135F}" srcOrd="1" destOrd="0" presId="urn:microsoft.com/office/officeart/2018/2/layout/IconVerticalSolidList"/>
    <dgm:cxn modelId="{FED0CB0A-9C80-44AE-A01C-B06376F6E80A}" type="presParOf" srcId="{E0D1D7C1-E121-4FCE-AE47-29B28FC7EF3C}" destId="{5486C056-09A3-46BF-83FF-22F514CD4C13}" srcOrd="2" destOrd="0" presId="urn:microsoft.com/office/officeart/2018/2/layout/IconVerticalSolidList"/>
    <dgm:cxn modelId="{CF623D05-271F-4F39-8107-34F083898447}" type="presParOf" srcId="{E0D1D7C1-E121-4FCE-AE47-29B28FC7EF3C}" destId="{02BC85F9-439F-48C1-9749-AF8ACD7C0761}" srcOrd="3" destOrd="0" presId="urn:microsoft.com/office/officeart/2018/2/layout/IconVerticalSolidList"/>
    <dgm:cxn modelId="{606BF794-564F-4FF1-8FA4-EF2EA8C42562}" type="presParOf" srcId="{98F2ADED-90BF-42E2-804E-30602E13CFE1}" destId="{2FB4B957-A937-4100-B402-C4C51B7FC9A2}" srcOrd="3" destOrd="0" presId="urn:microsoft.com/office/officeart/2018/2/layout/IconVerticalSolidList"/>
    <dgm:cxn modelId="{950E0E86-0240-4FA7-A66B-3C31B72F2A41}" type="presParOf" srcId="{98F2ADED-90BF-42E2-804E-30602E13CFE1}" destId="{33AE469C-587E-433D-9E74-FF5079083AD6}" srcOrd="4" destOrd="0" presId="urn:microsoft.com/office/officeart/2018/2/layout/IconVerticalSolidList"/>
    <dgm:cxn modelId="{76BAC2A8-CC0F-4691-8843-FAD370A80833}" type="presParOf" srcId="{33AE469C-587E-433D-9E74-FF5079083AD6}" destId="{9DD55219-6DA3-44AF-A8FC-4BE982F3E3D9}" srcOrd="0" destOrd="0" presId="urn:microsoft.com/office/officeart/2018/2/layout/IconVerticalSolidList"/>
    <dgm:cxn modelId="{75C25216-C063-4C2A-B0DB-991C05F53972}" type="presParOf" srcId="{33AE469C-587E-433D-9E74-FF5079083AD6}" destId="{3022605B-5E8F-4FC8-96E0-6B59032DE3F2}" srcOrd="1" destOrd="0" presId="urn:microsoft.com/office/officeart/2018/2/layout/IconVerticalSolidList"/>
    <dgm:cxn modelId="{1FF24FFE-2840-48A3-86CB-4EB87B52FB67}" type="presParOf" srcId="{33AE469C-587E-433D-9E74-FF5079083AD6}" destId="{10D20AAD-61CF-4329-BAD7-4E592B8640CA}" srcOrd="2" destOrd="0" presId="urn:microsoft.com/office/officeart/2018/2/layout/IconVerticalSolidList"/>
    <dgm:cxn modelId="{F5787EE7-7CAE-4CF3-BFA6-070D2DF488FA}" type="presParOf" srcId="{33AE469C-587E-433D-9E74-FF5079083AD6}" destId="{15D17F0E-F824-48E6-8384-D2C04282288C}" srcOrd="3" destOrd="0" presId="urn:microsoft.com/office/officeart/2018/2/layout/IconVerticalSolidList"/>
    <dgm:cxn modelId="{F4D83F96-F636-454F-9F30-080C383C1333}" type="presParOf" srcId="{98F2ADED-90BF-42E2-804E-30602E13CFE1}" destId="{12C92E2F-023C-4F8A-9EB4-CF6FC4269406}" srcOrd="5" destOrd="0" presId="urn:microsoft.com/office/officeart/2018/2/layout/IconVerticalSolidList"/>
    <dgm:cxn modelId="{2B47300B-60AC-4FF1-9B4D-2E03C690FBBC}" type="presParOf" srcId="{98F2ADED-90BF-42E2-804E-30602E13CFE1}" destId="{D3292907-B422-45C4-AB30-0FA775E616DB}" srcOrd="6" destOrd="0" presId="urn:microsoft.com/office/officeart/2018/2/layout/IconVerticalSolidList"/>
    <dgm:cxn modelId="{BF8A4B43-2B67-4B6B-A63D-E15A3CCCB81F}" type="presParOf" srcId="{D3292907-B422-45C4-AB30-0FA775E616DB}" destId="{C08B3515-42E1-4C36-A3EA-7E6958818531}" srcOrd="0" destOrd="0" presId="urn:microsoft.com/office/officeart/2018/2/layout/IconVerticalSolidList"/>
    <dgm:cxn modelId="{242D58F2-4108-4458-883B-177BA8BB1BD5}" type="presParOf" srcId="{D3292907-B422-45C4-AB30-0FA775E616DB}" destId="{695811B1-B976-4EC4-9793-7F016E18E772}" srcOrd="1" destOrd="0" presId="urn:microsoft.com/office/officeart/2018/2/layout/IconVerticalSolidList"/>
    <dgm:cxn modelId="{DD979D44-6013-473E-A3FE-EFAE703EBDBC}" type="presParOf" srcId="{D3292907-B422-45C4-AB30-0FA775E616DB}" destId="{8BE7FD8E-1E91-43D5-A958-98D6DA08513D}" srcOrd="2" destOrd="0" presId="urn:microsoft.com/office/officeart/2018/2/layout/IconVerticalSolidList"/>
    <dgm:cxn modelId="{67515322-52F1-4552-869C-3F55471EAF77}" type="presParOf" srcId="{D3292907-B422-45C4-AB30-0FA775E616DB}" destId="{2199A35A-11C7-441A-A09D-4F40CC36247E}"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4AA5191-BC2C-4D00-AA8A-A83011C2029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9ADDB280-3BF5-41F6-8A03-00FF1F389F07}">
      <dgm:prSet custT="1"/>
      <dgm:spPr>
        <a:solidFill>
          <a:srgbClr val="3E2782"/>
        </a:solidFill>
      </dgm:spPr>
      <dgm:t>
        <a:bodyPr/>
        <a:lstStyle/>
        <a:p>
          <a:r>
            <a:rPr lang="en-GB" sz="2400" dirty="0"/>
            <a:t>Creating respectful, fair and compassionate workplaces </a:t>
          </a:r>
        </a:p>
      </dgm:t>
    </dgm:pt>
    <dgm:pt modelId="{5D143CD7-51EF-42D2-9D60-8BD525DE5DAE}" type="parTrans" cxnId="{521CBF2F-3A86-487B-B35D-A4FA14B7A245}">
      <dgm:prSet/>
      <dgm:spPr/>
      <dgm:t>
        <a:bodyPr/>
        <a:lstStyle/>
        <a:p>
          <a:endParaRPr lang="en-GB" sz="1600"/>
        </a:p>
      </dgm:t>
    </dgm:pt>
    <dgm:pt modelId="{32066EEA-4D01-4C74-9810-024B8E67547F}" type="sibTrans" cxnId="{521CBF2F-3A86-487B-B35D-A4FA14B7A245}">
      <dgm:prSet/>
      <dgm:spPr/>
      <dgm:t>
        <a:bodyPr/>
        <a:lstStyle/>
        <a:p>
          <a:endParaRPr lang="en-GB" sz="1600"/>
        </a:p>
      </dgm:t>
    </dgm:pt>
    <dgm:pt modelId="{2A9F2F60-886E-46E8-87A0-7E0FB8A6AF92}">
      <dgm:prSet custT="1"/>
      <dgm:spPr>
        <a:solidFill>
          <a:srgbClr val="3E2782"/>
        </a:solidFill>
      </dgm:spPr>
      <dgm:t>
        <a:bodyPr/>
        <a:lstStyle/>
        <a:p>
          <a:r>
            <a:rPr lang="en-GB" sz="2400" dirty="0"/>
            <a:t>Promoting patient centred care</a:t>
          </a:r>
        </a:p>
      </dgm:t>
    </dgm:pt>
    <dgm:pt modelId="{909B3ADA-AD2A-4CCC-9FF0-532B18DAA112}" type="parTrans" cxnId="{5272D835-6899-48C1-B299-1B98CC70E7AB}">
      <dgm:prSet/>
      <dgm:spPr/>
      <dgm:t>
        <a:bodyPr/>
        <a:lstStyle/>
        <a:p>
          <a:endParaRPr lang="en-GB" sz="1600"/>
        </a:p>
      </dgm:t>
    </dgm:pt>
    <dgm:pt modelId="{F141A712-88A4-49D0-A3DE-D827E9A17F73}" type="sibTrans" cxnId="{5272D835-6899-48C1-B299-1B98CC70E7AB}">
      <dgm:prSet/>
      <dgm:spPr/>
      <dgm:t>
        <a:bodyPr/>
        <a:lstStyle/>
        <a:p>
          <a:endParaRPr lang="en-GB" sz="1600"/>
        </a:p>
      </dgm:t>
    </dgm:pt>
    <dgm:pt modelId="{60536772-5457-4F9C-BB1D-1146795F1AAE}">
      <dgm:prSet custT="1"/>
      <dgm:spPr>
        <a:solidFill>
          <a:srgbClr val="3E2782"/>
        </a:solidFill>
      </dgm:spPr>
      <dgm:t>
        <a:bodyPr/>
        <a:lstStyle/>
        <a:p>
          <a:r>
            <a:rPr lang="en-GB" sz="2400" dirty="0"/>
            <a:t>Helping to tackle discrimination</a:t>
          </a:r>
        </a:p>
      </dgm:t>
    </dgm:pt>
    <dgm:pt modelId="{F8F8FE58-47C1-4609-96FD-C824860C38BA}" type="parTrans" cxnId="{38008B10-367A-42EB-95CF-6157C9743678}">
      <dgm:prSet/>
      <dgm:spPr/>
      <dgm:t>
        <a:bodyPr/>
        <a:lstStyle/>
        <a:p>
          <a:endParaRPr lang="en-GB" sz="1600"/>
        </a:p>
      </dgm:t>
    </dgm:pt>
    <dgm:pt modelId="{54ED4472-D87A-4472-8CF5-DEB1297E3272}" type="sibTrans" cxnId="{38008B10-367A-42EB-95CF-6157C9743678}">
      <dgm:prSet/>
      <dgm:spPr/>
      <dgm:t>
        <a:bodyPr/>
        <a:lstStyle/>
        <a:p>
          <a:endParaRPr lang="en-GB" sz="1600"/>
        </a:p>
      </dgm:t>
    </dgm:pt>
    <dgm:pt modelId="{EEFCBD53-13A4-47BA-B1F9-006012C38783}">
      <dgm:prSet custT="1"/>
      <dgm:spPr>
        <a:solidFill>
          <a:srgbClr val="3E2782"/>
        </a:solidFill>
      </dgm:spPr>
      <dgm:t>
        <a:bodyPr/>
        <a:lstStyle/>
        <a:p>
          <a:r>
            <a:rPr lang="en-GB" sz="2400" dirty="0"/>
            <a:t>Championing fair and inclusive leadership</a:t>
          </a:r>
        </a:p>
      </dgm:t>
    </dgm:pt>
    <dgm:pt modelId="{7F218D62-4FAA-4B2E-BF80-18A9C7DC64AD}" type="parTrans" cxnId="{E727ECB6-D604-4FE3-BFA3-F67D6A214522}">
      <dgm:prSet/>
      <dgm:spPr/>
      <dgm:t>
        <a:bodyPr/>
        <a:lstStyle/>
        <a:p>
          <a:endParaRPr lang="en-GB" sz="1600"/>
        </a:p>
      </dgm:t>
    </dgm:pt>
    <dgm:pt modelId="{450D65A7-8D94-448F-824E-63A3D81258A7}" type="sibTrans" cxnId="{E727ECB6-D604-4FE3-BFA3-F67D6A214522}">
      <dgm:prSet/>
      <dgm:spPr/>
      <dgm:t>
        <a:bodyPr/>
        <a:lstStyle/>
        <a:p>
          <a:endParaRPr lang="en-GB" sz="1600"/>
        </a:p>
      </dgm:t>
    </dgm:pt>
    <dgm:pt modelId="{CA7B0500-9459-4C53-9921-A81C48C55E2E}">
      <dgm:prSet custT="1"/>
      <dgm:spPr>
        <a:solidFill>
          <a:srgbClr val="3E2782"/>
        </a:solidFill>
        <a:ln>
          <a:noFill/>
        </a:ln>
      </dgm:spPr>
      <dgm:t>
        <a:bodyPr/>
        <a:lstStyle/>
        <a:p>
          <a:r>
            <a:rPr lang="en-GB" sz="2400" dirty="0"/>
            <a:t>Supporting continuity of care and safe delegation </a:t>
          </a:r>
        </a:p>
      </dgm:t>
    </dgm:pt>
    <dgm:pt modelId="{3B106606-C9F7-47F4-B01A-31AFAE451E48}" type="parTrans" cxnId="{0C7A5BB3-09F4-4E4F-82D0-981B921A208A}">
      <dgm:prSet/>
      <dgm:spPr/>
      <dgm:t>
        <a:bodyPr/>
        <a:lstStyle/>
        <a:p>
          <a:endParaRPr lang="en-GB" sz="1600"/>
        </a:p>
      </dgm:t>
    </dgm:pt>
    <dgm:pt modelId="{C59FFCDB-3BD5-4919-9322-DA15BFE29D53}" type="sibTrans" cxnId="{0C7A5BB3-09F4-4E4F-82D0-981B921A208A}">
      <dgm:prSet/>
      <dgm:spPr/>
      <dgm:t>
        <a:bodyPr/>
        <a:lstStyle/>
        <a:p>
          <a:endParaRPr lang="en-GB" sz="1600"/>
        </a:p>
      </dgm:t>
    </dgm:pt>
    <dgm:pt modelId="{A6EA750E-06A8-4354-91EF-9E5B3B6FC504}" type="pres">
      <dgm:prSet presAssocID="{54AA5191-BC2C-4D00-AA8A-A83011C20292}" presName="linear" presStyleCnt="0">
        <dgm:presLayoutVars>
          <dgm:dir/>
          <dgm:resizeHandles val="exact"/>
        </dgm:presLayoutVars>
      </dgm:prSet>
      <dgm:spPr/>
    </dgm:pt>
    <dgm:pt modelId="{C62C0513-17EB-4D4B-8283-902010DFE7E7}" type="pres">
      <dgm:prSet presAssocID="{9ADDB280-3BF5-41F6-8A03-00FF1F389F07}" presName="comp" presStyleCnt="0"/>
      <dgm:spPr/>
    </dgm:pt>
    <dgm:pt modelId="{0034C3C1-E3F8-49CC-8A9A-ADDDCB55D66C}" type="pres">
      <dgm:prSet presAssocID="{9ADDB280-3BF5-41F6-8A03-00FF1F389F07}" presName="box" presStyleLbl="node1" presStyleIdx="0" presStyleCnt="5"/>
      <dgm:spPr/>
    </dgm:pt>
    <dgm:pt modelId="{486FC86F-B1B0-4375-A160-8D26373F77BD}" type="pres">
      <dgm:prSet presAssocID="{9ADDB280-3BF5-41F6-8A03-00FF1F389F07}" presName="img" presStyleLbl="fgImgPlac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7086" r="17086"/>
          </a:stretch>
        </a:blipFill>
        <a:ln>
          <a:noFill/>
        </a:ln>
      </dgm:spPr>
      <dgm:extLst>
        <a:ext uri="{E40237B7-FDA0-4F09-8148-C483321AD2D9}">
          <dgm14:cNvPr xmlns:dgm14="http://schemas.microsoft.com/office/drawing/2010/diagram" id="0" name="" descr="Badge 1 with solid fill"/>
        </a:ext>
      </dgm:extLst>
    </dgm:pt>
    <dgm:pt modelId="{BBC4051E-81FC-41C5-B61F-0814E5F8897A}" type="pres">
      <dgm:prSet presAssocID="{9ADDB280-3BF5-41F6-8A03-00FF1F389F07}" presName="text" presStyleLbl="node1" presStyleIdx="0" presStyleCnt="5">
        <dgm:presLayoutVars>
          <dgm:bulletEnabled val="1"/>
        </dgm:presLayoutVars>
      </dgm:prSet>
      <dgm:spPr/>
    </dgm:pt>
    <dgm:pt modelId="{A8C59984-9D35-4572-B60A-FFC63EDAA4FD}" type="pres">
      <dgm:prSet presAssocID="{32066EEA-4D01-4C74-9810-024B8E67547F}" presName="spacer" presStyleCnt="0"/>
      <dgm:spPr/>
    </dgm:pt>
    <dgm:pt modelId="{379EE922-61F1-43A5-A3FA-B39CDCBB3052}" type="pres">
      <dgm:prSet presAssocID="{2A9F2F60-886E-46E8-87A0-7E0FB8A6AF92}" presName="comp" presStyleCnt="0"/>
      <dgm:spPr/>
    </dgm:pt>
    <dgm:pt modelId="{C62F7732-35E6-45B2-8190-B92031767CCA}" type="pres">
      <dgm:prSet presAssocID="{2A9F2F60-886E-46E8-87A0-7E0FB8A6AF92}" presName="box" presStyleLbl="node1" presStyleIdx="1" presStyleCnt="5"/>
      <dgm:spPr/>
    </dgm:pt>
    <dgm:pt modelId="{D9C741E6-A461-48A3-88CC-D076E599B23E}" type="pres">
      <dgm:prSet presAssocID="{2A9F2F60-886E-46E8-87A0-7E0FB8A6AF92}" presName="img" presStyleLbl="fgImgPlace1" presStyleIdx="1"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7086" r="17086"/>
          </a:stretch>
        </a:blipFill>
        <a:ln>
          <a:noFill/>
        </a:ln>
      </dgm:spPr>
      <dgm:extLst>
        <a:ext uri="{E40237B7-FDA0-4F09-8148-C483321AD2D9}">
          <dgm14:cNvPr xmlns:dgm14="http://schemas.microsoft.com/office/drawing/2010/diagram" id="0" name="" descr="Badge with solid fill"/>
        </a:ext>
      </dgm:extLst>
    </dgm:pt>
    <dgm:pt modelId="{2353F79B-760A-4FB9-8DF9-71928C950CDC}" type="pres">
      <dgm:prSet presAssocID="{2A9F2F60-886E-46E8-87A0-7E0FB8A6AF92}" presName="text" presStyleLbl="node1" presStyleIdx="1" presStyleCnt="5">
        <dgm:presLayoutVars>
          <dgm:bulletEnabled val="1"/>
        </dgm:presLayoutVars>
      </dgm:prSet>
      <dgm:spPr/>
    </dgm:pt>
    <dgm:pt modelId="{07D119C7-DF1F-4EF2-8317-C4B0E7B54B86}" type="pres">
      <dgm:prSet presAssocID="{F141A712-88A4-49D0-A3DE-D827E9A17F73}" presName="spacer" presStyleCnt="0"/>
      <dgm:spPr/>
    </dgm:pt>
    <dgm:pt modelId="{5D7E1B74-6D4E-4E4E-BCA8-52781B69874B}" type="pres">
      <dgm:prSet presAssocID="{60536772-5457-4F9C-BB1D-1146795F1AAE}" presName="comp" presStyleCnt="0"/>
      <dgm:spPr/>
    </dgm:pt>
    <dgm:pt modelId="{853079EC-E7D2-4F33-8572-1D997C907483}" type="pres">
      <dgm:prSet presAssocID="{60536772-5457-4F9C-BB1D-1146795F1AAE}" presName="box" presStyleLbl="node1" presStyleIdx="2" presStyleCnt="5"/>
      <dgm:spPr/>
    </dgm:pt>
    <dgm:pt modelId="{3203599F-9385-4AB8-9978-6A5F88B0FA38}" type="pres">
      <dgm:prSet presAssocID="{60536772-5457-4F9C-BB1D-1146795F1AAE}" presName="img" presStyleLbl="fgImgPlace1" presStyleIdx="2" presStyleCnt="5"/>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7086" r="17086"/>
          </a:stretch>
        </a:blipFill>
        <a:ln>
          <a:noFill/>
        </a:ln>
      </dgm:spPr>
      <dgm:extLst>
        <a:ext uri="{E40237B7-FDA0-4F09-8148-C483321AD2D9}">
          <dgm14:cNvPr xmlns:dgm14="http://schemas.microsoft.com/office/drawing/2010/diagram" id="0" name="" descr="Badge 3 with solid fill"/>
        </a:ext>
      </dgm:extLst>
    </dgm:pt>
    <dgm:pt modelId="{849B160C-A213-47E4-AE6C-24D5AA00F989}" type="pres">
      <dgm:prSet presAssocID="{60536772-5457-4F9C-BB1D-1146795F1AAE}" presName="text" presStyleLbl="node1" presStyleIdx="2" presStyleCnt="5">
        <dgm:presLayoutVars>
          <dgm:bulletEnabled val="1"/>
        </dgm:presLayoutVars>
      </dgm:prSet>
      <dgm:spPr/>
    </dgm:pt>
    <dgm:pt modelId="{5F255F14-B7B0-46C9-85A2-93843A7EB7D3}" type="pres">
      <dgm:prSet presAssocID="{54ED4472-D87A-4472-8CF5-DEB1297E3272}" presName="spacer" presStyleCnt="0"/>
      <dgm:spPr/>
    </dgm:pt>
    <dgm:pt modelId="{C48F295B-009A-40B1-A78A-577BAA28FCB1}" type="pres">
      <dgm:prSet presAssocID="{EEFCBD53-13A4-47BA-B1F9-006012C38783}" presName="comp" presStyleCnt="0"/>
      <dgm:spPr/>
    </dgm:pt>
    <dgm:pt modelId="{D85F0353-1AA0-4FB2-B9B5-C9272AFA9080}" type="pres">
      <dgm:prSet presAssocID="{EEFCBD53-13A4-47BA-B1F9-006012C38783}" presName="box" presStyleLbl="node1" presStyleIdx="3" presStyleCnt="5"/>
      <dgm:spPr/>
    </dgm:pt>
    <dgm:pt modelId="{17EA14B9-F42B-4494-8B8D-2FE3D50B8059}" type="pres">
      <dgm:prSet presAssocID="{EEFCBD53-13A4-47BA-B1F9-006012C38783}" presName="img" presStyleLbl="fgImgPlace1" presStyleIdx="3" presStyleCnt="5"/>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7086" r="17086"/>
          </a:stretch>
        </a:blipFill>
        <a:ln>
          <a:noFill/>
        </a:ln>
      </dgm:spPr>
      <dgm:extLst>
        <a:ext uri="{E40237B7-FDA0-4F09-8148-C483321AD2D9}">
          <dgm14:cNvPr xmlns:dgm14="http://schemas.microsoft.com/office/drawing/2010/diagram" id="0" name="" descr="Badge 4 with solid fill"/>
        </a:ext>
      </dgm:extLst>
    </dgm:pt>
    <dgm:pt modelId="{1C5345C1-B411-44AB-B33B-868219983799}" type="pres">
      <dgm:prSet presAssocID="{EEFCBD53-13A4-47BA-B1F9-006012C38783}" presName="text" presStyleLbl="node1" presStyleIdx="3" presStyleCnt="5">
        <dgm:presLayoutVars>
          <dgm:bulletEnabled val="1"/>
        </dgm:presLayoutVars>
      </dgm:prSet>
      <dgm:spPr/>
    </dgm:pt>
    <dgm:pt modelId="{E683A700-F102-4F03-95DF-CA34C4F3FAE1}" type="pres">
      <dgm:prSet presAssocID="{450D65A7-8D94-448F-824E-63A3D81258A7}" presName="spacer" presStyleCnt="0"/>
      <dgm:spPr/>
    </dgm:pt>
    <dgm:pt modelId="{DCA50D2E-4ABC-4A4D-89BC-B49E7110CF1D}" type="pres">
      <dgm:prSet presAssocID="{CA7B0500-9459-4C53-9921-A81C48C55E2E}" presName="comp" presStyleCnt="0"/>
      <dgm:spPr/>
    </dgm:pt>
    <dgm:pt modelId="{92B0CE8F-D00B-4CF7-AD41-DDA5D3723925}" type="pres">
      <dgm:prSet presAssocID="{CA7B0500-9459-4C53-9921-A81C48C55E2E}" presName="box" presStyleLbl="node1" presStyleIdx="4" presStyleCnt="5"/>
      <dgm:spPr/>
    </dgm:pt>
    <dgm:pt modelId="{946E0908-2123-4021-BDD2-A5E837BC3A97}" type="pres">
      <dgm:prSet presAssocID="{CA7B0500-9459-4C53-9921-A81C48C55E2E}" presName="img" presStyleLbl="fgImgPlace1" presStyleIdx="4" presStyleCnt="5"/>
      <dgm:spPr>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7086" r="17086"/>
          </a:stretch>
        </a:blipFill>
        <a:ln>
          <a:noFill/>
        </a:ln>
      </dgm:spPr>
      <dgm:extLst>
        <a:ext uri="{E40237B7-FDA0-4F09-8148-C483321AD2D9}">
          <dgm14:cNvPr xmlns:dgm14="http://schemas.microsoft.com/office/drawing/2010/diagram" id="0" name="" descr="Badge 5 with solid fill"/>
        </a:ext>
      </dgm:extLst>
    </dgm:pt>
    <dgm:pt modelId="{116572FE-F06E-4935-ADAE-4C1E7A366B4E}" type="pres">
      <dgm:prSet presAssocID="{CA7B0500-9459-4C53-9921-A81C48C55E2E}" presName="text" presStyleLbl="node1" presStyleIdx="4" presStyleCnt="5">
        <dgm:presLayoutVars>
          <dgm:bulletEnabled val="1"/>
        </dgm:presLayoutVars>
      </dgm:prSet>
      <dgm:spPr/>
    </dgm:pt>
  </dgm:ptLst>
  <dgm:cxnLst>
    <dgm:cxn modelId="{9F86A804-072B-42CE-825F-543A76DF7314}" type="presOf" srcId="{2A9F2F60-886E-46E8-87A0-7E0FB8A6AF92}" destId="{C62F7732-35E6-45B2-8190-B92031767CCA}" srcOrd="0" destOrd="0" presId="urn:microsoft.com/office/officeart/2005/8/layout/vList4"/>
    <dgm:cxn modelId="{38008B10-367A-42EB-95CF-6157C9743678}" srcId="{54AA5191-BC2C-4D00-AA8A-A83011C20292}" destId="{60536772-5457-4F9C-BB1D-1146795F1AAE}" srcOrd="2" destOrd="0" parTransId="{F8F8FE58-47C1-4609-96FD-C824860C38BA}" sibTransId="{54ED4472-D87A-4472-8CF5-DEB1297E3272}"/>
    <dgm:cxn modelId="{391C0711-250D-45C9-A64C-65A20482056D}" type="presOf" srcId="{CA7B0500-9459-4C53-9921-A81C48C55E2E}" destId="{92B0CE8F-D00B-4CF7-AD41-DDA5D3723925}" srcOrd="0" destOrd="0" presId="urn:microsoft.com/office/officeart/2005/8/layout/vList4"/>
    <dgm:cxn modelId="{A0EBA229-8500-49E6-ACB6-97B3EC347CF8}" type="presOf" srcId="{2A9F2F60-886E-46E8-87A0-7E0FB8A6AF92}" destId="{2353F79B-760A-4FB9-8DF9-71928C950CDC}" srcOrd="1" destOrd="0" presId="urn:microsoft.com/office/officeart/2005/8/layout/vList4"/>
    <dgm:cxn modelId="{521CBF2F-3A86-487B-B35D-A4FA14B7A245}" srcId="{54AA5191-BC2C-4D00-AA8A-A83011C20292}" destId="{9ADDB280-3BF5-41F6-8A03-00FF1F389F07}" srcOrd="0" destOrd="0" parTransId="{5D143CD7-51EF-42D2-9D60-8BD525DE5DAE}" sibTransId="{32066EEA-4D01-4C74-9810-024B8E67547F}"/>
    <dgm:cxn modelId="{5272D835-6899-48C1-B299-1B98CC70E7AB}" srcId="{54AA5191-BC2C-4D00-AA8A-A83011C20292}" destId="{2A9F2F60-886E-46E8-87A0-7E0FB8A6AF92}" srcOrd="1" destOrd="0" parTransId="{909B3ADA-AD2A-4CCC-9FF0-532B18DAA112}" sibTransId="{F141A712-88A4-49D0-A3DE-D827E9A17F73}"/>
    <dgm:cxn modelId="{16404B72-64A0-4DE0-B9B2-20B8385A5270}" type="presOf" srcId="{EEFCBD53-13A4-47BA-B1F9-006012C38783}" destId="{D85F0353-1AA0-4FB2-B9B5-C9272AFA9080}" srcOrd="0" destOrd="0" presId="urn:microsoft.com/office/officeart/2005/8/layout/vList4"/>
    <dgm:cxn modelId="{F65E147E-F428-4FF8-89FA-B0DDA9F0EBBD}" type="presOf" srcId="{EEFCBD53-13A4-47BA-B1F9-006012C38783}" destId="{1C5345C1-B411-44AB-B33B-868219983799}" srcOrd="1" destOrd="0" presId="urn:microsoft.com/office/officeart/2005/8/layout/vList4"/>
    <dgm:cxn modelId="{F6FB5781-506F-445B-B282-D7BB93FC001A}" type="presOf" srcId="{54AA5191-BC2C-4D00-AA8A-A83011C20292}" destId="{A6EA750E-06A8-4354-91EF-9E5B3B6FC504}" srcOrd="0" destOrd="0" presId="urn:microsoft.com/office/officeart/2005/8/layout/vList4"/>
    <dgm:cxn modelId="{02BCA9A6-1380-48C0-B5E7-8E2569D35538}" type="presOf" srcId="{60536772-5457-4F9C-BB1D-1146795F1AAE}" destId="{853079EC-E7D2-4F33-8572-1D997C907483}" srcOrd="0" destOrd="0" presId="urn:microsoft.com/office/officeart/2005/8/layout/vList4"/>
    <dgm:cxn modelId="{D1902EB1-2CB5-4B5B-8BB0-7BDD1BF851E0}" type="presOf" srcId="{9ADDB280-3BF5-41F6-8A03-00FF1F389F07}" destId="{0034C3C1-E3F8-49CC-8A9A-ADDDCB55D66C}" srcOrd="0" destOrd="0" presId="urn:microsoft.com/office/officeart/2005/8/layout/vList4"/>
    <dgm:cxn modelId="{0C7A5BB3-09F4-4E4F-82D0-981B921A208A}" srcId="{54AA5191-BC2C-4D00-AA8A-A83011C20292}" destId="{CA7B0500-9459-4C53-9921-A81C48C55E2E}" srcOrd="4" destOrd="0" parTransId="{3B106606-C9F7-47F4-B01A-31AFAE451E48}" sibTransId="{C59FFCDB-3BD5-4919-9322-DA15BFE29D53}"/>
    <dgm:cxn modelId="{E727ECB6-D604-4FE3-BFA3-F67D6A214522}" srcId="{54AA5191-BC2C-4D00-AA8A-A83011C20292}" destId="{EEFCBD53-13A4-47BA-B1F9-006012C38783}" srcOrd="3" destOrd="0" parTransId="{7F218D62-4FAA-4B2E-BF80-18A9C7DC64AD}" sibTransId="{450D65A7-8D94-448F-824E-63A3D81258A7}"/>
    <dgm:cxn modelId="{BB7488BA-2CE1-40D9-BEF5-B9BCB558DA0F}" type="presOf" srcId="{60536772-5457-4F9C-BB1D-1146795F1AAE}" destId="{849B160C-A213-47E4-AE6C-24D5AA00F989}" srcOrd="1" destOrd="0" presId="urn:microsoft.com/office/officeart/2005/8/layout/vList4"/>
    <dgm:cxn modelId="{FFC088BF-DD17-462B-8239-73543105607F}" type="presOf" srcId="{9ADDB280-3BF5-41F6-8A03-00FF1F389F07}" destId="{BBC4051E-81FC-41C5-B61F-0814E5F8897A}" srcOrd="1" destOrd="0" presId="urn:microsoft.com/office/officeart/2005/8/layout/vList4"/>
    <dgm:cxn modelId="{096617F6-60BB-4510-9472-9DE2E1903289}" type="presOf" srcId="{CA7B0500-9459-4C53-9921-A81C48C55E2E}" destId="{116572FE-F06E-4935-ADAE-4C1E7A366B4E}" srcOrd="1" destOrd="0" presId="urn:microsoft.com/office/officeart/2005/8/layout/vList4"/>
    <dgm:cxn modelId="{563868B5-E8C8-4CBB-AECF-E21541669BAC}" type="presParOf" srcId="{A6EA750E-06A8-4354-91EF-9E5B3B6FC504}" destId="{C62C0513-17EB-4D4B-8283-902010DFE7E7}" srcOrd="0" destOrd="0" presId="urn:microsoft.com/office/officeart/2005/8/layout/vList4"/>
    <dgm:cxn modelId="{0CA4E247-3700-4EF8-8AA5-5E0F0D6BC596}" type="presParOf" srcId="{C62C0513-17EB-4D4B-8283-902010DFE7E7}" destId="{0034C3C1-E3F8-49CC-8A9A-ADDDCB55D66C}" srcOrd="0" destOrd="0" presId="urn:microsoft.com/office/officeart/2005/8/layout/vList4"/>
    <dgm:cxn modelId="{C2987D04-6324-46C5-85C1-F521E9BAEE32}" type="presParOf" srcId="{C62C0513-17EB-4D4B-8283-902010DFE7E7}" destId="{486FC86F-B1B0-4375-A160-8D26373F77BD}" srcOrd="1" destOrd="0" presId="urn:microsoft.com/office/officeart/2005/8/layout/vList4"/>
    <dgm:cxn modelId="{F231BCAB-44BA-4563-A13C-954B92D83445}" type="presParOf" srcId="{C62C0513-17EB-4D4B-8283-902010DFE7E7}" destId="{BBC4051E-81FC-41C5-B61F-0814E5F8897A}" srcOrd="2" destOrd="0" presId="urn:microsoft.com/office/officeart/2005/8/layout/vList4"/>
    <dgm:cxn modelId="{19C451C5-D169-41B8-B1C2-09CCF37EBADF}" type="presParOf" srcId="{A6EA750E-06A8-4354-91EF-9E5B3B6FC504}" destId="{A8C59984-9D35-4572-B60A-FFC63EDAA4FD}" srcOrd="1" destOrd="0" presId="urn:microsoft.com/office/officeart/2005/8/layout/vList4"/>
    <dgm:cxn modelId="{E3E95B91-F567-4448-8772-9AEB7E807E35}" type="presParOf" srcId="{A6EA750E-06A8-4354-91EF-9E5B3B6FC504}" destId="{379EE922-61F1-43A5-A3FA-B39CDCBB3052}" srcOrd="2" destOrd="0" presId="urn:microsoft.com/office/officeart/2005/8/layout/vList4"/>
    <dgm:cxn modelId="{CEB3DCB2-5B44-43A7-B0ED-A11ED464E620}" type="presParOf" srcId="{379EE922-61F1-43A5-A3FA-B39CDCBB3052}" destId="{C62F7732-35E6-45B2-8190-B92031767CCA}" srcOrd="0" destOrd="0" presId="urn:microsoft.com/office/officeart/2005/8/layout/vList4"/>
    <dgm:cxn modelId="{62B672AE-3B6C-46F6-8CF0-5A0C8C633272}" type="presParOf" srcId="{379EE922-61F1-43A5-A3FA-B39CDCBB3052}" destId="{D9C741E6-A461-48A3-88CC-D076E599B23E}" srcOrd="1" destOrd="0" presId="urn:microsoft.com/office/officeart/2005/8/layout/vList4"/>
    <dgm:cxn modelId="{A2536829-58F6-4578-8EAB-198E98042D3B}" type="presParOf" srcId="{379EE922-61F1-43A5-A3FA-B39CDCBB3052}" destId="{2353F79B-760A-4FB9-8DF9-71928C950CDC}" srcOrd="2" destOrd="0" presId="urn:microsoft.com/office/officeart/2005/8/layout/vList4"/>
    <dgm:cxn modelId="{94E4B99F-A844-4782-B8D5-7843AECA1A4A}" type="presParOf" srcId="{A6EA750E-06A8-4354-91EF-9E5B3B6FC504}" destId="{07D119C7-DF1F-4EF2-8317-C4B0E7B54B86}" srcOrd="3" destOrd="0" presId="urn:microsoft.com/office/officeart/2005/8/layout/vList4"/>
    <dgm:cxn modelId="{45D6D5A9-F405-48E5-985B-CCB8CC2BF13C}" type="presParOf" srcId="{A6EA750E-06A8-4354-91EF-9E5B3B6FC504}" destId="{5D7E1B74-6D4E-4E4E-BCA8-52781B69874B}" srcOrd="4" destOrd="0" presId="urn:microsoft.com/office/officeart/2005/8/layout/vList4"/>
    <dgm:cxn modelId="{4E64D009-D27E-4A4D-8675-FC6F5DC4112E}" type="presParOf" srcId="{5D7E1B74-6D4E-4E4E-BCA8-52781B69874B}" destId="{853079EC-E7D2-4F33-8572-1D997C907483}" srcOrd="0" destOrd="0" presId="urn:microsoft.com/office/officeart/2005/8/layout/vList4"/>
    <dgm:cxn modelId="{BD13BE3B-2A3A-438A-96F1-9DD959027579}" type="presParOf" srcId="{5D7E1B74-6D4E-4E4E-BCA8-52781B69874B}" destId="{3203599F-9385-4AB8-9978-6A5F88B0FA38}" srcOrd="1" destOrd="0" presId="urn:microsoft.com/office/officeart/2005/8/layout/vList4"/>
    <dgm:cxn modelId="{DA7844C5-8466-4DA7-85D5-AC65F38E2076}" type="presParOf" srcId="{5D7E1B74-6D4E-4E4E-BCA8-52781B69874B}" destId="{849B160C-A213-47E4-AE6C-24D5AA00F989}" srcOrd="2" destOrd="0" presId="urn:microsoft.com/office/officeart/2005/8/layout/vList4"/>
    <dgm:cxn modelId="{CDB4F42E-A651-49B3-BCE4-5ADE90C2D852}" type="presParOf" srcId="{A6EA750E-06A8-4354-91EF-9E5B3B6FC504}" destId="{5F255F14-B7B0-46C9-85A2-93843A7EB7D3}" srcOrd="5" destOrd="0" presId="urn:microsoft.com/office/officeart/2005/8/layout/vList4"/>
    <dgm:cxn modelId="{5B5B75A1-7D4E-4D85-9FBE-01CF1F916079}" type="presParOf" srcId="{A6EA750E-06A8-4354-91EF-9E5B3B6FC504}" destId="{C48F295B-009A-40B1-A78A-577BAA28FCB1}" srcOrd="6" destOrd="0" presId="urn:microsoft.com/office/officeart/2005/8/layout/vList4"/>
    <dgm:cxn modelId="{F0293CD0-0545-46D4-955F-D9D0235D1C43}" type="presParOf" srcId="{C48F295B-009A-40B1-A78A-577BAA28FCB1}" destId="{D85F0353-1AA0-4FB2-B9B5-C9272AFA9080}" srcOrd="0" destOrd="0" presId="urn:microsoft.com/office/officeart/2005/8/layout/vList4"/>
    <dgm:cxn modelId="{7420B59C-8283-43C2-93B4-B64B05E30DDF}" type="presParOf" srcId="{C48F295B-009A-40B1-A78A-577BAA28FCB1}" destId="{17EA14B9-F42B-4494-8B8D-2FE3D50B8059}" srcOrd="1" destOrd="0" presId="urn:microsoft.com/office/officeart/2005/8/layout/vList4"/>
    <dgm:cxn modelId="{AAF194EC-B2D9-4861-B204-71ABF9BF96C6}" type="presParOf" srcId="{C48F295B-009A-40B1-A78A-577BAA28FCB1}" destId="{1C5345C1-B411-44AB-B33B-868219983799}" srcOrd="2" destOrd="0" presId="urn:microsoft.com/office/officeart/2005/8/layout/vList4"/>
    <dgm:cxn modelId="{8E72762F-5420-491A-859D-C98B83B2BF61}" type="presParOf" srcId="{A6EA750E-06A8-4354-91EF-9E5B3B6FC504}" destId="{E683A700-F102-4F03-95DF-CA34C4F3FAE1}" srcOrd="7" destOrd="0" presId="urn:microsoft.com/office/officeart/2005/8/layout/vList4"/>
    <dgm:cxn modelId="{7F67A22E-9FB4-40A1-8B12-FDA6EF49412D}" type="presParOf" srcId="{A6EA750E-06A8-4354-91EF-9E5B3B6FC504}" destId="{DCA50D2E-4ABC-4A4D-89BC-B49E7110CF1D}" srcOrd="8" destOrd="0" presId="urn:microsoft.com/office/officeart/2005/8/layout/vList4"/>
    <dgm:cxn modelId="{7206AFD1-4630-4463-98BE-B1375C339D27}" type="presParOf" srcId="{DCA50D2E-4ABC-4A4D-89BC-B49E7110CF1D}" destId="{92B0CE8F-D00B-4CF7-AD41-DDA5D3723925}" srcOrd="0" destOrd="0" presId="urn:microsoft.com/office/officeart/2005/8/layout/vList4"/>
    <dgm:cxn modelId="{EDDEF0EB-8CFD-4A07-BFE8-F3B85D525BE6}" type="presParOf" srcId="{DCA50D2E-4ABC-4A4D-89BC-B49E7110CF1D}" destId="{946E0908-2123-4021-BDD2-A5E837BC3A97}" srcOrd="1" destOrd="0" presId="urn:microsoft.com/office/officeart/2005/8/layout/vList4"/>
    <dgm:cxn modelId="{29A001D6-F10E-4350-AAAE-2AC612918898}" type="presParOf" srcId="{DCA50D2E-4ABC-4A4D-89BC-B49E7110CF1D}" destId="{116572FE-F06E-4935-ADAE-4C1E7A366B4E}"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C16721-C6A3-4D4C-9154-EE894953CE1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4527B617-5018-4C48-AB22-B13AE518EC10}">
      <dgm:prSet phldrT="[Text]"/>
      <dgm:spPr/>
      <dgm:t>
        <a:bodyPr/>
        <a:lstStyle/>
        <a:p>
          <a:r>
            <a:rPr lang="en-GB" dirty="0"/>
            <a:t>Everyone should act…</a:t>
          </a:r>
        </a:p>
      </dgm:t>
    </dgm:pt>
    <dgm:pt modelId="{FD1807AD-5C94-482E-BDCC-5277CE40BAA9}" type="parTrans" cxnId="{34BE2FC0-0A0C-43C2-A009-1ACCC1371125}">
      <dgm:prSet/>
      <dgm:spPr/>
      <dgm:t>
        <a:bodyPr/>
        <a:lstStyle/>
        <a:p>
          <a:endParaRPr lang="en-GB"/>
        </a:p>
      </dgm:t>
    </dgm:pt>
    <dgm:pt modelId="{4D80A463-CBEE-4375-82B3-F87F4B3D9808}" type="sibTrans" cxnId="{34BE2FC0-0A0C-43C2-A009-1ACCC1371125}">
      <dgm:prSet/>
      <dgm:spPr/>
      <dgm:t>
        <a:bodyPr/>
        <a:lstStyle/>
        <a:p>
          <a:endParaRPr lang="en-GB"/>
        </a:p>
      </dgm:t>
    </dgm:pt>
    <dgm:pt modelId="{9D95909C-8816-47D4-A701-580CB2EE5299}">
      <dgm:prSet phldrT="[Text]" custT="1"/>
      <dgm:spPr/>
      <dgm:t>
        <a:bodyPr/>
        <a:lstStyle/>
        <a:p>
          <a:r>
            <a:rPr lang="en-GB" sz="1400" dirty="0"/>
            <a:t>For example you could:</a:t>
          </a:r>
        </a:p>
      </dgm:t>
    </dgm:pt>
    <dgm:pt modelId="{C276ACCE-2885-4012-AF00-C0F98E7DE7CD}" type="parTrans" cxnId="{82E98E53-7548-4E97-A332-C0F7C53D9622}">
      <dgm:prSet/>
      <dgm:spPr/>
      <dgm:t>
        <a:bodyPr/>
        <a:lstStyle/>
        <a:p>
          <a:endParaRPr lang="en-GB"/>
        </a:p>
      </dgm:t>
    </dgm:pt>
    <dgm:pt modelId="{8346D311-02CC-4A91-BCBD-617D91E47F83}" type="sibTrans" cxnId="{82E98E53-7548-4E97-A332-C0F7C53D9622}">
      <dgm:prSet/>
      <dgm:spPr/>
      <dgm:t>
        <a:bodyPr/>
        <a:lstStyle/>
        <a:p>
          <a:endParaRPr lang="en-GB"/>
        </a:p>
      </dgm:t>
    </dgm:pt>
    <dgm:pt modelId="{4E8F8A1D-6D43-492F-AF9C-0FB59418AEE4}">
      <dgm:prSet phldrT="[Text]"/>
      <dgm:spPr/>
      <dgm:t>
        <a:bodyPr/>
        <a:lstStyle/>
        <a:p>
          <a:r>
            <a:rPr lang="en-GB" dirty="0"/>
            <a:t>Leaders must act….</a:t>
          </a:r>
        </a:p>
      </dgm:t>
    </dgm:pt>
    <dgm:pt modelId="{AA58C045-DE4F-4119-90B2-CDFB34583AA0}" type="parTrans" cxnId="{46F6DCD3-B1E3-430C-98F2-4D19C2663942}">
      <dgm:prSet/>
      <dgm:spPr/>
      <dgm:t>
        <a:bodyPr/>
        <a:lstStyle/>
        <a:p>
          <a:endParaRPr lang="en-GB"/>
        </a:p>
      </dgm:t>
    </dgm:pt>
    <dgm:pt modelId="{FB1CF405-FB4B-43A1-8100-99A9C640CCF6}" type="sibTrans" cxnId="{46F6DCD3-B1E3-430C-98F2-4D19C2663942}">
      <dgm:prSet/>
      <dgm:spPr/>
      <dgm:t>
        <a:bodyPr/>
        <a:lstStyle/>
        <a:p>
          <a:endParaRPr lang="en-GB"/>
        </a:p>
      </dgm:t>
    </dgm:pt>
    <dgm:pt modelId="{A5B23D40-CE0E-47FC-B748-954073EB9264}">
      <dgm:prSet phldrT="[Text]" custT="1"/>
      <dgm:spPr/>
      <dgm:t>
        <a:bodyPr/>
        <a:lstStyle/>
        <a:p>
          <a:r>
            <a:rPr lang="en-GB" sz="1400" dirty="0"/>
            <a:t>address behaviours</a:t>
          </a:r>
        </a:p>
      </dgm:t>
    </dgm:pt>
    <dgm:pt modelId="{D15FD29E-9432-47DB-AB80-F83997E7BB83}" type="parTrans" cxnId="{0B0A4D2A-2D37-417E-A69C-32AC4248561E}">
      <dgm:prSet/>
      <dgm:spPr/>
      <dgm:t>
        <a:bodyPr/>
        <a:lstStyle/>
        <a:p>
          <a:endParaRPr lang="en-GB"/>
        </a:p>
      </dgm:t>
    </dgm:pt>
    <dgm:pt modelId="{05F05058-7E23-4E72-AE93-0FFE548F3C17}" type="sibTrans" cxnId="{0B0A4D2A-2D37-417E-A69C-32AC4248561E}">
      <dgm:prSet/>
      <dgm:spPr/>
      <dgm:t>
        <a:bodyPr/>
        <a:lstStyle/>
        <a:p>
          <a:endParaRPr lang="en-GB"/>
        </a:p>
      </dgm:t>
    </dgm:pt>
    <dgm:pt modelId="{76B6CCAE-02FA-4861-B224-48B342196043}">
      <dgm:prSet phldrT="[Text]" custT="1"/>
      <dgm:spPr/>
      <dgm:t>
        <a:bodyPr/>
        <a:lstStyle/>
        <a:p>
          <a:r>
            <a:rPr lang="en-GB" sz="1400" dirty="0"/>
            <a:t>challenge the behaviour</a:t>
          </a:r>
        </a:p>
      </dgm:t>
    </dgm:pt>
    <dgm:pt modelId="{4122B452-96D5-4200-971F-AEB77C5CA37D}" type="parTrans" cxnId="{96A72F3E-8034-42BE-A05B-DA6A069A66C2}">
      <dgm:prSet/>
      <dgm:spPr/>
      <dgm:t>
        <a:bodyPr/>
        <a:lstStyle/>
        <a:p>
          <a:endParaRPr lang="en-GB"/>
        </a:p>
      </dgm:t>
    </dgm:pt>
    <dgm:pt modelId="{502C614D-B3EA-4D21-8DFC-295CC166C490}" type="sibTrans" cxnId="{96A72F3E-8034-42BE-A05B-DA6A069A66C2}">
      <dgm:prSet/>
      <dgm:spPr/>
      <dgm:t>
        <a:bodyPr/>
        <a:lstStyle/>
        <a:p>
          <a:endParaRPr lang="en-GB"/>
        </a:p>
      </dgm:t>
    </dgm:pt>
    <dgm:pt modelId="{5DFD422B-1B20-4599-A5D3-48C91C40F74C}">
      <dgm:prSet phldrT="[Text]" custT="1"/>
      <dgm:spPr/>
      <dgm:t>
        <a:bodyPr/>
        <a:lstStyle/>
        <a:p>
          <a:r>
            <a:rPr lang="en-GB" sz="1400" dirty="0"/>
            <a:t>consider reporting</a:t>
          </a:r>
        </a:p>
      </dgm:t>
    </dgm:pt>
    <dgm:pt modelId="{F37C03B2-F76A-4438-A97B-5B457A118FDB}" type="parTrans" cxnId="{46C790BC-3922-4CA3-BD63-4A07749A47A3}">
      <dgm:prSet/>
      <dgm:spPr/>
      <dgm:t>
        <a:bodyPr/>
        <a:lstStyle/>
        <a:p>
          <a:endParaRPr lang="en-GB"/>
        </a:p>
      </dgm:t>
    </dgm:pt>
    <dgm:pt modelId="{7F175AE6-09C6-4BBB-8789-81E28C133451}" type="sibTrans" cxnId="{46C790BC-3922-4CA3-BD63-4A07749A47A3}">
      <dgm:prSet/>
      <dgm:spPr/>
      <dgm:t>
        <a:bodyPr/>
        <a:lstStyle/>
        <a:p>
          <a:endParaRPr lang="en-GB"/>
        </a:p>
      </dgm:t>
    </dgm:pt>
    <dgm:pt modelId="{5EBAD21E-5C05-4141-9844-0F5EA7C6D8C4}">
      <dgm:prSet phldrT="[Text]" custT="1"/>
      <dgm:spPr/>
      <dgm:t>
        <a:bodyPr/>
        <a:lstStyle/>
        <a:p>
          <a:r>
            <a:rPr lang="en-GB" sz="1400" dirty="0"/>
            <a:t>offer support</a:t>
          </a:r>
        </a:p>
      </dgm:t>
    </dgm:pt>
    <dgm:pt modelId="{84857E08-DA1C-4A5D-BBCE-9D1A5DEC099D}" type="parTrans" cxnId="{31760816-9E13-4E70-813B-D1A68799B678}">
      <dgm:prSet/>
      <dgm:spPr/>
      <dgm:t>
        <a:bodyPr/>
        <a:lstStyle/>
        <a:p>
          <a:endParaRPr lang="en-GB"/>
        </a:p>
      </dgm:t>
    </dgm:pt>
    <dgm:pt modelId="{84A14D8A-BB62-412D-A159-299BE8B1A133}" type="sibTrans" cxnId="{31760816-9E13-4E70-813B-D1A68799B678}">
      <dgm:prSet/>
      <dgm:spPr/>
      <dgm:t>
        <a:bodyPr/>
        <a:lstStyle/>
        <a:p>
          <a:endParaRPr lang="en-GB"/>
        </a:p>
      </dgm:t>
    </dgm:pt>
    <dgm:pt modelId="{AC02F754-467D-4021-9E92-F10D384138A7}">
      <dgm:prSet phldrT="[Text]" custT="1"/>
      <dgm:spPr/>
      <dgm:t>
        <a:bodyPr/>
        <a:lstStyle/>
        <a:p>
          <a:r>
            <a:rPr lang="en-GB" sz="1400" dirty="0"/>
            <a:t>support people</a:t>
          </a:r>
        </a:p>
      </dgm:t>
    </dgm:pt>
    <dgm:pt modelId="{E8532E47-8BD1-4AC7-A1FB-D1EB7A1F44CB}" type="parTrans" cxnId="{2BAFDED1-5CC5-4962-B0EE-1D731E21A20E}">
      <dgm:prSet/>
      <dgm:spPr/>
      <dgm:t>
        <a:bodyPr/>
        <a:lstStyle/>
        <a:p>
          <a:endParaRPr lang="en-GB"/>
        </a:p>
      </dgm:t>
    </dgm:pt>
    <dgm:pt modelId="{77E11788-E00A-4479-9565-25292CB8E5E4}" type="sibTrans" cxnId="{2BAFDED1-5CC5-4962-B0EE-1D731E21A20E}">
      <dgm:prSet/>
      <dgm:spPr/>
      <dgm:t>
        <a:bodyPr/>
        <a:lstStyle/>
        <a:p>
          <a:endParaRPr lang="en-GB"/>
        </a:p>
      </dgm:t>
    </dgm:pt>
    <dgm:pt modelId="{BC4B761A-E8A6-41F3-8398-D9DDFFC62A1C}">
      <dgm:prSet phldrT="[Text]" custT="1"/>
      <dgm:spPr/>
      <dgm:t>
        <a:bodyPr/>
        <a:lstStyle/>
        <a:p>
          <a:r>
            <a:rPr lang="en-GB" sz="1400" dirty="0"/>
            <a:t>deal with concerns promptly, escalating if necessary</a:t>
          </a:r>
        </a:p>
      </dgm:t>
    </dgm:pt>
    <dgm:pt modelId="{3B6DC775-36B4-44F2-8DAD-6C7C4AE90008}" type="parTrans" cxnId="{F5770210-5614-4A02-A7B4-F5987570574F}">
      <dgm:prSet/>
      <dgm:spPr/>
      <dgm:t>
        <a:bodyPr/>
        <a:lstStyle/>
        <a:p>
          <a:endParaRPr lang="en-GB"/>
        </a:p>
      </dgm:t>
    </dgm:pt>
    <dgm:pt modelId="{8B51C84C-C210-46E1-94DE-FE43618CC76D}" type="sibTrans" cxnId="{F5770210-5614-4A02-A7B4-F5987570574F}">
      <dgm:prSet/>
      <dgm:spPr/>
      <dgm:t>
        <a:bodyPr/>
        <a:lstStyle/>
        <a:p>
          <a:endParaRPr lang="en-GB"/>
        </a:p>
      </dgm:t>
    </dgm:pt>
    <dgm:pt modelId="{E0255479-52A4-4DCA-840B-978B7F1277C6}" type="pres">
      <dgm:prSet presAssocID="{0DC16721-C6A3-4D4C-9154-EE894953CE1C}" presName="theList" presStyleCnt="0">
        <dgm:presLayoutVars>
          <dgm:dir/>
          <dgm:animLvl val="lvl"/>
          <dgm:resizeHandles val="exact"/>
        </dgm:presLayoutVars>
      </dgm:prSet>
      <dgm:spPr/>
    </dgm:pt>
    <dgm:pt modelId="{DF94D53F-6FE5-4190-8FEE-96563BF8A3FF}" type="pres">
      <dgm:prSet presAssocID="{4527B617-5018-4C48-AB22-B13AE518EC10}" presName="compNode" presStyleCnt="0"/>
      <dgm:spPr/>
    </dgm:pt>
    <dgm:pt modelId="{FAEFD5CE-6257-480A-A812-04C8238CA815}" type="pres">
      <dgm:prSet presAssocID="{4527B617-5018-4C48-AB22-B13AE518EC10}" presName="noGeometry" presStyleCnt="0"/>
      <dgm:spPr/>
    </dgm:pt>
    <dgm:pt modelId="{4CA655C8-8035-494F-B9E9-D9C4A12CCBB3}" type="pres">
      <dgm:prSet presAssocID="{4527B617-5018-4C48-AB22-B13AE518EC10}" presName="childTextVisible" presStyleLbl="bgAccFollowNode1" presStyleIdx="0" presStyleCnt="2">
        <dgm:presLayoutVars>
          <dgm:bulletEnabled val="1"/>
        </dgm:presLayoutVars>
      </dgm:prSet>
      <dgm:spPr/>
    </dgm:pt>
    <dgm:pt modelId="{8CD9BA77-D596-48E3-BB20-5F83740C2B2E}" type="pres">
      <dgm:prSet presAssocID="{4527B617-5018-4C48-AB22-B13AE518EC10}" presName="childTextHidden" presStyleLbl="bgAccFollowNode1" presStyleIdx="0" presStyleCnt="2"/>
      <dgm:spPr/>
    </dgm:pt>
    <dgm:pt modelId="{E114A41B-9972-474B-B4AF-99250B20CA69}" type="pres">
      <dgm:prSet presAssocID="{4527B617-5018-4C48-AB22-B13AE518EC10}" presName="parentText" presStyleLbl="node1" presStyleIdx="0" presStyleCnt="2">
        <dgm:presLayoutVars>
          <dgm:chMax val="1"/>
          <dgm:bulletEnabled val="1"/>
        </dgm:presLayoutVars>
      </dgm:prSet>
      <dgm:spPr/>
    </dgm:pt>
    <dgm:pt modelId="{96B4FDA3-5F21-4271-8E75-3C199F434247}" type="pres">
      <dgm:prSet presAssocID="{4527B617-5018-4C48-AB22-B13AE518EC10}" presName="aSpace" presStyleCnt="0"/>
      <dgm:spPr/>
    </dgm:pt>
    <dgm:pt modelId="{4470405B-371A-4CBD-BD1C-009D4206927E}" type="pres">
      <dgm:prSet presAssocID="{4E8F8A1D-6D43-492F-AF9C-0FB59418AEE4}" presName="compNode" presStyleCnt="0"/>
      <dgm:spPr/>
    </dgm:pt>
    <dgm:pt modelId="{A692ED0C-0B00-4E50-8737-7288062BC70C}" type="pres">
      <dgm:prSet presAssocID="{4E8F8A1D-6D43-492F-AF9C-0FB59418AEE4}" presName="noGeometry" presStyleCnt="0"/>
      <dgm:spPr/>
    </dgm:pt>
    <dgm:pt modelId="{946F387C-ED45-48FC-B09F-2039A84A033B}" type="pres">
      <dgm:prSet presAssocID="{4E8F8A1D-6D43-492F-AF9C-0FB59418AEE4}" presName="childTextVisible" presStyleLbl="bgAccFollowNode1" presStyleIdx="1" presStyleCnt="2">
        <dgm:presLayoutVars>
          <dgm:bulletEnabled val="1"/>
        </dgm:presLayoutVars>
      </dgm:prSet>
      <dgm:spPr/>
    </dgm:pt>
    <dgm:pt modelId="{4EF1C0B2-9C70-493C-A0B1-CA4BFB2C5EA5}" type="pres">
      <dgm:prSet presAssocID="{4E8F8A1D-6D43-492F-AF9C-0FB59418AEE4}" presName="childTextHidden" presStyleLbl="bgAccFollowNode1" presStyleIdx="1" presStyleCnt="2"/>
      <dgm:spPr/>
    </dgm:pt>
    <dgm:pt modelId="{1B67C148-AA15-4B77-A636-589AAC85CEE5}" type="pres">
      <dgm:prSet presAssocID="{4E8F8A1D-6D43-492F-AF9C-0FB59418AEE4}" presName="parentText" presStyleLbl="node1" presStyleIdx="1" presStyleCnt="2">
        <dgm:presLayoutVars>
          <dgm:chMax val="1"/>
          <dgm:bulletEnabled val="1"/>
        </dgm:presLayoutVars>
      </dgm:prSet>
      <dgm:spPr/>
    </dgm:pt>
  </dgm:ptLst>
  <dgm:cxnLst>
    <dgm:cxn modelId="{F5770210-5614-4A02-A7B4-F5987570574F}" srcId="{4E8F8A1D-6D43-492F-AF9C-0FB59418AEE4}" destId="{BC4B761A-E8A6-41F3-8398-D9DDFFC62A1C}" srcOrd="2" destOrd="0" parTransId="{3B6DC775-36B4-44F2-8DAD-6C7C4AE90008}" sibTransId="{8B51C84C-C210-46E1-94DE-FE43618CC76D}"/>
    <dgm:cxn modelId="{0B7B3A12-B265-4023-94CA-1CAFAA95338D}" type="presOf" srcId="{5DFD422B-1B20-4599-A5D3-48C91C40F74C}" destId="{8CD9BA77-D596-48E3-BB20-5F83740C2B2E}" srcOrd="1" destOrd="3" presId="urn:microsoft.com/office/officeart/2005/8/layout/hProcess6"/>
    <dgm:cxn modelId="{31760816-9E13-4E70-813B-D1A68799B678}" srcId="{9D95909C-8816-47D4-A701-580CB2EE5299}" destId="{5EBAD21E-5C05-4141-9844-0F5EA7C6D8C4}" srcOrd="0" destOrd="0" parTransId="{84857E08-DA1C-4A5D-BBCE-9D1A5DEC099D}" sibTransId="{84A14D8A-BB62-412D-A159-299BE8B1A133}"/>
    <dgm:cxn modelId="{5005FE28-4A9E-4299-B43E-F8B5599E5005}" type="presOf" srcId="{BC4B761A-E8A6-41F3-8398-D9DDFFC62A1C}" destId="{946F387C-ED45-48FC-B09F-2039A84A033B}" srcOrd="0" destOrd="2" presId="urn:microsoft.com/office/officeart/2005/8/layout/hProcess6"/>
    <dgm:cxn modelId="{0B0A4D2A-2D37-417E-A69C-32AC4248561E}" srcId="{4E8F8A1D-6D43-492F-AF9C-0FB59418AEE4}" destId="{A5B23D40-CE0E-47FC-B748-954073EB9264}" srcOrd="0" destOrd="0" parTransId="{D15FD29E-9432-47DB-AB80-F83997E7BB83}" sibTransId="{05F05058-7E23-4E72-AE93-0FFE548F3C17}"/>
    <dgm:cxn modelId="{99C14634-9206-4EFA-B198-725B800CA039}" type="presOf" srcId="{9D95909C-8816-47D4-A701-580CB2EE5299}" destId="{8CD9BA77-D596-48E3-BB20-5F83740C2B2E}" srcOrd="1" destOrd="0" presId="urn:microsoft.com/office/officeart/2005/8/layout/hProcess6"/>
    <dgm:cxn modelId="{983FCC34-B9CA-4F7B-9D1D-C875EFB311CD}" type="presOf" srcId="{0DC16721-C6A3-4D4C-9154-EE894953CE1C}" destId="{E0255479-52A4-4DCA-840B-978B7F1277C6}" srcOrd="0" destOrd="0" presId="urn:microsoft.com/office/officeart/2005/8/layout/hProcess6"/>
    <dgm:cxn modelId="{5342CA3D-B70E-4E84-8C38-FC9CAE031A99}" type="presOf" srcId="{76B6CCAE-02FA-4861-B224-48B342196043}" destId="{8CD9BA77-D596-48E3-BB20-5F83740C2B2E}" srcOrd="1" destOrd="2" presId="urn:microsoft.com/office/officeart/2005/8/layout/hProcess6"/>
    <dgm:cxn modelId="{96A72F3E-8034-42BE-A05B-DA6A069A66C2}" srcId="{9D95909C-8816-47D4-A701-580CB2EE5299}" destId="{76B6CCAE-02FA-4861-B224-48B342196043}" srcOrd="1" destOrd="0" parTransId="{4122B452-96D5-4200-971F-AEB77C5CA37D}" sibTransId="{502C614D-B3EA-4D21-8DFC-295CC166C490}"/>
    <dgm:cxn modelId="{BB14EE70-BE35-48E8-A76A-79ABDFEDCC76}" type="presOf" srcId="{A5B23D40-CE0E-47FC-B748-954073EB9264}" destId="{946F387C-ED45-48FC-B09F-2039A84A033B}" srcOrd="0" destOrd="0" presId="urn:microsoft.com/office/officeart/2005/8/layout/hProcess6"/>
    <dgm:cxn modelId="{78D1E672-0151-4BCE-8B8E-C49073C47616}" type="presOf" srcId="{4E8F8A1D-6D43-492F-AF9C-0FB59418AEE4}" destId="{1B67C148-AA15-4B77-A636-589AAC85CEE5}" srcOrd="0" destOrd="0" presId="urn:microsoft.com/office/officeart/2005/8/layout/hProcess6"/>
    <dgm:cxn modelId="{82E98E53-7548-4E97-A332-C0F7C53D9622}" srcId="{4527B617-5018-4C48-AB22-B13AE518EC10}" destId="{9D95909C-8816-47D4-A701-580CB2EE5299}" srcOrd="0" destOrd="0" parTransId="{C276ACCE-2885-4012-AF00-C0F98E7DE7CD}" sibTransId="{8346D311-02CC-4A91-BCBD-617D91E47F83}"/>
    <dgm:cxn modelId="{FFF16D58-48A2-49CF-9D8E-7D57D5CDB12F}" type="presOf" srcId="{AC02F754-467D-4021-9E92-F10D384138A7}" destId="{946F387C-ED45-48FC-B09F-2039A84A033B}" srcOrd="0" destOrd="1" presId="urn:microsoft.com/office/officeart/2005/8/layout/hProcess6"/>
    <dgm:cxn modelId="{DA6C7C95-E640-405F-BF67-586CC9454440}" type="presOf" srcId="{4527B617-5018-4C48-AB22-B13AE518EC10}" destId="{E114A41B-9972-474B-B4AF-99250B20CA69}" srcOrd="0" destOrd="0" presId="urn:microsoft.com/office/officeart/2005/8/layout/hProcess6"/>
    <dgm:cxn modelId="{55D6FA95-B683-449F-BA3F-CC7022002487}" type="presOf" srcId="{BC4B761A-E8A6-41F3-8398-D9DDFFC62A1C}" destId="{4EF1C0B2-9C70-493C-A0B1-CA4BFB2C5EA5}" srcOrd="1" destOrd="2" presId="urn:microsoft.com/office/officeart/2005/8/layout/hProcess6"/>
    <dgm:cxn modelId="{46C790BC-3922-4CA3-BD63-4A07749A47A3}" srcId="{9D95909C-8816-47D4-A701-580CB2EE5299}" destId="{5DFD422B-1B20-4599-A5D3-48C91C40F74C}" srcOrd="2" destOrd="0" parTransId="{F37C03B2-F76A-4438-A97B-5B457A118FDB}" sibTransId="{7F175AE6-09C6-4BBB-8789-81E28C133451}"/>
    <dgm:cxn modelId="{34BE2FC0-0A0C-43C2-A009-1ACCC1371125}" srcId="{0DC16721-C6A3-4D4C-9154-EE894953CE1C}" destId="{4527B617-5018-4C48-AB22-B13AE518EC10}" srcOrd="0" destOrd="0" parTransId="{FD1807AD-5C94-482E-BDCC-5277CE40BAA9}" sibTransId="{4D80A463-CBEE-4375-82B3-F87F4B3D9808}"/>
    <dgm:cxn modelId="{55B2E4C7-E0A1-440D-A04D-6AD5E916A93E}" type="presOf" srcId="{9D95909C-8816-47D4-A701-580CB2EE5299}" destId="{4CA655C8-8035-494F-B9E9-D9C4A12CCBB3}" srcOrd="0" destOrd="0" presId="urn:microsoft.com/office/officeart/2005/8/layout/hProcess6"/>
    <dgm:cxn modelId="{A8497ACC-A203-4968-B69F-2EA82ABB1769}" type="presOf" srcId="{A5B23D40-CE0E-47FC-B748-954073EB9264}" destId="{4EF1C0B2-9C70-493C-A0B1-CA4BFB2C5EA5}" srcOrd="1" destOrd="0" presId="urn:microsoft.com/office/officeart/2005/8/layout/hProcess6"/>
    <dgm:cxn modelId="{13FD8CCE-51E2-49B1-9DAE-9758E0A68739}" type="presOf" srcId="{76B6CCAE-02FA-4861-B224-48B342196043}" destId="{4CA655C8-8035-494F-B9E9-D9C4A12CCBB3}" srcOrd="0" destOrd="2" presId="urn:microsoft.com/office/officeart/2005/8/layout/hProcess6"/>
    <dgm:cxn modelId="{2BAFDED1-5CC5-4962-B0EE-1D731E21A20E}" srcId="{4E8F8A1D-6D43-492F-AF9C-0FB59418AEE4}" destId="{AC02F754-467D-4021-9E92-F10D384138A7}" srcOrd="1" destOrd="0" parTransId="{E8532E47-8BD1-4AC7-A1FB-D1EB7A1F44CB}" sibTransId="{77E11788-E00A-4479-9565-25292CB8E5E4}"/>
    <dgm:cxn modelId="{46F6DCD3-B1E3-430C-98F2-4D19C2663942}" srcId="{0DC16721-C6A3-4D4C-9154-EE894953CE1C}" destId="{4E8F8A1D-6D43-492F-AF9C-0FB59418AEE4}" srcOrd="1" destOrd="0" parTransId="{AA58C045-DE4F-4119-90B2-CDFB34583AA0}" sibTransId="{FB1CF405-FB4B-43A1-8100-99A9C640CCF6}"/>
    <dgm:cxn modelId="{677A8CE7-8573-46AE-B3A7-75C2A5EA146F}" type="presOf" srcId="{AC02F754-467D-4021-9E92-F10D384138A7}" destId="{4EF1C0B2-9C70-493C-A0B1-CA4BFB2C5EA5}" srcOrd="1" destOrd="1" presId="urn:microsoft.com/office/officeart/2005/8/layout/hProcess6"/>
    <dgm:cxn modelId="{D0F304FC-02FB-4176-9FD9-03D77F75D8FD}" type="presOf" srcId="{5EBAD21E-5C05-4141-9844-0F5EA7C6D8C4}" destId="{4CA655C8-8035-494F-B9E9-D9C4A12CCBB3}" srcOrd="0" destOrd="1" presId="urn:microsoft.com/office/officeart/2005/8/layout/hProcess6"/>
    <dgm:cxn modelId="{DCC557FD-DA83-491A-8016-F3347FC53A8A}" type="presOf" srcId="{5DFD422B-1B20-4599-A5D3-48C91C40F74C}" destId="{4CA655C8-8035-494F-B9E9-D9C4A12CCBB3}" srcOrd="0" destOrd="3" presId="urn:microsoft.com/office/officeart/2005/8/layout/hProcess6"/>
    <dgm:cxn modelId="{B449E3FD-7612-400C-BD39-3155224A4CE3}" type="presOf" srcId="{5EBAD21E-5C05-4141-9844-0F5EA7C6D8C4}" destId="{8CD9BA77-D596-48E3-BB20-5F83740C2B2E}" srcOrd="1" destOrd="1" presId="urn:microsoft.com/office/officeart/2005/8/layout/hProcess6"/>
    <dgm:cxn modelId="{AA03F8D3-86B6-43BA-9382-BC98287BE98E}" type="presParOf" srcId="{E0255479-52A4-4DCA-840B-978B7F1277C6}" destId="{DF94D53F-6FE5-4190-8FEE-96563BF8A3FF}" srcOrd="0" destOrd="0" presId="urn:microsoft.com/office/officeart/2005/8/layout/hProcess6"/>
    <dgm:cxn modelId="{5FBA1183-0996-4E09-9343-3689F1E881FA}" type="presParOf" srcId="{DF94D53F-6FE5-4190-8FEE-96563BF8A3FF}" destId="{FAEFD5CE-6257-480A-A812-04C8238CA815}" srcOrd="0" destOrd="0" presId="urn:microsoft.com/office/officeart/2005/8/layout/hProcess6"/>
    <dgm:cxn modelId="{F14977F4-F070-40A7-BF61-53B4ADA2EF11}" type="presParOf" srcId="{DF94D53F-6FE5-4190-8FEE-96563BF8A3FF}" destId="{4CA655C8-8035-494F-B9E9-D9C4A12CCBB3}" srcOrd="1" destOrd="0" presId="urn:microsoft.com/office/officeart/2005/8/layout/hProcess6"/>
    <dgm:cxn modelId="{9D325B05-2724-45C5-829C-FCA4D22CF741}" type="presParOf" srcId="{DF94D53F-6FE5-4190-8FEE-96563BF8A3FF}" destId="{8CD9BA77-D596-48E3-BB20-5F83740C2B2E}" srcOrd="2" destOrd="0" presId="urn:microsoft.com/office/officeart/2005/8/layout/hProcess6"/>
    <dgm:cxn modelId="{E7E64557-DF7D-4604-9B2A-562277B4B24E}" type="presParOf" srcId="{DF94D53F-6FE5-4190-8FEE-96563BF8A3FF}" destId="{E114A41B-9972-474B-B4AF-99250B20CA69}" srcOrd="3" destOrd="0" presId="urn:microsoft.com/office/officeart/2005/8/layout/hProcess6"/>
    <dgm:cxn modelId="{33220923-1152-47E0-95F7-87AC7034555C}" type="presParOf" srcId="{E0255479-52A4-4DCA-840B-978B7F1277C6}" destId="{96B4FDA3-5F21-4271-8E75-3C199F434247}" srcOrd="1" destOrd="0" presId="urn:microsoft.com/office/officeart/2005/8/layout/hProcess6"/>
    <dgm:cxn modelId="{9AB4C4CB-FF49-4014-BDA1-3633BD413A1B}" type="presParOf" srcId="{E0255479-52A4-4DCA-840B-978B7F1277C6}" destId="{4470405B-371A-4CBD-BD1C-009D4206927E}" srcOrd="2" destOrd="0" presId="urn:microsoft.com/office/officeart/2005/8/layout/hProcess6"/>
    <dgm:cxn modelId="{7D88488B-2706-4CD0-9BB4-0A0DB0C9CDAC}" type="presParOf" srcId="{4470405B-371A-4CBD-BD1C-009D4206927E}" destId="{A692ED0C-0B00-4E50-8737-7288062BC70C}" srcOrd="0" destOrd="0" presId="urn:microsoft.com/office/officeart/2005/8/layout/hProcess6"/>
    <dgm:cxn modelId="{3CD4F1C7-C496-4F20-9ECC-D77DADBA55D6}" type="presParOf" srcId="{4470405B-371A-4CBD-BD1C-009D4206927E}" destId="{946F387C-ED45-48FC-B09F-2039A84A033B}" srcOrd="1" destOrd="0" presId="urn:microsoft.com/office/officeart/2005/8/layout/hProcess6"/>
    <dgm:cxn modelId="{A951DE88-4CB2-44BC-8A47-E717B311E649}" type="presParOf" srcId="{4470405B-371A-4CBD-BD1C-009D4206927E}" destId="{4EF1C0B2-9C70-493C-A0B1-CA4BFB2C5EA5}" srcOrd="2" destOrd="0" presId="urn:microsoft.com/office/officeart/2005/8/layout/hProcess6"/>
    <dgm:cxn modelId="{D838D06F-58D9-45A7-901B-C1E943D171A8}" type="presParOf" srcId="{4470405B-371A-4CBD-BD1C-009D4206927E}" destId="{1B67C148-AA15-4B77-A636-589AAC85CEE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C06B6B-BBD7-456E-A0DB-BE153E23268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20D95FC2-2E73-4B82-BD76-67E27E0ABE4F}">
      <dgm:prSet phldrT="[Text]"/>
      <dgm:spPr/>
      <dgm:t>
        <a:bodyPr/>
        <a:lstStyle/>
        <a:p>
          <a:r>
            <a:rPr lang="en-GB" dirty="0"/>
            <a:t>Life experience, culture, beliefs</a:t>
          </a:r>
        </a:p>
      </dgm:t>
    </dgm:pt>
    <dgm:pt modelId="{21349A24-8B26-4530-ACA8-0E3C1FB14D49}" type="parTrans" cxnId="{EC03A9BD-FCEF-4927-AB8F-1B6D2AD9A3CB}">
      <dgm:prSet/>
      <dgm:spPr/>
      <dgm:t>
        <a:bodyPr/>
        <a:lstStyle/>
        <a:p>
          <a:endParaRPr lang="en-GB"/>
        </a:p>
      </dgm:t>
    </dgm:pt>
    <dgm:pt modelId="{739A8B3E-3283-4321-912B-B55D49984311}" type="sibTrans" cxnId="{EC03A9BD-FCEF-4927-AB8F-1B6D2AD9A3CB}">
      <dgm:prSet/>
      <dgm:spPr/>
      <dgm:t>
        <a:bodyPr/>
        <a:lstStyle/>
        <a:p>
          <a:endParaRPr lang="en-GB"/>
        </a:p>
      </dgm:t>
    </dgm:pt>
    <dgm:pt modelId="{AF99BCB0-D44C-4B57-85D0-EB7EE78E6DEE}">
      <dgm:prSet phldrT="[Text]"/>
      <dgm:spPr/>
      <dgm:t>
        <a:bodyPr/>
        <a:lstStyle/>
        <a:p>
          <a:r>
            <a:rPr lang="en-GB" dirty="0"/>
            <a:t>Interactions</a:t>
          </a:r>
        </a:p>
      </dgm:t>
    </dgm:pt>
    <dgm:pt modelId="{35F8C583-83C8-4C29-A123-F7C57215EF81}" type="parTrans" cxnId="{0542EE20-CB4E-4B31-AA98-107E354E744C}">
      <dgm:prSet/>
      <dgm:spPr/>
      <dgm:t>
        <a:bodyPr/>
        <a:lstStyle/>
        <a:p>
          <a:endParaRPr lang="en-GB"/>
        </a:p>
      </dgm:t>
    </dgm:pt>
    <dgm:pt modelId="{42E209CB-F284-40A2-B9C5-76DF32DF0AF4}" type="sibTrans" cxnId="{0542EE20-CB4E-4B31-AA98-107E354E744C}">
      <dgm:prSet/>
      <dgm:spPr/>
      <dgm:t>
        <a:bodyPr/>
        <a:lstStyle/>
        <a:p>
          <a:endParaRPr lang="en-GB"/>
        </a:p>
      </dgm:t>
    </dgm:pt>
    <dgm:pt modelId="{2EFBB4F6-59AD-4D28-8D71-CA3B215F7C95}">
      <dgm:prSet phldrT="[Text]"/>
      <dgm:spPr/>
      <dgm:t>
        <a:bodyPr/>
        <a:lstStyle/>
        <a:p>
          <a:r>
            <a:rPr lang="en-GB" dirty="0"/>
            <a:t>Patient care</a:t>
          </a:r>
        </a:p>
      </dgm:t>
    </dgm:pt>
    <dgm:pt modelId="{03DA56D0-473B-45C7-B8E0-05D6A136AA67}" type="parTrans" cxnId="{078D981D-D9A8-4458-B986-618765F65CCC}">
      <dgm:prSet/>
      <dgm:spPr/>
      <dgm:t>
        <a:bodyPr/>
        <a:lstStyle/>
        <a:p>
          <a:endParaRPr lang="en-GB"/>
        </a:p>
      </dgm:t>
    </dgm:pt>
    <dgm:pt modelId="{78E62F5F-C91C-43E8-9D99-EF17A556C6B4}" type="sibTrans" cxnId="{078D981D-D9A8-4458-B986-618765F65CCC}">
      <dgm:prSet/>
      <dgm:spPr/>
      <dgm:t>
        <a:bodyPr/>
        <a:lstStyle/>
        <a:p>
          <a:endParaRPr lang="en-GB"/>
        </a:p>
      </dgm:t>
    </dgm:pt>
    <dgm:pt modelId="{4088BA4D-5353-42F9-A5C1-CC7AC314B174}">
      <dgm:prSet phldrT="[Text]"/>
      <dgm:spPr/>
      <dgm:t>
        <a:bodyPr/>
        <a:lstStyle/>
        <a:p>
          <a:r>
            <a:rPr lang="en-GB" dirty="0"/>
            <a:t>Decisions</a:t>
          </a:r>
        </a:p>
      </dgm:t>
    </dgm:pt>
    <dgm:pt modelId="{70FF61ED-6C49-453A-9A2C-AD43EC51AB10}" type="parTrans" cxnId="{A971F8D7-577C-4C97-88E3-CCE03CB98A53}">
      <dgm:prSet/>
      <dgm:spPr/>
      <dgm:t>
        <a:bodyPr/>
        <a:lstStyle/>
        <a:p>
          <a:endParaRPr lang="en-GB"/>
        </a:p>
      </dgm:t>
    </dgm:pt>
    <dgm:pt modelId="{42C4C384-8C8D-4275-A69B-54DD38182788}" type="sibTrans" cxnId="{A971F8D7-577C-4C97-88E3-CCE03CB98A53}">
      <dgm:prSet/>
      <dgm:spPr/>
      <dgm:t>
        <a:bodyPr/>
        <a:lstStyle/>
        <a:p>
          <a:endParaRPr lang="en-GB"/>
        </a:p>
      </dgm:t>
    </dgm:pt>
    <dgm:pt modelId="{A3EF164B-C36E-4902-9170-05F70677422E}" type="pres">
      <dgm:prSet presAssocID="{75C06B6B-BBD7-456E-A0DB-BE153E23268D}" presName="Name0" presStyleCnt="0">
        <dgm:presLayoutVars>
          <dgm:orgChart val="1"/>
          <dgm:chPref val="1"/>
          <dgm:dir/>
          <dgm:animOne val="branch"/>
          <dgm:animLvl val="lvl"/>
          <dgm:resizeHandles/>
        </dgm:presLayoutVars>
      </dgm:prSet>
      <dgm:spPr/>
    </dgm:pt>
    <dgm:pt modelId="{FD3E5E36-74E2-43A7-B901-75612E2AF9BB}" type="pres">
      <dgm:prSet presAssocID="{20D95FC2-2E73-4B82-BD76-67E27E0ABE4F}" presName="hierRoot1" presStyleCnt="0">
        <dgm:presLayoutVars>
          <dgm:hierBranch val="init"/>
        </dgm:presLayoutVars>
      </dgm:prSet>
      <dgm:spPr/>
    </dgm:pt>
    <dgm:pt modelId="{32AEF46E-2DB6-49D0-B7E9-8E9645C062AA}" type="pres">
      <dgm:prSet presAssocID="{20D95FC2-2E73-4B82-BD76-67E27E0ABE4F}" presName="rootComposite1" presStyleCnt="0"/>
      <dgm:spPr/>
    </dgm:pt>
    <dgm:pt modelId="{DD3E517C-BB50-4191-8801-F7FE3DE74702}" type="pres">
      <dgm:prSet presAssocID="{20D95FC2-2E73-4B82-BD76-67E27E0ABE4F}" presName="rootText1" presStyleLbl="alignAcc1" presStyleIdx="0" presStyleCnt="0">
        <dgm:presLayoutVars>
          <dgm:chPref val="3"/>
        </dgm:presLayoutVars>
      </dgm:prSet>
      <dgm:spPr/>
    </dgm:pt>
    <dgm:pt modelId="{2A4B7D34-92BE-4986-B5E0-921309540337}" type="pres">
      <dgm:prSet presAssocID="{20D95FC2-2E73-4B82-BD76-67E27E0ABE4F}" presName="topArc1" presStyleLbl="parChTrans1D1" presStyleIdx="0" presStyleCnt="8"/>
      <dgm:spPr/>
    </dgm:pt>
    <dgm:pt modelId="{BE624FD2-B2F2-4C29-87A6-94E815F6BE94}" type="pres">
      <dgm:prSet presAssocID="{20D95FC2-2E73-4B82-BD76-67E27E0ABE4F}" presName="bottomArc1" presStyleLbl="parChTrans1D1" presStyleIdx="1" presStyleCnt="8"/>
      <dgm:spPr/>
    </dgm:pt>
    <dgm:pt modelId="{1A1B4179-E623-4400-856C-726AE2166032}" type="pres">
      <dgm:prSet presAssocID="{20D95FC2-2E73-4B82-BD76-67E27E0ABE4F}" presName="topConnNode1" presStyleLbl="node1" presStyleIdx="0" presStyleCnt="0"/>
      <dgm:spPr/>
    </dgm:pt>
    <dgm:pt modelId="{358D1F5C-DC38-4E70-B72B-CBE27D85CDB4}" type="pres">
      <dgm:prSet presAssocID="{20D95FC2-2E73-4B82-BD76-67E27E0ABE4F}" presName="hierChild2" presStyleCnt="0"/>
      <dgm:spPr/>
    </dgm:pt>
    <dgm:pt modelId="{26107ECD-A45B-4D3C-A612-3DF818406476}" type="pres">
      <dgm:prSet presAssocID="{35F8C583-83C8-4C29-A123-F7C57215EF81}" presName="Name28" presStyleLbl="parChTrans1D2" presStyleIdx="0" presStyleCnt="3"/>
      <dgm:spPr/>
    </dgm:pt>
    <dgm:pt modelId="{92A9FC46-14DD-4FA2-859C-3AC3BAAB21B9}" type="pres">
      <dgm:prSet presAssocID="{AF99BCB0-D44C-4B57-85D0-EB7EE78E6DEE}" presName="hierRoot2" presStyleCnt="0">
        <dgm:presLayoutVars>
          <dgm:hierBranch val="init"/>
        </dgm:presLayoutVars>
      </dgm:prSet>
      <dgm:spPr/>
    </dgm:pt>
    <dgm:pt modelId="{5F5E051A-8028-45A4-9258-943BC85B43FB}" type="pres">
      <dgm:prSet presAssocID="{AF99BCB0-D44C-4B57-85D0-EB7EE78E6DEE}" presName="rootComposite2" presStyleCnt="0"/>
      <dgm:spPr/>
    </dgm:pt>
    <dgm:pt modelId="{4086F15F-B80D-41E8-8F8F-F9086043F72B}" type="pres">
      <dgm:prSet presAssocID="{AF99BCB0-D44C-4B57-85D0-EB7EE78E6DEE}" presName="rootText2" presStyleLbl="alignAcc1" presStyleIdx="0" presStyleCnt="0">
        <dgm:presLayoutVars>
          <dgm:chPref val="3"/>
        </dgm:presLayoutVars>
      </dgm:prSet>
      <dgm:spPr/>
    </dgm:pt>
    <dgm:pt modelId="{C9F97E8C-2C32-4DDA-B14D-697459712704}" type="pres">
      <dgm:prSet presAssocID="{AF99BCB0-D44C-4B57-85D0-EB7EE78E6DEE}" presName="topArc2" presStyleLbl="parChTrans1D1" presStyleIdx="2" presStyleCnt="8"/>
      <dgm:spPr/>
    </dgm:pt>
    <dgm:pt modelId="{3596B4CF-9A22-4AF6-9C11-823978448F71}" type="pres">
      <dgm:prSet presAssocID="{AF99BCB0-D44C-4B57-85D0-EB7EE78E6DEE}" presName="bottomArc2" presStyleLbl="parChTrans1D1" presStyleIdx="3" presStyleCnt="8"/>
      <dgm:spPr/>
    </dgm:pt>
    <dgm:pt modelId="{2B745CEF-C6FF-4137-B096-E8A2E090D6CB}" type="pres">
      <dgm:prSet presAssocID="{AF99BCB0-D44C-4B57-85D0-EB7EE78E6DEE}" presName="topConnNode2" presStyleLbl="node2" presStyleIdx="0" presStyleCnt="0"/>
      <dgm:spPr/>
    </dgm:pt>
    <dgm:pt modelId="{67084950-3BD1-4D80-87F7-64C691069567}" type="pres">
      <dgm:prSet presAssocID="{AF99BCB0-D44C-4B57-85D0-EB7EE78E6DEE}" presName="hierChild4" presStyleCnt="0"/>
      <dgm:spPr/>
    </dgm:pt>
    <dgm:pt modelId="{222661B5-95A2-4467-9D24-FFBCF1AF7E68}" type="pres">
      <dgm:prSet presAssocID="{AF99BCB0-D44C-4B57-85D0-EB7EE78E6DEE}" presName="hierChild5" presStyleCnt="0"/>
      <dgm:spPr/>
    </dgm:pt>
    <dgm:pt modelId="{715D6F9F-70C6-44BE-B194-7D504832A3EE}" type="pres">
      <dgm:prSet presAssocID="{70FF61ED-6C49-453A-9A2C-AD43EC51AB10}" presName="Name28" presStyleLbl="parChTrans1D2" presStyleIdx="1" presStyleCnt="3"/>
      <dgm:spPr/>
    </dgm:pt>
    <dgm:pt modelId="{4853D013-1006-44DA-B50B-8C147669575F}" type="pres">
      <dgm:prSet presAssocID="{4088BA4D-5353-42F9-A5C1-CC7AC314B174}" presName="hierRoot2" presStyleCnt="0">
        <dgm:presLayoutVars>
          <dgm:hierBranch val="init"/>
        </dgm:presLayoutVars>
      </dgm:prSet>
      <dgm:spPr/>
    </dgm:pt>
    <dgm:pt modelId="{C0264A65-1D3A-4B85-A9D6-97B7F84A7F21}" type="pres">
      <dgm:prSet presAssocID="{4088BA4D-5353-42F9-A5C1-CC7AC314B174}" presName="rootComposite2" presStyleCnt="0"/>
      <dgm:spPr/>
    </dgm:pt>
    <dgm:pt modelId="{035FCC83-53B1-4BC5-B179-5F740B694063}" type="pres">
      <dgm:prSet presAssocID="{4088BA4D-5353-42F9-A5C1-CC7AC314B174}" presName="rootText2" presStyleLbl="alignAcc1" presStyleIdx="0" presStyleCnt="0">
        <dgm:presLayoutVars>
          <dgm:chPref val="3"/>
        </dgm:presLayoutVars>
      </dgm:prSet>
      <dgm:spPr/>
    </dgm:pt>
    <dgm:pt modelId="{AB7B7700-1FEB-4109-91BE-8D275D83BE0A}" type="pres">
      <dgm:prSet presAssocID="{4088BA4D-5353-42F9-A5C1-CC7AC314B174}" presName="topArc2" presStyleLbl="parChTrans1D1" presStyleIdx="4" presStyleCnt="8"/>
      <dgm:spPr/>
    </dgm:pt>
    <dgm:pt modelId="{C93A6782-CD28-4E0D-AF8F-DA63182487E7}" type="pres">
      <dgm:prSet presAssocID="{4088BA4D-5353-42F9-A5C1-CC7AC314B174}" presName="bottomArc2" presStyleLbl="parChTrans1D1" presStyleIdx="5" presStyleCnt="8"/>
      <dgm:spPr/>
    </dgm:pt>
    <dgm:pt modelId="{076E3087-9142-44DE-AC53-A23D77AD4FF4}" type="pres">
      <dgm:prSet presAssocID="{4088BA4D-5353-42F9-A5C1-CC7AC314B174}" presName="topConnNode2" presStyleLbl="node2" presStyleIdx="0" presStyleCnt="0"/>
      <dgm:spPr/>
    </dgm:pt>
    <dgm:pt modelId="{9678705B-E195-470C-8B38-0915BE0A8504}" type="pres">
      <dgm:prSet presAssocID="{4088BA4D-5353-42F9-A5C1-CC7AC314B174}" presName="hierChild4" presStyleCnt="0"/>
      <dgm:spPr/>
    </dgm:pt>
    <dgm:pt modelId="{0E2F6E2F-DA6D-4940-B1F8-71182A38CF98}" type="pres">
      <dgm:prSet presAssocID="{4088BA4D-5353-42F9-A5C1-CC7AC314B174}" presName="hierChild5" presStyleCnt="0"/>
      <dgm:spPr/>
    </dgm:pt>
    <dgm:pt modelId="{B9650344-DA84-41B2-9B25-4ECB140C6EB4}" type="pres">
      <dgm:prSet presAssocID="{03DA56D0-473B-45C7-B8E0-05D6A136AA67}" presName="Name28" presStyleLbl="parChTrans1D2" presStyleIdx="2" presStyleCnt="3"/>
      <dgm:spPr/>
    </dgm:pt>
    <dgm:pt modelId="{DA93DCFC-7D11-4538-9EA9-B3D327A818CC}" type="pres">
      <dgm:prSet presAssocID="{2EFBB4F6-59AD-4D28-8D71-CA3B215F7C95}" presName="hierRoot2" presStyleCnt="0">
        <dgm:presLayoutVars>
          <dgm:hierBranch val="init"/>
        </dgm:presLayoutVars>
      </dgm:prSet>
      <dgm:spPr/>
    </dgm:pt>
    <dgm:pt modelId="{FC0D9904-F6BA-44EB-AA07-5E20A7618DB2}" type="pres">
      <dgm:prSet presAssocID="{2EFBB4F6-59AD-4D28-8D71-CA3B215F7C95}" presName="rootComposite2" presStyleCnt="0"/>
      <dgm:spPr/>
    </dgm:pt>
    <dgm:pt modelId="{92F48187-1B44-4F42-BD38-BF6B26A34541}" type="pres">
      <dgm:prSet presAssocID="{2EFBB4F6-59AD-4D28-8D71-CA3B215F7C95}" presName="rootText2" presStyleLbl="alignAcc1" presStyleIdx="0" presStyleCnt="0">
        <dgm:presLayoutVars>
          <dgm:chPref val="3"/>
        </dgm:presLayoutVars>
      </dgm:prSet>
      <dgm:spPr/>
    </dgm:pt>
    <dgm:pt modelId="{A00E4D57-DB41-4277-97E8-00C0C0C72E0F}" type="pres">
      <dgm:prSet presAssocID="{2EFBB4F6-59AD-4D28-8D71-CA3B215F7C95}" presName="topArc2" presStyleLbl="parChTrans1D1" presStyleIdx="6" presStyleCnt="8"/>
      <dgm:spPr/>
    </dgm:pt>
    <dgm:pt modelId="{46F60981-029B-4B1D-93E8-5627042CC128}" type="pres">
      <dgm:prSet presAssocID="{2EFBB4F6-59AD-4D28-8D71-CA3B215F7C95}" presName="bottomArc2" presStyleLbl="parChTrans1D1" presStyleIdx="7" presStyleCnt="8"/>
      <dgm:spPr/>
    </dgm:pt>
    <dgm:pt modelId="{03DC324D-C3CC-49A6-8A4E-06E3387F842B}" type="pres">
      <dgm:prSet presAssocID="{2EFBB4F6-59AD-4D28-8D71-CA3B215F7C95}" presName="topConnNode2" presStyleLbl="node2" presStyleIdx="0" presStyleCnt="0"/>
      <dgm:spPr/>
    </dgm:pt>
    <dgm:pt modelId="{51B9C560-ECC6-4CAA-A878-965F8EDEBB29}" type="pres">
      <dgm:prSet presAssocID="{2EFBB4F6-59AD-4D28-8D71-CA3B215F7C95}" presName="hierChild4" presStyleCnt="0"/>
      <dgm:spPr/>
    </dgm:pt>
    <dgm:pt modelId="{162D4211-DC34-4EA7-9492-233D5E1514C9}" type="pres">
      <dgm:prSet presAssocID="{2EFBB4F6-59AD-4D28-8D71-CA3B215F7C95}" presName="hierChild5" presStyleCnt="0"/>
      <dgm:spPr/>
    </dgm:pt>
    <dgm:pt modelId="{6D4030DA-6AD5-44E6-B224-04AC6031FA7B}" type="pres">
      <dgm:prSet presAssocID="{20D95FC2-2E73-4B82-BD76-67E27E0ABE4F}" presName="hierChild3" presStyleCnt="0"/>
      <dgm:spPr/>
    </dgm:pt>
  </dgm:ptLst>
  <dgm:cxnLst>
    <dgm:cxn modelId="{9F410813-2675-4E49-96B5-D9C40E840C1E}" type="presOf" srcId="{AF99BCB0-D44C-4B57-85D0-EB7EE78E6DEE}" destId="{4086F15F-B80D-41E8-8F8F-F9086043F72B}" srcOrd="0" destOrd="0" presId="urn:microsoft.com/office/officeart/2008/layout/HalfCircleOrganizationChart"/>
    <dgm:cxn modelId="{5C60F01B-E5DA-4E5E-9C76-B9E22372865E}" type="presOf" srcId="{70FF61ED-6C49-453A-9A2C-AD43EC51AB10}" destId="{715D6F9F-70C6-44BE-B194-7D504832A3EE}" srcOrd="0" destOrd="0" presId="urn:microsoft.com/office/officeart/2008/layout/HalfCircleOrganizationChart"/>
    <dgm:cxn modelId="{078D981D-D9A8-4458-B986-618765F65CCC}" srcId="{20D95FC2-2E73-4B82-BD76-67E27E0ABE4F}" destId="{2EFBB4F6-59AD-4D28-8D71-CA3B215F7C95}" srcOrd="2" destOrd="0" parTransId="{03DA56D0-473B-45C7-B8E0-05D6A136AA67}" sibTransId="{78E62F5F-C91C-43E8-9D99-EF17A556C6B4}"/>
    <dgm:cxn modelId="{0542EE20-CB4E-4B31-AA98-107E354E744C}" srcId="{20D95FC2-2E73-4B82-BD76-67E27E0ABE4F}" destId="{AF99BCB0-D44C-4B57-85D0-EB7EE78E6DEE}" srcOrd="0" destOrd="0" parTransId="{35F8C583-83C8-4C29-A123-F7C57215EF81}" sibTransId="{42E209CB-F284-40A2-B9C5-76DF32DF0AF4}"/>
    <dgm:cxn modelId="{3B5CDF26-2EA0-472E-9619-05EA11589CA0}" type="presOf" srcId="{AF99BCB0-D44C-4B57-85D0-EB7EE78E6DEE}" destId="{2B745CEF-C6FF-4137-B096-E8A2E090D6CB}" srcOrd="1" destOrd="0" presId="urn:microsoft.com/office/officeart/2008/layout/HalfCircleOrganizationChart"/>
    <dgm:cxn modelId="{5F6B8C39-E2A0-47E5-8F9F-920BF600FF6F}" type="presOf" srcId="{20D95FC2-2E73-4B82-BD76-67E27E0ABE4F}" destId="{1A1B4179-E623-4400-856C-726AE2166032}" srcOrd="1" destOrd="0" presId="urn:microsoft.com/office/officeart/2008/layout/HalfCircleOrganizationChart"/>
    <dgm:cxn modelId="{7360F93A-C51C-4574-9917-6D5A95CEBDF2}" type="presOf" srcId="{03DA56D0-473B-45C7-B8E0-05D6A136AA67}" destId="{B9650344-DA84-41B2-9B25-4ECB140C6EB4}" srcOrd="0" destOrd="0" presId="urn:microsoft.com/office/officeart/2008/layout/HalfCircleOrganizationChart"/>
    <dgm:cxn modelId="{7B1DCF63-AB10-4EA9-8C80-BB25E0D956B7}" type="presOf" srcId="{2EFBB4F6-59AD-4D28-8D71-CA3B215F7C95}" destId="{92F48187-1B44-4F42-BD38-BF6B26A34541}" srcOrd="0" destOrd="0" presId="urn:microsoft.com/office/officeart/2008/layout/HalfCircleOrganizationChart"/>
    <dgm:cxn modelId="{B484C046-52BE-4F52-8E64-046263955180}" type="presOf" srcId="{4088BA4D-5353-42F9-A5C1-CC7AC314B174}" destId="{076E3087-9142-44DE-AC53-A23D77AD4FF4}" srcOrd="1" destOrd="0" presId="urn:microsoft.com/office/officeart/2008/layout/HalfCircleOrganizationChart"/>
    <dgm:cxn modelId="{33346D72-D158-4328-8552-FFCEA6A9FCA0}" type="presOf" srcId="{4088BA4D-5353-42F9-A5C1-CC7AC314B174}" destId="{035FCC83-53B1-4BC5-B179-5F740B694063}" srcOrd="0" destOrd="0" presId="urn:microsoft.com/office/officeart/2008/layout/HalfCircleOrganizationChart"/>
    <dgm:cxn modelId="{C5E559A7-A74B-4BBA-982C-FCFC4A79AF1B}" type="presOf" srcId="{35F8C583-83C8-4C29-A123-F7C57215EF81}" destId="{26107ECD-A45B-4D3C-A612-3DF818406476}" srcOrd="0" destOrd="0" presId="urn:microsoft.com/office/officeart/2008/layout/HalfCircleOrganizationChart"/>
    <dgm:cxn modelId="{EC03A9BD-FCEF-4927-AB8F-1B6D2AD9A3CB}" srcId="{75C06B6B-BBD7-456E-A0DB-BE153E23268D}" destId="{20D95FC2-2E73-4B82-BD76-67E27E0ABE4F}" srcOrd="0" destOrd="0" parTransId="{21349A24-8B26-4530-ACA8-0E3C1FB14D49}" sibTransId="{739A8B3E-3283-4321-912B-B55D49984311}"/>
    <dgm:cxn modelId="{7B309FCA-256D-4E71-B847-2C8BD93CE5DB}" type="presOf" srcId="{20D95FC2-2E73-4B82-BD76-67E27E0ABE4F}" destId="{DD3E517C-BB50-4191-8801-F7FE3DE74702}" srcOrd="0" destOrd="0" presId="urn:microsoft.com/office/officeart/2008/layout/HalfCircleOrganizationChart"/>
    <dgm:cxn modelId="{76A217CE-0F85-497F-BA89-E22723AC379B}" type="presOf" srcId="{2EFBB4F6-59AD-4D28-8D71-CA3B215F7C95}" destId="{03DC324D-C3CC-49A6-8A4E-06E3387F842B}" srcOrd="1" destOrd="0" presId="urn:microsoft.com/office/officeart/2008/layout/HalfCircleOrganizationChart"/>
    <dgm:cxn modelId="{A971F8D7-577C-4C97-88E3-CCE03CB98A53}" srcId="{20D95FC2-2E73-4B82-BD76-67E27E0ABE4F}" destId="{4088BA4D-5353-42F9-A5C1-CC7AC314B174}" srcOrd="1" destOrd="0" parTransId="{70FF61ED-6C49-453A-9A2C-AD43EC51AB10}" sibTransId="{42C4C384-8C8D-4275-A69B-54DD38182788}"/>
    <dgm:cxn modelId="{4326EFEF-A2E5-430E-9602-3274486D470C}" type="presOf" srcId="{75C06B6B-BBD7-456E-A0DB-BE153E23268D}" destId="{A3EF164B-C36E-4902-9170-05F70677422E}" srcOrd="0" destOrd="0" presId="urn:microsoft.com/office/officeart/2008/layout/HalfCircleOrganizationChart"/>
    <dgm:cxn modelId="{BFC26AEA-10D2-4E6F-90C6-906B14553A31}" type="presParOf" srcId="{A3EF164B-C36E-4902-9170-05F70677422E}" destId="{FD3E5E36-74E2-43A7-B901-75612E2AF9BB}" srcOrd="0" destOrd="0" presId="urn:microsoft.com/office/officeart/2008/layout/HalfCircleOrganizationChart"/>
    <dgm:cxn modelId="{BE259400-7C6A-4BE9-AC70-E58AF68BA343}" type="presParOf" srcId="{FD3E5E36-74E2-43A7-B901-75612E2AF9BB}" destId="{32AEF46E-2DB6-49D0-B7E9-8E9645C062AA}" srcOrd="0" destOrd="0" presId="urn:microsoft.com/office/officeart/2008/layout/HalfCircleOrganizationChart"/>
    <dgm:cxn modelId="{8F378972-4DB3-4791-AC0E-4D40E4830D64}" type="presParOf" srcId="{32AEF46E-2DB6-49D0-B7E9-8E9645C062AA}" destId="{DD3E517C-BB50-4191-8801-F7FE3DE74702}" srcOrd="0" destOrd="0" presId="urn:microsoft.com/office/officeart/2008/layout/HalfCircleOrganizationChart"/>
    <dgm:cxn modelId="{03E33763-66A0-4CFF-9120-EE0BDD527865}" type="presParOf" srcId="{32AEF46E-2DB6-49D0-B7E9-8E9645C062AA}" destId="{2A4B7D34-92BE-4986-B5E0-921309540337}" srcOrd="1" destOrd="0" presId="urn:microsoft.com/office/officeart/2008/layout/HalfCircleOrganizationChart"/>
    <dgm:cxn modelId="{513F2202-8EB9-4736-8DB8-1463855917A2}" type="presParOf" srcId="{32AEF46E-2DB6-49D0-B7E9-8E9645C062AA}" destId="{BE624FD2-B2F2-4C29-87A6-94E815F6BE94}" srcOrd="2" destOrd="0" presId="urn:microsoft.com/office/officeart/2008/layout/HalfCircleOrganizationChart"/>
    <dgm:cxn modelId="{AA37DD1A-52A7-41AC-B2C7-4A1F643812F2}" type="presParOf" srcId="{32AEF46E-2DB6-49D0-B7E9-8E9645C062AA}" destId="{1A1B4179-E623-4400-856C-726AE2166032}" srcOrd="3" destOrd="0" presId="urn:microsoft.com/office/officeart/2008/layout/HalfCircleOrganizationChart"/>
    <dgm:cxn modelId="{04E88B98-4B2B-49C6-9A19-8095F1C774E0}" type="presParOf" srcId="{FD3E5E36-74E2-43A7-B901-75612E2AF9BB}" destId="{358D1F5C-DC38-4E70-B72B-CBE27D85CDB4}" srcOrd="1" destOrd="0" presId="urn:microsoft.com/office/officeart/2008/layout/HalfCircleOrganizationChart"/>
    <dgm:cxn modelId="{CB7297B0-168F-451B-80A3-2B1DA1E60D85}" type="presParOf" srcId="{358D1F5C-DC38-4E70-B72B-CBE27D85CDB4}" destId="{26107ECD-A45B-4D3C-A612-3DF818406476}" srcOrd="0" destOrd="0" presId="urn:microsoft.com/office/officeart/2008/layout/HalfCircleOrganizationChart"/>
    <dgm:cxn modelId="{E76FC9D7-E6A5-4763-B0EC-26CFC17C70CA}" type="presParOf" srcId="{358D1F5C-DC38-4E70-B72B-CBE27D85CDB4}" destId="{92A9FC46-14DD-4FA2-859C-3AC3BAAB21B9}" srcOrd="1" destOrd="0" presId="urn:microsoft.com/office/officeart/2008/layout/HalfCircleOrganizationChart"/>
    <dgm:cxn modelId="{638757C3-2C92-4691-BA97-A46C8EBC59D6}" type="presParOf" srcId="{92A9FC46-14DD-4FA2-859C-3AC3BAAB21B9}" destId="{5F5E051A-8028-45A4-9258-943BC85B43FB}" srcOrd="0" destOrd="0" presId="urn:microsoft.com/office/officeart/2008/layout/HalfCircleOrganizationChart"/>
    <dgm:cxn modelId="{B32AF407-30EA-4BD3-9777-19258151F731}" type="presParOf" srcId="{5F5E051A-8028-45A4-9258-943BC85B43FB}" destId="{4086F15F-B80D-41E8-8F8F-F9086043F72B}" srcOrd="0" destOrd="0" presId="urn:microsoft.com/office/officeart/2008/layout/HalfCircleOrganizationChart"/>
    <dgm:cxn modelId="{675DD3E2-8039-418F-8EC6-73133FBBBFBD}" type="presParOf" srcId="{5F5E051A-8028-45A4-9258-943BC85B43FB}" destId="{C9F97E8C-2C32-4DDA-B14D-697459712704}" srcOrd="1" destOrd="0" presId="urn:microsoft.com/office/officeart/2008/layout/HalfCircleOrganizationChart"/>
    <dgm:cxn modelId="{D4F77F68-B86C-4DF1-ABB6-4A12442E88B9}" type="presParOf" srcId="{5F5E051A-8028-45A4-9258-943BC85B43FB}" destId="{3596B4CF-9A22-4AF6-9C11-823978448F71}" srcOrd="2" destOrd="0" presId="urn:microsoft.com/office/officeart/2008/layout/HalfCircleOrganizationChart"/>
    <dgm:cxn modelId="{FC150D0B-ACD3-45B0-847E-DEBAA5DC9094}" type="presParOf" srcId="{5F5E051A-8028-45A4-9258-943BC85B43FB}" destId="{2B745CEF-C6FF-4137-B096-E8A2E090D6CB}" srcOrd="3" destOrd="0" presId="urn:microsoft.com/office/officeart/2008/layout/HalfCircleOrganizationChart"/>
    <dgm:cxn modelId="{F858F8D6-28AB-4FCC-8773-71CBB9FFCD0A}" type="presParOf" srcId="{92A9FC46-14DD-4FA2-859C-3AC3BAAB21B9}" destId="{67084950-3BD1-4D80-87F7-64C691069567}" srcOrd="1" destOrd="0" presId="urn:microsoft.com/office/officeart/2008/layout/HalfCircleOrganizationChart"/>
    <dgm:cxn modelId="{0BC41071-9CAA-4AC8-B2A3-B65533D66837}" type="presParOf" srcId="{92A9FC46-14DD-4FA2-859C-3AC3BAAB21B9}" destId="{222661B5-95A2-4467-9D24-FFBCF1AF7E68}" srcOrd="2" destOrd="0" presId="urn:microsoft.com/office/officeart/2008/layout/HalfCircleOrganizationChart"/>
    <dgm:cxn modelId="{F627BA5F-23BC-4FEA-89D2-8C2FBCC7E51C}" type="presParOf" srcId="{358D1F5C-DC38-4E70-B72B-CBE27D85CDB4}" destId="{715D6F9F-70C6-44BE-B194-7D504832A3EE}" srcOrd="2" destOrd="0" presId="urn:microsoft.com/office/officeart/2008/layout/HalfCircleOrganizationChart"/>
    <dgm:cxn modelId="{E28E269F-B776-4616-A47A-E69360BED80B}" type="presParOf" srcId="{358D1F5C-DC38-4E70-B72B-CBE27D85CDB4}" destId="{4853D013-1006-44DA-B50B-8C147669575F}" srcOrd="3" destOrd="0" presId="urn:microsoft.com/office/officeart/2008/layout/HalfCircleOrganizationChart"/>
    <dgm:cxn modelId="{36D57EA7-640F-4687-89BE-10C813C5FC4C}" type="presParOf" srcId="{4853D013-1006-44DA-B50B-8C147669575F}" destId="{C0264A65-1D3A-4B85-A9D6-97B7F84A7F21}" srcOrd="0" destOrd="0" presId="urn:microsoft.com/office/officeart/2008/layout/HalfCircleOrganizationChart"/>
    <dgm:cxn modelId="{F4395D95-3357-47CE-BA7A-9860E2D67DA7}" type="presParOf" srcId="{C0264A65-1D3A-4B85-A9D6-97B7F84A7F21}" destId="{035FCC83-53B1-4BC5-B179-5F740B694063}" srcOrd="0" destOrd="0" presId="urn:microsoft.com/office/officeart/2008/layout/HalfCircleOrganizationChart"/>
    <dgm:cxn modelId="{5050D9D0-5150-4A04-8EAC-CFDBAB1A64CC}" type="presParOf" srcId="{C0264A65-1D3A-4B85-A9D6-97B7F84A7F21}" destId="{AB7B7700-1FEB-4109-91BE-8D275D83BE0A}" srcOrd="1" destOrd="0" presId="urn:microsoft.com/office/officeart/2008/layout/HalfCircleOrganizationChart"/>
    <dgm:cxn modelId="{876328B5-B4DF-4D49-BDD9-2E86CF11B37D}" type="presParOf" srcId="{C0264A65-1D3A-4B85-A9D6-97B7F84A7F21}" destId="{C93A6782-CD28-4E0D-AF8F-DA63182487E7}" srcOrd="2" destOrd="0" presId="urn:microsoft.com/office/officeart/2008/layout/HalfCircleOrganizationChart"/>
    <dgm:cxn modelId="{7AD2CE89-C4F3-4B96-8E7F-B0A45F00D866}" type="presParOf" srcId="{C0264A65-1D3A-4B85-A9D6-97B7F84A7F21}" destId="{076E3087-9142-44DE-AC53-A23D77AD4FF4}" srcOrd="3" destOrd="0" presId="urn:microsoft.com/office/officeart/2008/layout/HalfCircleOrganizationChart"/>
    <dgm:cxn modelId="{62ED4542-C889-4234-BF57-EFB5EF529B27}" type="presParOf" srcId="{4853D013-1006-44DA-B50B-8C147669575F}" destId="{9678705B-E195-470C-8B38-0915BE0A8504}" srcOrd="1" destOrd="0" presId="urn:microsoft.com/office/officeart/2008/layout/HalfCircleOrganizationChart"/>
    <dgm:cxn modelId="{8ED0ACED-7FEA-44C3-A9E3-4F032955E04C}" type="presParOf" srcId="{4853D013-1006-44DA-B50B-8C147669575F}" destId="{0E2F6E2F-DA6D-4940-B1F8-71182A38CF98}" srcOrd="2" destOrd="0" presId="urn:microsoft.com/office/officeart/2008/layout/HalfCircleOrganizationChart"/>
    <dgm:cxn modelId="{5C865549-3DE0-4CFA-B25E-5283B45EBB3B}" type="presParOf" srcId="{358D1F5C-DC38-4E70-B72B-CBE27D85CDB4}" destId="{B9650344-DA84-41B2-9B25-4ECB140C6EB4}" srcOrd="4" destOrd="0" presId="urn:microsoft.com/office/officeart/2008/layout/HalfCircleOrganizationChart"/>
    <dgm:cxn modelId="{73D31090-B9B5-422C-8CA7-2391728CB53E}" type="presParOf" srcId="{358D1F5C-DC38-4E70-B72B-CBE27D85CDB4}" destId="{DA93DCFC-7D11-4538-9EA9-B3D327A818CC}" srcOrd="5" destOrd="0" presId="urn:microsoft.com/office/officeart/2008/layout/HalfCircleOrganizationChart"/>
    <dgm:cxn modelId="{9F81A84D-DE1E-40D4-8C35-CECD4A436305}" type="presParOf" srcId="{DA93DCFC-7D11-4538-9EA9-B3D327A818CC}" destId="{FC0D9904-F6BA-44EB-AA07-5E20A7618DB2}" srcOrd="0" destOrd="0" presId="urn:microsoft.com/office/officeart/2008/layout/HalfCircleOrganizationChart"/>
    <dgm:cxn modelId="{F7DF275B-58A6-48A7-99C3-8D6095A771FD}" type="presParOf" srcId="{FC0D9904-F6BA-44EB-AA07-5E20A7618DB2}" destId="{92F48187-1B44-4F42-BD38-BF6B26A34541}" srcOrd="0" destOrd="0" presId="urn:microsoft.com/office/officeart/2008/layout/HalfCircleOrganizationChart"/>
    <dgm:cxn modelId="{A49FA33D-CFFE-4DF6-8501-DE945179DA42}" type="presParOf" srcId="{FC0D9904-F6BA-44EB-AA07-5E20A7618DB2}" destId="{A00E4D57-DB41-4277-97E8-00C0C0C72E0F}" srcOrd="1" destOrd="0" presId="urn:microsoft.com/office/officeart/2008/layout/HalfCircleOrganizationChart"/>
    <dgm:cxn modelId="{957EF390-D729-4F0A-81E1-98BD5643C977}" type="presParOf" srcId="{FC0D9904-F6BA-44EB-AA07-5E20A7618DB2}" destId="{46F60981-029B-4B1D-93E8-5627042CC128}" srcOrd="2" destOrd="0" presId="urn:microsoft.com/office/officeart/2008/layout/HalfCircleOrganizationChart"/>
    <dgm:cxn modelId="{E73DB5FD-CB1F-46E5-8298-C0361DBAC196}" type="presParOf" srcId="{FC0D9904-F6BA-44EB-AA07-5E20A7618DB2}" destId="{03DC324D-C3CC-49A6-8A4E-06E3387F842B}" srcOrd="3" destOrd="0" presId="urn:microsoft.com/office/officeart/2008/layout/HalfCircleOrganizationChart"/>
    <dgm:cxn modelId="{A1B2178C-2B54-46D3-A166-75A5DCA42A43}" type="presParOf" srcId="{DA93DCFC-7D11-4538-9EA9-B3D327A818CC}" destId="{51B9C560-ECC6-4CAA-A878-965F8EDEBB29}" srcOrd="1" destOrd="0" presId="urn:microsoft.com/office/officeart/2008/layout/HalfCircleOrganizationChart"/>
    <dgm:cxn modelId="{F6B92C3A-F4A0-4193-B7EE-6A03EB4F16BD}" type="presParOf" srcId="{DA93DCFC-7D11-4538-9EA9-B3D327A818CC}" destId="{162D4211-DC34-4EA7-9492-233D5E1514C9}" srcOrd="2" destOrd="0" presId="urn:microsoft.com/office/officeart/2008/layout/HalfCircleOrganizationChart"/>
    <dgm:cxn modelId="{080E0FDB-A08A-4369-A374-EE70D7E4061D}" type="presParOf" srcId="{FD3E5E36-74E2-43A7-B901-75612E2AF9BB}" destId="{6D4030DA-6AD5-44E6-B224-04AC6031FA7B}"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789463-DDD1-4209-B8ED-F235C9B8EDCC}"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AEB9FCE-7454-4628-978D-E8F23C0AC027}">
      <dgm:prSet phldrT="[Text]"/>
      <dgm:spPr/>
      <dgm:t>
        <a:bodyPr/>
        <a:lstStyle/>
        <a:p>
          <a:r>
            <a:rPr lang="en-GB" dirty="0">
              <a:solidFill>
                <a:sysClr val="windowText" lastClr="000000"/>
              </a:solidFill>
            </a:rPr>
            <a:t>Be accessible to advise &amp; support colleagues</a:t>
          </a:r>
        </a:p>
      </dgm:t>
    </dgm:pt>
    <dgm:pt modelId="{7A69EC9A-4CB5-48EC-81F3-808FA21CAF47}" type="parTrans" cxnId="{917A6DE5-8FFD-4E43-8446-D8EB863AA382}">
      <dgm:prSet/>
      <dgm:spPr/>
      <dgm:t>
        <a:bodyPr/>
        <a:lstStyle/>
        <a:p>
          <a:endParaRPr lang="en-GB"/>
        </a:p>
      </dgm:t>
    </dgm:pt>
    <dgm:pt modelId="{A5D8361B-D3A0-45EB-835A-12491DD8C669}" type="sibTrans" cxnId="{917A6DE5-8FFD-4E43-8446-D8EB863AA382}">
      <dgm:prSet>
        <dgm:style>
          <a:lnRef idx="3">
            <a:schemeClr val="dk1"/>
          </a:lnRef>
          <a:fillRef idx="0">
            <a:schemeClr val="dk1"/>
          </a:fillRef>
          <a:effectRef idx="2">
            <a:schemeClr val="dk1"/>
          </a:effectRef>
          <a:fontRef idx="minor">
            <a:schemeClr val="tx1"/>
          </a:fontRef>
        </dgm:style>
      </dgm:prSet>
      <dgm:spPr/>
      <dgm:t>
        <a:bodyPr/>
        <a:lstStyle/>
        <a:p>
          <a:endParaRPr lang="en-GB"/>
        </a:p>
      </dgm:t>
    </dgm:pt>
    <dgm:pt modelId="{713AB5DD-656B-4F47-BE8B-6F1A9F82FCDA}">
      <dgm:prSet phldrT="[Text]"/>
      <dgm:spPr/>
      <dgm:t>
        <a:bodyPr/>
        <a:lstStyle/>
        <a:p>
          <a:r>
            <a:rPr lang="en-GB" dirty="0">
              <a:solidFill>
                <a:sysClr val="windowText" lastClr="000000"/>
              </a:solidFill>
            </a:rPr>
            <a:t>Keep patients informed</a:t>
          </a:r>
        </a:p>
      </dgm:t>
    </dgm:pt>
    <dgm:pt modelId="{B4AADF9B-A333-4CA7-9F37-A772DB5BBB63}" type="parTrans" cxnId="{398F27FB-B519-4854-90F8-35FF283E69F3}">
      <dgm:prSet/>
      <dgm:spPr/>
      <dgm:t>
        <a:bodyPr/>
        <a:lstStyle/>
        <a:p>
          <a:endParaRPr lang="en-GB"/>
        </a:p>
      </dgm:t>
    </dgm:pt>
    <dgm:pt modelId="{F89D8C22-E988-4A65-9778-1C179CE55E04}" type="sibTrans" cxnId="{398F27FB-B519-4854-90F8-35FF283E69F3}">
      <dgm:prSet>
        <dgm:style>
          <a:lnRef idx="3">
            <a:schemeClr val="dk1"/>
          </a:lnRef>
          <a:fillRef idx="0">
            <a:schemeClr val="dk1"/>
          </a:fillRef>
          <a:effectRef idx="2">
            <a:schemeClr val="dk1"/>
          </a:effectRef>
          <a:fontRef idx="minor">
            <a:schemeClr val="tx1"/>
          </a:fontRef>
        </dgm:style>
      </dgm:prSet>
      <dgm:spPr/>
      <dgm:t>
        <a:bodyPr/>
        <a:lstStyle/>
        <a:p>
          <a:endParaRPr lang="en-GB"/>
        </a:p>
      </dgm:t>
    </dgm:pt>
    <dgm:pt modelId="{791D5A32-9EAA-4D64-A9CB-2DF41436F7E2}">
      <dgm:prSet phldrT="[Text]"/>
      <dgm:spPr/>
      <dgm:t>
        <a:bodyPr/>
        <a:lstStyle/>
        <a:p>
          <a:r>
            <a:rPr lang="en-GB" dirty="0">
              <a:solidFill>
                <a:sysClr val="windowText" lastClr="000000"/>
              </a:solidFill>
            </a:rPr>
            <a:t>Named clinician or team</a:t>
          </a:r>
        </a:p>
      </dgm:t>
    </dgm:pt>
    <dgm:pt modelId="{4A48339F-E96A-4951-8AFF-2032B3A3CC7D}" type="parTrans" cxnId="{909C9C7B-2FDD-4983-AAE1-A9A9E900A089}">
      <dgm:prSet/>
      <dgm:spPr/>
      <dgm:t>
        <a:bodyPr/>
        <a:lstStyle/>
        <a:p>
          <a:endParaRPr lang="en-GB"/>
        </a:p>
      </dgm:t>
    </dgm:pt>
    <dgm:pt modelId="{A7C882C6-97EF-4F12-916D-CF0D3A88C412}" type="sibTrans" cxnId="{909C9C7B-2FDD-4983-AAE1-A9A9E900A089}">
      <dgm:prSet>
        <dgm:style>
          <a:lnRef idx="3">
            <a:schemeClr val="dk1"/>
          </a:lnRef>
          <a:fillRef idx="0">
            <a:schemeClr val="dk1"/>
          </a:fillRef>
          <a:effectRef idx="2">
            <a:schemeClr val="dk1"/>
          </a:effectRef>
          <a:fontRef idx="minor">
            <a:schemeClr val="tx1"/>
          </a:fontRef>
        </dgm:style>
      </dgm:prSet>
      <dgm:spPr/>
      <dgm:t>
        <a:bodyPr/>
        <a:lstStyle/>
        <a:p>
          <a:endParaRPr lang="en-GB"/>
        </a:p>
      </dgm:t>
    </dgm:pt>
    <dgm:pt modelId="{4C44C3CA-D4B4-4A48-8D22-55595D29700A}">
      <dgm:prSet phldrT="[Text]"/>
      <dgm:spPr/>
      <dgm:t>
        <a:bodyPr/>
        <a:lstStyle/>
        <a:p>
          <a:r>
            <a:rPr lang="en-GB" dirty="0">
              <a:solidFill>
                <a:sysClr val="windowText" lastClr="000000"/>
              </a:solidFill>
            </a:rPr>
            <a:t>Share information promptly</a:t>
          </a:r>
        </a:p>
      </dgm:t>
    </dgm:pt>
    <dgm:pt modelId="{19EDBFD2-022C-4EAC-9BF9-198AC0932E48}" type="parTrans" cxnId="{A15852C5-4A1F-447A-BAF4-5EAA797314F9}">
      <dgm:prSet/>
      <dgm:spPr/>
      <dgm:t>
        <a:bodyPr/>
        <a:lstStyle/>
        <a:p>
          <a:endParaRPr lang="en-GB"/>
        </a:p>
      </dgm:t>
    </dgm:pt>
    <dgm:pt modelId="{7CFFB216-3EEA-44A1-BE39-2FF291731415}" type="sibTrans" cxnId="{A15852C5-4A1F-447A-BAF4-5EAA797314F9}">
      <dgm:prSet>
        <dgm:style>
          <a:lnRef idx="3">
            <a:schemeClr val="dk1"/>
          </a:lnRef>
          <a:fillRef idx="0">
            <a:schemeClr val="dk1"/>
          </a:fillRef>
          <a:effectRef idx="2">
            <a:schemeClr val="dk1"/>
          </a:effectRef>
          <a:fontRef idx="minor">
            <a:schemeClr val="tx1"/>
          </a:fontRef>
        </dgm:style>
      </dgm:prSet>
      <dgm:spPr/>
      <dgm:t>
        <a:bodyPr/>
        <a:lstStyle/>
        <a:p>
          <a:endParaRPr lang="en-GB"/>
        </a:p>
      </dgm:t>
    </dgm:pt>
    <dgm:pt modelId="{42F2F4DB-8798-4257-A2F8-E8FD9C15A9F1}">
      <dgm:prSet phldrT="[Text]"/>
      <dgm:spPr/>
      <dgm:t>
        <a:bodyPr/>
        <a:lstStyle/>
        <a:p>
          <a:r>
            <a:rPr lang="en-GB" dirty="0">
              <a:ln>
                <a:noFill/>
              </a:ln>
              <a:solidFill>
                <a:sysClr val="windowText" lastClr="000000"/>
              </a:solidFill>
            </a:rPr>
            <a:t>Clear instructions</a:t>
          </a:r>
        </a:p>
      </dgm:t>
    </dgm:pt>
    <dgm:pt modelId="{4BCAD0BA-31C4-47F9-B8C5-BDBBB9A4B432}" type="parTrans" cxnId="{E152DC03-00F1-48C8-9AE7-D694FB2CC306}">
      <dgm:prSet/>
      <dgm:spPr/>
      <dgm:t>
        <a:bodyPr/>
        <a:lstStyle/>
        <a:p>
          <a:endParaRPr lang="en-GB"/>
        </a:p>
      </dgm:t>
    </dgm:pt>
    <dgm:pt modelId="{B0FBDBA4-919C-49F2-8CE6-CB7DD9D62735}" type="sibTrans" cxnId="{E152DC03-00F1-48C8-9AE7-D694FB2CC306}">
      <dgm:prSet>
        <dgm:style>
          <a:lnRef idx="3">
            <a:schemeClr val="dk1"/>
          </a:lnRef>
          <a:fillRef idx="0">
            <a:schemeClr val="dk1"/>
          </a:fillRef>
          <a:effectRef idx="2">
            <a:schemeClr val="dk1"/>
          </a:effectRef>
          <a:fontRef idx="minor">
            <a:schemeClr val="tx1"/>
          </a:fontRef>
        </dgm:style>
      </dgm:prSet>
      <dgm:spPr/>
      <dgm:t>
        <a:bodyPr/>
        <a:lstStyle/>
        <a:p>
          <a:endParaRPr lang="en-GB"/>
        </a:p>
      </dgm:t>
    </dgm:pt>
    <dgm:pt modelId="{4CD04B54-A311-46EE-AEF7-770D5FCE43A9}">
      <dgm:prSet phldrT="[Text]"/>
      <dgm:spPr/>
      <dgm:t>
        <a:bodyPr/>
        <a:lstStyle/>
        <a:p>
          <a:r>
            <a:rPr lang="en-GB" dirty="0">
              <a:solidFill>
                <a:sysClr val="windowText" lastClr="000000"/>
              </a:solidFill>
            </a:rPr>
            <a:t>Prioritise patient safety – seek help or supervision</a:t>
          </a:r>
        </a:p>
      </dgm:t>
    </dgm:pt>
    <dgm:pt modelId="{D37CF0CD-84DB-4BB1-866F-2FB828286D2A}" type="parTrans" cxnId="{9AEFBF7D-BE77-4F45-BF8A-2C59A162379E}">
      <dgm:prSet/>
      <dgm:spPr/>
      <dgm:t>
        <a:bodyPr/>
        <a:lstStyle/>
        <a:p>
          <a:endParaRPr lang="en-GB"/>
        </a:p>
      </dgm:t>
    </dgm:pt>
    <dgm:pt modelId="{5EE9D9B8-0116-40F4-AC51-5820243FD59D}" type="sibTrans" cxnId="{9AEFBF7D-BE77-4F45-BF8A-2C59A162379E}">
      <dgm:prSet>
        <dgm:style>
          <a:lnRef idx="3">
            <a:schemeClr val="dk1"/>
          </a:lnRef>
          <a:fillRef idx="0">
            <a:schemeClr val="dk1"/>
          </a:fillRef>
          <a:effectRef idx="2">
            <a:schemeClr val="dk1"/>
          </a:effectRef>
          <a:fontRef idx="minor">
            <a:schemeClr val="tx1"/>
          </a:fontRef>
        </dgm:style>
      </dgm:prSet>
      <dgm:spPr/>
      <dgm:t>
        <a:bodyPr/>
        <a:lstStyle/>
        <a:p>
          <a:endParaRPr lang="en-GB"/>
        </a:p>
      </dgm:t>
    </dgm:pt>
    <dgm:pt modelId="{FE497CAA-829A-4488-B201-82186D5C4E6E}" type="pres">
      <dgm:prSet presAssocID="{36789463-DDD1-4209-B8ED-F235C9B8EDCC}" presName="cycle" presStyleCnt="0">
        <dgm:presLayoutVars>
          <dgm:dir/>
          <dgm:resizeHandles val="exact"/>
        </dgm:presLayoutVars>
      </dgm:prSet>
      <dgm:spPr/>
    </dgm:pt>
    <dgm:pt modelId="{A29AF6DF-4C6A-4210-8772-B130FBE27D25}" type="pres">
      <dgm:prSet presAssocID="{3AEB9FCE-7454-4628-978D-E8F23C0AC027}" presName="node" presStyleLbl="node1" presStyleIdx="0" presStyleCnt="6">
        <dgm:presLayoutVars>
          <dgm:bulletEnabled val="1"/>
        </dgm:presLayoutVars>
      </dgm:prSet>
      <dgm:spPr/>
    </dgm:pt>
    <dgm:pt modelId="{0D2BD055-1B1C-458A-A82E-BC65FD79D70E}" type="pres">
      <dgm:prSet presAssocID="{3AEB9FCE-7454-4628-978D-E8F23C0AC027}" presName="spNode" presStyleCnt="0"/>
      <dgm:spPr/>
    </dgm:pt>
    <dgm:pt modelId="{FC44EAEA-0CE3-473E-94C2-21FA5A9AB330}" type="pres">
      <dgm:prSet presAssocID="{A5D8361B-D3A0-45EB-835A-12491DD8C669}" presName="sibTrans" presStyleLbl="sibTrans1D1" presStyleIdx="0" presStyleCnt="6"/>
      <dgm:spPr/>
    </dgm:pt>
    <dgm:pt modelId="{513FA612-2271-4014-87B4-2EF10C60557B}" type="pres">
      <dgm:prSet presAssocID="{4C44C3CA-D4B4-4A48-8D22-55595D29700A}" presName="node" presStyleLbl="node1" presStyleIdx="1" presStyleCnt="6">
        <dgm:presLayoutVars>
          <dgm:bulletEnabled val="1"/>
        </dgm:presLayoutVars>
      </dgm:prSet>
      <dgm:spPr/>
    </dgm:pt>
    <dgm:pt modelId="{B7721F2A-4816-450A-870B-D57FF5E760DF}" type="pres">
      <dgm:prSet presAssocID="{4C44C3CA-D4B4-4A48-8D22-55595D29700A}" presName="spNode" presStyleCnt="0"/>
      <dgm:spPr/>
    </dgm:pt>
    <dgm:pt modelId="{8CD3067C-6A34-4899-98F4-FF1FAA469F84}" type="pres">
      <dgm:prSet presAssocID="{7CFFB216-3EEA-44A1-BE39-2FF291731415}" presName="sibTrans" presStyleLbl="sibTrans1D1" presStyleIdx="1" presStyleCnt="6"/>
      <dgm:spPr/>
    </dgm:pt>
    <dgm:pt modelId="{7F1F0B50-B4FD-4607-8085-45B362BF3F47}" type="pres">
      <dgm:prSet presAssocID="{713AB5DD-656B-4F47-BE8B-6F1A9F82FCDA}" presName="node" presStyleLbl="node1" presStyleIdx="2" presStyleCnt="6">
        <dgm:presLayoutVars>
          <dgm:bulletEnabled val="1"/>
        </dgm:presLayoutVars>
      </dgm:prSet>
      <dgm:spPr/>
    </dgm:pt>
    <dgm:pt modelId="{9A8D827B-E9CC-4DB1-8427-C167CD9D5589}" type="pres">
      <dgm:prSet presAssocID="{713AB5DD-656B-4F47-BE8B-6F1A9F82FCDA}" presName="spNode" presStyleCnt="0"/>
      <dgm:spPr/>
    </dgm:pt>
    <dgm:pt modelId="{E4B864D6-3F87-46CA-8C09-4600CADDFC41}" type="pres">
      <dgm:prSet presAssocID="{F89D8C22-E988-4A65-9778-1C179CE55E04}" presName="sibTrans" presStyleLbl="sibTrans1D1" presStyleIdx="2" presStyleCnt="6"/>
      <dgm:spPr/>
    </dgm:pt>
    <dgm:pt modelId="{DE3B7038-54F1-4532-893D-3E907478CE3C}" type="pres">
      <dgm:prSet presAssocID="{791D5A32-9EAA-4D64-A9CB-2DF41436F7E2}" presName="node" presStyleLbl="node1" presStyleIdx="3" presStyleCnt="6">
        <dgm:presLayoutVars>
          <dgm:bulletEnabled val="1"/>
        </dgm:presLayoutVars>
      </dgm:prSet>
      <dgm:spPr/>
    </dgm:pt>
    <dgm:pt modelId="{4B2D6DAE-E9B2-4636-BC43-DC9C05B97049}" type="pres">
      <dgm:prSet presAssocID="{791D5A32-9EAA-4D64-A9CB-2DF41436F7E2}" presName="spNode" presStyleCnt="0"/>
      <dgm:spPr/>
    </dgm:pt>
    <dgm:pt modelId="{BFB4423F-8579-4B5F-B2AA-04A699013161}" type="pres">
      <dgm:prSet presAssocID="{A7C882C6-97EF-4F12-916D-CF0D3A88C412}" presName="sibTrans" presStyleLbl="sibTrans1D1" presStyleIdx="3" presStyleCnt="6"/>
      <dgm:spPr/>
    </dgm:pt>
    <dgm:pt modelId="{F2347537-D205-4E76-B138-73B4ABE53F10}" type="pres">
      <dgm:prSet presAssocID="{42F2F4DB-8798-4257-A2F8-E8FD9C15A9F1}" presName="node" presStyleLbl="node1" presStyleIdx="4" presStyleCnt="6">
        <dgm:presLayoutVars>
          <dgm:bulletEnabled val="1"/>
        </dgm:presLayoutVars>
      </dgm:prSet>
      <dgm:spPr/>
    </dgm:pt>
    <dgm:pt modelId="{E6A14ABF-27D8-4E57-9E8D-5CB69939D5F9}" type="pres">
      <dgm:prSet presAssocID="{42F2F4DB-8798-4257-A2F8-E8FD9C15A9F1}" presName="spNode" presStyleCnt="0"/>
      <dgm:spPr/>
    </dgm:pt>
    <dgm:pt modelId="{C9B2CD12-2BFD-4A42-8425-A420F37C2D1E}" type="pres">
      <dgm:prSet presAssocID="{B0FBDBA4-919C-49F2-8CE6-CB7DD9D62735}" presName="sibTrans" presStyleLbl="sibTrans1D1" presStyleIdx="4" presStyleCnt="6"/>
      <dgm:spPr/>
    </dgm:pt>
    <dgm:pt modelId="{584C7F51-F5CE-45F4-9D88-1ECBD19C30D6}" type="pres">
      <dgm:prSet presAssocID="{4CD04B54-A311-46EE-AEF7-770D5FCE43A9}" presName="node" presStyleLbl="node1" presStyleIdx="5" presStyleCnt="6">
        <dgm:presLayoutVars>
          <dgm:bulletEnabled val="1"/>
        </dgm:presLayoutVars>
      </dgm:prSet>
      <dgm:spPr/>
    </dgm:pt>
    <dgm:pt modelId="{2C7A587B-6EAD-4F27-8C0E-9D6968E42530}" type="pres">
      <dgm:prSet presAssocID="{4CD04B54-A311-46EE-AEF7-770D5FCE43A9}" presName="spNode" presStyleCnt="0"/>
      <dgm:spPr/>
    </dgm:pt>
    <dgm:pt modelId="{2FB2A4CB-4E29-4DA3-BF49-D466C8B005DA}" type="pres">
      <dgm:prSet presAssocID="{5EE9D9B8-0116-40F4-AC51-5820243FD59D}" presName="sibTrans" presStyleLbl="sibTrans1D1" presStyleIdx="5" presStyleCnt="6"/>
      <dgm:spPr/>
    </dgm:pt>
  </dgm:ptLst>
  <dgm:cxnLst>
    <dgm:cxn modelId="{E152DC03-00F1-48C8-9AE7-D694FB2CC306}" srcId="{36789463-DDD1-4209-B8ED-F235C9B8EDCC}" destId="{42F2F4DB-8798-4257-A2F8-E8FD9C15A9F1}" srcOrd="4" destOrd="0" parTransId="{4BCAD0BA-31C4-47F9-B8C5-BDBBB9A4B432}" sibTransId="{B0FBDBA4-919C-49F2-8CE6-CB7DD9D62735}"/>
    <dgm:cxn modelId="{DA621429-255E-4497-83CC-7364ECD306E8}" type="presOf" srcId="{B0FBDBA4-919C-49F2-8CE6-CB7DD9D62735}" destId="{C9B2CD12-2BFD-4A42-8425-A420F37C2D1E}" srcOrd="0" destOrd="0" presId="urn:microsoft.com/office/officeart/2005/8/layout/cycle5"/>
    <dgm:cxn modelId="{CE49BC35-8DA3-456E-A86F-BDF0317FA93C}" type="presOf" srcId="{5EE9D9B8-0116-40F4-AC51-5820243FD59D}" destId="{2FB2A4CB-4E29-4DA3-BF49-D466C8B005DA}" srcOrd="0" destOrd="0" presId="urn:microsoft.com/office/officeart/2005/8/layout/cycle5"/>
    <dgm:cxn modelId="{1051BA61-7C27-4ECA-A32D-37F2D9CAD999}" type="presOf" srcId="{4C44C3CA-D4B4-4A48-8D22-55595D29700A}" destId="{513FA612-2271-4014-87B4-2EF10C60557B}" srcOrd="0" destOrd="0" presId="urn:microsoft.com/office/officeart/2005/8/layout/cycle5"/>
    <dgm:cxn modelId="{1B53CD69-12B9-4AB0-BBDA-702F53A8A564}" type="presOf" srcId="{A5D8361B-D3A0-45EB-835A-12491DD8C669}" destId="{FC44EAEA-0CE3-473E-94C2-21FA5A9AB330}" srcOrd="0" destOrd="0" presId="urn:microsoft.com/office/officeart/2005/8/layout/cycle5"/>
    <dgm:cxn modelId="{AA10476D-5AF9-410C-85DD-3C2CA436FDB4}" type="presOf" srcId="{791D5A32-9EAA-4D64-A9CB-2DF41436F7E2}" destId="{DE3B7038-54F1-4532-893D-3E907478CE3C}" srcOrd="0" destOrd="0" presId="urn:microsoft.com/office/officeart/2005/8/layout/cycle5"/>
    <dgm:cxn modelId="{D88C0675-53F9-415B-9CC5-AF696878CE62}" type="presOf" srcId="{42F2F4DB-8798-4257-A2F8-E8FD9C15A9F1}" destId="{F2347537-D205-4E76-B138-73B4ABE53F10}" srcOrd="0" destOrd="0" presId="urn:microsoft.com/office/officeart/2005/8/layout/cycle5"/>
    <dgm:cxn modelId="{A71D0856-982C-4E5F-9C7B-188B7B6E7C25}" type="presOf" srcId="{4CD04B54-A311-46EE-AEF7-770D5FCE43A9}" destId="{584C7F51-F5CE-45F4-9D88-1ECBD19C30D6}" srcOrd="0" destOrd="0" presId="urn:microsoft.com/office/officeart/2005/8/layout/cycle5"/>
    <dgm:cxn modelId="{909C9C7B-2FDD-4983-AAE1-A9A9E900A089}" srcId="{36789463-DDD1-4209-B8ED-F235C9B8EDCC}" destId="{791D5A32-9EAA-4D64-A9CB-2DF41436F7E2}" srcOrd="3" destOrd="0" parTransId="{4A48339F-E96A-4951-8AFF-2032B3A3CC7D}" sibTransId="{A7C882C6-97EF-4F12-916D-CF0D3A88C412}"/>
    <dgm:cxn modelId="{9AEFBF7D-BE77-4F45-BF8A-2C59A162379E}" srcId="{36789463-DDD1-4209-B8ED-F235C9B8EDCC}" destId="{4CD04B54-A311-46EE-AEF7-770D5FCE43A9}" srcOrd="5" destOrd="0" parTransId="{D37CF0CD-84DB-4BB1-866F-2FB828286D2A}" sibTransId="{5EE9D9B8-0116-40F4-AC51-5820243FD59D}"/>
    <dgm:cxn modelId="{4E26DA83-A0A6-47CB-AABD-1DF558961674}" type="presOf" srcId="{7CFFB216-3EEA-44A1-BE39-2FF291731415}" destId="{8CD3067C-6A34-4899-98F4-FF1FAA469F84}" srcOrd="0" destOrd="0" presId="urn:microsoft.com/office/officeart/2005/8/layout/cycle5"/>
    <dgm:cxn modelId="{C98A7B9B-167C-42D9-82F2-1308C706ABA3}" type="presOf" srcId="{F89D8C22-E988-4A65-9778-1C179CE55E04}" destId="{E4B864D6-3F87-46CA-8C09-4600CADDFC41}" srcOrd="0" destOrd="0" presId="urn:microsoft.com/office/officeart/2005/8/layout/cycle5"/>
    <dgm:cxn modelId="{8D3060A3-A566-4380-B98D-7DFEC3CEE42C}" type="presOf" srcId="{36789463-DDD1-4209-B8ED-F235C9B8EDCC}" destId="{FE497CAA-829A-4488-B201-82186D5C4E6E}" srcOrd="0" destOrd="0" presId="urn:microsoft.com/office/officeart/2005/8/layout/cycle5"/>
    <dgm:cxn modelId="{A15852C5-4A1F-447A-BAF4-5EAA797314F9}" srcId="{36789463-DDD1-4209-B8ED-F235C9B8EDCC}" destId="{4C44C3CA-D4B4-4A48-8D22-55595D29700A}" srcOrd="1" destOrd="0" parTransId="{19EDBFD2-022C-4EAC-9BF9-198AC0932E48}" sibTransId="{7CFFB216-3EEA-44A1-BE39-2FF291731415}"/>
    <dgm:cxn modelId="{DDA302C8-1118-4525-9E9A-D9E05164C5AA}" type="presOf" srcId="{3AEB9FCE-7454-4628-978D-E8F23C0AC027}" destId="{A29AF6DF-4C6A-4210-8772-B130FBE27D25}" srcOrd="0" destOrd="0" presId="urn:microsoft.com/office/officeart/2005/8/layout/cycle5"/>
    <dgm:cxn modelId="{497C65DB-DC70-4A48-99E6-E3AC517F3CD7}" type="presOf" srcId="{713AB5DD-656B-4F47-BE8B-6F1A9F82FCDA}" destId="{7F1F0B50-B4FD-4607-8085-45B362BF3F47}" srcOrd="0" destOrd="0" presId="urn:microsoft.com/office/officeart/2005/8/layout/cycle5"/>
    <dgm:cxn modelId="{917A6DE5-8FFD-4E43-8446-D8EB863AA382}" srcId="{36789463-DDD1-4209-B8ED-F235C9B8EDCC}" destId="{3AEB9FCE-7454-4628-978D-E8F23C0AC027}" srcOrd="0" destOrd="0" parTransId="{7A69EC9A-4CB5-48EC-81F3-808FA21CAF47}" sibTransId="{A5D8361B-D3A0-45EB-835A-12491DD8C669}"/>
    <dgm:cxn modelId="{398F27FB-B519-4854-90F8-35FF283E69F3}" srcId="{36789463-DDD1-4209-B8ED-F235C9B8EDCC}" destId="{713AB5DD-656B-4F47-BE8B-6F1A9F82FCDA}" srcOrd="2" destOrd="0" parTransId="{B4AADF9B-A333-4CA7-9F37-A772DB5BBB63}" sibTransId="{F89D8C22-E988-4A65-9778-1C179CE55E04}"/>
    <dgm:cxn modelId="{870DC2FB-A7C3-4910-ACBB-349D9DF8C38A}" type="presOf" srcId="{A7C882C6-97EF-4F12-916D-CF0D3A88C412}" destId="{BFB4423F-8579-4B5F-B2AA-04A699013161}" srcOrd="0" destOrd="0" presId="urn:microsoft.com/office/officeart/2005/8/layout/cycle5"/>
    <dgm:cxn modelId="{AA974F3F-7B8B-4B0A-A5F3-8AAEE7274278}" type="presParOf" srcId="{FE497CAA-829A-4488-B201-82186D5C4E6E}" destId="{A29AF6DF-4C6A-4210-8772-B130FBE27D25}" srcOrd="0" destOrd="0" presId="urn:microsoft.com/office/officeart/2005/8/layout/cycle5"/>
    <dgm:cxn modelId="{A5A5EDD7-E45B-430F-AFF7-746670A71F98}" type="presParOf" srcId="{FE497CAA-829A-4488-B201-82186D5C4E6E}" destId="{0D2BD055-1B1C-458A-A82E-BC65FD79D70E}" srcOrd="1" destOrd="0" presId="urn:microsoft.com/office/officeart/2005/8/layout/cycle5"/>
    <dgm:cxn modelId="{1E260705-E368-4A0C-9E90-A3B4FBF60F43}" type="presParOf" srcId="{FE497CAA-829A-4488-B201-82186D5C4E6E}" destId="{FC44EAEA-0CE3-473E-94C2-21FA5A9AB330}" srcOrd="2" destOrd="0" presId="urn:microsoft.com/office/officeart/2005/8/layout/cycle5"/>
    <dgm:cxn modelId="{2DEED4E2-26F1-413B-869D-BB4B5885CC9F}" type="presParOf" srcId="{FE497CAA-829A-4488-B201-82186D5C4E6E}" destId="{513FA612-2271-4014-87B4-2EF10C60557B}" srcOrd="3" destOrd="0" presId="urn:microsoft.com/office/officeart/2005/8/layout/cycle5"/>
    <dgm:cxn modelId="{9F0D8D69-FE55-4745-B08F-E0D897A63DDE}" type="presParOf" srcId="{FE497CAA-829A-4488-B201-82186D5C4E6E}" destId="{B7721F2A-4816-450A-870B-D57FF5E760DF}" srcOrd="4" destOrd="0" presId="urn:microsoft.com/office/officeart/2005/8/layout/cycle5"/>
    <dgm:cxn modelId="{B0E36C57-0DA1-4FE7-B945-96C1DC43411F}" type="presParOf" srcId="{FE497CAA-829A-4488-B201-82186D5C4E6E}" destId="{8CD3067C-6A34-4899-98F4-FF1FAA469F84}" srcOrd="5" destOrd="0" presId="urn:microsoft.com/office/officeart/2005/8/layout/cycle5"/>
    <dgm:cxn modelId="{D074ADF5-EDD4-4A18-98D8-47573DDA301D}" type="presParOf" srcId="{FE497CAA-829A-4488-B201-82186D5C4E6E}" destId="{7F1F0B50-B4FD-4607-8085-45B362BF3F47}" srcOrd="6" destOrd="0" presId="urn:microsoft.com/office/officeart/2005/8/layout/cycle5"/>
    <dgm:cxn modelId="{C665954A-DE44-4F0D-9515-BC021C3B4DA7}" type="presParOf" srcId="{FE497CAA-829A-4488-B201-82186D5C4E6E}" destId="{9A8D827B-E9CC-4DB1-8427-C167CD9D5589}" srcOrd="7" destOrd="0" presId="urn:microsoft.com/office/officeart/2005/8/layout/cycle5"/>
    <dgm:cxn modelId="{8ECE16DA-0976-413B-8BA6-4AB678B7CCDE}" type="presParOf" srcId="{FE497CAA-829A-4488-B201-82186D5C4E6E}" destId="{E4B864D6-3F87-46CA-8C09-4600CADDFC41}" srcOrd="8" destOrd="0" presId="urn:microsoft.com/office/officeart/2005/8/layout/cycle5"/>
    <dgm:cxn modelId="{14C71F16-D92C-41E8-948A-0D7A326C824C}" type="presParOf" srcId="{FE497CAA-829A-4488-B201-82186D5C4E6E}" destId="{DE3B7038-54F1-4532-893D-3E907478CE3C}" srcOrd="9" destOrd="0" presId="urn:microsoft.com/office/officeart/2005/8/layout/cycle5"/>
    <dgm:cxn modelId="{EF8F5609-77A9-40A5-BAA9-5D93D64A983A}" type="presParOf" srcId="{FE497CAA-829A-4488-B201-82186D5C4E6E}" destId="{4B2D6DAE-E9B2-4636-BC43-DC9C05B97049}" srcOrd="10" destOrd="0" presId="urn:microsoft.com/office/officeart/2005/8/layout/cycle5"/>
    <dgm:cxn modelId="{F9895F27-185A-44B7-8ACE-FED6BD97EF71}" type="presParOf" srcId="{FE497CAA-829A-4488-B201-82186D5C4E6E}" destId="{BFB4423F-8579-4B5F-B2AA-04A699013161}" srcOrd="11" destOrd="0" presId="urn:microsoft.com/office/officeart/2005/8/layout/cycle5"/>
    <dgm:cxn modelId="{8E8A6F01-02DE-432C-BAF4-D409382D7755}" type="presParOf" srcId="{FE497CAA-829A-4488-B201-82186D5C4E6E}" destId="{F2347537-D205-4E76-B138-73B4ABE53F10}" srcOrd="12" destOrd="0" presId="urn:microsoft.com/office/officeart/2005/8/layout/cycle5"/>
    <dgm:cxn modelId="{D837E8E7-B7D9-4EC4-BFBE-87E959A2A7F6}" type="presParOf" srcId="{FE497CAA-829A-4488-B201-82186D5C4E6E}" destId="{E6A14ABF-27D8-4E57-9E8D-5CB69939D5F9}" srcOrd="13" destOrd="0" presId="urn:microsoft.com/office/officeart/2005/8/layout/cycle5"/>
    <dgm:cxn modelId="{3E9480D2-5923-4C4B-8BC3-98FED00C9C2B}" type="presParOf" srcId="{FE497CAA-829A-4488-B201-82186D5C4E6E}" destId="{C9B2CD12-2BFD-4A42-8425-A420F37C2D1E}" srcOrd="14" destOrd="0" presId="urn:microsoft.com/office/officeart/2005/8/layout/cycle5"/>
    <dgm:cxn modelId="{4AFFD1FF-8765-44E8-A3C4-7163D371C69F}" type="presParOf" srcId="{FE497CAA-829A-4488-B201-82186D5C4E6E}" destId="{584C7F51-F5CE-45F4-9D88-1ECBD19C30D6}" srcOrd="15" destOrd="0" presId="urn:microsoft.com/office/officeart/2005/8/layout/cycle5"/>
    <dgm:cxn modelId="{28708E8C-0A32-4DF7-8445-1054763D04EF}" type="presParOf" srcId="{FE497CAA-829A-4488-B201-82186D5C4E6E}" destId="{2C7A587B-6EAD-4F27-8C0E-9D6968E42530}" srcOrd="16" destOrd="0" presId="urn:microsoft.com/office/officeart/2005/8/layout/cycle5"/>
    <dgm:cxn modelId="{5F23E23C-C359-48C0-8E4A-E6BE35D8D684}" type="presParOf" srcId="{FE497CAA-829A-4488-B201-82186D5C4E6E}" destId="{2FB2A4CB-4E29-4DA3-BF49-D466C8B005DA}"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25C57-ADD6-48A5-8047-3D03B7D83870}">
      <dsp:nvSpPr>
        <dsp:cNvPr id="0" name=""/>
        <dsp:cNvSpPr/>
      </dsp:nvSpPr>
      <dsp:spPr>
        <a:xfrm>
          <a:off x="0" y="1114424"/>
          <a:ext cx="6707252" cy="2057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44A7C-8CDD-40C2-A2DA-F46167B1103B}">
      <dsp:nvSpPr>
        <dsp:cNvPr id="0" name=""/>
        <dsp:cNvSpPr/>
      </dsp:nvSpPr>
      <dsp:spPr>
        <a:xfrm>
          <a:off x="622363" y="1577340"/>
          <a:ext cx="1131570" cy="1131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3AB045-43F3-41CE-9625-E0363A076E33}">
      <dsp:nvSpPr>
        <dsp:cNvPr id="0" name=""/>
        <dsp:cNvSpPr/>
      </dsp:nvSpPr>
      <dsp:spPr>
        <a:xfrm>
          <a:off x="2376297" y="1114424"/>
          <a:ext cx="4330954" cy="20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2" tIns="217742" rIns="217742" bIns="217742" numCol="1" spcCol="1270" anchor="ctr" anchorCtr="0">
          <a:noAutofit/>
        </a:bodyPr>
        <a:lstStyle/>
        <a:p>
          <a:pPr marL="0" lvl="0" indent="0" algn="l" defTabSz="1111250">
            <a:lnSpc>
              <a:spcPct val="100000"/>
            </a:lnSpc>
            <a:spcBef>
              <a:spcPct val="0"/>
            </a:spcBef>
            <a:spcAft>
              <a:spcPct val="35000"/>
            </a:spcAft>
            <a:buNone/>
          </a:pPr>
          <a:r>
            <a:rPr lang="en-GB" sz="2500" kern="1200" dirty="0"/>
            <a:t>To explore the key updates to our standards   </a:t>
          </a:r>
          <a:endParaRPr lang="en-US" sz="2500" kern="1200" dirty="0"/>
        </a:p>
      </dsp:txBody>
      <dsp:txXfrm>
        <a:off x="2376297" y="1114424"/>
        <a:ext cx="4330954" cy="2057400"/>
      </dsp:txXfrm>
    </dsp:sp>
    <dsp:sp modelId="{148739FF-14A7-43C7-B98B-97142F63537F}">
      <dsp:nvSpPr>
        <dsp:cNvPr id="0" name=""/>
        <dsp:cNvSpPr/>
      </dsp:nvSpPr>
      <dsp:spPr>
        <a:xfrm>
          <a:off x="0" y="3686175"/>
          <a:ext cx="6707252" cy="2057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087C3-04F3-4F72-A0CE-62C73CA59466}">
      <dsp:nvSpPr>
        <dsp:cNvPr id="0" name=""/>
        <dsp:cNvSpPr/>
      </dsp:nvSpPr>
      <dsp:spPr>
        <a:xfrm>
          <a:off x="622363" y="4186511"/>
          <a:ext cx="1131570" cy="1131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14F5BA-E743-4035-B4D1-36AFD41C6A9C}">
      <dsp:nvSpPr>
        <dsp:cNvPr id="0" name=""/>
        <dsp:cNvSpPr/>
      </dsp:nvSpPr>
      <dsp:spPr>
        <a:xfrm>
          <a:off x="2376297" y="3686175"/>
          <a:ext cx="4330954" cy="20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2" tIns="217742" rIns="217742" bIns="217742" numCol="1" spcCol="1270" anchor="ctr" anchorCtr="0">
          <a:noAutofit/>
        </a:bodyPr>
        <a:lstStyle/>
        <a:p>
          <a:pPr marL="0" lvl="0" indent="0" algn="l" defTabSz="1111250">
            <a:lnSpc>
              <a:spcPct val="100000"/>
            </a:lnSpc>
            <a:spcBef>
              <a:spcPct val="0"/>
            </a:spcBef>
            <a:spcAft>
              <a:spcPct val="35000"/>
            </a:spcAft>
            <a:buNone/>
          </a:pPr>
          <a:r>
            <a:rPr lang="en-GB" sz="2500" kern="1200" dirty="0"/>
            <a:t>To consider responsibilities of all doctors in the implementation of Good medical practice</a:t>
          </a:r>
          <a:endParaRPr lang="en-US" sz="2500" kern="1200" dirty="0"/>
        </a:p>
      </dsp:txBody>
      <dsp:txXfrm>
        <a:off x="2376297" y="3686175"/>
        <a:ext cx="4330954" cy="2057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ADBD3-4791-4720-BB10-2E7B3B5E9672}">
      <dsp:nvSpPr>
        <dsp:cNvPr id="0" name=""/>
        <dsp:cNvSpPr/>
      </dsp:nvSpPr>
      <dsp:spPr>
        <a:xfrm rot="16200000">
          <a:off x="-825294" y="826598"/>
          <a:ext cx="5042516" cy="33893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602" bIns="0" numCol="1" spcCol="1270" anchor="ctr" anchorCtr="0">
          <a:noAutofit/>
        </a:bodyPr>
        <a:lstStyle/>
        <a:p>
          <a:pPr marL="0" lvl="0" indent="0" algn="l" defTabSz="933450">
            <a:lnSpc>
              <a:spcPct val="90000"/>
            </a:lnSpc>
            <a:spcBef>
              <a:spcPct val="0"/>
            </a:spcBef>
            <a:spcAft>
              <a:spcPct val="35000"/>
            </a:spcAft>
            <a:buNone/>
          </a:pPr>
          <a:r>
            <a:rPr lang="en-GB" sz="2100" kern="1200" dirty="0"/>
            <a:t>The professional standards describe good practice, and </a:t>
          </a:r>
          <a:r>
            <a:rPr lang="en-GB" sz="2100" b="1" kern="1200" dirty="0"/>
            <a:t>not every departure </a:t>
          </a:r>
          <a:r>
            <a:rPr lang="en-GB" sz="2100" kern="1200" dirty="0"/>
            <a:t>from them </a:t>
          </a:r>
          <a:r>
            <a:rPr lang="en-GB" sz="2100" b="1" kern="1200" dirty="0"/>
            <a:t>will be considered serious</a:t>
          </a:r>
          <a:r>
            <a:rPr lang="en-GB" sz="2100" kern="1200" dirty="0"/>
            <a:t>.</a:t>
          </a:r>
        </a:p>
      </dsp:txBody>
      <dsp:txXfrm rot="5400000">
        <a:off x="1305" y="1008502"/>
        <a:ext cx="3389318" cy="3025510"/>
      </dsp:txXfrm>
    </dsp:sp>
    <dsp:sp modelId="{B8A0B9E9-20FD-492C-B3CE-60731498D8CA}">
      <dsp:nvSpPr>
        <dsp:cNvPr id="0" name=""/>
        <dsp:cNvSpPr/>
      </dsp:nvSpPr>
      <dsp:spPr>
        <a:xfrm rot="16200000">
          <a:off x="2818223" y="826598"/>
          <a:ext cx="5042516" cy="3389318"/>
        </a:xfrm>
        <a:prstGeom prst="flowChartManualOperation">
          <a:avLst/>
        </a:prstGeom>
        <a:solidFill>
          <a:srgbClr val="3D27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602" bIns="0" numCol="1" spcCol="1270" anchor="ctr" anchorCtr="0">
          <a:noAutofit/>
        </a:bodyPr>
        <a:lstStyle/>
        <a:p>
          <a:pPr marL="0" lvl="0" indent="0" algn="l" defTabSz="933450">
            <a:lnSpc>
              <a:spcPct val="90000"/>
            </a:lnSpc>
            <a:spcBef>
              <a:spcPct val="0"/>
            </a:spcBef>
            <a:spcAft>
              <a:spcPct val="35000"/>
            </a:spcAft>
            <a:buNone/>
          </a:pPr>
          <a:r>
            <a:rPr lang="en-GB" sz="2100" kern="1200" dirty="0"/>
            <a:t>When a concern is raised, the GMC must assess if there is a </a:t>
          </a:r>
          <a:r>
            <a:rPr lang="en-GB" sz="2100" b="1" kern="1200" dirty="0"/>
            <a:t>current and ongoing risk</a:t>
          </a:r>
          <a:r>
            <a:rPr lang="en-GB" sz="2100" kern="1200" dirty="0"/>
            <a:t> to one or more of the three parts of public protection.</a:t>
          </a:r>
        </a:p>
      </dsp:txBody>
      <dsp:txXfrm rot="5400000">
        <a:off x="3644822" y="1008502"/>
        <a:ext cx="3389318" cy="3025510"/>
      </dsp:txXfrm>
    </dsp:sp>
    <dsp:sp modelId="{CA6F69D0-AE02-4845-920C-892ECC52D04B}">
      <dsp:nvSpPr>
        <dsp:cNvPr id="0" name=""/>
        <dsp:cNvSpPr/>
      </dsp:nvSpPr>
      <dsp:spPr>
        <a:xfrm rot="16200000">
          <a:off x="6461740" y="826598"/>
          <a:ext cx="5042516" cy="3389318"/>
        </a:xfrm>
        <a:prstGeom prst="flowChartManualOperation">
          <a:avLst/>
        </a:prstGeom>
        <a:solidFill>
          <a:srgbClr val="30A5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602" bIns="0" numCol="1" spcCol="1270" anchor="ctr" anchorCtr="0">
          <a:noAutofit/>
        </a:bodyPr>
        <a:lstStyle/>
        <a:p>
          <a:pPr marL="0" lvl="0" indent="0" algn="l" defTabSz="933450">
            <a:lnSpc>
              <a:spcPct val="90000"/>
            </a:lnSpc>
            <a:spcBef>
              <a:spcPct val="0"/>
            </a:spcBef>
            <a:spcAft>
              <a:spcPct val="35000"/>
            </a:spcAft>
            <a:buNone/>
          </a:pPr>
          <a:r>
            <a:rPr lang="en-GB" sz="2100" kern="1200" dirty="0"/>
            <a:t>To assess risk the GMC consider:</a:t>
          </a:r>
        </a:p>
        <a:p>
          <a:pPr marL="0" lvl="0" indent="0" algn="l" defTabSz="933450">
            <a:lnSpc>
              <a:spcPct val="90000"/>
            </a:lnSpc>
            <a:spcBef>
              <a:spcPct val="0"/>
            </a:spcBef>
            <a:spcAft>
              <a:spcPct val="35000"/>
            </a:spcAft>
            <a:buNone/>
          </a:pPr>
          <a:r>
            <a:rPr lang="en-GB" sz="2100" kern="1200" dirty="0"/>
            <a:t>- how </a:t>
          </a:r>
          <a:r>
            <a:rPr lang="en-GB" sz="2100" b="1" kern="1200" dirty="0"/>
            <a:t>serious</a:t>
          </a:r>
          <a:r>
            <a:rPr lang="en-GB" sz="2100" kern="1200" dirty="0"/>
            <a:t> the concern is</a:t>
          </a:r>
        </a:p>
        <a:p>
          <a:pPr marL="0" lvl="0" indent="0" algn="l" defTabSz="933450">
            <a:lnSpc>
              <a:spcPct val="90000"/>
            </a:lnSpc>
            <a:spcBef>
              <a:spcPct val="0"/>
            </a:spcBef>
            <a:spcAft>
              <a:spcPct val="35000"/>
            </a:spcAft>
            <a:buNone/>
          </a:pPr>
          <a:r>
            <a:rPr lang="en-GB" sz="2100" kern="1200" dirty="0"/>
            <a:t>- relevant </a:t>
          </a:r>
          <a:r>
            <a:rPr lang="en-GB" sz="2100" b="1" kern="1200" dirty="0"/>
            <a:t>context</a:t>
          </a:r>
          <a:r>
            <a:rPr lang="en-GB" sz="2100" kern="1200" dirty="0"/>
            <a:t> including system factors</a:t>
          </a:r>
        </a:p>
        <a:p>
          <a:pPr marL="0" lvl="0" indent="0" algn="l" defTabSz="933450">
            <a:lnSpc>
              <a:spcPct val="90000"/>
            </a:lnSpc>
            <a:spcBef>
              <a:spcPct val="0"/>
            </a:spcBef>
            <a:spcAft>
              <a:spcPct val="35000"/>
            </a:spcAft>
            <a:buNone/>
          </a:pPr>
          <a:r>
            <a:rPr lang="en-GB" sz="2100" kern="1200" dirty="0"/>
            <a:t>- the doctor’s </a:t>
          </a:r>
          <a:r>
            <a:rPr lang="en-GB" sz="2100" b="1" kern="1200" dirty="0"/>
            <a:t>response</a:t>
          </a:r>
          <a:r>
            <a:rPr lang="en-GB" sz="2100" kern="1200" dirty="0"/>
            <a:t> including evidence of </a:t>
          </a:r>
          <a:r>
            <a:rPr lang="en-GB" sz="2100" b="1" kern="1200" dirty="0"/>
            <a:t>insight</a:t>
          </a:r>
          <a:r>
            <a:rPr lang="en-GB" sz="2100" kern="1200" dirty="0"/>
            <a:t> and </a:t>
          </a:r>
          <a:r>
            <a:rPr lang="en-GB" sz="2100" b="1" kern="1200" dirty="0"/>
            <a:t>remediation</a:t>
          </a:r>
        </a:p>
      </dsp:txBody>
      <dsp:txXfrm rot="5400000">
        <a:off x="7288339" y="1008502"/>
        <a:ext cx="3389318" cy="3025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1D1F7-2F91-4264-B39F-AC68A6C34460}">
      <dsp:nvSpPr>
        <dsp:cNvPr id="0" name=""/>
        <dsp:cNvSpPr/>
      </dsp:nvSpPr>
      <dsp:spPr>
        <a:xfrm>
          <a:off x="0" y="2354"/>
          <a:ext cx="5673860" cy="11935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BD32A092-44D6-4FED-94B9-0F89E6EC135F}">
      <dsp:nvSpPr>
        <dsp:cNvPr id="0" name=""/>
        <dsp:cNvSpPr/>
      </dsp:nvSpPr>
      <dsp:spPr>
        <a:xfrm>
          <a:off x="361035" y="270893"/>
          <a:ext cx="656427" cy="6564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BC85F9-439F-48C1-9749-AF8ACD7C0761}">
      <dsp:nvSpPr>
        <dsp:cNvPr id="0" name=""/>
        <dsp:cNvSpPr/>
      </dsp:nvSpPr>
      <dsp:spPr>
        <a:xfrm>
          <a:off x="1378498" y="2354"/>
          <a:ext cx="4295361" cy="11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13" tIns="126313" rIns="126313" bIns="126313" numCol="1" spcCol="1270" anchor="ctr" anchorCtr="0">
          <a:noAutofit/>
        </a:bodyPr>
        <a:lstStyle/>
        <a:p>
          <a:pPr marL="0" lvl="0" indent="0" algn="l" defTabSz="1066800">
            <a:lnSpc>
              <a:spcPct val="100000"/>
            </a:lnSpc>
            <a:spcBef>
              <a:spcPct val="0"/>
            </a:spcBef>
            <a:spcAft>
              <a:spcPct val="35000"/>
            </a:spcAft>
            <a:buNone/>
          </a:pPr>
          <a:r>
            <a:rPr lang="en-GB" sz="2400" kern="1200" noProof="0">
              <a:solidFill>
                <a:schemeClr val="bg1"/>
              </a:solidFill>
            </a:rPr>
            <a:t>Fairness</a:t>
          </a:r>
          <a:endParaRPr lang="en-GB" sz="2400" kern="1200">
            <a:solidFill>
              <a:schemeClr val="bg1"/>
            </a:solidFill>
          </a:endParaRPr>
        </a:p>
      </dsp:txBody>
      <dsp:txXfrm>
        <a:off x="1378498" y="2354"/>
        <a:ext cx="4295361" cy="1193505"/>
      </dsp:txXfrm>
    </dsp:sp>
    <dsp:sp modelId="{9DD55219-6DA3-44AF-A8FC-4BE982F3E3D9}">
      <dsp:nvSpPr>
        <dsp:cNvPr id="0" name=""/>
        <dsp:cNvSpPr/>
      </dsp:nvSpPr>
      <dsp:spPr>
        <a:xfrm>
          <a:off x="0" y="1494236"/>
          <a:ext cx="5673860" cy="11935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3022605B-5E8F-4FC8-96E0-6B59032DE3F2}">
      <dsp:nvSpPr>
        <dsp:cNvPr id="0" name=""/>
        <dsp:cNvSpPr/>
      </dsp:nvSpPr>
      <dsp:spPr>
        <a:xfrm>
          <a:off x="361035" y="1762775"/>
          <a:ext cx="656427" cy="6564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17F0E-F824-48E6-8384-D2C04282288C}">
      <dsp:nvSpPr>
        <dsp:cNvPr id="0" name=""/>
        <dsp:cNvSpPr/>
      </dsp:nvSpPr>
      <dsp:spPr>
        <a:xfrm>
          <a:off x="1378498" y="1494236"/>
          <a:ext cx="4295361" cy="11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13" tIns="126313" rIns="126313" bIns="126313" numCol="1" spcCol="1270" anchor="ctr" anchorCtr="0">
          <a:noAutofit/>
        </a:bodyPr>
        <a:lstStyle/>
        <a:p>
          <a:pPr marL="0" lvl="0" indent="0" algn="l" defTabSz="1066800">
            <a:lnSpc>
              <a:spcPct val="100000"/>
            </a:lnSpc>
            <a:spcBef>
              <a:spcPct val="0"/>
            </a:spcBef>
            <a:spcAft>
              <a:spcPct val="35000"/>
            </a:spcAft>
            <a:buNone/>
          </a:pPr>
          <a:r>
            <a:rPr lang="en-GB" sz="2400" kern="1200">
              <a:solidFill>
                <a:schemeClr val="bg1"/>
              </a:solidFill>
            </a:rPr>
            <a:t>Remote consultations</a:t>
          </a:r>
          <a:endParaRPr lang="en-GB" sz="2400" kern="1200" noProof="0">
            <a:solidFill>
              <a:schemeClr val="bg1"/>
            </a:solidFill>
          </a:endParaRPr>
        </a:p>
      </dsp:txBody>
      <dsp:txXfrm>
        <a:off x="1378498" y="1494236"/>
        <a:ext cx="4295361" cy="1193505"/>
      </dsp:txXfrm>
    </dsp:sp>
    <dsp:sp modelId="{59E6F7EF-AC31-45CB-8844-EFC9DE7363F9}">
      <dsp:nvSpPr>
        <dsp:cNvPr id="0" name=""/>
        <dsp:cNvSpPr/>
      </dsp:nvSpPr>
      <dsp:spPr>
        <a:xfrm>
          <a:off x="0" y="2986118"/>
          <a:ext cx="5673860" cy="11935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AB5FA665-B2DA-43F6-ADCD-FF50925F82D6}">
      <dsp:nvSpPr>
        <dsp:cNvPr id="0" name=""/>
        <dsp:cNvSpPr/>
      </dsp:nvSpPr>
      <dsp:spPr>
        <a:xfrm>
          <a:off x="361035" y="3254656"/>
          <a:ext cx="656427" cy="6564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4B9016-AED8-49A3-8F4C-AE10C57ECFD9}">
      <dsp:nvSpPr>
        <dsp:cNvPr id="0" name=""/>
        <dsp:cNvSpPr/>
      </dsp:nvSpPr>
      <dsp:spPr>
        <a:xfrm>
          <a:off x="1378498" y="2986118"/>
          <a:ext cx="4295361" cy="11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13" tIns="126313" rIns="126313" bIns="126313" numCol="1" spcCol="1270" anchor="ctr" anchorCtr="0">
          <a:noAutofit/>
        </a:bodyPr>
        <a:lstStyle/>
        <a:p>
          <a:pPr marL="0" lvl="0" indent="0" algn="l" defTabSz="1066800">
            <a:lnSpc>
              <a:spcPct val="100000"/>
            </a:lnSpc>
            <a:spcBef>
              <a:spcPct val="0"/>
            </a:spcBef>
            <a:spcAft>
              <a:spcPct val="35000"/>
            </a:spcAft>
            <a:buNone/>
          </a:pPr>
          <a:r>
            <a:rPr lang="en-GB" sz="2400" kern="1200" noProof="0">
              <a:solidFill>
                <a:schemeClr val="bg1"/>
              </a:solidFill>
            </a:rPr>
            <a:t>Making sustainable decisions</a:t>
          </a:r>
        </a:p>
      </dsp:txBody>
      <dsp:txXfrm>
        <a:off x="1378498" y="2986118"/>
        <a:ext cx="4295361" cy="1193505"/>
      </dsp:txXfrm>
    </dsp:sp>
    <dsp:sp modelId="{1CA85EB5-AD01-4FA9-A884-AC8F4B4D27D3}">
      <dsp:nvSpPr>
        <dsp:cNvPr id="0" name=""/>
        <dsp:cNvSpPr/>
      </dsp:nvSpPr>
      <dsp:spPr>
        <a:xfrm>
          <a:off x="0" y="4477999"/>
          <a:ext cx="5673860" cy="11935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5AD40336-4176-457B-9C51-5AE0A9CABEE7}">
      <dsp:nvSpPr>
        <dsp:cNvPr id="0" name=""/>
        <dsp:cNvSpPr/>
      </dsp:nvSpPr>
      <dsp:spPr>
        <a:xfrm>
          <a:off x="361035" y="4746538"/>
          <a:ext cx="656427" cy="6564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11C68D-10AC-4E82-9AC7-D9F7D2354E8D}">
      <dsp:nvSpPr>
        <dsp:cNvPr id="0" name=""/>
        <dsp:cNvSpPr/>
      </dsp:nvSpPr>
      <dsp:spPr>
        <a:xfrm>
          <a:off x="1378498" y="4477999"/>
          <a:ext cx="4295361" cy="11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13" tIns="126313" rIns="126313" bIns="126313" numCol="1" spcCol="1270" anchor="ctr" anchorCtr="0">
          <a:noAutofit/>
        </a:bodyPr>
        <a:lstStyle/>
        <a:p>
          <a:pPr marL="0" lvl="0" indent="0" algn="l" defTabSz="1066800">
            <a:lnSpc>
              <a:spcPct val="100000"/>
            </a:lnSpc>
            <a:spcBef>
              <a:spcPct val="0"/>
            </a:spcBef>
            <a:spcAft>
              <a:spcPct val="35000"/>
            </a:spcAft>
            <a:buNone/>
          </a:pPr>
          <a:r>
            <a:rPr lang="en-GB" sz="2400" kern="1200">
              <a:solidFill>
                <a:schemeClr val="bg1"/>
              </a:solidFill>
            </a:rPr>
            <a:t>Research</a:t>
          </a:r>
          <a:endParaRPr lang="en-GB" sz="2400" kern="1200" noProof="0">
            <a:solidFill>
              <a:schemeClr val="bg1"/>
            </a:solidFill>
          </a:endParaRPr>
        </a:p>
      </dsp:txBody>
      <dsp:txXfrm>
        <a:off x="1378498" y="4477999"/>
        <a:ext cx="4295361" cy="1193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1D1F7-2F91-4264-B39F-AC68A6C34460}">
      <dsp:nvSpPr>
        <dsp:cNvPr id="0" name=""/>
        <dsp:cNvSpPr/>
      </dsp:nvSpPr>
      <dsp:spPr>
        <a:xfrm>
          <a:off x="0" y="2354"/>
          <a:ext cx="5673600" cy="1193450"/>
        </a:xfrm>
        <a:prstGeom prst="roundRect">
          <a:avLst>
            <a:gd name="adj" fmla="val 10000"/>
          </a:avLst>
        </a:prstGeom>
        <a:solidFill>
          <a:srgbClr val="3E2782"/>
        </a:solidFill>
        <a:ln>
          <a:noFill/>
        </a:ln>
        <a:effectLst/>
      </dsp:spPr>
      <dsp:style>
        <a:lnRef idx="0">
          <a:scrgbClr r="0" g="0" b="0"/>
        </a:lnRef>
        <a:fillRef idx="1">
          <a:scrgbClr r="0" g="0" b="0"/>
        </a:fillRef>
        <a:effectRef idx="0">
          <a:scrgbClr r="0" g="0" b="0"/>
        </a:effectRef>
        <a:fontRef idx="minor"/>
      </dsp:style>
    </dsp:sp>
    <dsp:sp modelId="{BD32A092-44D6-4FED-94B9-0F89E6EC135F}">
      <dsp:nvSpPr>
        <dsp:cNvPr id="0" name=""/>
        <dsp:cNvSpPr/>
      </dsp:nvSpPr>
      <dsp:spPr>
        <a:xfrm>
          <a:off x="361018" y="270881"/>
          <a:ext cx="656397" cy="656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BC85F9-439F-48C1-9749-AF8ACD7C0761}">
      <dsp:nvSpPr>
        <dsp:cNvPr id="0" name=""/>
        <dsp:cNvSpPr/>
      </dsp:nvSpPr>
      <dsp:spPr>
        <a:xfrm>
          <a:off x="1378435" y="2354"/>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Treating patients with kindness, courtesy and respect</a:t>
          </a:r>
          <a:endParaRPr lang="en-GB" sz="2400" b="0" kern="1200">
            <a:solidFill>
              <a:schemeClr val="bg1"/>
            </a:solidFill>
          </a:endParaRPr>
        </a:p>
      </dsp:txBody>
      <dsp:txXfrm>
        <a:off x="1378435" y="2354"/>
        <a:ext cx="4295164" cy="1193450"/>
      </dsp:txXfrm>
    </dsp:sp>
    <dsp:sp modelId="{9DD55219-6DA3-44AF-A8FC-4BE982F3E3D9}">
      <dsp:nvSpPr>
        <dsp:cNvPr id="0" name=""/>
        <dsp:cNvSpPr/>
      </dsp:nvSpPr>
      <dsp:spPr>
        <a:xfrm>
          <a:off x="0" y="1494168"/>
          <a:ext cx="5673600" cy="1193450"/>
        </a:xfrm>
        <a:prstGeom prst="roundRect">
          <a:avLst>
            <a:gd name="adj" fmla="val 10000"/>
          </a:avLst>
        </a:prstGeom>
        <a:solidFill>
          <a:srgbClr val="3E2880"/>
        </a:solidFill>
        <a:ln>
          <a:noFill/>
        </a:ln>
        <a:effectLst/>
      </dsp:spPr>
      <dsp:style>
        <a:lnRef idx="0">
          <a:scrgbClr r="0" g="0" b="0"/>
        </a:lnRef>
        <a:fillRef idx="1">
          <a:scrgbClr r="0" g="0" b="0"/>
        </a:fillRef>
        <a:effectRef idx="0">
          <a:scrgbClr r="0" g="0" b="0"/>
        </a:effectRef>
        <a:fontRef idx="minor"/>
      </dsp:style>
    </dsp:sp>
    <dsp:sp modelId="{3022605B-5E8F-4FC8-96E0-6B59032DE3F2}">
      <dsp:nvSpPr>
        <dsp:cNvPr id="0" name=""/>
        <dsp:cNvSpPr/>
      </dsp:nvSpPr>
      <dsp:spPr>
        <a:xfrm>
          <a:off x="361018" y="1762694"/>
          <a:ext cx="656397" cy="656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17F0E-F824-48E6-8384-D2C04282288C}">
      <dsp:nvSpPr>
        <dsp:cNvPr id="0" name=""/>
        <dsp:cNvSpPr/>
      </dsp:nvSpPr>
      <dsp:spPr>
        <a:xfrm>
          <a:off x="1378435" y="1494168"/>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Partnership working</a:t>
          </a:r>
          <a:endParaRPr kumimoji="0" lang="en-GB" sz="2400" b="0" i="0" u="none" strike="noStrike" kern="1200" cap="none" spc="0" normalizeH="0" baseline="0" noProof="0">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dsp:txBody>
      <dsp:txXfrm>
        <a:off x="1378435" y="1494168"/>
        <a:ext cx="4295164" cy="1193450"/>
      </dsp:txXfrm>
    </dsp:sp>
    <dsp:sp modelId="{59E6F7EF-AC31-45CB-8844-EFC9DE7363F9}">
      <dsp:nvSpPr>
        <dsp:cNvPr id="0" name=""/>
        <dsp:cNvSpPr/>
      </dsp:nvSpPr>
      <dsp:spPr>
        <a:xfrm>
          <a:off x="0" y="2985981"/>
          <a:ext cx="5673600" cy="1193450"/>
        </a:xfrm>
        <a:prstGeom prst="roundRect">
          <a:avLst>
            <a:gd name="adj" fmla="val 10000"/>
          </a:avLst>
        </a:prstGeom>
        <a:solidFill>
          <a:srgbClr val="3E2782"/>
        </a:solidFill>
        <a:ln>
          <a:noFill/>
        </a:ln>
        <a:effectLst/>
      </dsp:spPr>
      <dsp:style>
        <a:lnRef idx="0">
          <a:scrgbClr r="0" g="0" b="0"/>
        </a:lnRef>
        <a:fillRef idx="1">
          <a:scrgbClr r="0" g="0" b="0"/>
        </a:fillRef>
        <a:effectRef idx="0">
          <a:scrgbClr r="0" g="0" b="0"/>
        </a:effectRef>
        <a:fontRef idx="minor"/>
      </dsp:style>
    </dsp:sp>
    <dsp:sp modelId="{AB5FA665-B2DA-43F6-ADCD-FF50925F82D6}">
      <dsp:nvSpPr>
        <dsp:cNvPr id="0" name=""/>
        <dsp:cNvSpPr/>
      </dsp:nvSpPr>
      <dsp:spPr>
        <a:xfrm>
          <a:off x="361018" y="3254507"/>
          <a:ext cx="656397" cy="656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4B9016-AED8-49A3-8F4C-AE10C57ECFD9}">
      <dsp:nvSpPr>
        <dsp:cNvPr id="0" name=""/>
        <dsp:cNvSpPr/>
      </dsp:nvSpPr>
      <dsp:spPr>
        <a:xfrm>
          <a:off x="1378435" y="2985981"/>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chemeClr val="bg1"/>
              </a:solidFill>
              <a:effectLst/>
              <a:uLnTx/>
              <a:uFillTx/>
              <a:latin typeface="Calibri"/>
              <a:ea typeface="+mn-ea"/>
              <a:cs typeface="+mn-cs"/>
            </a:rPr>
            <a:t>Meeting communication needs</a:t>
          </a:r>
          <a:endParaRPr kumimoji="0" lang="en-GB" sz="2400" b="0" i="0" u="none" strike="noStrike" kern="1200" cap="none" spc="0" normalizeH="0" baseline="0" noProof="0">
            <a:solidFill>
              <a:schemeClr val="bg1"/>
            </a:solidFill>
            <a:effectLst/>
            <a:uLnTx/>
            <a:uFillTx/>
            <a:latin typeface="Calibri"/>
            <a:ea typeface="+mn-ea"/>
            <a:cs typeface="+mn-cs"/>
          </a:endParaRPr>
        </a:p>
      </dsp:txBody>
      <dsp:txXfrm>
        <a:off x="1378435" y="2985981"/>
        <a:ext cx="4295164" cy="1193450"/>
      </dsp:txXfrm>
    </dsp:sp>
    <dsp:sp modelId="{1CA85EB5-AD01-4FA9-A884-AC8F4B4D27D3}">
      <dsp:nvSpPr>
        <dsp:cNvPr id="0" name=""/>
        <dsp:cNvSpPr/>
      </dsp:nvSpPr>
      <dsp:spPr>
        <a:xfrm>
          <a:off x="0" y="4477794"/>
          <a:ext cx="5673600" cy="1193450"/>
        </a:xfrm>
        <a:prstGeom prst="roundRect">
          <a:avLst>
            <a:gd name="adj" fmla="val 10000"/>
          </a:avLst>
        </a:prstGeom>
        <a:solidFill>
          <a:srgbClr val="3E2782"/>
        </a:solidFill>
        <a:ln>
          <a:noFill/>
        </a:ln>
        <a:effectLst/>
      </dsp:spPr>
      <dsp:style>
        <a:lnRef idx="0">
          <a:scrgbClr r="0" g="0" b="0"/>
        </a:lnRef>
        <a:fillRef idx="1">
          <a:scrgbClr r="0" g="0" b="0"/>
        </a:fillRef>
        <a:effectRef idx="0">
          <a:scrgbClr r="0" g="0" b="0"/>
        </a:effectRef>
        <a:fontRef idx="minor"/>
      </dsp:style>
    </dsp:sp>
    <dsp:sp modelId="{5AD40336-4176-457B-9C51-5AE0A9CABEE7}">
      <dsp:nvSpPr>
        <dsp:cNvPr id="0" name=""/>
        <dsp:cNvSpPr/>
      </dsp:nvSpPr>
      <dsp:spPr>
        <a:xfrm>
          <a:off x="361018" y="4746321"/>
          <a:ext cx="656397" cy="6563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11C68D-10AC-4E82-9AC7-D9F7D2354E8D}">
      <dsp:nvSpPr>
        <dsp:cNvPr id="0" name=""/>
        <dsp:cNvSpPr/>
      </dsp:nvSpPr>
      <dsp:spPr>
        <a:xfrm>
          <a:off x="1378435" y="4477794"/>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lang="en-GB" sz="2400" b="0" kern="1200">
              <a:solidFill>
                <a:schemeClr val="bg1"/>
              </a:solidFill>
              <a:latin typeface="Calibri" panose="020F0502020204030204" pitchFamily="34" charset="0"/>
              <a:ea typeface="Times New Roman" panose="02020603050405020304" pitchFamily="18" charset="0"/>
              <a:cs typeface="Times New Roman" panose="02020603050405020304" pitchFamily="18" charset="0"/>
            </a:rPr>
            <a:t>Safeguarding </a:t>
          </a:r>
          <a:endParaRPr kumimoji="0" lang="en-GB" sz="2400" b="0" i="0" u="none" strike="noStrike" kern="1200" cap="none" spc="0" normalizeH="0" baseline="0" noProof="0">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dsp:txBody>
      <dsp:txXfrm>
        <a:off x="1378435" y="4477794"/>
        <a:ext cx="4295164" cy="1193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1D1F7-2F91-4264-B39F-AC68A6C34460}">
      <dsp:nvSpPr>
        <dsp:cNvPr id="0" name=""/>
        <dsp:cNvSpPr/>
      </dsp:nvSpPr>
      <dsp:spPr>
        <a:xfrm>
          <a:off x="0" y="14527"/>
          <a:ext cx="5673600" cy="1193450"/>
        </a:xfrm>
        <a:prstGeom prst="roundRect">
          <a:avLst>
            <a:gd name="adj" fmla="val 10000"/>
          </a:avLst>
        </a:prstGeom>
        <a:solidFill>
          <a:srgbClr val="30A5BE"/>
        </a:solidFill>
        <a:ln>
          <a:noFill/>
        </a:ln>
        <a:effectLst/>
      </dsp:spPr>
      <dsp:style>
        <a:lnRef idx="0">
          <a:scrgbClr r="0" g="0" b="0"/>
        </a:lnRef>
        <a:fillRef idx="1">
          <a:scrgbClr r="0" g="0" b="0"/>
        </a:fillRef>
        <a:effectRef idx="0">
          <a:scrgbClr r="0" g="0" b="0"/>
        </a:effectRef>
        <a:fontRef idx="minor"/>
      </dsp:style>
    </dsp:sp>
    <dsp:sp modelId="{BD32A092-44D6-4FED-94B9-0F89E6EC135F}">
      <dsp:nvSpPr>
        <dsp:cNvPr id="0" name=""/>
        <dsp:cNvSpPr/>
      </dsp:nvSpPr>
      <dsp:spPr>
        <a:xfrm>
          <a:off x="361018" y="270881"/>
          <a:ext cx="656397" cy="656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BC85F9-439F-48C1-9749-AF8ACD7C0761}">
      <dsp:nvSpPr>
        <dsp:cNvPr id="0" name=""/>
        <dsp:cNvSpPr/>
      </dsp:nvSpPr>
      <dsp:spPr>
        <a:xfrm>
          <a:off x="1378435" y="2354"/>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Contributing to a positive environment</a:t>
          </a:r>
        </a:p>
      </dsp:txBody>
      <dsp:txXfrm>
        <a:off x="1378435" y="2354"/>
        <a:ext cx="4295164" cy="1193450"/>
      </dsp:txXfrm>
    </dsp:sp>
    <dsp:sp modelId="{9DD55219-6DA3-44AF-A8FC-4BE982F3E3D9}">
      <dsp:nvSpPr>
        <dsp:cNvPr id="0" name=""/>
        <dsp:cNvSpPr/>
      </dsp:nvSpPr>
      <dsp:spPr>
        <a:xfrm>
          <a:off x="0" y="1494168"/>
          <a:ext cx="5673600" cy="1193450"/>
        </a:xfrm>
        <a:prstGeom prst="roundRect">
          <a:avLst>
            <a:gd name="adj" fmla="val 10000"/>
          </a:avLst>
        </a:prstGeom>
        <a:solidFill>
          <a:srgbClr val="30A5BE"/>
        </a:solidFill>
        <a:ln>
          <a:noFill/>
        </a:ln>
        <a:effectLst/>
      </dsp:spPr>
      <dsp:style>
        <a:lnRef idx="0">
          <a:scrgbClr r="0" g="0" b="0"/>
        </a:lnRef>
        <a:fillRef idx="1">
          <a:scrgbClr r="0" g="0" b="0"/>
        </a:fillRef>
        <a:effectRef idx="0">
          <a:scrgbClr r="0" g="0" b="0"/>
        </a:effectRef>
        <a:fontRef idx="minor"/>
      </dsp:style>
    </dsp:sp>
    <dsp:sp modelId="{3022605B-5E8F-4FC8-96E0-6B59032DE3F2}">
      <dsp:nvSpPr>
        <dsp:cNvPr id="0" name=""/>
        <dsp:cNvSpPr/>
      </dsp:nvSpPr>
      <dsp:spPr>
        <a:xfrm>
          <a:off x="361018" y="1762694"/>
          <a:ext cx="656397" cy="656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17F0E-F824-48E6-8384-D2C04282288C}">
      <dsp:nvSpPr>
        <dsp:cNvPr id="0" name=""/>
        <dsp:cNvSpPr/>
      </dsp:nvSpPr>
      <dsp:spPr>
        <a:xfrm>
          <a:off x="1378435" y="1494168"/>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Tackling discrimination </a:t>
          </a:r>
        </a:p>
      </dsp:txBody>
      <dsp:txXfrm>
        <a:off x="1378435" y="1494168"/>
        <a:ext cx="4295164" cy="1193450"/>
      </dsp:txXfrm>
    </dsp:sp>
    <dsp:sp modelId="{59E6F7EF-AC31-45CB-8844-EFC9DE7363F9}">
      <dsp:nvSpPr>
        <dsp:cNvPr id="0" name=""/>
        <dsp:cNvSpPr/>
      </dsp:nvSpPr>
      <dsp:spPr>
        <a:xfrm>
          <a:off x="0" y="2985981"/>
          <a:ext cx="5673600" cy="1193450"/>
        </a:xfrm>
        <a:prstGeom prst="roundRect">
          <a:avLst>
            <a:gd name="adj" fmla="val 10000"/>
          </a:avLst>
        </a:prstGeom>
        <a:solidFill>
          <a:srgbClr val="30A5BE"/>
        </a:solidFill>
        <a:ln>
          <a:noFill/>
        </a:ln>
        <a:effectLst/>
      </dsp:spPr>
      <dsp:style>
        <a:lnRef idx="0">
          <a:scrgbClr r="0" g="0" b="0"/>
        </a:lnRef>
        <a:fillRef idx="1">
          <a:scrgbClr r="0" g="0" b="0"/>
        </a:fillRef>
        <a:effectRef idx="0">
          <a:scrgbClr r="0" g="0" b="0"/>
        </a:effectRef>
        <a:fontRef idx="minor"/>
      </dsp:style>
    </dsp:sp>
    <dsp:sp modelId="{AB5FA665-B2DA-43F6-ADCD-FF50925F82D6}">
      <dsp:nvSpPr>
        <dsp:cNvPr id="0" name=""/>
        <dsp:cNvSpPr/>
      </dsp:nvSpPr>
      <dsp:spPr>
        <a:xfrm>
          <a:off x="361018" y="3254507"/>
          <a:ext cx="656397" cy="656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4B9016-AED8-49A3-8F4C-AE10C57ECFD9}">
      <dsp:nvSpPr>
        <dsp:cNvPr id="0" name=""/>
        <dsp:cNvSpPr/>
      </dsp:nvSpPr>
      <dsp:spPr>
        <a:xfrm>
          <a:off x="1378435" y="2985981"/>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Team working and delegation</a:t>
          </a:r>
          <a:endParaRPr kumimoji="0" lang="en-GB" sz="2400" b="0" i="0" u="none" strike="noStrike" kern="1200" cap="none" spc="0" normalizeH="0" baseline="0" noProof="0">
            <a:solidFill>
              <a:schemeClr val="bg1"/>
            </a:solidFill>
            <a:effectLst/>
            <a:uLnTx/>
            <a:uFillTx/>
            <a:latin typeface="Calibri"/>
            <a:ea typeface="+mn-ea"/>
            <a:cs typeface="+mn-cs"/>
          </a:endParaRPr>
        </a:p>
      </dsp:txBody>
      <dsp:txXfrm>
        <a:off x="1378435" y="2985981"/>
        <a:ext cx="4295164" cy="1193450"/>
      </dsp:txXfrm>
    </dsp:sp>
    <dsp:sp modelId="{1CA85EB5-AD01-4FA9-A884-AC8F4B4D27D3}">
      <dsp:nvSpPr>
        <dsp:cNvPr id="0" name=""/>
        <dsp:cNvSpPr/>
      </dsp:nvSpPr>
      <dsp:spPr>
        <a:xfrm>
          <a:off x="0" y="4477794"/>
          <a:ext cx="5673600" cy="1193450"/>
        </a:xfrm>
        <a:prstGeom prst="roundRect">
          <a:avLst>
            <a:gd name="adj" fmla="val 10000"/>
          </a:avLst>
        </a:prstGeom>
        <a:solidFill>
          <a:srgbClr val="30A5BE"/>
        </a:solidFill>
        <a:ln>
          <a:noFill/>
        </a:ln>
        <a:effectLst/>
      </dsp:spPr>
      <dsp:style>
        <a:lnRef idx="0">
          <a:scrgbClr r="0" g="0" b="0"/>
        </a:lnRef>
        <a:fillRef idx="1">
          <a:scrgbClr r="0" g="0" b="0"/>
        </a:fillRef>
        <a:effectRef idx="0">
          <a:scrgbClr r="0" g="0" b="0"/>
        </a:effectRef>
        <a:fontRef idx="minor"/>
      </dsp:style>
    </dsp:sp>
    <dsp:sp modelId="{5AD40336-4176-457B-9C51-5AE0A9CABEE7}">
      <dsp:nvSpPr>
        <dsp:cNvPr id="0" name=""/>
        <dsp:cNvSpPr/>
      </dsp:nvSpPr>
      <dsp:spPr>
        <a:xfrm>
          <a:off x="361018" y="4746321"/>
          <a:ext cx="656397" cy="6563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11C68D-10AC-4E82-9AC7-D9F7D2354E8D}">
      <dsp:nvSpPr>
        <dsp:cNvPr id="0" name=""/>
        <dsp:cNvSpPr/>
      </dsp:nvSpPr>
      <dsp:spPr>
        <a:xfrm>
          <a:off x="1378435" y="4477794"/>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lang="en-GB" sz="2400" b="0" kern="120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Leadership </a:t>
          </a:r>
          <a:endParaRPr kumimoji="0" lang="en-GB" sz="2400" b="0" i="0" u="none" strike="noStrike" kern="1200" cap="none" spc="0" normalizeH="0" baseline="0" noProof="0">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dsp:txBody>
      <dsp:txXfrm>
        <a:off x="1378435" y="4477794"/>
        <a:ext cx="4295164" cy="1193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8E8D2-FE6B-4871-9450-3CF29F134C99}">
      <dsp:nvSpPr>
        <dsp:cNvPr id="0" name=""/>
        <dsp:cNvSpPr/>
      </dsp:nvSpPr>
      <dsp:spPr>
        <a:xfrm>
          <a:off x="0" y="2354"/>
          <a:ext cx="5673600" cy="1193450"/>
        </a:xfrm>
        <a:prstGeom prst="roundRect">
          <a:avLst>
            <a:gd name="adj" fmla="val 10000"/>
          </a:avLst>
        </a:prstGeom>
        <a:solidFill>
          <a:srgbClr val="EDECE4"/>
        </a:solidFill>
        <a:ln>
          <a:noFill/>
        </a:ln>
        <a:effectLst/>
      </dsp:spPr>
      <dsp:style>
        <a:lnRef idx="0">
          <a:scrgbClr r="0" g="0" b="0"/>
        </a:lnRef>
        <a:fillRef idx="1">
          <a:scrgbClr r="0" g="0" b="0"/>
        </a:fillRef>
        <a:effectRef idx="0">
          <a:scrgbClr r="0" g="0" b="0"/>
        </a:effectRef>
        <a:fontRef idx="minor"/>
      </dsp:style>
    </dsp:sp>
    <dsp:sp modelId="{9407C879-33BC-4A63-BB38-67FD9F29B66B}">
      <dsp:nvSpPr>
        <dsp:cNvPr id="0" name=""/>
        <dsp:cNvSpPr/>
      </dsp:nvSpPr>
      <dsp:spPr>
        <a:xfrm>
          <a:off x="361018" y="270881"/>
          <a:ext cx="656397" cy="656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A2A408-2705-48D4-B9E7-693E811287B6}">
      <dsp:nvSpPr>
        <dsp:cNvPr id="0" name=""/>
        <dsp:cNvSpPr/>
      </dsp:nvSpPr>
      <dsp:spPr>
        <a:xfrm>
          <a:off x="1378435" y="2354"/>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rgbClr val="3E2880"/>
              </a:solidFill>
              <a:effectLst/>
              <a:uLnTx/>
              <a:uFillTx/>
              <a:latin typeface="Calibri" panose="020F0502020204030204" pitchFamily="34" charset="0"/>
              <a:cs typeface="Calibri" panose="020F0502020204030204" pitchFamily="34" charset="0"/>
            </a:rPr>
            <a:t>Acting with honesty and integrity</a:t>
          </a:r>
        </a:p>
      </dsp:txBody>
      <dsp:txXfrm>
        <a:off x="1378435" y="2354"/>
        <a:ext cx="4295164" cy="1193450"/>
      </dsp:txXfrm>
    </dsp:sp>
    <dsp:sp modelId="{2C91D1F7-2F91-4264-B39F-AC68A6C34460}">
      <dsp:nvSpPr>
        <dsp:cNvPr id="0" name=""/>
        <dsp:cNvSpPr/>
      </dsp:nvSpPr>
      <dsp:spPr>
        <a:xfrm>
          <a:off x="0" y="1494168"/>
          <a:ext cx="5673600" cy="1193450"/>
        </a:xfrm>
        <a:prstGeom prst="roundRect">
          <a:avLst>
            <a:gd name="adj" fmla="val 10000"/>
          </a:avLst>
        </a:prstGeom>
        <a:solidFill>
          <a:srgbClr val="EDECE4"/>
        </a:solidFill>
        <a:ln>
          <a:noFill/>
        </a:ln>
        <a:effectLst/>
      </dsp:spPr>
      <dsp:style>
        <a:lnRef idx="0">
          <a:scrgbClr r="0" g="0" b="0"/>
        </a:lnRef>
        <a:fillRef idx="1">
          <a:scrgbClr r="0" g="0" b="0"/>
        </a:fillRef>
        <a:effectRef idx="0">
          <a:scrgbClr r="0" g="0" b="0"/>
        </a:effectRef>
        <a:fontRef idx="minor"/>
      </dsp:style>
    </dsp:sp>
    <dsp:sp modelId="{BD32A092-44D6-4FED-94B9-0F89E6EC135F}">
      <dsp:nvSpPr>
        <dsp:cNvPr id="0" name=""/>
        <dsp:cNvSpPr/>
      </dsp:nvSpPr>
      <dsp:spPr>
        <a:xfrm>
          <a:off x="361018" y="1762694"/>
          <a:ext cx="656397" cy="65639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BC85F9-439F-48C1-9749-AF8ACD7C0761}">
      <dsp:nvSpPr>
        <dsp:cNvPr id="0" name=""/>
        <dsp:cNvSpPr/>
      </dsp:nvSpPr>
      <dsp:spPr>
        <a:xfrm>
          <a:off x="1378435" y="1494168"/>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rgbClr val="3E2880"/>
              </a:solidFill>
              <a:effectLst/>
              <a:uLnTx/>
              <a:uFillTx/>
              <a:latin typeface="Calibri"/>
              <a:ea typeface="+mn-ea"/>
              <a:cs typeface="+mn-cs"/>
            </a:rPr>
            <a:t>Maintaining professional boundaries</a:t>
          </a:r>
          <a:endParaRPr kumimoji="0" lang="en-GB" sz="2400" b="0" i="0" u="none" strike="noStrike" kern="1200" cap="none" spc="0" normalizeH="0" baseline="0" noProof="0">
            <a:ln>
              <a:noFill/>
            </a:ln>
            <a:solidFill>
              <a:srgbClr val="3E2880"/>
            </a:solidFill>
            <a:effectLst/>
            <a:uLnTx/>
            <a:uFillTx/>
            <a:latin typeface="Calibri" panose="020F0502020204030204" pitchFamily="34" charset="0"/>
            <a:cs typeface="Calibri" panose="020F0502020204030204" pitchFamily="34" charset="0"/>
          </a:endParaRPr>
        </a:p>
      </dsp:txBody>
      <dsp:txXfrm>
        <a:off x="1378435" y="1494168"/>
        <a:ext cx="4295164" cy="1193450"/>
      </dsp:txXfrm>
    </dsp:sp>
    <dsp:sp modelId="{9DD55219-6DA3-44AF-A8FC-4BE982F3E3D9}">
      <dsp:nvSpPr>
        <dsp:cNvPr id="0" name=""/>
        <dsp:cNvSpPr/>
      </dsp:nvSpPr>
      <dsp:spPr>
        <a:xfrm>
          <a:off x="0" y="2985981"/>
          <a:ext cx="5673600" cy="1193450"/>
        </a:xfrm>
        <a:prstGeom prst="roundRect">
          <a:avLst>
            <a:gd name="adj" fmla="val 10000"/>
          </a:avLst>
        </a:prstGeom>
        <a:solidFill>
          <a:srgbClr val="EDECE4"/>
        </a:solidFill>
        <a:ln>
          <a:noFill/>
        </a:ln>
        <a:effectLst/>
      </dsp:spPr>
      <dsp:style>
        <a:lnRef idx="0">
          <a:scrgbClr r="0" g="0" b="0"/>
        </a:lnRef>
        <a:fillRef idx="1">
          <a:scrgbClr r="0" g="0" b="0"/>
        </a:fillRef>
        <a:effectRef idx="0">
          <a:scrgbClr r="0" g="0" b="0"/>
        </a:effectRef>
        <a:fontRef idx="minor"/>
      </dsp:style>
    </dsp:sp>
    <dsp:sp modelId="{3022605B-5E8F-4FC8-96E0-6B59032DE3F2}">
      <dsp:nvSpPr>
        <dsp:cNvPr id="0" name=""/>
        <dsp:cNvSpPr/>
      </dsp:nvSpPr>
      <dsp:spPr>
        <a:xfrm>
          <a:off x="361018" y="3254507"/>
          <a:ext cx="656397" cy="656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17F0E-F824-48E6-8384-D2C04282288C}">
      <dsp:nvSpPr>
        <dsp:cNvPr id="0" name=""/>
        <dsp:cNvSpPr/>
      </dsp:nvSpPr>
      <dsp:spPr>
        <a:xfrm>
          <a:off x="1378435" y="2985981"/>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rgbClr val="3E2880"/>
              </a:solidFill>
              <a:effectLst/>
              <a:uLnTx/>
              <a:uFillTx/>
              <a:latin typeface="Calibri" panose="020F0502020204030204" pitchFamily="34" charset="0"/>
              <a:ea typeface="Times New Roman" panose="02020603050405020304" pitchFamily="18" charset="0"/>
              <a:cs typeface="Calibri" panose="020F0502020204030204" pitchFamily="34" charset="0"/>
            </a:rPr>
            <a:t>Communicating as a professional </a:t>
          </a:r>
          <a:endParaRPr kumimoji="0" lang="en-GB" sz="2400" b="0" i="0" u="none" strike="noStrike" kern="1200" cap="none" spc="0" normalizeH="0" baseline="0" noProof="0">
            <a:ln>
              <a:noFill/>
            </a:ln>
            <a:solidFill>
              <a:srgbClr val="3E2880"/>
            </a:solidFill>
            <a:effectLst/>
            <a:uLnTx/>
            <a:uFillTx/>
            <a:latin typeface="Calibri" panose="020F0502020204030204" pitchFamily="34" charset="0"/>
            <a:cs typeface="Calibri" panose="020F0502020204030204" pitchFamily="34" charset="0"/>
          </a:endParaRPr>
        </a:p>
      </dsp:txBody>
      <dsp:txXfrm>
        <a:off x="1378435" y="2985981"/>
        <a:ext cx="4295164" cy="1193450"/>
      </dsp:txXfrm>
    </dsp:sp>
    <dsp:sp modelId="{C08B3515-42E1-4C36-A3EA-7E6958818531}">
      <dsp:nvSpPr>
        <dsp:cNvPr id="0" name=""/>
        <dsp:cNvSpPr/>
      </dsp:nvSpPr>
      <dsp:spPr>
        <a:xfrm>
          <a:off x="0" y="4477794"/>
          <a:ext cx="5673600" cy="1193450"/>
        </a:xfrm>
        <a:prstGeom prst="roundRect">
          <a:avLst>
            <a:gd name="adj" fmla="val 10000"/>
          </a:avLst>
        </a:prstGeom>
        <a:solidFill>
          <a:srgbClr val="EDECE4"/>
        </a:solidFill>
        <a:ln>
          <a:noFill/>
        </a:ln>
        <a:effectLst/>
      </dsp:spPr>
      <dsp:style>
        <a:lnRef idx="0">
          <a:scrgbClr r="0" g="0" b="0"/>
        </a:lnRef>
        <a:fillRef idx="1">
          <a:scrgbClr r="0" g="0" b="0"/>
        </a:fillRef>
        <a:effectRef idx="0">
          <a:scrgbClr r="0" g="0" b="0"/>
        </a:effectRef>
        <a:fontRef idx="minor"/>
      </dsp:style>
    </dsp:sp>
    <dsp:sp modelId="{695811B1-B976-4EC4-9793-7F016E18E772}">
      <dsp:nvSpPr>
        <dsp:cNvPr id="0" name=""/>
        <dsp:cNvSpPr/>
      </dsp:nvSpPr>
      <dsp:spPr>
        <a:xfrm>
          <a:off x="361018" y="4746321"/>
          <a:ext cx="656397" cy="656397"/>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99A35A-11C7-441A-A09D-4F40CC36247E}">
      <dsp:nvSpPr>
        <dsp:cNvPr id="0" name=""/>
        <dsp:cNvSpPr/>
      </dsp:nvSpPr>
      <dsp:spPr>
        <a:xfrm>
          <a:off x="1378435" y="4477794"/>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rgbClr val="3E2880"/>
              </a:solidFill>
              <a:effectLst/>
              <a:uLnTx/>
              <a:uFillTx/>
              <a:latin typeface="Calibri" panose="020F0502020204030204" pitchFamily="34" charset="0"/>
              <a:ea typeface="Times New Roman" panose="02020603050405020304" pitchFamily="18" charset="0"/>
              <a:cs typeface="Calibri" panose="020F0502020204030204" pitchFamily="34" charset="0"/>
            </a:rPr>
            <a:t>Managing conflicts of interest</a:t>
          </a:r>
          <a:endParaRPr kumimoji="0" lang="en-GB" sz="2400" b="0" i="0" u="none" strike="noStrike" kern="1200" cap="none" spc="0" normalizeH="0" baseline="0" noProof="0">
            <a:solidFill>
              <a:srgbClr val="3E2880"/>
            </a:solidFill>
            <a:effectLst/>
            <a:uLnTx/>
            <a:uFillTx/>
            <a:latin typeface="Calibri"/>
            <a:ea typeface="+mn-ea"/>
            <a:cs typeface="+mn-cs"/>
          </a:endParaRPr>
        </a:p>
      </dsp:txBody>
      <dsp:txXfrm>
        <a:off x="1378435" y="4477794"/>
        <a:ext cx="4295164" cy="1193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4C3C1-E3F8-49CC-8A9A-ADDDCB55D66C}">
      <dsp:nvSpPr>
        <dsp:cNvPr id="0" name=""/>
        <dsp:cNvSpPr/>
      </dsp:nvSpPr>
      <dsp:spPr>
        <a:xfrm>
          <a:off x="0" y="0"/>
          <a:ext cx="5472825" cy="900672"/>
        </a:xfrm>
        <a:prstGeom prst="roundRect">
          <a:avLst>
            <a:gd name="adj" fmla="val 10000"/>
          </a:avLst>
        </a:prstGeom>
        <a:solidFill>
          <a:srgbClr val="3E27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Creating respectful, fair and compassionate workplaces </a:t>
          </a:r>
        </a:p>
      </dsp:txBody>
      <dsp:txXfrm>
        <a:off x="1184632" y="0"/>
        <a:ext cx="4288192" cy="900672"/>
      </dsp:txXfrm>
    </dsp:sp>
    <dsp:sp modelId="{486FC86F-B1B0-4375-A160-8D26373F77BD}">
      <dsp:nvSpPr>
        <dsp:cNvPr id="0" name=""/>
        <dsp:cNvSpPr/>
      </dsp:nvSpPr>
      <dsp:spPr>
        <a:xfrm>
          <a:off x="90067" y="90067"/>
          <a:ext cx="1094565" cy="72053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7086" r="1708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62F7732-35E6-45B2-8190-B92031767CCA}">
      <dsp:nvSpPr>
        <dsp:cNvPr id="0" name=""/>
        <dsp:cNvSpPr/>
      </dsp:nvSpPr>
      <dsp:spPr>
        <a:xfrm>
          <a:off x="0" y="990740"/>
          <a:ext cx="5472825" cy="900672"/>
        </a:xfrm>
        <a:prstGeom prst="roundRect">
          <a:avLst>
            <a:gd name="adj" fmla="val 10000"/>
          </a:avLst>
        </a:prstGeom>
        <a:solidFill>
          <a:srgbClr val="3E27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Promoting patient centred care</a:t>
          </a:r>
        </a:p>
      </dsp:txBody>
      <dsp:txXfrm>
        <a:off x="1184632" y="990740"/>
        <a:ext cx="4288192" cy="900672"/>
      </dsp:txXfrm>
    </dsp:sp>
    <dsp:sp modelId="{D9C741E6-A461-48A3-88CC-D076E599B23E}">
      <dsp:nvSpPr>
        <dsp:cNvPr id="0" name=""/>
        <dsp:cNvSpPr/>
      </dsp:nvSpPr>
      <dsp:spPr>
        <a:xfrm>
          <a:off x="90067" y="1080807"/>
          <a:ext cx="1094565" cy="720538"/>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7086" r="1708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3079EC-E7D2-4F33-8572-1D997C907483}">
      <dsp:nvSpPr>
        <dsp:cNvPr id="0" name=""/>
        <dsp:cNvSpPr/>
      </dsp:nvSpPr>
      <dsp:spPr>
        <a:xfrm>
          <a:off x="0" y="1981480"/>
          <a:ext cx="5472825" cy="900672"/>
        </a:xfrm>
        <a:prstGeom prst="roundRect">
          <a:avLst>
            <a:gd name="adj" fmla="val 10000"/>
          </a:avLst>
        </a:prstGeom>
        <a:solidFill>
          <a:srgbClr val="3E27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Helping to tackle discrimination</a:t>
          </a:r>
        </a:p>
      </dsp:txBody>
      <dsp:txXfrm>
        <a:off x="1184632" y="1981480"/>
        <a:ext cx="4288192" cy="900672"/>
      </dsp:txXfrm>
    </dsp:sp>
    <dsp:sp modelId="{3203599F-9385-4AB8-9978-6A5F88B0FA38}">
      <dsp:nvSpPr>
        <dsp:cNvPr id="0" name=""/>
        <dsp:cNvSpPr/>
      </dsp:nvSpPr>
      <dsp:spPr>
        <a:xfrm>
          <a:off x="90067" y="2071547"/>
          <a:ext cx="1094565" cy="720538"/>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7086" r="1708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85F0353-1AA0-4FB2-B9B5-C9272AFA9080}">
      <dsp:nvSpPr>
        <dsp:cNvPr id="0" name=""/>
        <dsp:cNvSpPr/>
      </dsp:nvSpPr>
      <dsp:spPr>
        <a:xfrm>
          <a:off x="0" y="2972220"/>
          <a:ext cx="5472825" cy="900672"/>
        </a:xfrm>
        <a:prstGeom prst="roundRect">
          <a:avLst>
            <a:gd name="adj" fmla="val 10000"/>
          </a:avLst>
        </a:prstGeom>
        <a:solidFill>
          <a:srgbClr val="3E27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Championing fair and inclusive leadership</a:t>
          </a:r>
        </a:p>
      </dsp:txBody>
      <dsp:txXfrm>
        <a:off x="1184632" y="2972220"/>
        <a:ext cx="4288192" cy="900672"/>
      </dsp:txXfrm>
    </dsp:sp>
    <dsp:sp modelId="{17EA14B9-F42B-4494-8B8D-2FE3D50B8059}">
      <dsp:nvSpPr>
        <dsp:cNvPr id="0" name=""/>
        <dsp:cNvSpPr/>
      </dsp:nvSpPr>
      <dsp:spPr>
        <a:xfrm>
          <a:off x="90067" y="3062288"/>
          <a:ext cx="1094565" cy="720538"/>
        </a:xfrm>
        <a:prstGeom prst="roundRect">
          <a:avLst>
            <a:gd name="adj" fmla="val 10000"/>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7086" r="1708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2B0CE8F-D00B-4CF7-AD41-DDA5D3723925}">
      <dsp:nvSpPr>
        <dsp:cNvPr id="0" name=""/>
        <dsp:cNvSpPr/>
      </dsp:nvSpPr>
      <dsp:spPr>
        <a:xfrm>
          <a:off x="0" y="3962961"/>
          <a:ext cx="5472825" cy="900672"/>
        </a:xfrm>
        <a:prstGeom prst="roundRect">
          <a:avLst>
            <a:gd name="adj" fmla="val 10000"/>
          </a:avLst>
        </a:prstGeom>
        <a:solidFill>
          <a:srgbClr val="3E27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Supporting continuity of care and safe delegation </a:t>
          </a:r>
        </a:p>
      </dsp:txBody>
      <dsp:txXfrm>
        <a:off x="1184632" y="3962961"/>
        <a:ext cx="4288192" cy="900672"/>
      </dsp:txXfrm>
    </dsp:sp>
    <dsp:sp modelId="{946E0908-2123-4021-BDD2-A5E837BC3A97}">
      <dsp:nvSpPr>
        <dsp:cNvPr id="0" name=""/>
        <dsp:cNvSpPr/>
      </dsp:nvSpPr>
      <dsp:spPr>
        <a:xfrm>
          <a:off x="90067" y="4053028"/>
          <a:ext cx="1094565" cy="720538"/>
        </a:xfrm>
        <a:prstGeom prst="roundRect">
          <a:avLst>
            <a:gd name="adj" fmla="val 10000"/>
          </a:avLst>
        </a:prstGeom>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7086" r="1708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655C8-8035-494F-B9E9-D9C4A12CCBB3}">
      <dsp:nvSpPr>
        <dsp:cNvPr id="0" name=""/>
        <dsp:cNvSpPr/>
      </dsp:nvSpPr>
      <dsp:spPr>
        <a:xfrm>
          <a:off x="793055" y="1323046"/>
          <a:ext cx="3171824" cy="277257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l" defTabSz="622300">
            <a:lnSpc>
              <a:spcPct val="90000"/>
            </a:lnSpc>
            <a:spcBef>
              <a:spcPct val="0"/>
            </a:spcBef>
            <a:spcAft>
              <a:spcPct val="35000"/>
            </a:spcAft>
            <a:buNone/>
          </a:pPr>
          <a:r>
            <a:rPr lang="en-GB" sz="1400" kern="1200" dirty="0"/>
            <a:t>For example you could:</a:t>
          </a:r>
        </a:p>
        <a:p>
          <a:pPr marL="114300" lvl="1" indent="-114300" algn="l" defTabSz="622300">
            <a:lnSpc>
              <a:spcPct val="90000"/>
            </a:lnSpc>
            <a:spcBef>
              <a:spcPct val="0"/>
            </a:spcBef>
            <a:spcAft>
              <a:spcPct val="15000"/>
            </a:spcAft>
            <a:buChar char="•"/>
          </a:pPr>
          <a:r>
            <a:rPr lang="en-GB" sz="1400" kern="1200" dirty="0"/>
            <a:t>offer support</a:t>
          </a:r>
        </a:p>
        <a:p>
          <a:pPr marL="114300" lvl="1" indent="-114300" algn="l" defTabSz="622300">
            <a:lnSpc>
              <a:spcPct val="90000"/>
            </a:lnSpc>
            <a:spcBef>
              <a:spcPct val="0"/>
            </a:spcBef>
            <a:spcAft>
              <a:spcPct val="15000"/>
            </a:spcAft>
            <a:buChar char="•"/>
          </a:pPr>
          <a:r>
            <a:rPr lang="en-GB" sz="1400" kern="1200" dirty="0"/>
            <a:t>challenge the behaviour</a:t>
          </a:r>
        </a:p>
        <a:p>
          <a:pPr marL="114300" lvl="1" indent="-114300" algn="l" defTabSz="622300">
            <a:lnSpc>
              <a:spcPct val="90000"/>
            </a:lnSpc>
            <a:spcBef>
              <a:spcPct val="0"/>
            </a:spcBef>
            <a:spcAft>
              <a:spcPct val="15000"/>
            </a:spcAft>
            <a:buChar char="•"/>
          </a:pPr>
          <a:r>
            <a:rPr lang="en-GB" sz="1400" kern="1200" dirty="0"/>
            <a:t>consider reporting</a:t>
          </a:r>
        </a:p>
      </dsp:txBody>
      <dsp:txXfrm>
        <a:off x="1586011" y="1738932"/>
        <a:ext cx="1546264" cy="1940802"/>
      </dsp:txXfrm>
    </dsp:sp>
    <dsp:sp modelId="{E114A41B-9972-474B-B4AF-99250B20CA69}">
      <dsp:nvSpPr>
        <dsp:cNvPr id="0" name=""/>
        <dsp:cNvSpPr/>
      </dsp:nvSpPr>
      <dsp:spPr>
        <a:xfrm>
          <a:off x="99" y="1916377"/>
          <a:ext cx="1585912" cy="15859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Everyone should act…</a:t>
          </a:r>
        </a:p>
      </dsp:txBody>
      <dsp:txXfrm>
        <a:off x="232350" y="2148628"/>
        <a:ext cx="1121410" cy="1121410"/>
      </dsp:txXfrm>
    </dsp:sp>
    <dsp:sp modelId="{946F387C-ED45-48FC-B09F-2039A84A033B}">
      <dsp:nvSpPr>
        <dsp:cNvPr id="0" name=""/>
        <dsp:cNvSpPr/>
      </dsp:nvSpPr>
      <dsp:spPr>
        <a:xfrm>
          <a:off x="4956075" y="1323046"/>
          <a:ext cx="3171824" cy="277257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address behaviours</a:t>
          </a:r>
        </a:p>
        <a:p>
          <a:pPr marL="114300" lvl="1" indent="-114300" algn="l" defTabSz="622300">
            <a:lnSpc>
              <a:spcPct val="90000"/>
            </a:lnSpc>
            <a:spcBef>
              <a:spcPct val="0"/>
            </a:spcBef>
            <a:spcAft>
              <a:spcPct val="15000"/>
            </a:spcAft>
            <a:buChar char="•"/>
          </a:pPr>
          <a:r>
            <a:rPr lang="en-GB" sz="1400" kern="1200" dirty="0"/>
            <a:t>support people</a:t>
          </a:r>
        </a:p>
        <a:p>
          <a:pPr marL="114300" lvl="1" indent="-114300" algn="l" defTabSz="622300">
            <a:lnSpc>
              <a:spcPct val="90000"/>
            </a:lnSpc>
            <a:spcBef>
              <a:spcPct val="0"/>
            </a:spcBef>
            <a:spcAft>
              <a:spcPct val="15000"/>
            </a:spcAft>
            <a:buChar char="•"/>
          </a:pPr>
          <a:r>
            <a:rPr lang="en-GB" sz="1400" kern="1200" dirty="0"/>
            <a:t>deal with concerns promptly, escalating if necessary</a:t>
          </a:r>
        </a:p>
      </dsp:txBody>
      <dsp:txXfrm>
        <a:off x="5749032" y="1738932"/>
        <a:ext cx="1546264" cy="1940802"/>
      </dsp:txXfrm>
    </dsp:sp>
    <dsp:sp modelId="{1B67C148-AA15-4B77-A636-589AAC85CEE5}">
      <dsp:nvSpPr>
        <dsp:cNvPr id="0" name=""/>
        <dsp:cNvSpPr/>
      </dsp:nvSpPr>
      <dsp:spPr>
        <a:xfrm>
          <a:off x="4163119" y="1916377"/>
          <a:ext cx="1585912" cy="15859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Leaders must act….</a:t>
          </a:r>
        </a:p>
      </dsp:txBody>
      <dsp:txXfrm>
        <a:off x="4395370" y="2148628"/>
        <a:ext cx="1121410" cy="11214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50344-DA84-41B2-9B25-4ECB140C6EB4}">
      <dsp:nvSpPr>
        <dsp:cNvPr id="0" name=""/>
        <dsp:cNvSpPr/>
      </dsp:nvSpPr>
      <dsp:spPr>
        <a:xfrm>
          <a:off x="4063999"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5D6F9F-70C6-44BE-B194-7D504832A3EE}">
      <dsp:nvSpPr>
        <dsp:cNvPr id="0" name=""/>
        <dsp:cNvSpPr/>
      </dsp:nvSpPr>
      <dsp:spPr>
        <a:xfrm>
          <a:off x="4018279"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107ECD-A45B-4D3C-A612-3DF818406476}">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4B7D34-92BE-4986-B5E0-921309540337}">
      <dsp:nvSpPr>
        <dsp:cNvPr id="0" name=""/>
        <dsp:cNvSpPr/>
      </dsp:nvSpPr>
      <dsp:spPr>
        <a:xfrm>
          <a:off x="3469927" y="1271678"/>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624FD2-B2F2-4C29-87A6-94E815F6BE94}">
      <dsp:nvSpPr>
        <dsp:cNvPr id="0" name=""/>
        <dsp:cNvSpPr/>
      </dsp:nvSpPr>
      <dsp:spPr>
        <a:xfrm>
          <a:off x="3469927" y="1271678"/>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3E517C-BB50-4191-8801-F7FE3DE74702}">
      <dsp:nvSpPr>
        <dsp:cNvPr id="0" name=""/>
        <dsp:cNvSpPr/>
      </dsp:nvSpPr>
      <dsp:spPr>
        <a:xfrm>
          <a:off x="2875855" y="1485544"/>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Life experience, culture, beliefs</a:t>
          </a:r>
        </a:p>
      </dsp:txBody>
      <dsp:txXfrm>
        <a:off x="2875855" y="1485544"/>
        <a:ext cx="2376289" cy="760412"/>
      </dsp:txXfrm>
    </dsp:sp>
    <dsp:sp modelId="{C9F97E8C-2C32-4DDA-B14D-697459712704}">
      <dsp:nvSpPr>
        <dsp:cNvPr id="0" name=""/>
        <dsp:cNvSpPr/>
      </dsp:nvSpPr>
      <dsp:spPr>
        <a:xfrm>
          <a:off x="594617" y="2958843"/>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96B4CF-9A22-4AF6-9C11-823978448F71}">
      <dsp:nvSpPr>
        <dsp:cNvPr id="0" name=""/>
        <dsp:cNvSpPr/>
      </dsp:nvSpPr>
      <dsp:spPr>
        <a:xfrm>
          <a:off x="594617" y="2958843"/>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86F15F-B80D-41E8-8F8F-F9086043F72B}">
      <dsp:nvSpPr>
        <dsp:cNvPr id="0" name=""/>
        <dsp:cNvSpPr/>
      </dsp:nvSpPr>
      <dsp:spPr>
        <a:xfrm>
          <a:off x="545" y="3172709"/>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Interactions</a:t>
          </a:r>
        </a:p>
      </dsp:txBody>
      <dsp:txXfrm>
        <a:off x="545" y="3172709"/>
        <a:ext cx="2376289" cy="760412"/>
      </dsp:txXfrm>
    </dsp:sp>
    <dsp:sp modelId="{AB7B7700-1FEB-4109-91BE-8D275D83BE0A}">
      <dsp:nvSpPr>
        <dsp:cNvPr id="0" name=""/>
        <dsp:cNvSpPr/>
      </dsp:nvSpPr>
      <dsp:spPr>
        <a:xfrm>
          <a:off x="3469927" y="2958843"/>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3A6782-CD28-4E0D-AF8F-DA63182487E7}">
      <dsp:nvSpPr>
        <dsp:cNvPr id="0" name=""/>
        <dsp:cNvSpPr/>
      </dsp:nvSpPr>
      <dsp:spPr>
        <a:xfrm>
          <a:off x="3469927" y="2958843"/>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5FCC83-53B1-4BC5-B179-5F740B694063}">
      <dsp:nvSpPr>
        <dsp:cNvPr id="0" name=""/>
        <dsp:cNvSpPr/>
      </dsp:nvSpPr>
      <dsp:spPr>
        <a:xfrm>
          <a:off x="2875855" y="3172709"/>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Decisions</a:t>
          </a:r>
        </a:p>
      </dsp:txBody>
      <dsp:txXfrm>
        <a:off x="2875855" y="3172709"/>
        <a:ext cx="2376289" cy="760412"/>
      </dsp:txXfrm>
    </dsp:sp>
    <dsp:sp modelId="{A00E4D57-DB41-4277-97E8-00C0C0C72E0F}">
      <dsp:nvSpPr>
        <dsp:cNvPr id="0" name=""/>
        <dsp:cNvSpPr/>
      </dsp:nvSpPr>
      <dsp:spPr>
        <a:xfrm>
          <a:off x="6345237" y="2958843"/>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60981-029B-4B1D-93E8-5627042CC128}">
      <dsp:nvSpPr>
        <dsp:cNvPr id="0" name=""/>
        <dsp:cNvSpPr/>
      </dsp:nvSpPr>
      <dsp:spPr>
        <a:xfrm>
          <a:off x="6345237" y="2958843"/>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F48187-1B44-4F42-BD38-BF6B26A34541}">
      <dsp:nvSpPr>
        <dsp:cNvPr id="0" name=""/>
        <dsp:cNvSpPr/>
      </dsp:nvSpPr>
      <dsp:spPr>
        <a:xfrm>
          <a:off x="5751165" y="3172709"/>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Patient care</a:t>
          </a:r>
        </a:p>
      </dsp:txBody>
      <dsp:txXfrm>
        <a:off x="5751165" y="3172709"/>
        <a:ext cx="2376289" cy="7604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AF6DF-4C6A-4210-8772-B130FBE27D25}">
      <dsp:nvSpPr>
        <dsp:cNvPr id="0" name=""/>
        <dsp:cNvSpPr/>
      </dsp:nvSpPr>
      <dsp:spPr>
        <a:xfrm>
          <a:off x="3334742" y="2620"/>
          <a:ext cx="1458515" cy="948035"/>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ysClr val="windowText" lastClr="000000"/>
              </a:solidFill>
            </a:rPr>
            <a:t>Be accessible to advise &amp; support colleagues</a:t>
          </a:r>
        </a:p>
      </dsp:txBody>
      <dsp:txXfrm>
        <a:off x="3381021" y="48899"/>
        <a:ext cx="1365957" cy="855477"/>
      </dsp:txXfrm>
    </dsp:sp>
    <dsp:sp modelId="{FC44EAEA-0CE3-473E-94C2-21FA5A9AB330}">
      <dsp:nvSpPr>
        <dsp:cNvPr id="0" name=""/>
        <dsp:cNvSpPr/>
      </dsp:nvSpPr>
      <dsp:spPr>
        <a:xfrm>
          <a:off x="1831304" y="476638"/>
          <a:ext cx="4465390" cy="4465390"/>
        </a:xfrm>
        <a:custGeom>
          <a:avLst/>
          <a:gdLst/>
          <a:ahLst/>
          <a:cxnLst/>
          <a:rect l="0" t="0" r="0" b="0"/>
          <a:pathLst>
            <a:path>
              <a:moveTo>
                <a:pt x="3145250" y="195007"/>
              </a:moveTo>
              <a:arcTo wR="2232695" hR="2232695" stAng="17647481" swAng="923510"/>
            </a:path>
          </a:pathLst>
        </a:custGeom>
        <a:noFill/>
        <a:ln w="19050" cap="flat" cmpd="sng" algn="ctr">
          <a:solidFill>
            <a:schemeClr val="dk1"/>
          </a:solidFill>
          <a:prstDash val="solid"/>
          <a:miter lim="800000"/>
          <a:tailEnd type="arrow"/>
        </a:ln>
        <a:effectLst/>
      </dsp:spPr>
      <dsp:style>
        <a:lnRef idx="3">
          <a:schemeClr val="dk1"/>
        </a:lnRef>
        <a:fillRef idx="0">
          <a:schemeClr val="dk1"/>
        </a:fillRef>
        <a:effectRef idx="2">
          <a:schemeClr val="dk1"/>
        </a:effectRef>
        <a:fontRef idx="minor">
          <a:schemeClr val="tx1"/>
        </a:fontRef>
      </dsp:style>
    </dsp:sp>
    <dsp:sp modelId="{513FA612-2271-4014-87B4-2EF10C60557B}">
      <dsp:nvSpPr>
        <dsp:cNvPr id="0" name=""/>
        <dsp:cNvSpPr/>
      </dsp:nvSpPr>
      <dsp:spPr>
        <a:xfrm>
          <a:off x="5268312" y="1118968"/>
          <a:ext cx="1458515" cy="948035"/>
        </a:xfrm>
        <a:prstGeom prst="round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ysClr val="windowText" lastClr="000000"/>
              </a:solidFill>
            </a:rPr>
            <a:t>Share information promptly</a:t>
          </a:r>
        </a:p>
      </dsp:txBody>
      <dsp:txXfrm>
        <a:off x="5314591" y="1165247"/>
        <a:ext cx="1365957" cy="855477"/>
      </dsp:txXfrm>
    </dsp:sp>
    <dsp:sp modelId="{8CD3067C-6A34-4899-98F4-FF1FAA469F84}">
      <dsp:nvSpPr>
        <dsp:cNvPr id="0" name=""/>
        <dsp:cNvSpPr/>
      </dsp:nvSpPr>
      <dsp:spPr>
        <a:xfrm>
          <a:off x="1831304" y="476638"/>
          <a:ext cx="4465390" cy="4465390"/>
        </a:xfrm>
        <a:custGeom>
          <a:avLst/>
          <a:gdLst/>
          <a:ahLst/>
          <a:cxnLst/>
          <a:rect l="0" t="0" r="0" b="0"/>
          <a:pathLst>
            <a:path>
              <a:moveTo>
                <a:pt x="4430609" y="1840140"/>
              </a:moveTo>
              <a:arcTo wR="2232695" hR="2232695" stAng="20992414" swAng="1215173"/>
            </a:path>
          </a:pathLst>
        </a:custGeom>
        <a:noFill/>
        <a:ln w="19050" cap="flat" cmpd="sng" algn="ctr">
          <a:solidFill>
            <a:schemeClr val="dk1"/>
          </a:solidFill>
          <a:prstDash val="solid"/>
          <a:miter lim="800000"/>
          <a:tailEnd type="arrow"/>
        </a:ln>
        <a:effectLst/>
      </dsp:spPr>
      <dsp:style>
        <a:lnRef idx="3">
          <a:schemeClr val="dk1"/>
        </a:lnRef>
        <a:fillRef idx="0">
          <a:schemeClr val="dk1"/>
        </a:fillRef>
        <a:effectRef idx="2">
          <a:schemeClr val="dk1"/>
        </a:effectRef>
        <a:fontRef idx="minor">
          <a:schemeClr val="tx1"/>
        </a:fontRef>
      </dsp:style>
    </dsp:sp>
    <dsp:sp modelId="{7F1F0B50-B4FD-4607-8085-45B362BF3F47}">
      <dsp:nvSpPr>
        <dsp:cNvPr id="0" name=""/>
        <dsp:cNvSpPr/>
      </dsp:nvSpPr>
      <dsp:spPr>
        <a:xfrm>
          <a:off x="5268312" y="3351663"/>
          <a:ext cx="1458515" cy="948035"/>
        </a:xfrm>
        <a:prstGeom prst="round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ysClr val="windowText" lastClr="000000"/>
              </a:solidFill>
            </a:rPr>
            <a:t>Keep patients informed</a:t>
          </a:r>
        </a:p>
      </dsp:txBody>
      <dsp:txXfrm>
        <a:off x="5314591" y="3397942"/>
        <a:ext cx="1365957" cy="855477"/>
      </dsp:txXfrm>
    </dsp:sp>
    <dsp:sp modelId="{E4B864D6-3F87-46CA-8C09-4600CADDFC41}">
      <dsp:nvSpPr>
        <dsp:cNvPr id="0" name=""/>
        <dsp:cNvSpPr/>
      </dsp:nvSpPr>
      <dsp:spPr>
        <a:xfrm>
          <a:off x="1831304" y="476638"/>
          <a:ext cx="4465390" cy="4465390"/>
        </a:xfrm>
        <a:custGeom>
          <a:avLst/>
          <a:gdLst/>
          <a:ahLst/>
          <a:cxnLst/>
          <a:rect l="0" t="0" r="0" b="0"/>
          <a:pathLst>
            <a:path>
              <a:moveTo>
                <a:pt x="3653360" y="3955088"/>
              </a:moveTo>
              <a:arcTo wR="2232695" hR="2232695" stAng="3029009" swAng="923510"/>
            </a:path>
          </a:pathLst>
        </a:custGeom>
        <a:noFill/>
        <a:ln w="19050" cap="flat" cmpd="sng" algn="ctr">
          <a:solidFill>
            <a:schemeClr val="dk1"/>
          </a:solidFill>
          <a:prstDash val="solid"/>
          <a:miter lim="800000"/>
          <a:tailEnd type="arrow"/>
        </a:ln>
        <a:effectLst/>
      </dsp:spPr>
      <dsp:style>
        <a:lnRef idx="3">
          <a:schemeClr val="dk1"/>
        </a:lnRef>
        <a:fillRef idx="0">
          <a:schemeClr val="dk1"/>
        </a:fillRef>
        <a:effectRef idx="2">
          <a:schemeClr val="dk1"/>
        </a:effectRef>
        <a:fontRef idx="minor">
          <a:schemeClr val="tx1"/>
        </a:fontRef>
      </dsp:style>
    </dsp:sp>
    <dsp:sp modelId="{DE3B7038-54F1-4532-893D-3E907478CE3C}">
      <dsp:nvSpPr>
        <dsp:cNvPr id="0" name=""/>
        <dsp:cNvSpPr/>
      </dsp:nvSpPr>
      <dsp:spPr>
        <a:xfrm>
          <a:off x="3334742" y="4468010"/>
          <a:ext cx="1458515" cy="948035"/>
        </a:xfrm>
        <a:prstGeom prst="round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ysClr val="windowText" lastClr="000000"/>
              </a:solidFill>
            </a:rPr>
            <a:t>Named clinician or team</a:t>
          </a:r>
        </a:p>
      </dsp:txBody>
      <dsp:txXfrm>
        <a:off x="3381021" y="4514289"/>
        <a:ext cx="1365957" cy="855477"/>
      </dsp:txXfrm>
    </dsp:sp>
    <dsp:sp modelId="{BFB4423F-8579-4B5F-B2AA-04A699013161}">
      <dsp:nvSpPr>
        <dsp:cNvPr id="0" name=""/>
        <dsp:cNvSpPr/>
      </dsp:nvSpPr>
      <dsp:spPr>
        <a:xfrm>
          <a:off x="1831304" y="476638"/>
          <a:ext cx="4465390" cy="4465390"/>
        </a:xfrm>
        <a:custGeom>
          <a:avLst/>
          <a:gdLst/>
          <a:ahLst/>
          <a:cxnLst/>
          <a:rect l="0" t="0" r="0" b="0"/>
          <a:pathLst>
            <a:path>
              <a:moveTo>
                <a:pt x="1320139" y="4270382"/>
              </a:moveTo>
              <a:arcTo wR="2232695" hR="2232695" stAng="6847481" swAng="923510"/>
            </a:path>
          </a:pathLst>
        </a:custGeom>
        <a:noFill/>
        <a:ln w="19050" cap="flat" cmpd="sng" algn="ctr">
          <a:solidFill>
            <a:schemeClr val="dk1"/>
          </a:solidFill>
          <a:prstDash val="solid"/>
          <a:miter lim="800000"/>
          <a:tailEnd type="arrow"/>
        </a:ln>
        <a:effectLst/>
      </dsp:spPr>
      <dsp:style>
        <a:lnRef idx="3">
          <a:schemeClr val="dk1"/>
        </a:lnRef>
        <a:fillRef idx="0">
          <a:schemeClr val="dk1"/>
        </a:fillRef>
        <a:effectRef idx="2">
          <a:schemeClr val="dk1"/>
        </a:effectRef>
        <a:fontRef idx="minor">
          <a:schemeClr val="tx1"/>
        </a:fontRef>
      </dsp:style>
    </dsp:sp>
    <dsp:sp modelId="{F2347537-D205-4E76-B138-73B4ABE53F10}">
      <dsp:nvSpPr>
        <dsp:cNvPr id="0" name=""/>
        <dsp:cNvSpPr/>
      </dsp:nvSpPr>
      <dsp:spPr>
        <a:xfrm>
          <a:off x="1401171" y="3351663"/>
          <a:ext cx="1458515" cy="948035"/>
        </a:xfrm>
        <a:prstGeom prst="round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ln>
                <a:noFill/>
              </a:ln>
              <a:solidFill>
                <a:sysClr val="windowText" lastClr="000000"/>
              </a:solidFill>
            </a:rPr>
            <a:t>Clear instructions</a:t>
          </a:r>
        </a:p>
      </dsp:txBody>
      <dsp:txXfrm>
        <a:off x="1447450" y="3397942"/>
        <a:ext cx="1365957" cy="855477"/>
      </dsp:txXfrm>
    </dsp:sp>
    <dsp:sp modelId="{C9B2CD12-2BFD-4A42-8425-A420F37C2D1E}">
      <dsp:nvSpPr>
        <dsp:cNvPr id="0" name=""/>
        <dsp:cNvSpPr/>
      </dsp:nvSpPr>
      <dsp:spPr>
        <a:xfrm>
          <a:off x="1831304" y="476638"/>
          <a:ext cx="4465390" cy="4465390"/>
        </a:xfrm>
        <a:custGeom>
          <a:avLst/>
          <a:gdLst/>
          <a:ahLst/>
          <a:cxnLst/>
          <a:rect l="0" t="0" r="0" b="0"/>
          <a:pathLst>
            <a:path>
              <a:moveTo>
                <a:pt x="34780" y="2625249"/>
              </a:moveTo>
              <a:arcTo wR="2232695" hR="2232695" stAng="10192414" swAng="1215173"/>
            </a:path>
          </a:pathLst>
        </a:custGeom>
        <a:noFill/>
        <a:ln w="19050" cap="flat" cmpd="sng" algn="ctr">
          <a:solidFill>
            <a:schemeClr val="dk1"/>
          </a:solidFill>
          <a:prstDash val="solid"/>
          <a:miter lim="800000"/>
          <a:tailEnd type="arrow"/>
        </a:ln>
        <a:effectLst/>
      </dsp:spPr>
      <dsp:style>
        <a:lnRef idx="3">
          <a:schemeClr val="dk1"/>
        </a:lnRef>
        <a:fillRef idx="0">
          <a:schemeClr val="dk1"/>
        </a:fillRef>
        <a:effectRef idx="2">
          <a:schemeClr val="dk1"/>
        </a:effectRef>
        <a:fontRef idx="minor">
          <a:schemeClr val="tx1"/>
        </a:fontRef>
      </dsp:style>
    </dsp:sp>
    <dsp:sp modelId="{584C7F51-F5CE-45F4-9D88-1ECBD19C30D6}">
      <dsp:nvSpPr>
        <dsp:cNvPr id="0" name=""/>
        <dsp:cNvSpPr/>
      </dsp:nvSpPr>
      <dsp:spPr>
        <a:xfrm>
          <a:off x="1401171" y="1118968"/>
          <a:ext cx="1458515" cy="948035"/>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ysClr val="windowText" lastClr="000000"/>
              </a:solidFill>
            </a:rPr>
            <a:t>Prioritise patient safety – seek help or supervision</a:t>
          </a:r>
        </a:p>
      </dsp:txBody>
      <dsp:txXfrm>
        <a:off x="1447450" y="1165247"/>
        <a:ext cx="1365957" cy="855477"/>
      </dsp:txXfrm>
    </dsp:sp>
    <dsp:sp modelId="{2FB2A4CB-4E29-4DA3-BF49-D466C8B005DA}">
      <dsp:nvSpPr>
        <dsp:cNvPr id="0" name=""/>
        <dsp:cNvSpPr/>
      </dsp:nvSpPr>
      <dsp:spPr>
        <a:xfrm>
          <a:off x="1831304" y="476638"/>
          <a:ext cx="4465390" cy="4465390"/>
        </a:xfrm>
        <a:custGeom>
          <a:avLst/>
          <a:gdLst/>
          <a:ahLst/>
          <a:cxnLst/>
          <a:rect l="0" t="0" r="0" b="0"/>
          <a:pathLst>
            <a:path>
              <a:moveTo>
                <a:pt x="812029" y="510302"/>
              </a:moveTo>
              <a:arcTo wR="2232695" hR="2232695" stAng="13829009" swAng="923510"/>
            </a:path>
          </a:pathLst>
        </a:custGeom>
        <a:noFill/>
        <a:ln w="19050" cap="flat" cmpd="sng" algn="ctr">
          <a:solidFill>
            <a:schemeClr val="dk1"/>
          </a:solidFill>
          <a:prstDash val="solid"/>
          <a:miter lim="800000"/>
          <a:tailEnd type="arrow"/>
        </a:ln>
        <a:effectLst/>
      </dsp:spPr>
      <dsp:style>
        <a:lnRef idx="3">
          <a:schemeClr val="dk1"/>
        </a:lnRef>
        <a:fillRef idx="0">
          <a:schemeClr val="dk1"/>
        </a:fillRef>
        <a:effectRef idx="2">
          <a:schemeClr val="dk1"/>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49814-9A04-4F2E-A5D8-3129BB647B03}" type="datetimeFigureOut">
              <a:rPr lang="en-GB" smtClean="0"/>
              <a:t>04/01/2024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9160E-6441-4498-B610-AD2B4214FC4A}" type="slidenum">
              <a:rPr lang="en-GB" smtClean="0"/>
              <a:t>‹#›</a:t>
            </a:fld>
            <a:endParaRPr lang="en-GB"/>
          </a:p>
        </p:txBody>
      </p:sp>
    </p:spTree>
    <p:extLst>
      <p:ext uri="{BB962C8B-B14F-4D97-AF65-F5344CB8AC3E}">
        <p14:creationId xmlns:p14="http://schemas.microsoft.com/office/powerpoint/2010/main" val="55114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mj.com/content/382/bmj.p197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mc-uk.org/ethical-guidance/ethical-guidance-for-doctors/leadership-and-management-for-all-doctor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mc-uk.org/ethical-guidance/ethical-guidance-for-doctors/leadership-and-management-for-all-doctor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maternity-and-neonatal-services-in-east-kent-reading-the-signals-repor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mc-uk.org/ethical-guidance/ethical-guidance-for-doctors/leadership-and-management-for-all-doctor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gmc-uk.org/concerns/information-for-doctors-under-investigation/fitness-to-practise-explained"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mailto:FTPRegulatoryReform@gmc-uk.org"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mc-uk.org/ethical-guidance/ethical-hub/speaking-up/respect-protect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Launched on 22</a:t>
            </a:r>
            <a:r>
              <a:rPr lang="en-GB" baseline="30000"/>
              <a:t>nd</a:t>
            </a:r>
            <a:r>
              <a:rPr lang="en-GB"/>
              <a:t> August 2023, the new Good Medical Practice standards will come (or came if after the “live” date) into effect on 30</a:t>
            </a:r>
            <a:r>
              <a:rPr lang="en-GB" baseline="30000"/>
              <a:t>th</a:t>
            </a:r>
            <a:r>
              <a:rPr lang="en-GB"/>
              <a:t> January 2024.</a:t>
            </a:r>
            <a:endParaRPr lang="en-GB">
              <a:cs typeface="Calibri" panose="020F0502020204030204"/>
            </a:endParaRPr>
          </a:p>
          <a:p>
            <a:pPr algn="l" rtl="0"/>
            <a:endParaRPr lang="en-GB" sz="1200" b="0" i="0">
              <a:solidFill>
                <a:srgbClr val="000000"/>
              </a:solidFill>
              <a:effectLst/>
              <a:latin typeface="Tahom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9160E-6441-4498-B610-AD2B4214FC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730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Domain 1: Knowledge, skills and development</a:t>
            </a:r>
          </a:p>
          <a:p>
            <a:endParaRPr lang="en-GB" sz="1100" dirty="0"/>
          </a:p>
          <a:p>
            <a:r>
              <a:rPr lang="en-GB" sz="1100" dirty="0"/>
              <a:t>Paragraph 1: You must be competent in all aspects of your work including, where applicable, formal leadership or management roles, research and </a:t>
            </a:r>
            <a:r>
              <a:rPr lang="en-GB" sz="1100" b="1" dirty="0"/>
              <a:t>teaching</a:t>
            </a:r>
            <a:r>
              <a:rPr lang="en-GB" sz="1100" dirty="0"/>
              <a:t>.</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dirty="0"/>
              <a:t>Key updates to highlight. These are not all new paragraphs and you may want to review this and highlight different areas dependent on the cohort you are delivering to</a:t>
            </a:r>
            <a:r>
              <a:rPr lang="en-GB" sz="1100" dirty="0"/>
              <a:t>.</a:t>
            </a:r>
          </a:p>
          <a:p>
            <a:endParaRPr lang="en-GB" sz="1100" dirty="0">
              <a:cs typeface="Calibri"/>
            </a:endParaRPr>
          </a:p>
          <a:p>
            <a:r>
              <a:rPr lang="en-GB" sz="1100" b="1" dirty="0"/>
              <a:t>Fairness</a:t>
            </a:r>
            <a:endParaRPr lang="en-GB" sz="1100" dirty="0">
              <a:cs typeface="Calibri" panose="020F0502020204030204"/>
            </a:endParaRPr>
          </a:p>
          <a:p>
            <a:pPr marL="171450" indent="-171450">
              <a:buFont typeface="Arial"/>
              <a:buChar char="•"/>
            </a:pPr>
            <a:r>
              <a:rPr lang="en-GB" sz="1100" dirty="0"/>
              <a:t>Expansion of reflective practice: consider how your </a:t>
            </a:r>
            <a:r>
              <a:rPr lang="en-GB" sz="1100" b="1" u="sng" dirty="0"/>
              <a:t>life experience, culture and beliefs</a:t>
            </a:r>
            <a:r>
              <a:rPr lang="en-GB" sz="1100" b="1" dirty="0"/>
              <a:t> </a:t>
            </a:r>
            <a:r>
              <a:rPr lang="en-GB" sz="1100" dirty="0"/>
              <a:t>influence your interactions and may impact on the decisions you make about care.</a:t>
            </a:r>
            <a:endParaRPr lang="en-GB" sz="1100" dirty="0">
              <a:cs typeface="Calibri"/>
            </a:endParaRPr>
          </a:p>
          <a:p>
            <a:pPr marL="171450" indent="-171450">
              <a:buFont typeface="Arial"/>
              <a:buChar char="•"/>
            </a:pPr>
            <a:r>
              <a:rPr lang="en-GB" sz="1100" dirty="0"/>
              <a:t>New expectation to consider relevant </a:t>
            </a:r>
            <a:r>
              <a:rPr lang="en-GB" sz="1100" b="1" u="sng" dirty="0"/>
              <a:t>socio-economic factors</a:t>
            </a:r>
            <a:r>
              <a:rPr lang="en-GB" sz="1100" b="1" dirty="0"/>
              <a:t> </a:t>
            </a:r>
            <a:r>
              <a:rPr lang="en-GB" sz="1100" dirty="0"/>
              <a:t>when assessing a patient’s needs.</a:t>
            </a:r>
            <a:endParaRPr lang="en-GB" sz="1100" dirty="0">
              <a:cs typeface="Calibri"/>
            </a:endParaRPr>
          </a:p>
          <a:p>
            <a:endParaRPr lang="en-GB" sz="1100" b="1" dirty="0"/>
          </a:p>
          <a:p>
            <a:pPr>
              <a:buFont typeface="Arial"/>
            </a:pPr>
            <a:r>
              <a:rPr lang="en-GB" sz="1100" b="1" dirty="0"/>
              <a:t>Remote consultations</a:t>
            </a:r>
            <a:endParaRPr lang="en-GB" sz="1100" dirty="0">
              <a:cs typeface="Calibri" panose="020F0502020204030204"/>
            </a:endParaRPr>
          </a:p>
          <a:p>
            <a:pPr marL="171450" indent="-171450">
              <a:buFont typeface="Arial"/>
              <a:buChar char="•"/>
            </a:pPr>
            <a:r>
              <a:rPr lang="en-GB" sz="1100" dirty="0"/>
              <a:t>Expectation to make sure the </a:t>
            </a:r>
            <a:r>
              <a:rPr lang="en-GB" sz="1100" b="1" u="sng" dirty="0"/>
              <a:t>mode of consultation</a:t>
            </a:r>
            <a:r>
              <a:rPr lang="en-GB" sz="1100" b="1" dirty="0"/>
              <a:t> </a:t>
            </a:r>
            <a:r>
              <a:rPr lang="en-GB" sz="1100" dirty="0"/>
              <a:t>is safe, offering alternatives if it isn’t.</a:t>
            </a:r>
            <a:endParaRPr lang="en-GB" sz="1100" dirty="0">
              <a:cs typeface="Calibri"/>
            </a:endParaRPr>
          </a:p>
          <a:p>
            <a:pPr marL="285750" lvl="1" indent="-171450">
              <a:buFont typeface="Arial"/>
              <a:buChar char="•"/>
            </a:pPr>
            <a:r>
              <a:rPr lang="en-GB" sz="1100" dirty="0">
                <a:cs typeface="Calibri"/>
              </a:rPr>
              <a:t>NB this was already in the prescribing guidance.</a:t>
            </a:r>
          </a:p>
          <a:p>
            <a:pPr marL="285750" lvl="1" indent="-171450">
              <a:buFont typeface="Arial"/>
              <a:buChar char="•"/>
            </a:pPr>
            <a:r>
              <a:rPr lang="en-GB" sz="1100" dirty="0">
                <a:cs typeface="Calibri"/>
              </a:rPr>
              <a:t>We listened to feedback and said that the deciding factor should be whether or not it was safe, rather than what the patient requested.</a:t>
            </a:r>
          </a:p>
          <a:p>
            <a:endParaRPr lang="en-GB" sz="1100" b="1" dirty="0"/>
          </a:p>
          <a:p>
            <a:pPr>
              <a:buFont typeface="Arial"/>
            </a:pPr>
            <a:r>
              <a:rPr lang="en-GB" sz="1100" b="1" dirty="0"/>
              <a:t>Sustainable healthcare</a:t>
            </a:r>
            <a:endParaRPr lang="en-GB" sz="1100" dirty="0">
              <a:cs typeface="Calibri" panose="020F0502020204030204"/>
            </a:endParaRPr>
          </a:p>
          <a:p>
            <a:pPr marL="171450" indent="-171450">
              <a:buFont typeface="Arial"/>
              <a:buChar char="•"/>
            </a:pPr>
            <a:r>
              <a:rPr lang="en-GB" sz="1100" dirty="0"/>
              <a:t>A new duty to </a:t>
            </a:r>
            <a:r>
              <a:rPr lang="en-GB" sz="1100" b="1" u="sng" dirty="0"/>
              <a:t>choose sustainable solutions</a:t>
            </a:r>
            <a:r>
              <a:rPr lang="en-GB" sz="1100" b="1" dirty="0"/>
              <a:t> </a:t>
            </a:r>
            <a:r>
              <a:rPr lang="en-GB" sz="1100" dirty="0"/>
              <a:t>when you’re able to, provided care standards aren’t compromised.</a:t>
            </a:r>
            <a:endParaRPr lang="en-GB" sz="1100" dirty="0">
              <a:cs typeface="Calibri"/>
            </a:endParaRPr>
          </a:p>
          <a:p>
            <a:pPr marL="171450" indent="-171450">
              <a:buFont typeface="Arial"/>
              <a:buChar char="•"/>
            </a:pPr>
            <a:r>
              <a:rPr lang="en-GB" sz="1100" dirty="0"/>
              <a:t>A new duty to consider supporting initiatives reducing the </a:t>
            </a:r>
            <a:r>
              <a:rPr lang="en-GB" sz="1100" b="1" u="sng" dirty="0"/>
              <a:t>environmental impact</a:t>
            </a:r>
            <a:r>
              <a:rPr lang="en-GB" sz="1100" b="1" dirty="0"/>
              <a:t> </a:t>
            </a:r>
            <a:r>
              <a:rPr lang="en-GB" sz="1100" dirty="0"/>
              <a:t>of healthcare.</a:t>
            </a:r>
            <a:endParaRPr lang="en-GB" sz="1100" dirty="0">
              <a:cs typeface="Calibri"/>
            </a:endParaRPr>
          </a:p>
          <a:p>
            <a:endParaRPr lang="en-GB" sz="1100" b="1" dirty="0"/>
          </a:p>
          <a:p>
            <a:r>
              <a:rPr lang="en-GB" sz="1100" b="1" dirty="0"/>
              <a:t>Research</a:t>
            </a:r>
            <a:endParaRPr lang="en-GB" sz="1100" dirty="0">
              <a:cs typeface="Calibri" panose="020F0502020204030204"/>
            </a:endParaRPr>
          </a:p>
          <a:p>
            <a:pPr marL="171450" indent="-171450">
              <a:buFont typeface="Arial"/>
              <a:buChar char="•"/>
            </a:pPr>
            <a:r>
              <a:rPr lang="en-GB" sz="1100" dirty="0"/>
              <a:t>A new duty to </a:t>
            </a:r>
            <a:r>
              <a:rPr lang="en-GB" sz="1100" b="1" u="sng" dirty="0"/>
              <a:t>tell patients about opportunities to participate in research</a:t>
            </a:r>
            <a:r>
              <a:rPr lang="en-GB" sz="1100" dirty="0"/>
              <a:t>, where you are aware these exist.</a:t>
            </a:r>
            <a:endParaRPr lang="en-GB" sz="1100" dirty="0">
              <a:cs typeface="Calibri"/>
            </a:endParaRPr>
          </a:p>
          <a:p>
            <a:endParaRPr lang="en-GB" sz="1100" dirty="0">
              <a:cs typeface="Calibri"/>
            </a:endParaRPr>
          </a:p>
          <a:p>
            <a:endParaRPr lang="en-GB" sz="1100" dirty="0"/>
          </a:p>
          <a:p>
            <a:r>
              <a:rPr lang="en-GB" sz="1100" b="1" dirty="0">
                <a:cs typeface="Calibri"/>
              </a:rPr>
              <a:t>Guidance extracts</a:t>
            </a:r>
            <a:endParaRPr lang="en-GB" sz="1100" b="1" dirty="0"/>
          </a:p>
          <a:p>
            <a:endParaRPr lang="en-GB" sz="1100" b="1" dirty="0"/>
          </a:p>
          <a:p>
            <a:r>
              <a:rPr lang="en-GB" sz="1100" b="1" dirty="0"/>
              <a:t>Offering remote consultations</a:t>
            </a:r>
            <a:endParaRPr lang="en-US" sz="1100" dirty="0">
              <a:cs typeface="Calibri"/>
            </a:endParaRPr>
          </a:p>
          <a:p>
            <a:r>
              <a:rPr lang="en-GB" sz="1100" b="1" dirty="0"/>
              <a:t>9 </a:t>
            </a:r>
            <a:r>
              <a:rPr lang="en-GB" sz="1100" dirty="0"/>
              <a:t>You must provide safe and effective clinical care whether face to face, or through remote</a:t>
            </a:r>
            <a:endParaRPr lang="en-US" sz="1100" dirty="0"/>
          </a:p>
          <a:p>
            <a:r>
              <a:rPr lang="en-GB" sz="1100" dirty="0"/>
              <a:t>consultations via telephone, video link, or other online services. If you can’t provide safe</a:t>
            </a:r>
            <a:endParaRPr lang="en-US" sz="1100" dirty="0"/>
          </a:p>
          <a:p>
            <a:r>
              <a:rPr lang="en-GB" sz="1100" dirty="0"/>
              <a:t>care through the mode of consultation you’re using, you should offer an alternative if</a:t>
            </a:r>
            <a:endParaRPr lang="en-US" sz="1100" dirty="0"/>
          </a:p>
          <a:p>
            <a:r>
              <a:rPr lang="en-GB" sz="1100" dirty="0"/>
              <a:t>available, or signpost to other services.</a:t>
            </a:r>
            <a:endParaRPr lang="en-US" sz="1100" dirty="0"/>
          </a:p>
          <a:p>
            <a:endParaRPr lang="en-GB" sz="1100" b="1" dirty="0"/>
          </a:p>
          <a:p>
            <a:r>
              <a:rPr lang="en-GB" sz="1100" b="1" dirty="0"/>
              <a:t>Considering research opportunities</a:t>
            </a:r>
            <a:endParaRPr lang="en-US" sz="1100" dirty="0">
              <a:cs typeface="Calibri"/>
            </a:endParaRPr>
          </a:p>
          <a:p>
            <a:r>
              <a:rPr lang="en-GB" sz="1100" b="1" dirty="0"/>
              <a:t>10 </a:t>
            </a:r>
            <a:r>
              <a:rPr lang="en-GB" sz="1100" dirty="0"/>
              <a:t>Research is vital in improving our understanding of health conditions, and increasing the</a:t>
            </a:r>
            <a:endParaRPr lang="en-US" sz="1100" dirty="0"/>
          </a:p>
          <a:p>
            <a:r>
              <a:rPr lang="en-GB" sz="1100" dirty="0"/>
              <a:t>availability of options for effective prevention, treatment, and care. You should consider</a:t>
            </a:r>
            <a:endParaRPr lang="en-US" sz="1100" dirty="0"/>
          </a:p>
          <a:p>
            <a:r>
              <a:rPr lang="en-GB" sz="1100" dirty="0"/>
              <a:t>opportunities to conduct or participate in research that may benefit current and/or future</a:t>
            </a:r>
            <a:endParaRPr lang="en-US" sz="1100" dirty="0"/>
          </a:p>
          <a:p>
            <a:r>
              <a:rPr lang="en-GB" sz="1100" dirty="0"/>
              <a:t>patients, and help to improve the health of the population. You should tell patients if</a:t>
            </a:r>
            <a:endParaRPr lang="en-US" sz="1100" dirty="0"/>
          </a:p>
          <a:p>
            <a:r>
              <a:rPr lang="en-GB" sz="1100" dirty="0"/>
              <a:t>you’re aware of opportunities for them to participate in appropriate research.</a:t>
            </a:r>
          </a:p>
          <a:p>
            <a:endParaRPr lang="en-GB" sz="1100" b="1" dirty="0">
              <a:cs typeface="Calibri"/>
            </a:endParaRPr>
          </a:p>
          <a:p>
            <a:r>
              <a:rPr lang="en-GB" sz="1100" b="1" dirty="0">
                <a:cs typeface="Calibri"/>
              </a:rPr>
              <a:t>Sustainability</a:t>
            </a:r>
            <a:endParaRPr lang="en-GB" sz="1100" dirty="0">
              <a:cs typeface="Calibri"/>
            </a:endParaRPr>
          </a:p>
          <a:p>
            <a:r>
              <a:rPr lang="en-GB" sz="1100" b="1" dirty="0"/>
              <a:t>15 </a:t>
            </a:r>
            <a:r>
              <a:rPr lang="en-GB" sz="1100" dirty="0"/>
              <a:t>You should choose sustainable solutions when you’re able to, provided these don’t</a:t>
            </a:r>
            <a:endParaRPr lang="en-US" sz="1100" dirty="0"/>
          </a:p>
          <a:p>
            <a:r>
              <a:rPr lang="en-GB" sz="1100" dirty="0"/>
              <a:t>compromise care standards. You should consider supporting initiatives to reduce the</a:t>
            </a:r>
            <a:endParaRPr lang="en-US" sz="1100" dirty="0"/>
          </a:p>
          <a:p>
            <a:r>
              <a:rPr lang="en-GB" sz="1100" dirty="0"/>
              <a:t>environmental impact of healthcare.</a:t>
            </a:r>
          </a:p>
          <a:p>
            <a:endParaRPr lang="en-GB" sz="1100" dirty="0"/>
          </a:p>
          <a:p>
            <a:r>
              <a:rPr lang="en-GB" sz="1100" b="1" dirty="0"/>
              <a:t>New wording in paragraph 7b:</a:t>
            </a:r>
          </a:p>
          <a:p>
            <a:pPr>
              <a:lnSpc>
                <a:spcPct val="107000"/>
              </a:lnSpc>
              <a:spcAft>
                <a:spcPts val="800"/>
              </a:spcAft>
            </a:pPr>
            <a:r>
              <a:rPr lang="en-GB" sz="1100" b="1" dirty="0"/>
              <a:t>7. </a:t>
            </a:r>
            <a:r>
              <a:rPr lang="en-GB" sz="1100" dirty="0"/>
              <a:t>     In providing clinical care you must:</a:t>
            </a:r>
            <a:endParaRPr lang="en-US" sz="1100" dirty="0"/>
          </a:p>
          <a:p>
            <a:pPr marL="342900" indent="-342900">
              <a:lnSpc>
                <a:spcPct val="107000"/>
              </a:lnSpc>
              <a:buAutoNum type="alphaLcPeriod"/>
            </a:pPr>
            <a:r>
              <a:rPr lang="en-GB" sz="1100" dirty="0"/>
              <a:t>adequately assess a patient’s condition(s), taking account of their history, including;</a:t>
            </a:r>
            <a:endParaRPr lang="en-US" sz="1100" dirty="0"/>
          </a:p>
          <a:p>
            <a:pPr marL="742950" lvl="1" indent="-285750">
              <a:lnSpc>
                <a:spcPct val="107000"/>
              </a:lnSpc>
              <a:buAutoNum type="alphaLcPeriod"/>
            </a:pPr>
            <a:r>
              <a:rPr lang="en-GB" sz="1100" dirty="0"/>
              <a:t>symptoms </a:t>
            </a:r>
            <a:endParaRPr lang="en-US" sz="1100" dirty="0"/>
          </a:p>
          <a:p>
            <a:pPr marL="742950" lvl="1" indent="-285750">
              <a:lnSpc>
                <a:spcPct val="107000"/>
              </a:lnSpc>
              <a:buAutoNum type="alphaLcPeriod"/>
            </a:pPr>
            <a:r>
              <a:rPr lang="en-GB" sz="1100" dirty="0"/>
              <a:t>relevant psychological, spiritual, </a:t>
            </a:r>
            <a:r>
              <a:rPr lang="en-GB" sz="1100" b="1" i="1" dirty="0"/>
              <a:t>social, economic,</a:t>
            </a:r>
            <a:r>
              <a:rPr lang="en-GB" sz="1100" dirty="0"/>
              <a:t> and cultural factors </a:t>
            </a:r>
            <a:endParaRPr lang="en-US" sz="1100" dirty="0"/>
          </a:p>
          <a:p>
            <a:pPr marL="742950" lvl="1" indent="-285750">
              <a:lnSpc>
                <a:spcPct val="107000"/>
              </a:lnSpc>
              <a:buAutoNum type="alphaLcPeriod"/>
            </a:pPr>
            <a:r>
              <a:rPr lang="en-GB" sz="1100" dirty="0"/>
              <a:t>the patient’s views, needs, and values</a:t>
            </a: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NB "social, economic" is new – a new duty to take these things into consideration when assessing a patient's needs. There's a tool developed by the Personalised Care Institute - </a:t>
            </a:r>
            <a:r>
              <a:rPr lang="en-GB" sz="1100" b="1" dirty="0"/>
              <a:t>https://www.personalisedcareinstitute.org.uk/money-talk/</a:t>
            </a:r>
            <a:r>
              <a:rPr lang="en-GB" sz="1100" dirty="0"/>
              <a:t> and the Money &amp; Pensions Authority which can help doctors start conversations with patients about economic circumstances. </a:t>
            </a:r>
            <a:endParaRPr lang="en-US" sz="1100" dirty="0"/>
          </a:p>
          <a:p>
            <a:endParaRPr lang="en-GB" sz="11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9160E-6441-4498-B610-AD2B4214FC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09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Domain 2: Patients, partnerships and communication</a:t>
            </a:r>
          </a:p>
          <a:p>
            <a:endParaRPr lang="en-US" sz="1100" b="1" dirty="0"/>
          </a:p>
          <a:p>
            <a:r>
              <a:rPr lang="en-US" sz="1100" b="1" dirty="0"/>
              <a:t>Treating patients with kindness, courtesy and respect</a:t>
            </a:r>
            <a:endParaRPr lang="en-US" sz="1100" dirty="0">
              <a:cs typeface="Calibri" panose="020F0502020204030204"/>
            </a:endParaRPr>
          </a:p>
          <a:p>
            <a:pPr marL="285750" indent="-285750">
              <a:buFont typeface="Arial"/>
              <a:buChar char="•"/>
            </a:pPr>
            <a:r>
              <a:rPr lang="en-US" sz="1100" dirty="0"/>
              <a:t>Emphasis on </a:t>
            </a:r>
            <a:r>
              <a:rPr lang="en-US" sz="1100" b="1" u="sng" dirty="0"/>
              <a:t>the importance of kindness in healthcare</a:t>
            </a:r>
            <a:r>
              <a:rPr lang="en-US" sz="1100" dirty="0"/>
              <a:t>, which includes communicating sensitively and considerately, </a:t>
            </a:r>
            <a:r>
              <a:rPr lang="en-US" sz="1100" dirty="0" err="1"/>
              <a:t>recognising</a:t>
            </a:r>
            <a:r>
              <a:rPr lang="en-US" sz="1100" dirty="0"/>
              <a:t> vulnerability and being alert to signs of pain and distress. </a:t>
            </a:r>
            <a:endParaRPr lang="en-US" sz="1100" dirty="0">
              <a:cs typeface="Calibri"/>
            </a:endParaRPr>
          </a:p>
          <a:p>
            <a:pPr marL="285750" indent="-285750">
              <a:buFont typeface="Arial"/>
              <a:buChar char="•"/>
            </a:pPr>
            <a:r>
              <a:rPr lang="en-US" sz="1100" dirty="0"/>
              <a:t>This doesn’t mean agreeing to every request, or withholding information that may be upsetting or unwelcome.</a:t>
            </a:r>
            <a:endParaRPr lang="en-US" sz="1100" dirty="0">
              <a:cs typeface="Calibri"/>
            </a:endParaRPr>
          </a:p>
          <a:p>
            <a:endParaRPr lang="en-US" sz="1100" b="1" dirty="0"/>
          </a:p>
          <a:p>
            <a:r>
              <a:rPr lang="en-US" sz="1100" b="1" dirty="0"/>
              <a:t>Partnership working (Strengthened links with our consent guidance)</a:t>
            </a:r>
            <a:endParaRPr lang="en-US" sz="1100" dirty="0">
              <a:cs typeface="Calibri" panose="020F0502020204030204"/>
            </a:endParaRPr>
          </a:p>
          <a:p>
            <a:pPr marL="285750" indent="-285750">
              <a:buFont typeface="Arial"/>
              <a:buChar char="•"/>
            </a:pPr>
            <a:r>
              <a:rPr lang="en-US" sz="1100" dirty="0"/>
              <a:t>Greater focus on </a:t>
            </a:r>
            <a:r>
              <a:rPr lang="en-US" sz="1100" b="1" u="sng" dirty="0"/>
              <a:t>patients’ roles in making decisions about their health</a:t>
            </a:r>
            <a:r>
              <a:rPr lang="en-US" sz="1100" dirty="0"/>
              <a:t>, with expectations about listening to patients, not making assumptions, explaining options and checking understanding, and understanding capacity law. </a:t>
            </a:r>
            <a:endParaRPr lang="en-US" sz="1100" dirty="0">
              <a:cs typeface="Calibri"/>
            </a:endParaRPr>
          </a:p>
          <a:p>
            <a:endParaRPr lang="en-US" sz="1100" b="1" dirty="0"/>
          </a:p>
          <a:p>
            <a:r>
              <a:rPr lang="en-US" sz="1100" b="1" dirty="0"/>
              <a:t>Meeting communication needs</a:t>
            </a:r>
            <a:endParaRPr lang="en-US" sz="1100" dirty="0">
              <a:cs typeface="Calibri" panose="020F0502020204030204"/>
            </a:endParaRPr>
          </a:p>
          <a:p>
            <a:pPr marL="285750" indent="-285750">
              <a:buFont typeface="Arial"/>
              <a:buChar char="•"/>
            </a:pPr>
            <a:r>
              <a:rPr lang="en-US" sz="1100" dirty="0"/>
              <a:t>Greater emphasis on </a:t>
            </a:r>
            <a:r>
              <a:rPr lang="en-US" sz="1100" b="1" u="sng" dirty="0"/>
              <a:t>meeting patients’ communication needs</a:t>
            </a:r>
            <a:r>
              <a:rPr lang="en-US" sz="1100" dirty="0"/>
              <a:t>, helping them to engage in meaningful dialogue and make informed decisions.</a:t>
            </a:r>
            <a:endParaRPr lang="en-US" sz="1100" dirty="0">
              <a:cs typeface="Calibri"/>
            </a:endParaRPr>
          </a:p>
          <a:p>
            <a:endParaRPr lang="en-US" sz="1100" b="1" dirty="0"/>
          </a:p>
          <a:p>
            <a:r>
              <a:rPr lang="en-US" sz="1100" b="1" dirty="0"/>
              <a:t>Safeguarding </a:t>
            </a:r>
            <a:endParaRPr lang="en-US" sz="1100" dirty="0">
              <a:cs typeface="Calibri" panose="020F0502020204030204"/>
            </a:endParaRPr>
          </a:p>
          <a:p>
            <a:pPr marL="285750" indent="-285750">
              <a:buFont typeface="Arial"/>
              <a:buChar char="•"/>
            </a:pPr>
            <a:r>
              <a:rPr lang="en-US" sz="1100" dirty="0"/>
              <a:t>New expectation to </a:t>
            </a:r>
            <a:r>
              <a:rPr lang="en-US" sz="1100" b="1" u="sng" dirty="0"/>
              <a:t>take action</a:t>
            </a:r>
            <a:r>
              <a:rPr lang="en-US" sz="1100" b="1" dirty="0"/>
              <a:t> </a:t>
            </a:r>
            <a:r>
              <a:rPr lang="en-US" sz="1100" dirty="0"/>
              <a:t>if a patient, or someone close to them, may be at risk of, or suffering, abuse or neglect.</a:t>
            </a:r>
            <a:endParaRPr lang="en-US" sz="1100" dirty="0">
              <a:cs typeface="Calibri"/>
            </a:endParaRPr>
          </a:p>
          <a:p>
            <a:endParaRPr lang="en-US" sz="1100" dirty="0">
              <a:cs typeface="Calibri"/>
            </a:endParaRPr>
          </a:p>
          <a:p>
            <a:endParaRPr lang="en-US" sz="1100" dirty="0">
              <a:cs typeface="Calibri"/>
            </a:endParaRPr>
          </a:p>
          <a:p>
            <a:r>
              <a:rPr lang="en-US" sz="1100" b="1" dirty="0">
                <a:cs typeface="Calibri"/>
              </a:rPr>
              <a:t>Guidance extracts</a:t>
            </a:r>
          </a:p>
          <a:p>
            <a:endParaRPr lang="en-US" sz="1100" b="1" dirty="0">
              <a:cs typeface="Calibri"/>
            </a:endParaRPr>
          </a:p>
          <a:p>
            <a:r>
              <a:rPr lang="en-US" sz="1100" b="1" dirty="0">
                <a:cs typeface="Calibri"/>
              </a:rPr>
              <a:t>Kindness (see also Internal briefing doc for updated lines to take – also Daniel Sokol article in the BMJ </a:t>
            </a:r>
            <a:r>
              <a:rPr lang="en-US" sz="1100" dirty="0">
                <a:hlinkClick r:id="rId3"/>
              </a:rPr>
              <a:t>Do doctors need to be told to be kind? | The BMJ)</a:t>
            </a:r>
            <a:endParaRPr lang="en-US" sz="1100" b="1" dirty="0"/>
          </a:p>
          <a:p>
            <a:r>
              <a:rPr lang="en-GB" sz="1100" b="1" dirty="0"/>
              <a:t>23 </a:t>
            </a:r>
            <a:r>
              <a:rPr lang="en-GB" sz="1100" dirty="0"/>
              <a:t>You must treat patients with kindness, courtesy and respect. This doesn’t mean agreeing to</a:t>
            </a:r>
            <a:r>
              <a:rPr lang="en-US" sz="1100" dirty="0"/>
              <a:t> </a:t>
            </a:r>
            <a:r>
              <a:rPr lang="en-GB" sz="1100" dirty="0"/>
              <a:t>every request (see paragraph 7d) or withholding relevant information that may be</a:t>
            </a:r>
            <a:r>
              <a:rPr lang="en-US" sz="1100" dirty="0"/>
              <a:t> </a:t>
            </a:r>
            <a:r>
              <a:rPr lang="en-GB" sz="1100" dirty="0"/>
              <a:t>upsetting or unwelcome (see paragraph 28). It means:</a:t>
            </a:r>
            <a:endParaRPr lang="en-US" sz="1100" dirty="0"/>
          </a:p>
          <a:p>
            <a:endParaRPr lang="en-GB" sz="1100" dirty="0"/>
          </a:p>
          <a:p>
            <a:r>
              <a:rPr lang="en-GB" sz="1100" b="1" dirty="0"/>
              <a:t>a </a:t>
            </a:r>
            <a:r>
              <a:rPr lang="en-GB" sz="1100" dirty="0"/>
              <a:t>communicating sensitively and considerately, particularly when you’re sharing</a:t>
            </a:r>
            <a:r>
              <a:rPr lang="en-US" sz="1100" dirty="0"/>
              <a:t> </a:t>
            </a:r>
            <a:r>
              <a:rPr lang="en-GB" sz="1100" dirty="0"/>
              <a:t>potentially distressing issues about the patient’s prognosis and care</a:t>
            </a:r>
            <a:endParaRPr lang="en-US" sz="1100" dirty="0"/>
          </a:p>
          <a:p>
            <a:endParaRPr lang="en-GB" sz="1100" dirty="0"/>
          </a:p>
          <a:p>
            <a:r>
              <a:rPr lang="en-GB" sz="1100" b="1" dirty="0"/>
              <a:t>b </a:t>
            </a:r>
            <a:r>
              <a:rPr lang="en-GB" sz="1100" dirty="0"/>
              <a:t>listening to patients, recognising their knowledge and experience of their health, and</a:t>
            </a:r>
            <a:r>
              <a:rPr lang="en-US" sz="1100" dirty="0"/>
              <a:t> </a:t>
            </a:r>
            <a:r>
              <a:rPr lang="en-GB" sz="1100" dirty="0"/>
              <a:t>acknowledging their concerns</a:t>
            </a:r>
            <a:endParaRPr lang="en-US" sz="1100" dirty="0"/>
          </a:p>
          <a:p>
            <a:endParaRPr lang="en-GB" sz="1100" b="1" dirty="0"/>
          </a:p>
          <a:p>
            <a:r>
              <a:rPr lang="en-GB" sz="1100" b="1" dirty="0"/>
              <a:t>c </a:t>
            </a:r>
            <a:r>
              <a:rPr lang="en-GB" sz="1100" dirty="0"/>
              <a:t>trying not to make assumptions about what a patient will consider significant or the</a:t>
            </a:r>
            <a:r>
              <a:rPr lang="en-US" sz="1100" dirty="0">
                <a:cs typeface="Calibri"/>
              </a:rPr>
              <a:t> </a:t>
            </a:r>
            <a:r>
              <a:rPr lang="en-GB" sz="1100" dirty="0"/>
              <a:t>importance they will attach to different outcomes</a:t>
            </a:r>
            <a:endParaRPr lang="en-US" sz="1100" dirty="0"/>
          </a:p>
          <a:p>
            <a:endParaRPr lang="en-GB" sz="1100" b="1" dirty="0"/>
          </a:p>
          <a:p>
            <a:r>
              <a:rPr lang="en-GB" sz="1100" b="1" dirty="0"/>
              <a:t>d </a:t>
            </a:r>
            <a:r>
              <a:rPr lang="en-GB" sz="1100" dirty="0"/>
              <a:t>being willing to explain your reasons for the options you offer (and the options you</a:t>
            </a:r>
            <a:r>
              <a:rPr lang="en-US" sz="1100" dirty="0">
                <a:cs typeface="Calibri"/>
              </a:rPr>
              <a:t> </a:t>
            </a:r>
            <a:r>
              <a:rPr lang="en-GB" sz="1100" dirty="0"/>
              <a:t>don’t) and any recommendations you make</a:t>
            </a:r>
            <a:endParaRPr lang="en-US" sz="1100" dirty="0"/>
          </a:p>
          <a:p>
            <a:endParaRPr lang="en-GB" sz="1100" b="1" dirty="0"/>
          </a:p>
          <a:p>
            <a:r>
              <a:rPr lang="en-GB" sz="1100" b="1" dirty="0"/>
              <a:t>e </a:t>
            </a:r>
            <a:r>
              <a:rPr lang="en-GB" sz="1100" dirty="0"/>
              <a:t>recognising that patients may be vulnerable, even if they don’t seem it</a:t>
            </a:r>
            <a:endParaRPr lang="en-US" sz="1100" dirty="0">
              <a:cs typeface="Calibri"/>
            </a:endParaRPr>
          </a:p>
          <a:p>
            <a:endParaRPr lang="en-GB" sz="1100" b="1" dirty="0"/>
          </a:p>
          <a:p>
            <a:r>
              <a:rPr lang="en-GB" sz="1100" b="1" dirty="0"/>
              <a:t>f </a:t>
            </a:r>
            <a:r>
              <a:rPr lang="en-GB" sz="1100" dirty="0"/>
              <a:t>being alert to signs of pain or distress, and taking steps to alleviate pain and distress</a:t>
            </a:r>
            <a:r>
              <a:rPr lang="en-US" sz="1100" dirty="0">
                <a:cs typeface="Calibri"/>
              </a:rPr>
              <a:t> </a:t>
            </a:r>
            <a:r>
              <a:rPr lang="en-GB" sz="1100" dirty="0"/>
              <a:t>whether or not a cure may be possible.</a:t>
            </a:r>
            <a:endParaRPr lang="en-US" sz="1100" dirty="0"/>
          </a:p>
          <a:p>
            <a:endParaRPr lang="en-GB" sz="1100" dirty="0"/>
          </a:p>
          <a:p>
            <a:r>
              <a:rPr lang="en-GB" sz="1100" b="1" dirty="0"/>
              <a:t>Partnership working</a:t>
            </a:r>
            <a:endParaRPr lang="en-GB" sz="1100" dirty="0"/>
          </a:p>
          <a:p>
            <a:r>
              <a:rPr lang="en-GB" sz="1100" b="1" dirty="0"/>
              <a:t>Sharing information with patients</a:t>
            </a:r>
            <a:endParaRPr lang="en-GB" sz="1100" dirty="0"/>
          </a:p>
          <a:p>
            <a:r>
              <a:rPr lang="en-GB" sz="1100" dirty="0">
                <a:cs typeface="Calibri"/>
              </a:rPr>
              <a:t>Paragraphs </a:t>
            </a:r>
            <a:r>
              <a:rPr lang="en-GB" sz="1100" b="1" dirty="0">
                <a:cs typeface="Calibri"/>
              </a:rPr>
              <a:t>28-31 </a:t>
            </a:r>
            <a:r>
              <a:rPr lang="en-GB" sz="1100" dirty="0">
                <a:cs typeface="Calibri"/>
              </a:rPr>
              <a:t>not new but strengthened in line with Decision making and consent guidance (updated 2020)</a:t>
            </a:r>
            <a:endParaRPr lang="en-GB" sz="1100" b="1" dirty="0">
              <a:cs typeface="Calibri"/>
            </a:endParaRPr>
          </a:p>
          <a:p>
            <a:endParaRPr lang="en-GB" sz="1100" b="1" dirty="0">
              <a:cs typeface="Calibri"/>
            </a:endParaRPr>
          </a:p>
          <a:p>
            <a:r>
              <a:rPr lang="en-GB" sz="1100" b="1" dirty="0">
                <a:cs typeface="Calibri"/>
              </a:rPr>
              <a:t>Meeting communication needs</a:t>
            </a:r>
          </a:p>
          <a:p>
            <a:r>
              <a:rPr lang="en-GB" sz="1100" b="1" dirty="0"/>
              <a:t>32 </a:t>
            </a:r>
            <a:r>
              <a:rPr lang="en-GB" sz="1100" dirty="0"/>
              <a:t>You must take steps to meet patients’ language and communication needs, so you can</a:t>
            </a:r>
            <a:r>
              <a:rPr lang="en-GB" sz="1100" dirty="0">
                <a:cs typeface="Calibri"/>
              </a:rPr>
              <a:t> </a:t>
            </a:r>
            <a:r>
              <a:rPr lang="en-GB" sz="1100" dirty="0"/>
              <a:t>support them to engage in meaningful dialogue and make informed decisions about their</a:t>
            </a:r>
            <a:r>
              <a:rPr lang="en-GB" sz="1100" dirty="0">
                <a:cs typeface="Calibri" panose="020F0502020204030204"/>
              </a:rPr>
              <a:t> </a:t>
            </a:r>
            <a:r>
              <a:rPr lang="en-GB" sz="1100" dirty="0"/>
              <a:t>care. The steps you take should be proportionate to the circumstances, including the</a:t>
            </a:r>
            <a:r>
              <a:rPr lang="en-GB" sz="1100" dirty="0">
                <a:cs typeface="Calibri" panose="020F0502020204030204"/>
              </a:rPr>
              <a:t> </a:t>
            </a:r>
            <a:r>
              <a:rPr lang="en-GB" sz="1100" dirty="0"/>
              <a:t>patient’s needs and the seriousness of their condition(s), the urgency of the situation and</a:t>
            </a:r>
            <a:r>
              <a:rPr lang="en-GB" sz="1100" dirty="0">
                <a:cs typeface="Calibri" panose="020F0502020204030204"/>
              </a:rPr>
              <a:t> </a:t>
            </a:r>
            <a:r>
              <a:rPr lang="en-GB" sz="1100" dirty="0"/>
              <a:t>the availability of resources.</a:t>
            </a:r>
            <a:endParaRPr lang="en-GB" sz="1100" dirty="0">
              <a:cs typeface="Calibri" panose="020F0502020204030204"/>
            </a:endParaRPr>
          </a:p>
          <a:p>
            <a:r>
              <a:rPr lang="en-GB" sz="1100" b="1" dirty="0"/>
              <a:t>33 </a:t>
            </a:r>
            <a:r>
              <a:rPr lang="en-GB" sz="1100" dirty="0"/>
              <a:t>You must consider and respond to the needs of patients with impairments or disabilities.</a:t>
            </a:r>
            <a:r>
              <a:rPr lang="en-GB" sz="1100" dirty="0">
                <a:cs typeface="Calibri"/>
              </a:rPr>
              <a:t> </a:t>
            </a:r>
            <a:r>
              <a:rPr lang="en-GB" sz="1100" dirty="0"/>
              <a:t>Not all impairments and disabilities are easy to identify so you should ask patients what</a:t>
            </a:r>
            <a:r>
              <a:rPr lang="en-GB" sz="1100" dirty="0">
                <a:cs typeface="Calibri" panose="020F0502020204030204"/>
              </a:rPr>
              <a:t> </a:t>
            </a:r>
            <a:r>
              <a:rPr lang="en-GB" sz="1100" dirty="0"/>
              <a:t>support they need, and offer reasonable adjustments that are proportionate to the</a:t>
            </a:r>
            <a:r>
              <a:rPr lang="en-GB" sz="1100" dirty="0">
                <a:cs typeface="Calibri" panose="020F0502020204030204"/>
              </a:rPr>
              <a:t> </a:t>
            </a:r>
            <a:r>
              <a:rPr lang="en-GB" sz="1100" dirty="0"/>
              <a:t>circumstances.</a:t>
            </a:r>
            <a:endParaRPr lang="en-GB" sz="1100" dirty="0">
              <a:cs typeface="Calibri" panose="020F0502020204030204"/>
            </a:endParaRPr>
          </a:p>
          <a:p>
            <a:r>
              <a:rPr lang="en-GB" sz="1100" b="1" dirty="0"/>
              <a:t>Caring for the whole patient</a:t>
            </a:r>
            <a:endParaRPr lang="en-GB" sz="1100" dirty="0">
              <a:cs typeface="Calibri"/>
            </a:endParaRPr>
          </a:p>
          <a:p>
            <a:r>
              <a:rPr lang="en-GB" sz="1100" b="1" dirty="0"/>
              <a:t>40 </a:t>
            </a:r>
            <a:r>
              <a:rPr lang="en-GB" sz="1100" dirty="0"/>
              <a:t>If a patient is taking multiple medications, you should discuss the importance of </a:t>
            </a:r>
            <a:r>
              <a:rPr lang="en-GB" sz="1100" dirty="0" err="1"/>
              <a:t>regularreviews</a:t>
            </a:r>
            <a:r>
              <a:rPr lang="en-GB" sz="1100" dirty="0"/>
              <a:t> to check that the medications continue to meet the patient’s needs and are</a:t>
            </a:r>
            <a:r>
              <a:rPr lang="en-US" sz="1100" dirty="0"/>
              <a:t> </a:t>
            </a:r>
            <a:r>
              <a:rPr lang="en-GB" sz="1100" dirty="0"/>
              <a:t>optimised for them. You should consider the overall impact of the patient’s treatments, and</a:t>
            </a:r>
            <a:r>
              <a:rPr lang="en-US" sz="1100" dirty="0"/>
              <a:t> </a:t>
            </a:r>
            <a:r>
              <a:rPr lang="en-GB" sz="1100" dirty="0"/>
              <a:t>whether the benefits outweigh any risk of harm.</a:t>
            </a:r>
            <a:endParaRPr lang="en-US" sz="1100" dirty="0"/>
          </a:p>
          <a:p>
            <a:endParaRPr lang="en-GB" sz="1100" dirty="0"/>
          </a:p>
          <a:p>
            <a:r>
              <a:rPr lang="en-GB" sz="1100" b="1" dirty="0"/>
              <a:t>Safeguarding children and adults who are at risk of harm</a:t>
            </a:r>
            <a:endParaRPr lang="en-GB" sz="1100" dirty="0"/>
          </a:p>
          <a:p>
            <a:r>
              <a:rPr lang="en-GB" sz="1100" b="1" dirty="0"/>
              <a:t>42 </a:t>
            </a:r>
            <a:r>
              <a:rPr lang="en-GB" sz="1100" dirty="0"/>
              <a:t>You must act promptly</a:t>
            </a:r>
            <a:r>
              <a:rPr lang="en-GB" sz="1100" b="1" dirty="0"/>
              <a:t>2 </a:t>
            </a:r>
            <a:r>
              <a:rPr lang="en-GB" sz="1100" dirty="0"/>
              <a:t>on any concerns you have about a patient – or someone close to</a:t>
            </a:r>
            <a:r>
              <a:rPr lang="en-US" sz="1100" dirty="0"/>
              <a:t> </a:t>
            </a:r>
            <a:r>
              <a:rPr lang="en-GB" sz="1100" dirty="0"/>
              <a:t>them – who may be at risk of abuse or neglect, or is being abused or neglected.</a:t>
            </a:r>
            <a:endParaRPr lang="en-US" sz="1100" dirty="0"/>
          </a:p>
          <a:p>
            <a:r>
              <a:rPr lang="en-GB" sz="1100" b="1" dirty="0">
                <a:cs typeface="Calibri"/>
              </a:rPr>
              <a:t>Footnote 2</a:t>
            </a:r>
            <a:r>
              <a:rPr lang="en-GB" sz="1100" dirty="0">
                <a:cs typeface="Calibri"/>
              </a:rPr>
              <a:t> is a link to our ethical hub advice on Adult safeguarding : https://www.gmc-uk.org/ethical-guidance/ethical-hub/adult-safeguarding</a:t>
            </a:r>
          </a:p>
          <a:p>
            <a:endParaRPr lang="en-US" sz="1100"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9160E-6441-4498-B610-AD2B4214FC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97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Domain 3: Colleagues, culture and safety</a:t>
            </a:r>
          </a:p>
          <a:p>
            <a:r>
              <a:rPr lang="en-GB" dirty="0"/>
              <a:t>A key theme emerging from our initial scoping, research and engagement was that a good workplace culture is the foundation for good healthcare. That starts with how medical professionals treat each other, and how teams work together in the interests of patients.</a:t>
            </a:r>
            <a:endParaRPr lang="en-US" dirty="0"/>
          </a:p>
          <a:p>
            <a:endParaRPr lang="en-GB" b="1" dirty="0"/>
          </a:p>
          <a:p>
            <a:r>
              <a:rPr lang="en-GB" b="1" dirty="0"/>
              <a:t>Contributing to a positive environment</a:t>
            </a:r>
            <a:endParaRPr lang="en-GB" dirty="0">
              <a:cs typeface="Calibri" panose="020F0502020204030204"/>
            </a:endParaRPr>
          </a:p>
          <a:p>
            <a:pPr marL="171450" indent="-171450">
              <a:buFont typeface="Arial"/>
              <a:buChar char="•"/>
            </a:pPr>
            <a:r>
              <a:rPr lang="en-GB" dirty="0"/>
              <a:t>New expectation to help create </a:t>
            </a:r>
            <a:r>
              <a:rPr lang="en-GB" b="1" u="sng" dirty="0"/>
              <a:t>cultures that are respectful, fair, supportive and compassionate</a:t>
            </a:r>
            <a:r>
              <a:rPr lang="en-GB" dirty="0"/>
              <a:t>. This includes showing respect for, and sensitivity towards others’ life experience, cultures and beliefs.</a:t>
            </a:r>
            <a:endParaRPr lang="en-GB" dirty="0">
              <a:cs typeface="Calibri"/>
            </a:endParaRPr>
          </a:p>
          <a:p>
            <a:pPr marL="171450" indent="-171450">
              <a:buFont typeface="Arial"/>
              <a:buChar char="•"/>
            </a:pPr>
            <a:r>
              <a:rPr lang="en-GB" dirty="0"/>
              <a:t>New duty </a:t>
            </a:r>
            <a:r>
              <a:rPr lang="en-GB" b="1" u="sng" dirty="0"/>
              <a:t>not to act in a sexual way towards colleagues </a:t>
            </a:r>
            <a:r>
              <a:rPr lang="en-GB" dirty="0"/>
              <a:t>with the effect or purpose of causing offence, embarrassment, humiliation or distress.</a:t>
            </a:r>
            <a:endParaRPr lang="en-GB" dirty="0">
              <a:cs typeface="Calibri"/>
            </a:endParaRPr>
          </a:p>
          <a:p>
            <a:endParaRPr lang="en-GB" b="1" dirty="0"/>
          </a:p>
          <a:p>
            <a:pPr>
              <a:buFont typeface="Arial"/>
            </a:pPr>
            <a:r>
              <a:rPr lang="en-GB" b="1" dirty="0"/>
              <a:t>Tackling discrimination </a:t>
            </a:r>
            <a:endParaRPr lang="en-GB" dirty="0">
              <a:cs typeface="Calibri" panose="020F0502020204030204"/>
            </a:endParaRPr>
          </a:p>
          <a:p>
            <a:pPr marL="171450" indent="-171450">
              <a:buFont typeface="Arial"/>
              <a:buChar char="•"/>
            </a:pPr>
            <a:r>
              <a:rPr lang="en-GB" dirty="0"/>
              <a:t>New duty to </a:t>
            </a:r>
            <a:r>
              <a:rPr lang="en-GB" b="1" u="sng" dirty="0"/>
              <a:t>take action in response to discrimination, bullying or harassment</a:t>
            </a:r>
            <a:r>
              <a:rPr lang="en-GB" dirty="0"/>
              <a:t>, such as calling out or reporting the behaviour.</a:t>
            </a:r>
            <a:endParaRPr lang="en-GB" dirty="0">
              <a:cs typeface="Calibri"/>
            </a:endParaRPr>
          </a:p>
          <a:p>
            <a:endParaRPr lang="en-GB" b="1" dirty="0"/>
          </a:p>
          <a:p>
            <a:pPr>
              <a:buFont typeface="Arial"/>
            </a:pPr>
            <a:r>
              <a:rPr lang="en-GB" b="1" dirty="0"/>
              <a:t>Team working and delegation</a:t>
            </a:r>
            <a:endParaRPr lang="en-GB" dirty="0">
              <a:cs typeface="Calibri" panose="020F0502020204030204"/>
            </a:endParaRPr>
          </a:p>
          <a:p>
            <a:pPr marL="171450" indent="-171450">
              <a:buFont typeface="Arial"/>
              <a:buChar char="•"/>
            </a:pPr>
            <a:r>
              <a:rPr lang="en-GB" dirty="0"/>
              <a:t>Expansion of existing guidance to include </a:t>
            </a:r>
            <a:r>
              <a:rPr lang="en-GB" b="1" u="sng" dirty="0"/>
              <a:t>communicating, listening, leadership and followership</a:t>
            </a:r>
            <a:r>
              <a:rPr lang="en-GB" dirty="0"/>
              <a:t> as elements of effective teamworking.</a:t>
            </a:r>
            <a:endParaRPr lang="en-GB" dirty="0">
              <a:cs typeface="Calibri"/>
            </a:endParaRPr>
          </a:p>
          <a:p>
            <a:pPr marL="171450" indent="-171450">
              <a:buFont typeface="Arial"/>
              <a:buChar char="•"/>
            </a:pPr>
            <a:r>
              <a:rPr lang="en-GB" dirty="0"/>
              <a:t>Duty to </a:t>
            </a:r>
            <a:r>
              <a:rPr lang="en-GB" b="1" u="sng" dirty="0"/>
              <a:t>seek support</a:t>
            </a:r>
            <a:r>
              <a:rPr lang="en-GB" b="1" dirty="0"/>
              <a:t> </a:t>
            </a:r>
            <a:r>
              <a:rPr lang="en-GB" dirty="0"/>
              <a:t>if you’re not confident with work you’ve been delegated.</a:t>
            </a:r>
            <a:endParaRPr lang="en-GB" dirty="0">
              <a:cs typeface="Calibri"/>
            </a:endParaRPr>
          </a:p>
          <a:p>
            <a:endParaRPr lang="en-GB" b="1" dirty="0"/>
          </a:p>
          <a:p>
            <a:pPr>
              <a:buFont typeface="Arial"/>
            </a:pPr>
            <a:r>
              <a:rPr lang="en-GB" b="1" dirty="0"/>
              <a:t>Leadership</a:t>
            </a:r>
            <a:endParaRPr lang="en-GB" dirty="0">
              <a:cs typeface="Calibri" panose="020F0502020204030204"/>
            </a:endParaRPr>
          </a:p>
          <a:p>
            <a:pPr marL="171450" indent="-171450">
              <a:buFont typeface="Arial"/>
              <a:buChar char="•"/>
            </a:pPr>
            <a:r>
              <a:rPr lang="en-GB" dirty="0"/>
              <a:t>New expectation for leaders to </a:t>
            </a:r>
            <a:r>
              <a:rPr lang="en-GB" b="1" u="sng" dirty="0"/>
              <a:t>role model positive behaviours </a:t>
            </a:r>
            <a:r>
              <a:rPr lang="en-GB" dirty="0"/>
              <a:t>and create an environment in which people can</a:t>
            </a:r>
            <a:r>
              <a:rPr lang="en-GB" b="1" dirty="0"/>
              <a:t> </a:t>
            </a:r>
            <a:r>
              <a:rPr lang="en-GB" b="1" u="sng" dirty="0"/>
              <a:t>talk about errors and concerns safely</a:t>
            </a:r>
            <a:r>
              <a:rPr lang="en-GB" dirty="0"/>
              <a:t>.</a:t>
            </a:r>
            <a:endParaRPr lang="en-GB" dirty="0">
              <a:cs typeface="Calibri"/>
            </a:endParaRPr>
          </a:p>
          <a:p>
            <a:r>
              <a:rPr lang="en-GB" dirty="0"/>
              <a:t> </a:t>
            </a:r>
            <a:endParaRPr lang="en-GB" dirty="0">
              <a:cs typeface="Calibri"/>
            </a:endParaRPr>
          </a:p>
          <a:p>
            <a:endParaRPr lang="en-GB" dirty="0">
              <a:cs typeface="Calibri"/>
            </a:endParaRPr>
          </a:p>
          <a:p>
            <a:endParaRPr lang="en-GB" dirty="0"/>
          </a:p>
          <a:p>
            <a:r>
              <a:rPr lang="en-GB" b="1" dirty="0">
                <a:cs typeface="Calibri"/>
              </a:rPr>
              <a:t>Extracts from guidance</a:t>
            </a:r>
            <a:endParaRPr lang="en-GB" dirty="0"/>
          </a:p>
          <a:p>
            <a:endParaRPr lang="en-GB" dirty="0"/>
          </a:p>
          <a:p>
            <a:r>
              <a:rPr lang="en-GB" b="1" dirty="0">
                <a:cs typeface="Calibri"/>
              </a:rPr>
              <a:t>Treating colleagues with kindness, courtesy and respect</a:t>
            </a:r>
            <a:endParaRPr lang="en-GB" dirty="0"/>
          </a:p>
          <a:p>
            <a:r>
              <a:rPr lang="en-GB" dirty="0"/>
              <a:t>48. You must treat colleagues with kindness, courtesy and respect. (see Internal briefing doc for latest lines)</a:t>
            </a:r>
            <a:endParaRPr lang="en-US" dirty="0"/>
          </a:p>
          <a:p>
            <a:endParaRPr lang="en-GB" dirty="0"/>
          </a:p>
          <a:p>
            <a:r>
              <a:rPr lang="en-GB" dirty="0"/>
              <a:t>50. When you are on duty you must be accessible to colleagues seeking information, advice, or support. </a:t>
            </a:r>
            <a:endParaRPr lang="en-US" dirty="0"/>
          </a:p>
          <a:p>
            <a:r>
              <a:rPr lang="en-GB" b="1" dirty="0"/>
              <a:t>[NB – depending on your audience you could say that this standard has been made more achievable from “when you are on duty you must be readily accessible to patients and colleagues seeking information, advice or support” in GMP2013 in recognition of the pressures </a:t>
            </a:r>
            <a:r>
              <a:rPr lang="en-GB" b="1" dirty="0" err="1"/>
              <a:t>drs</a:t>
            </a:r>
            <a:r>
              <a:rPr lang="en-GB" b="1" dirty="0"/>
              <a:t> are under – the previous duty is unreasonable for doctors responsible for hundreds of patients at any time]</a:t>
            </a:r>
            <a:endParaRPr lang="en-US" dirty="0">
              <a:cs typeface="Calibri"/>
            </a:endParaRPr>
          </a:p>
          <a:p>
            <a:endParaRPr lang="en-GB" dirty="0"/>
          </a:p>
          <a:p>
            <a:r>
              <a:rPr lang="en-GB" dirty="0"/>
              <a:t>51. You must be compassionate towards colleagues who have problems with their performance or health. But you must put patient safety first at all times.</a:t>
            </a:r>
            <a:endParaRPr lang="en-US" dirty="0"/>
          </a:p>
          <a:p>
            <a:endParaRPr lang="en-GB" dirty="0"/>
          </a:p>
          <a:p>
            <a:r>
              <a:rPr lang="en-GB" b="1" dirty="0"/>
              <a:t>Contributing to a positive working and training environment AND Tackling discrimination</a:t>
            </a:r>
            <a:endParaRPr lang="en-US" dirty="0"/>
          </a:p>
          <a:p>
            <a:endParaRPr lang="en-GB" dirty="0"/>
          </a:p>
          <a:p>
            <a:r>
              <a:rPr lang="en-GB" b="1" dirty="0"/>
              <a:t>52 </a:t>
            </a:r>
            <a:r>
              <a:rPr lang="en-GB" dirty="0"/>
              <a:t>You must help to create a culture that is respectful, fair, supportive, and compassionate by</a:t>
            </a:r>
            <a:r>
              <a:rPr lang="en-US" dirty="0"/>
              <a:t> </a:t>
            </a:r>
            <a:r>
              <a:rPr lang="en-GB" dirty="0"/>
              <a:t>role modelling behaviours consistent with these values.</a:t>
            </a:r>
            <a:endParaRPr lang="en-US" dirty="0"/>
          </a:p>
          <a:p>
            <a:endParaRPr lang="en-GB" dirty="0"/>
          </a:p>
          <a:p>
            <a:r>
              <a:rPr lang="en-GB" dirty="0"/>
              <a:t>53. You should be aware of how your behaviour may influence others within and outside the team. </a:t>
            </a:r>
            <a:r>
              <a:rPr lang="en-GB" b="1" i="1" dirty="0"/>
              <a:t>[NB it’s a ‘should’ because we can’t require that everyone is aware, but we would hope everyone would reflect on this as part of reflective practice – as per paragraph 13.d.ii]</a:t>
            </a:r>
            <a:endParaRPr lang="en-GB" dirty="0"/>
          </a:p>
          <a:p>
            <a:endParaRPr lang="en-GB" dirty="0"/>
          </a:p>
          <a:p>
            <a:r>
              <a:rPr lang="en-GB" b="1" dirty="0"/>
              <a:t>54 </a:t>
            </a:r>
            <a:r>
              <a:rPr lang="en-GB" dirty="0"/>
              <a:t>You should be aware of the risk of bias, and consider how your own life experience, culture</a:t>
            </a:r>
            <a:r>
              <a:rPr lang="en-US" dirty="0"/>
              <a:t> </a:t>
            </a:r>
            <a:r>
              <a:rPr lang="en-GB" dirty="0"/>
              <a:t>and beliefs influence your interactions with others, and may impact on your decisions and</a:t>
            </a:r>
            <a:r>
              <a:rPr lang="en-US" dirty="0"/>
              <a:t> </a:t>
            </a:r>
            <a:r>
              <a:rPr lang="en-GB" dirty="0"/>
              <a:t>actions.</a:t>
            </a:r>
            <a:endParaRPr lang="en-US" dirty="0"/>
          </a:p>
          <a:p>
            <a:endParaRPr lang="en-GB" dirty="0"/>
          </a:p>
          <a:p>
            <a:r>
              <a:rPr lang="en-GB" b="1" dirty="0"/>
              <a:t>55 </a:t>
            </a:r>
            <a:r>
              <a:rPr lang="en-GB" dirty="0"/>
              <a:t>You must show respect for, and sensitivity towards, others’ life experience, cultures and</a:t>
            </a:r>
            <a:r>
              <a:rPr lang="en-US" dirty="0"/>
              <a:t> </a:t>
            </a:r>
            <a:r>
              <a:rPr lang="en-GB" dirty="0"/>
              <a:t>beliefs.</a:t>
            </a:r>
            <a:endParaRPr lang="en-US" dirty="0"/>
          </a:p>
          <a:p>
            <a:endParaRPr lang="en-GB" dirty="0"/>
          </a:p>
          <a:p>
            <a:r>
              <a:rPr lang="en-GB" dirty="0"/>
              <a:t>56. You must not abuse, discriminate against, bully, or harass anyone based on their personal characteristics, or for any other reason. By ‘personal characteristics’ we mean someone’s appearance, lifestyle, culture, their social or economic status, or any of the characteristics protected by legislation – age, disability, gender reassignment, race, marriage and civil partnership, pregnancy and maternity, religion or belief, sex and sexual orientation. </a:t>
            </a:r>
            <a:endParaRPr lang="en-US" dirty="0"/>
          </a:p>
          <a:p>
            <a:endParaRPr lang="en-GB" dirty="0"/>
          </a:p>
          <a:p>
            <a:r>
              <a:rPr lang="en-GB" dirty="0"/>
              <a:t>57. You must not act in a sexual way towards colleagues with the effect or purpose of causing offence, embarrassment, humiliation or distress. What we mean by acting ‘in a sexual way’ can include – but isn’t limited to – verbal or written comments, displaying or sharing images, as well as unwelcome physical contact. You must follow our more detailed guidance on Maintaining personal and professional boundaries.</a:t>
            </a:r>
            <a:endParaRPr lang="en-US" dirty="0"/>
          </a:p>
          <a:p>
            <a:endParaRPr lang="en-GB" dirty="0"/>
          </a:p>
          <a:p>
            <a:r>
              <a:rPr lang="en-GB" b="1" dirty="0"/>
              <a:t>59 </a:t>
            </a:r>
            <a:r>
              <a:rPr lang="en-GB" dirty="0"/>
              <a:t>If you have a formal leadership or management role and you witness – or are made aware of – any of the behaviours described in paragraphs 56 or 57, you must act. You must:</a:t>
            </a:r>
            <a:endParaRPr lang="en-US" dirty="0"/>
          </a:p>
          <a:p>
            <a:r>
              <a:rPr lang="en-GB" b="1" dirty="0"/>
              <a:t>a </a:t>
            </a:r>
            <a:r>
              <a:rPr lang="en-GB" dirty="0"/>
              <a:t>make sure such behaviours are adequately addressed</a:t>
            </a:r>
            <a:endParaRPr lang="en-US" dirty="0"/>
          </a:p>
          <a:p>
            <a:r>
              <a:rPr lang="en-GB" b="1" dirty="0"/>
              <a:t>b </a:t>
            </a:r>
            <a:r>
              <a:rPr lang="en-GB" dirty="0"/>
              <a:t>make sure people are supported where necessary, and</a:t>
            </a:r>
            <a:endParaRPr lang="en-US" dirty="0"/>
          </a:p>
          <a:p>
            <a:r>
              <a:rPr lang="en-GB" b="1" dirty="0"/>
              <a:t>c </a:t>
            </a:r>
            <a:r>
              <a:rPr lang="en-GB" dirty="0"/>
              <a:t>make sure concerns are dealt with promptly, being escalated where necessary63. You should be willing to offer professional support to colleagues, including students, for example through mentoring, coaching, teaching or training. This type of support is especially important for those new to practice in the UK, those returning from a period away from practice, and those who cannot easily access support.</a:t>
            </a:r>
            <a:endParaRPr lang="en-US" dirty="0"/>
          </a:p>
          <a:p>
            <a:endParaRPr lang="en-GB" b="1" dirty="0"/>
          </a:p>
          <a:p>
            <a:r>
              <a:rPr lang="en-GB" b="1" dirty="0"/>
              <a:t>NB the duty for leaders/managers is higher – a ‘you must’ – than for all doctors (‘you should’) in recognition that we’re not going to use this duty to pursue junior staff members who don’t take action in response to toxic behaviours; we just want to encourage a psychologically safe environment. Leaders on the other hand are absolutely expected to deal with the behaviours, report etc and actively contribute to a positive working environment</a:t>
            </a:r>
            <a:endParaRPr lang="en-US" dirty="0">
              <a:cs typeface="Calibri"/>
            </a:endParaRPr>
          </a:p>
          <a:p>
            <a:endParaRPr lang="en-GB" dirty="0"/>
          </a:p>
          <a:p>
            <a:r>
              <a:rPr lang="en-GB" b="1" dirty="0">
                <a:cs typeface="Calibri"/>
              </a:rPr>
              <a:t>Demonstrating leadership behaviours</a:t>
            </a:r>
            <a:endParaRPr lang="en-US" dirty="0">
              <a:cs typeface="Calibri"/>
            </a:endParaRPr>
          </a:p>
          <a:p>
            <a:r>
              <a:rPr lang="en-GB" b="1" dirty="0">
                <a:cs typeface="Calibri"/>
              </a:rPr>
              <a:t>64</a:t>
            </a:r>
            <a:r>
              <a:rPr lang="en-GB" b="1" dirty="0"/>
              <a:t> </a:t>
            </a:r>
            <a:r>
              <a:rPr lang="en-GB" dirty="0"/>
              <a:t>If part of your role is helping staff access training, development and employment</a:t>
            </a:r>
            <a:r>
              <a:rPr lang="en-US" dirty="0">
                <a:cs typeface="Calibri"/>
              </a:rPr>
              <a:t> </a:t>
            </a:r>
            <a:r>
              <a:rPr lang="en-GB" dirty="0"/>
              <a:t>opportunities, you should do this fairly </a:t>
            </a:r>
            <a:r>
              <a:rPr lang="en-GB" b="1" dirty="0"/>
              <a:t>(new – we heard that this isn’t done fairly at the moment and “the usual suspects” get the opportunities with others – often those with protected characteristics – getting passed over)</a:t>
            </a:r>
            <a:endParaRPr lang="en-GB" dirty="0"/>
          </a:p>
          <a:p>
            <a:endParaRPr lang="en-GB" dirty="0"/>
          </a:p>
          <a:p>
            <a:r>
              <a:rPr lang="en-GB" b="1" dirty="0">
                <a:cs typeface="Calibri"/>
              </a:rPr>
              <a:t>Teamworking and delegation</a:t>
            </a:r>
            <a:endParaRPr lang="en-GB" b="1" dirty="0"/>
          </a:p>
          <a:p>
            <a:r>
              <a:rPr lang="en-GB" dirty="0"/>
              <a:t>66 You must be confident that any person you delegate to has the necessary knowledge, </a:t>
            </a:r>
            <a:r>
              <a:rPr lang="en-GB" dirty="0" err="1"/>
              <a:t>skillsand</a:t>
            </a:r>
            <a:r>
              <a:rPr lang="en-GB" dirty="0"/>
              <a:t> training to carry out the task you’re delegating. You must give them clear instructions and encourage them to ask questions and seek support or supervision if they need it.</a:t>
            </a:r>
          </a:p>
          <a:p>
            <a:endParaRPr lang="en-GB" dirty="0"/>
          </a:p>
          <a:p>
            <a:r>
              <a:rPr lang="en-GB" dirty="0"/>
              <a:t>67. If a task is delegated to you by a colleague but you’re not confident you have the necessary knowledge, skills or training to carry it out safely, you must prioritise patient safety and seek help, even if you’ve already agreed to carry out the task independently. </a:t>
            </a:r>
            <a:r>
              <a:rPr lang="en-GB" b="1" dirty="0"/>
              <a:t>[the aim is to empower junior doctors to speak up if they don’t feel competent – and the duty to ‘seek help’ doesn’t require them to say to the person who is delegating that they don’t feel competent – in case that person is intimidating or very senior – they must just seek help from someone, either to carry out the task for them, or supervise them doing it. The key message is not to do something they don’t feel competent to do.]</a:t>
            </a:r>
            <a:endParaRPr lang="en-GB" dirty="0">
              <a:cs typeface="Calibri"/>
            </a:endParaRPr>
          </a:p>
          <a:p>
            <a:endParaRPr lang="en-GB" dirty="0"/>
          </a:p>
          <a:p>
            <a:r>
              <a:rPr lang="en-GB" b="1" i="1" dirty="0">
                <a:cs typeface="Calibri"/>
              </a:rPr>
              <a:t>Keeping patients safe</a:t>
            </a:r>
            <a:endParaRPr lang="en-GB" dirty="0"/>
          </a:p>
          <a:p>
            <a:r>
              <a:rPr lang="en-GB" dirty="0"/>
              <a:t>72. You should be familiar with, and use, the clinical governance and risk management structures and processes in any organisation that you work for or are contracted to.</a:t>
            </a:r>
            <a:endParaRPr lang="en-US" dirty="0"/>
          </a:p>
          <a:p>
            <a:endParaRPr lang="en-GB" dirty="0"/>
          </a:p>
          <a:p>
            <a:r>
              <a:rPr lang="en-GB" b="1" i="1" dirty="0">
                <a:cs typeface="Calibri"/>
              </a:rPr>
              <a:t>Responding to safety risks</a:t>
            </a:r>
            <a:endParaRPr lang="en-GB" dirty="0"/>
          </a:p>
          <a:p>
            <a:r>
              <a:rPr lang="en-GB" dirty="0">
                <a:cs typeface="Calibri"/>
              </a:rPr>
              <a:t>Paras 75-76  on raising concerns. Again the duty is stronger for those in formal leadership or management roles.</a:t>
            </a:r>
            <a:endParaRPr lang="en-GB" b="1" dirty="0"/>
          </a:p>
          <a:p>
            <a:endParaRPr lang="en-GB" dirty="0">
              <a:cs typeface="Calibri"/>
            </a:endParaRPr>
          </a:p>
          <a:p>
            <a:r>
              <a:rPr lang="en-GB" b="1" i="1" dirty="0">
                <a:cs typeface="Calibri"/>
              </a:rPr>
              <a:t>Managing risks posed by your health</a:t>
            </a:r>
            <a:endParaRPr lang="en-GB" dirty="0"/>
          </a:p>
          <a:p>
            <a:r>
              <a:rPr lang="en-GB" b="1" dirty="0"/>
              <a:t>78. </a:t>
            </a:r>
            <a:r>
              <a:rPr lang="en-GB" dirty="0"/>
              <a:t>You should try to take care of your own health and wellbeing, recognising if you may not be</a:t>
            </a:r>
            <a:r>
              <a:rPr lang="en-US" dirty="0"/>
              <a:t> </a:t>
            </a:r>
            <a:r>
              <a:rPr lang="en-GB" dirty="0"/>
              <a:t>fit for work. You should seek independent professional advice about your fitness for work,</a:t>
            </a:r>
            <a:r>
              <a:rPr lang="en-US" dirty="0"/>
              <a:t> </a:t>
            </a:r>
            <a:r>
              <a:rPr lang="en-GB" dirty="0"/>
              <a:t>rather than relying on your own assessment.</a:t>
            </a:r>
            <a:endParaRPr lang="en-US" dirty="0"/>
          </a:p>
          <a:p>
            <a:r>
              <a:rPr lang="en-GB" b="1" dirty="0"/>
              <a:t>Another example of where GMP is modelling good behaviour rather than calling out bad, </a:t>
            </a:r>
            <a:r>
              <a:rPr lang="en-GB" b="1" dirty="0" err="1"/>
              <a:t>ie</a:t>
            </a:r>
            <a:r>
              <a:rPr lang="en-GB" b="1" dirty="0"/>
              <a:t> we’re not interested in punishing </a:t>
            </a:r>
            <a:r>
              <a:rPr lang="en-GB" b="1" dirty="0" err="1"/>
              <a:t>drs</a:t>
            </a:r>
            <a:r>
              <a:rPr lang="en-GB" b="1" dirty="0"/>
              <a:t> who don’t take care of their own health, but by including this new duty we’re acknowledging the importance of </a:t>
            </a:r>
            <a:r>
              <a:rPr lang="en-GB" b="1" dirty="0" err="1"/>
              <a:t>drs</a:t>
            </a:r>
            <a:r>
              <a:rPr lang="en-GB" b="1" dirty="0"/>
              <a:t> own health and wellbeing if they’re to practise effectively. Hope to empower </a:t>
            </a:r>
            <a:r>
              <a:rPr lang="en-GB" b="1" dirty="0" err="1"/>
              <a:t>drs</a:t>
            </a:r>
            <a:r>
              <a:rPr lang="en-GB" b="1" dirty="0"/>
              <a:t> to be able to say to unreasonable employers – look, the GMC tells me to look after myself. </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9160E-6441-4498-B610-AD2B4214FC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695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dirty="0"/>
              <a:t>Domain 4: Trust and professionalism</a:t>
            </a:r>
          </a:p>
          <a:p>
            <a:pPr marL="0" indent="0">
              <a:buFont typeface="Arial"/>
              <a:buNone/>
            </a:pPr>
            <a:endParaRPr lang="en-US" b="1" dirty="0"/>
          </a:p>
          <a:p>
            <a:pPr marL="171450" indent="-171450">
              <a:buFont typeface="Arial"/>
              <a:buChar char="•"/>
            </a:pPr>
            <a:r>
              <a:rPr lang="en-US" b="1" dirty="0"/>
              <a:t>Maintaining professional boundaries</a:t>
            </a:r>
            <a:endParaRPr lang="en-US" dirty="0"/>
          </a:p>
          <a:p>
            <a:r>
              <a:rPr lang="en-US" dirty="0"/>
              <a:t>Expansion of current guidance on relationships with patients to say that medical professionals </a:t>
            </a:r>
            <a:r>
              <a:rPr lang="en-US" b="1" u="sng" dirty="0"/>
              <a:t>must not act in a sexual way towards patients</a:t>
            </a:r>
            <a:r>
              <a:rPr lang="en-US" dirty="0"/>
              <a:t>.</a:t>
            </a:r>
          </a:p>
          <a:p>
            <a:pPr marL="0" indent="0">
              <a:buFont typeface="Arial"/>
              <a:buNone/>
            </a:pPr>
            <a:endParaRPr lang="en-US" b="1" dirty="0"/>
          </a:p>
          <a:p>
            <a:pPr marL="171450" indent="-171450">
              <a:buFont typeface="Arial"/>
              <a:buChar char="•"/>
            </a:pPr>
            <a:r>
              <a:rPr lang="en-US" b="1" dirty="0"/>
              <a:t>Communicating as a professional </a:t>
            </a:r>
            <a:endParaRPr lang="en-US" dirty="0"/>
          </a:p>
          <a:p>
            <a:pPr marL="171450" indent="-171450">
              <a:buFont typeface="Arial"/>
              <a:buChar char="•"/>
            </a:pPr>
            <a:r>
              <a:rPr lang="en-US" dirty="0"/>
              <a:t>Expansion of current guidance to </a:t>
            </a:r>
            <a:r>
              <a:rPr lang="en-US" dirty="0" err="1"/>
              <a:t>emphasise</a:t>
            </a:r>
            <a:r>
              <a:rPr lang="en-US" dirty="0"/>
              <a:t> that any information communicated by a medical professional must be </a:t>
            </a:r>
            <a:r>
              <a:rPr lang="en-US" b="1" u="sng" dirty="0"/>
              <a:t>accurate, not false or misleading</a:t>
            </a:r>
            <a:r>
              <a:rPr lang="en-US" dirty="0"/>
              <a:t>.</a:t>
            </a:r>
            <a:endParaRPr lang="en-US" dirty="0">
              <a:cs typeface="Calibri"/>
            </a:endParaRPr>
          </a:p>
          <a:p>
            <a:pPr marL="171450" indent="-171450">
              <a:buFont typeface="Arial"/>
              <a:buChar char="•"/>
            </a:pPr>
            <a:r>
              <a:rPr lang="en-US" dirty="0"/>
              <a:t>Information communicated </a:t>
            </a:r>
            <a:r>
              <a:rPr lang="en-US" b="1" u="sng" dirty="0"/>
              <a:t>must not exploit people’s vulnerability or lack of medical knowledge</a:t>
            </a:r>
            <a:r>
              <a:rPr lang="en-US" dirty="0"/>
              <a:t>.</a:t>
            </a:r>
            <a:endParaRPr lang="en-US" dirty="0">
              <a:cs typeface="Calibri"/>
            </a:endParaRPr>
          </a:p>
          <a:p>
            <a:pPr marL="171450" indent="-171450">
              <a:buFont typeface="Arial"/>
              <a:buChar char="•"/>
            </a:pPr>
            <a:r>
              <a:rPr lang="en-US" dirty="0"/>
              <a:t>This guidance also applies on </a:t>
            </a:r>
            <a:r>
              <a:rPr lang="en-US" b="1" u="sng" dirty="0"/>
              <a:t>social media </a:t>
            </a:r>
            <a:r>
              <a:rPr lang="en-US" dirty="0"/>
              <a:t>and when </a:t>
            </a:r>
            <a:r>
              <a:rPr lang="en-US" b="1" u="sng" dirty="0"/>
              <a:t>advertising or endorsing products</a:t>
            </a:r>
            <a:r>
              <a:rPr lang="en-US" dirty="0"/>
              <a:t>.</a:t>
            </a:r>
            <a:endParaRPr lang="en-US" dirty="0">
              <a:cs typeface="Calibri"/>
            </a:endParaRPr>
          </a:p>
          <a:p>
            <a:pPr marL="171450" indent="-171450">
              <a:buFont typeface="Arial"/>
              <a:buChar char="•"/>
            </a:pPr>
            <a:r>
              <a:rPr lang="en-US" dirty="0"/>
              <a:t>New reminder that </a:t>
            </a:r>
            <a:r>
              <a:rPr lang="en-US" b="1" u="sng" dirty="0"/>
              <a:t>private communications may become public</a:t>
            </a:r>
            <a:r>
              <a:rPr lang="en-US" dirty="0"/>
              <a:t>.</a:t>
            </a:r>
            <a:endParaRPr lang="en-US" dirty="0">
              <a:cs typeface="Calibri"/>
            </a:endParaRPr>
          </a:p>
          <a:p>
            <a:endParaRPr lang="en-US" dirty="0">
              <a:cs typeface="Calibri"/>
            </a:endParaRPr>
          </a:p>
          <a:p>
            <a:pPr marL="0" indent="0">
              <a:buFont typeface="Arial"/>
              <a:buNone/>
            </a:pPr>
            <a:r>
              <a:rPr lang="en-US" b="1" dirty="0"/>
              <a:t>Managing conflicts of interest</a:t>
            </a:r>
            <a:endParaRPr lang="en-US" dirty="0"/>
          </a:p>
          <a:p>
            <a:pPr marL="171450" indent="-171450">
              <a:buFont typeface="Arial"/>
              <a:buChar char="•"/>
            </a:pPr>
            <a:r>
              <a:rPr lang="en-US" dirty="0"/>
              <a:t>Greater emphasis on </a:t>
            </a:r>
            <a:r>
              <a:rPr lang="en-US" b="1" u="sng" dirty="0"/>
              <a:t>identifying and managing conflicts of interest</a:t>
            </a:r>
            <a:r>
              <a:rPr lang="en-US" dirty="0"/>
              <a:t>, including being open with patients and employers.</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p>
          <a:p>
            <a:endParaRPr lang="en-GB" dirty="0"/>
          </a:p>
          <a:p>
            <a:r>
              <a:rPr lang="en-GB" dirty="0"/>
              <a:t>81. You must make sure that your conduct justifies patients’ trust in you and the public’s trust in your profession.</a:t>
            </a:r>
            <a:endParaRPr lang="en-US" dirty="0"/>
          </a:p>
          <a:p>
            <a:endParaRPr lang="en-GB" dirty="0"/>
          </a:p>
          <a:p>
            <a:r>
              <a:rPr lang="en-GB" dirty="0"/>
              <a:t>86. You must not act in a sexual way towards patients or use your professional position to pursue a sexual or improper emotional relationship with a patient or someone close to them. You must follow our more detailed guidance on </a:t>
            </a:r>
            <a:r>
              <a:rPr lang="en-GB" i="1" dirty="0"/>
              <a:t>Maintaining personal and professional boundaries.</a:t>
            </a:r>
            <a:endParaRPr lang="en-US" dirty="0"/>
          </a:p>
          <a:p>
            <a:endParaRPr lang="en-GB" dirty="0"/>
          </a:p>
          <a:p>
            <a:pPr>
              <a:lnSpc>
                <a:spcPct val="107000"/>
              </a:lnSpc>
              <a:spcAft>
                <a:spcPts val="800"/>
              </a:spcAft>
            </a:pPr>
            <a:r>
              <a:rPr lang="en-GB" i="1" dirty="0"/>
              <a:t>90. </a:t>
            </a:r>
            <a:r>
              <a:rPr lang="en-GB" dirty="0"/>
              <a:t>When communicating publicly as a medical professional – including using social media, advertising your services, and promoting or endorsing any services or products:</a:t>
            </a:r>
            <a:endParaRPr lang="en-US" dirty="0"/>
          </a:p>
          <a:p>
            <a:pPr marL="342900" indent="-342900">
              <a:lnSpc>
                <a:spcPct val="107000"/>
              </a:lnSpc>
              <a:buAutoNum type="alphaLcPeriod"/>
            </a:pPr>
            <a:r>
              <a:rPr lang="en-GB" dirty="0"/>
              <a:t>you must follow the guidance in paragraph 89 and 90 </a:t>
            </a:r>
            <a:endParaRPr lang="en-US" dirty="0"/>
          </a:p>
          <a:p>
            <a:pPr marL="342900" indent="-342900">
              <a:lnSpc>
                <a:spcPct val="107000"/>
              </a:lnSpc>
              <a:buAutoNum type="alphaLcPeriod"/>
            </a:pPr>
            <a:r>
              <a:rPr lang="en-GB" dirty="0"/>
              <a:t>you must declare any conflicts of interest</a:t>
            </a:r>
            <a:endParaRPr lang="en-US" dirty="0"/>
          </a:p>
          <a:p>
            <a:pPr marL="342900" indent="-342900">
              <a:lnSpc>
                <a:spcPct val="107000"/>
              </a:lnSpc>
              <a:spcAft>
                <a:spcPts val="800"/>
              </a:spcAft>
              <a:buAutoNum type="alphaLcPeriod"/>
            </a:pPr>
            <a:r>
              <a:rPr lang="en-GB" dirty="0"/>
              <a:t>you must not exploit people’s vulnerability or lack of medical knowledge</a:t>
            </a:r>
            <a:endParaRPr lang="en-US" dirty="0"/>
          </a:p>
          <a:p>
            <a:r>
              <a:rPr lang="en-GB" dirty="0"/>
              <a:t>you must make sure what you communicate is in line with your duty to promote and protect the health of patients and the public.</a:t>
            </a:r>
          </a:p>
          <a:p>
            <a:endParaRPr lang="en-GB" dirty="0"/>
          </a:p>
          <a:p>
            <a:r>
              <a:rPr lang="en-GB" i="1" dirty="0"/>
              <a:t>98. </a:t>
            </a:r>
            <a:r>
              <a:rPr lang="en-GB" dirty="0"/>
              <a:t>To maintain patient safety, you must cooperate with formal inquiries, patient safety investigations, and complaints procedures. You must provide all relevant information and be open and honest.</a:t>
            </a:r>
          </a:p>
          <a:p>
            <a:endParaRPr lang="en-GB" dirty="0"/>
          </a:p>
          <a:p>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9160E-6441-4498-B610-AD2B4214FC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37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GMP introductory pages have been expanded to include:</a:t>
            </a:r>
          </a:p>
          <a:p>
            <a:pPr marL="0" indent="0">
              <a:buFont typeface="Arial" panose="020B0604020202020204" pitchFamily="34" charset="0"/>
              <a:buNone/>
            </a:pPr>
            <a:r>
              <a:rPr lang="en-GB" b="1" dirty="0"/>
              <a:t>How the standards relate to revalidation  [Go into detail where relevant] </a:t>
            </a:r>
          </a:p>
          <a:p>
            <a:pPr marL="0" indent="0">
              <a:buFont typeface="Arial" panose="020B0604020202020204" pitchFamily="34" charset="0"/>
              <a:buNone/>
            </a:pPr>
            <a:r>
              <a:rPr lang="en-GB" b="0" dirty="0"/>
              <a:t>Revalidation supports you to develop your practice, drives improvements in clinical governance, and gives your patients confidence that you’re up to date.</a:t>
            </a:r>
          </a:p>
          <a:p>
            <a:pPr marL="0" indent="0">
              <a:buFont typeface="Arial" panose="020B0604020202020204" pitchFamily="34" charset="0"/>
              <a:buNone/>
            </a:pPr>
            <a:r>
              <a:rPr lang="en-GB" b="0" dirty="0"/>
              <a:t>To maintain your licence to practise, you must continuously engage with local clinical governance systems, including annual appraisal. This will demonstrate that you are working in line with the principles, values and standards of care, and behaviour, set out in the professional standards</a:t>
            </a:r>
            <a:endParaRPr lang="en-GB" dirty="0"/>
          </a:p>
          <a:p>
            <a:pPr marL="171450" indent="-171450">
              <a:buFont typeface="Arial" panose="020B0604020202020204" pitchFamily="34" charset="0"/>
              <a:buChar char="•"/>
            </a:pPr>
            <a:endParaRPr lang="en-GB" dirty="0"/>
          </a:p>
          <a:p>
            <a:pPr>
              <a:lnSpc>
                <a:spcPct val="90000"/>
              </a:lnSpc>
              <a:spcBef>
                <a:spcPts val="2800"/>
              </a:spcBef>
              <a:spcAft>
                <a:spcPts val="500"/>
              </a:spcAft>
            </a:pPr>
            <a:r>
              <a:rPr lang="en-GB" sz="2100" b="1" kern="1600" dirty="0">
                <a:solidFill>
                  <a:srgbClr val="156EA5"/>
                </a:solidFill>
                <a:effectLst/>
                <a:latin typeface="Calibri" panose="020F0502020204030204" pitchFamily="34" charset="0"/>
                <a:cs typeface="Calibri" panose="020F0502020204030204" pitchFamily="34" charset="0"/>
              </a:rPr>
              <a:t>How the standards relate to fitness to practise [Go into detail where relevant]</a:t>
            </a:r>
            <a:endParaRPr lang="en-GB" sz="2100" b="1" kern="1600" dirty="0">
              <a:solidFill>
                <a:srgbClr val="156EA5"/>
              </a:solidFill>
              <a:effectLst/>
              <a:latin typeface="Calibri" panose="020F0502020204030204" pitchFamily="34" charset="0"/>
              <a:cs typeface="Arial" panose="020B0604020202020204" pitchFamily="34" charset="0"/>
            </a:endParaRPr>
          </a:p>
          <a:p>
            <a:pPr marL="0" lvl="0" indent="0">
              <a:lnSpc>
                <a:spcPct val="107000"/>
              </a:lnSpc>
              <a:spcAft>
                <a:spcPts val="800"/>
              </a:spcAft>
              <a:buClr>
                <a:srgbClr val="F39200"/>
              </a:buClr>
              <a:buSzPts val="1000"/>
              <a:buFont typeface="Wingdings" panose="05000000000000000000" pitchFamily="2" charset="2"/>
              <a:buNone/>
            </a:pP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professional standards describe good practice, and not every departure from them will be considered serious.  </a:t>
            </a: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spcAft>
                <a:spcPts val="800"/>
              </a:spcAft>
              <a:buClr>
                <a:srgbClr val="F39200"/>
              </a:buClr>
              <a:buSzPts val="1000"/>
              <a:buFont typeface="Wingdings" panose="05000000000000000000" pitchFamily="2" charset="2"/>
              <a:buNone/>
            </a:pPr>
            <a:endPar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07000"/>
              </a:lnSpc>
              <a:spcAft>
                <a:spcPts val="800"/>
              </a:spcAft>
              <a:buClr>
                <a:srgbClr val="F39200"/>
              </a:buClr>
              <a:buSzPts val="1000"/>
              <a:buFont typeface="Wingdings" panose="05000000000000000000" pitchFamily="2" charset="2"/>
              <a:buNone/>
            </a:pP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a concern is raised with us about a medical professional, we must assess if that medical professional poses any current and ongoing risk to one or more of the three parts of public protection: </a:t>
            </a: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Clr>
                <a:srgbClr val="F39200"/>
              </a:buClr>
              <a:buSzPts val="1000"/>
              <a:buFont typeface="Courier New" panose="02070309020205020404" pitchFamily="49" charset="0"/>
              <a:buChar char="o"/>
            </a:pP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protecting, promoting and maintaining the health, safety and wellbeing of the public </a:t>
            </a: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Clr>
                <a:srgbClr val="F39200"/>
              </a:buClr>
              <a:buSzPts val="1000"/>
              <a:buFont typeface="Courier New" panose="02070309020205020404" pitchFamily="49" charset="0"/>
              <a:buChar char="o"/>
            </a:pP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promoting and maintaining public confidence in the medical professions, and </a:t>
            </a: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Clr>
                <a:srgbClr val="F39200"/>
              </a:buClr>
              <a:buSzPts val="1000"/>
              <a:buFont typeface="Courier New" panose="02070309020205020404" pitchFamily="49" charset="0"/>
              <a:buChar char="o"/>
            </a:pP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promoting and maintaining proper professional standards and conduct for members of those professions. </a:t>
            </a: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spcAft>
                <a:spcPts val="800"/>
              </a:spcAft>
              <a:buClr>
                <a:srgbClr val="F39200"/>
              </a:buClr>
              <a:buSzPts val="1000"/>
              <a:buFont typeface="Wingdings" panose="05000000000000000000" pitchFamily="2" charset="2"/>
              <a:buNone/>
            </a:pPr>
            <a:endPar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07000"/>
              </a:lnSpc>
              <a:spcAft>
                <a:spcPts val="800"/>
              </a:spcAft>
              <a:buClr>
                <a:srgbClr val="F39200"/>
              </a:buClr>
              <a:buSzPts val="1000"/>
              <a:buFont typeface="Wingdings" panose="05000000000000000000" pitchFamily="2" charset="2"/>
              <a:buNone/>
            </a:pP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do this by considering the following. </a:t>
            </a: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Clr>
                <a:srgbClr val="F39200"/>
              </a:buClr>
              <a:buSzPts val="1000"/>
              <a:buFont typeface="Courier New" panose="02070309020205020404" pitchFamily="49" charset="0"/>
              <a:buChar char="o"/>
            </a:pP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serious the concern is. This includes looking at the extent of the medical professional’s departure from the professional standards and/or the impact of a health condition on their behaviour or performance. It also includes other factors that may impact on seriousness, such as premeditated or persistent behaviour, abuse of power, and whether the behaviour or poor performance the concern relates to is an isolated incident or has been repeated. </a:t>
            </a: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Clr>
                <a:srgbClr val="F39200"/>
              </a:buClr>
              <a:buSzPts val="1000"/>
              <a:buFont typeface="Courier New" panose="02070309020205020404" pitchFamily="49" charset="0"/>
              <a:buChar char="o"/>
            </a:pP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 relevant context that may impact on risk, for example systems factors and interpersonal factors in the medical professional’s working environment or their role and level of experience. </a:t>
            </a: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Clr>
                <a:srgbClr val="F39200"/>
              </a:buClr>
              <a:buSzPts val="1000"/>
              <a:buFont typeface="Courier New" panose="02070309020205020404" pitchFamily="49" charset="0"/>
              <a:buChar char="o"/>
            </a:pP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the medical professional responded to the concern, including evidence of insight and remediation. </a:t>
            </a: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spcAft>
                <a:spcPts val="800"/>
              </a:spcAft>
              <a:buClr>
                <a:srgbClr val="F39200"/>
              </a:buClr>
              <a:buSzPts val="1000"/>
              <a:buFont typeface="Wingdings" panose="05000000000000000000" pitchFamily="2" charset="2"/>
              <a:buNone/>
            </a:pPr>
            <a:endPar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07000"/>
              </a:lnSpc>
              <a:spcAft>
                <a:spcPts val="800"/>
              </a:spcAft>
              <a:buClr>
                <a:srgbClr val="F39200"/>
              </a:buClr>
              <a:buSzPts val="1000"/>
              <a:buFont typeface="Wingdings" panose="05000000000000000000" pitchFamily="2" charset="2"/>
              <a:buNone/>
            </a:pP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we’ve assessed the risk, we’ll need to consider if regulatory action may be required in response to the concern. You can read more about our processes and the types of action we might need to take on our fitness to practise webpages.</a:t>
            </a: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dirty="0">
              <a:solidFill>
                <a:srgbClr val="000000"/>
              </a:solidFill>
              <a:effectLst/>
              <a:latin typeface="Calibri" panose="020F0502020204030204" pitchFamily="34" charset="0"/>
              <a:ea typeface="Times New Roman" panose="02020603050405020304" pitchFamily="18" charset="0"/>
            </a:endParaRPr>
          </a:p>
          <a:p>
            <a:r>
              <a:rPr lang="en-GB" sz="1200" dirty="0">
                <a:solidFill>
                  <a:srgbClr val="000000"/>
                </a:solidFill>
                <a:effectLst/>
                <a:latin typeface="Calibri" panose="020F0502020204030204" pitchFamily="34" charset="0"/>
                <a:ea typeface="Times New Roman" panose="02020603050405020304" pitchFamily="18" charset="0"/>
              </a:rPr>
              <a:t>Only a small number of doctors have a fitness to practise investigation opened each year – around 3% of doctors on the register, with around 150 doctors having their registration erased or suspended (Fitness to practise annual statistics: 2021).</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14</a:t>
            </a:fld>
            <a:endParaRPr lang="en-GB"/>
          </a:p>
        </p:txBody>
      </p:sp>
    </p:spTree>
    <p:extLst>
      <p:ext uri="{BB962C8B-B14F-4D97-AF65-F5344CB8AC3E}">
        <p14:creationId xmlns:p14="http://schemas.microsoft.com/office/powerpoint/2010/main" val="2828633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200" b="0" i="0">
                <a:solidFill>
                  <a:srgbClr val="000000"/>
                </a:solidFill>
                <a:effectLst/>
                <a:latin typeface="Calibri" panose="020F0502020204030204" pitchFamily="34" charset="0"/>
              </a:rPr>
              <a:t>The updated standards have a stronger focus on behaviours and values which create respectful, fair and supportive workplaces. </a:t>
            </a:r>
            <a:r>
              <a:rPr lang="en-GB" sz="1200" b="1" i="0">
                <a:solidFill>
                  <a:srgbClr val="000000"/>
                </a:solidFill>
                <a:effectLst/>
                <a:latin typeface="Calibri" panose="020F0502020204030204" pitchFamily="34" charset="0"/>
              </a:rPr>
              <a:t> </a:t>
            </a:r>
            <a:r>
              <a:rPr lang="en-GB" sz="1200" b="0" i="0">
                <a:solidFill>
                  <a:srgbClr val="000000"/>
                </a:solidFill>
                <a:effectLst/>
                <a:latin typeface="Calibri" panose="020F0502020204030204" pitchFamily="34" charset="0"/>
              </a:rPr>
              <a:t>These type of environments enable good team work, they make everyone feel safe to speak up, and they empower doctors to provide quality patient care. </a:t>
            </a:r>
            <a:r>
              <a:rPr lang="en-GB" sz="1200" b="1" i="0">
                <a:solidFill>
                  <a:srgbClr val="000000"/>
                </a:solidFill>
                <a:effectLst/>
                <a:latin typeface="Calibri" panose="020F0502020204030204" pitchFamily="34" charset="0"/>
              </a:rPr>
              <a:t> </a:t>
            </a:r>
            <a:r>
              <a:rPr lang="en-GB" sz="1200" b="0" i="0">
                <a:solidFill>
                  <a:srgbClr val="000000"/>
                </a:solidFill>
                <a:effectLst/>
                <a:latin typeface="Calibri" panose="020F0502020204030204" pitchFamily="34" charset="0"/>
              </a:rPr>
              <a:t>Crucially, these type of environments help to retain doctors working in the UK.  </a:t>
            </a:r>
            <a:r>
              <a:rPr lang="en-GB" sz="1200" b="1" i="0">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Calibri" panose="020F0502020204030204" pitchFamily="34" charset="0"/>
              </a:rPr>
              <a:t>Key point: </a:t>
            </a:r>
            <a:r>
              <a:rPr lang="en-GB" sz="1200" b="0" i="0">
                <a:solidFill>
                  <a:srgbClr val="000000"/>
                </a:solidFill>
                <a:effectLst/>
                <a:latin typeface="Calibri" panose="020F0502020204030204" pitchFamily="34" charset="0"/>
              </a:rPr>
              <a:t>This is a “cultural”  GMP. The emphasis on culture and behaviours in our standards calls for a new approach.  The GMP is an enabler to creating a better culture in the NHS. It helps nudge doctors towards role-modelling and playing their part in creating more inclusive, fairer cultures.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000000"/>
              </a:solidFill>
              <a:effectLst/>
              <a:latin typeface="Calibri" panose="020F0502020204030204" pitchFamily="34" charset="0"/>
            </a:endParaRPr>
          </a:p>
          <a:p>
            <a:r>
              <a:rPr lang="en-GB" sz="1200" b="1" i="0">
                <a:solidFill>
                  <a:srgbClr val="000000"/>
                </a:solidFill>
                <a:effectLst/>
                <a:latin typeface="Calibri" panose="020F0502020204030204" pitchFamily="34" charset="0"/>
              </a:rPr>
              <a:t>We are now going to take a look at 3 of the five themes to consider how you, as educators, leaders and doctors will use the standards to help create and maintain those fairer working environments, ensuring the care and support for doctors that is required to ensure compassionate and safe care for patients.</a:t>
            </a:r>
          </a:p>
          <a:p>
            <a:endParaRPr lang="en-GB" b="1"/>
          </a:p>
          <a:p>
            <a:r>
              <a:rPr lang="en-GB" b="1"/>
              <a:t>[You don’t need to mention them now but below are the three themes that will be discussed in this session]</a:t>
            </a:r>
          </a:p>
          <a:p>
            <a:pPr marL="171450" indent="-171450" algn="l" rtl="0" fontAlgn="base">
              <a:buFont typeface="Arial" panose="020B0604020202020204" pitchFamily="34" charset="0"/>
              <a:buChar char="•"/>
            </a:pPr>
            <a:r>
              <a:rPr lang="en-GB" sz="1200" b="0" i="0">
                <a:solidFill>
                  <a:srgbClr val="000000"/>
                </a:solidFill>
                <a:effectLst/>
                <a:latin typeface="Calibri" panose="020F0502020204030204" pitchFamily="34" charset="0"/>
              </a:rPr>
              <a:t>creating respectful, fair and compassionate workplaces for colleagues and patients </a:t>
            </a:r>
          </a:p>
          <a:p>
            <a:pPr marL="171450" indent="-171450" algn="l" rtl="0" fontAlgn="base">
              <a:buFont typeface="Arial" panose="020B0604020202020204" pitchFamily="34" charset="0"/>
              <a:buChar char="•"/>
            </a:pPr>
            <a:r>
              <a:rPr lang="en-GB" sz="1200" b="0" i="0">
                <a:solidFill>
                  <a:srgbClr val="000000"/>
                </a:solidFill>
                <a:effectLst/>
                <a:latin typeface="Calibri" panose="020F0502020204030204" pitchFamily="34" charset="0"/>
              </a:rPr>
              <a:t>helping to tackle discrimination </a:t>
            </a:r>
          </a:p>
          <a:p>
            <a:pPr marL="171450" indent="-171450" algn="l" rtl="0" fontAlgn="base">
              <a:buFont typeface="Arial" panose="020B0604020202020204" pitchFamily="34" charset="0"/>
              <a:buChar char="•"/>
            </a:pPr>
            <a:r>
              <a:rPr lang="en-GB" sz="1200" b="0" i="0">
                <a:solidFill>
                  <a:srgbClr val="000000"/>
                </a:solidFill>
                <a:effectLst/>
                <a:latin typeface="Calibri" panose="020F0502020204030204" pitchFamily="34" charset="0"/>
              </a:rPr>
              <a:t>championing fair and inclusive leadership </a:t>
            </a:r>
          </a:p>
          <a:p>
            <a:pPr algn="l" rtl="0" fontAlgn="base">
              <a:buFont typeface="Arial" panose="020B0604020202020204" pitchFamily="34" charset="0"/>
              <a:buChar char="•"/>
            </a:pPr>
            <a:endParaRPr lang="en-GB" sz="1200" b="0" i="0">
              <a:solidFill>
                <a:srgbClr val="000000"/>
              </a:solidFill>
              <a:effectLst/>
              <a:latin typeface="Calibri" panose="020F0502020204030204" pitchFamily="34" charset="0"/>
            </a:endParaRPr>
          </a:p>
          <a:p>
            <a:pPr algn="l" rtl="0" fontAlgn="base">
              <a:buFont typeface="Arial" panose="020B0604020202020204" pitchFamily="34" charset="0"/>
              <a:buNone/>
            </a:pPr>
            <a:endParaRPr lang="en-GB" sz="1200" b="0" i="0">
              <a:solidFill>
                <a:srgbClr val="000000"/>
              </a:solidFill>
              <a:effectLst/>
              <a:latin typeface="Calibri" panose="020F0502020204030204" pitchFamily="34" charset="0"/>
            </a:endParaRPr>
          </a:p>
          <a:p>
            <a:pPr algn="l" rtl="0" fontAlgn="base">
              <a:buFont typeface="Arial" panose="020B0604020202020204" pitchFamily="34" charset="0"/>
              <a:buNone/>
            </a:pPr>
            <a:endParaRPr lang="en-GB" sz="1200" b="0" i="1">
              <a:solidFill>
                <a:srgbClr val="000000"/>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9160E-6441-4498-B610-AD2B4214FC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378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89EF23-AFBC-4F93-A303-D22D29C54B43}" type="slidenum">
              <a:rPr lang="en-GB" smtClean="0"/>
              <a:t>16</a:t>
            </a:fld>
            <a:endParaRPr lang="en-GB"/>
          </a:p>
        </p:txBody>
      </p:sp>
    </p:spTree>
    <p:extLst>
      <p:ext uri="{BB962C8B-B14F-4D97-AF65-F5344CB8AC3E}">
        <p14:creationId xmlns:p14="http://schemas.microsoft.com/office/powerpoint/2010/main" val="154482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key theme emerging from our research and engagement was that a good workplace culture is the foundation for good healthcare. That starts with how medical professionals treat each other, and how teams work together in the interests of patients. We’ve strengthened duties under this theme to highlight the importance of medical professionals working effectively with colleagues – within and between teams – to help shape respectful, fair, supportive and compassionate cultures for medical professionals and patients. </a:t>
            </a:r>
            <a:endParaRPr lang="en-US"/>
          </a:p>
          <a:p>
            <a:endParaRPr lang="en-GB"/>
          </a:p>
          <a:p>
            <a:r>
              <a:rPr lang="en-GB"/>
              <a:t>For example we’ve expanded existing guidance to include communicating, listening, leadership and followership as elements of effective teamworking. And we’ve made some changes to highlight the importance of leadership, and not just for those in formal leadership and management roles. Medical professionals don’t always recognise that behaviours and skills they demonstrate daily are examples of everyday leadership so we’ve tried to make that clearer. We’ve also acknowledged the importance of medical professionals taking care of their own wellbeing. </a:t>
            </a:r>
            <a:endParaRPr lang="en-US"/>
          </a:p>
          <a:p>
            <a:endParaRPr lang="en-GB">
              <a:solidFill>
                <a:srgbClr val="000000"/>
              </a:solidFill>
              <a:latin typeface="Calibri"/>
              <a:ea typeface="Times New Roman" panose="02020603050405020304" pitchFamily="18" charset="0"/>
              <a:cs typeface="Calibri"/>
            </a:endParaRPr>
          </a:p>
          <a:p>
            <a:pPr marL="285750" indent="-285750">
              <a:buFont typeface="Arial"/>
              <a:buChar char="•"/>
            </a:pPr>
            <a:r>
              <a:rPr lang="en-GB"/>
              <a:t>Para 48: You must treat colleagues with kindness, courtesy and respect.</a:t>
            </a:r>
            <a:endParaRPr lang="en-GB">
              <a:cs typeface="Calibri"/>
            </a:endParaRPr>
          </a:p>
          <a:p>
            <a:pPr marL="285750" indent="-285750">
              <a:buFont typeface="Arial"/>
              <a:buChar char="•"/>
            </a:pPr>
            <a:r>
              <a:rPr lang="en-GB"/>
              <a:t>Para 49: To develop and maintain effective teamworking and interpersonal relationships you must: listen to colleagues, communicate clearly, politely and considerately, recognise and show respect for colleagues’ skills and contributions, work collaboratively with colleagues, being willing to lead or follow as the circumstances require.</a:t>
            </a:r>
            <a:endParaRPr lang="en-GB">
              <a:cs typeface="Calibri"/>
            </a:endParaRPr>
          </a:p>
          <a:p>
            <a:pPr marL="285750" indent="-285750">
              <a:buFont typeface="Arial"/>
              <a:buChar char="•"/>
            </a:pPr>
            <a:r>
              <a:rPr lang="en-GB"/>
              <a:t>Para 52: You must help to create a culture that is respectful, fair, supportive, and compassionate by role modelling behaviours consistent with these values.  </a:t>
            </a:r>
          </a:p>
          <a:p>
            <a:pPr marL="285750" indent="-285750">
              <a:buFont typeface="Arial"/>
              <a:buChar char="•"/>
            </a:pPr>
            <a:r>
              <a:rPr lang="en-GB"/>
              <a:t>Para 78: You should try to take care of your own health and wellbeing, recognising if you may not be fit for work. </a:t>
            </a:r>
            <a:endParaRPr lang="en-GB">
              <a:cs typeface="Calibri"/>
            </a:endParaRPr>
          </a:p>
          <a:p>
            <a:endParaRPr lang="en-GB">
              <a:solidFill>
                <a:srgbClr val="000000"/>
              </a:solidFill>
              <a:latin typeface="Calibri"/>
              <a:ea typeface="Times New Roman" panose="02020603050405020304" pitchFamily="18" charset="0"/>
              <a:cs typeface="Calibri"/>
            </a:endParaRPr>
          </a:p>
          <a:p>
            <a:endParaRPr lang="en-GB">
              <a:solidFill>
                <a:srgbClr val="000000"/>
              </a:solidFill>
              <a:latin typeface="Calibri"/>
              <a:ea typeface="Times New Roman" panose="02020603050405020304" pitchFamily="18" charset="0"/>
              <a:cs typeface="Calibri"/>
            </a:endParaRPr>
          </a:p>
          <a:p>
            <a:r>
              <a:rPr lang="en-GB" sz="1200">
                <a:solidFill>
                  <a:srgbClr val="000000"/>
                </a:solidFill>
                <a:effectLst/>
                <a:latin typeface="Calibri"/>
                <a:ea typeface="Times New Roman" panose="02020603050405020304" pitchFamily="18" charset="0"/>
                <a:cs typeface="Calibri"/>
              </a:rPr>
              <a:t>If you have a formal </a:t>
            </a:r>
            <a:r>
              <a:rPr lang="en-GB" sz="1200" u="sng">
                <a:solidFill>
                  <a:srgbClr val="000000"/>
                </a:solidFill>
                <a:effectLst/>
                <a:latin typeface="Calibri"/>
                <a:ea typeface="Times New Roman" panose="02020603050405020304" pitchFamily="18" charset="0"/>
                <a:cs typeface="Calibri"/>
                <a:hlinkClick r:id="rId3"/>
              </a:rPr>
              <a:t>leadership or management</a:t>
            </a:r>
            <a:r>
              <a:rPr lang="en-GB" sz="1200">
                <a:solidFill>
                  <a:srgbClr val="000000"/>
                </a:solidFill>
                <a:effectLst/>
                <a:latin typeface="Calibri"/>
                <a:ea typeface="Times New Roman" panose="02020603050405020304" pitchFamily="18" charset="0"/>
                <a:cs typeface="Calibri"/>
              </a:rPr>
              <a:t> role, must take active steps towards creating such a culture including role modelling these behaviours.</a:t>
            </a:r>
            <a:r>
              <a:rPr lang="en-GB">
                <a:solidFill>
                  <a:srgbClr val="000000"/>
                </a:solidFill>
                <a:latin typeface="Calibri"/>
                <a:ea typeface="Times New Roman" panose="02020603050405020304" pitchFamily="18" charset="0"/>
                <a:cs typeface="Calibri"/>
              </a:rPr>
              <a:t> </a:t>
            </a:r>
            <a:endParaRPr lang="en-GB"/>
          </a:p>
          <a:p>
            <a:endParaRPr lang="en-GB"/>
          </a:p>
          <a:p>
            <a:r>
              <a:rPr lang="en-GB" sz="1200"/>
              <a:t>Medical professionals should be </a:t>
            </a:r>
            <a:r>
              <a:rPr lang="en-GB" sz="1200" b="1" u="sng"/>
              <a:t>willing to offer professional support </a:t>
            </a:r>
            <a:r>
              <a:rPr lang="en-GB" sz="1200"/>
              <a:t>to colleagues and students including mentoring, coaching, teaching or training (new to UK practice, returning from break in practice, or find it difficult to access support)</a:t>
            </a:r>
            <a:endParaRPr lang="en-GB"/>
          </a:p>
          <a:p>
            <a:endParaRPr lang="en-GB"/>
          </a:p>
          <a:p>
            <a:r>
              <a:rPr lang="en-GB" sz="1200"/>
              <a:t>Clear expectation that those with a role in</a:t>
            </a:r>
            <a:r>
              <a:rPr lang="en-GB" sz="1200" b="1"/>
              <a:t> </a:t>
            </a:r>
            <a:r>
              <a:rPr lang="en-GB" sz="1200" b="1" u="sng"/>
              <a:t>helping staff access training</a:t>
            </a:r>
            <a:r>
              <a:rPr lang="en-GB" sz="1200" u="sng"/>
              <a:t>, </a:t>
            </a:r>
            <a:r>
              <a:rPr lang="en-GB" sz="1200" b="1" u="sng"/>
              <a:t>development and employment </a:t>
            </a:r>
            <a:r>
              <a:rPr lang="en-GB" sz="1200"/>
              <a:t>opportunities should do this </a:t>
            </a:r>
            <a:r>
              <a:rPr lang="en-GB" sz="1200" b="1" u="sng"/>
              <a:t>fairly</a:t>
            </a:r>
            <a:r>
              <a:rPr lang="en-GB" sz="1200"/>
              <a:t>.</a:t>
            </a:r>
            <a:endParaRPr lang="en-GB"/>
          </a:p>
          <a:p>
            <a:endParaRPr lang="en-GB" b="1" u="sng"/>
          </a:p>
          <a:p>
            <a:r>
              <a:rPr lang="en-GB" sz="1200" b="1" u="sng"/>
              <a:t>Shaping organisational culture </a:t>
            </a:r>
            <a:r>
              <a:rPr lang="en-GB" sz="1200"/>
              <a:t>– should be aware of impact of behaviours such as talking openly about errors, asking questions and encouraging questions..</a:t>
            </a:r>
            <a:endParaRPr lang="en-GB"/>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solidFill>
                  <a:srgbClr val="000000"/>
                </a:solidFill>
                <a:effectLst/>
                <a:latin typeface="Calibri"/>
                <a:ea typeface="Times New Roman" panose="02020603050405020304" pitchFamily="18" charset="0"/>
                <a:cs typeface="Calibri"/>
              </a:rPr>
              <a:t>These updated standards are needed in UK practice now more than ever. Public inquiries, research and data repeatedly highlight the negative impact that poor workplaces and cultures have on patient safety and doctors’ wellbeing.</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solidFill>
                  <a:srgbClr val="000000"/>
                </a:solidFill>
                <a:effectLst/>
                <a:latin typeface="Calibri"/>
                <a:ea typeface="Times New Roman" panose="02020603050405020304" pitchFamily="18" charset="0"/>
                <a:cs typeface="Calibri"/>
              </a:rPr>
              <a:t>That’s why we’ve included duties </a:t>
            </a:r>
            <a:r>
              <a:rPr lang="en-GB" sz="1200">
                <a:effectLst/>
                <a:latin typeface="Calibri"/>
                <a:ea typeface="Calibri" panose="020F0502020204030204" pitchFamily="34" charset="0"/>
                <a:cs typeface="Calibri"/>
              </a:rPr>
              <a:t>to help address the impacts of biases and the impact that these have on colleagues (as potential contributors to differential outcomes in education and career development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a:p>
          <a:p>
            <a:r>
              <a:rPr lang="en-GB" sz="1200"/>
              <a:t>Domain 3 also includes new duties to tackle abuse, discrimination, bullying or harassment; and to take action if a medical professional witnesses discriminatory behaviour, such as calling out the behaviour if safe to do so or reporting the behaviour. </a:t>
            </a:r>
            <a:endParaRPr lang="en-GB"/>
          </a:p>
          <a:p>
            <a:endParaRPr lang="en-GB"/>
          </a:p>
          <a:p>
            <a:r>
              <a:rPr lang="en-GB" sz="1200"/>
              <a:t>And a new duty on sexual behaviour between colleagues, intended to address the pernicious low level behaviours that can be dismissed as banter or miscommunication but can, and often will, escalate into something more serious if left unchecked</a:t>
            </a:r>
            <a:endParaRPr lang="en-GB" sz="1200">
              <a:cs typeface="Calibri"/>
            </a:endParaRPr>
          </a:p>
          <a:p>
            <a:endParaRPr lang="en-GB" sz="1200"/>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solidFill>
                  <a:srgbClr val="000000"/>
                </a:solidFill>
                <a:effectLst/>
                <a:latin typeface="Calibri"/>
                <a:ea typeface="Times New Roman" panose="02020603050405020304" pitchFamily="18" charset="0"/>
                <a:cs typeface="Calibri"/>
              </a:rPr>
              <a:t>___________________</a:t>
            </a:r>
          </a:p>
          <a:p>
            <a:endParaRPr lang="en-GB" sz="1200"/>
          </a:p>
          <a:p>
            <a:r>
              <a:rPr lang="en-GB" sz="1200"/>
              <a:t>Other areas you may wish to highlight;</a:t>
            </a:r>
            <a:endParaRPr lang="en-GB" sz="1200">
              <a:cs typeface="Calibri"/>
            </a:endParaRPr>
          </a:p>
          <a:p>
            <a:endParaRPr lang="en-GB" sz="1200"/>
          </a:p>
          <a:p>
            <a:pPr algn="l" rtl="0" fontAlgn="base"/>
            <a:r>
              <a:rPr lang="en-GB" sz="1800" b="0" i="0">
                <a:solidFill>
                  <a:srgbClr val="000000"/>
                </a:solidFill>
                <a:effectLst/>
                <a:latin typeface="Calibri"/>
                <a:cs typeface="Calibri"/>
              </a:rPr>
              <a:t>Para 50: When you are on duty, you must be accessible to colleagues seeking information, advice, or support.  </a:t>
            </a:r>
            <a:endParaRPr lang="en-GB" b="0" i="0">
              <a:solidFill>
                <a:srgbClr val="000000"/>
              </a:solidFill>
              <a:effectLst/>
              <a:latin typeface="Calibri"/>
              <a:cs typeface="Calibri"/>
            </a:endParaRPr>
          </a:p>
          <a:p>
            <a:pPr algn="l" rtl="0" fontAlgn="base"/>
            <a:r>
              <a:rPr lang="en-GB" sz="1800" b="0" i="0">
                <a:solidFill>
                  <a:srgbClr val="000000"/>
                </a:solidFill>
                <a:effectLst/>
                <a:latin typeface="Calibri"/>
                <a:cs typeface="Calibri"/>
              </a:rPr>
              <a:t>Para 53: You should be aware of how your behaviour may influence others within and outside the team.  </a:t>
            </a:r>
            <a:endParaRPr lang="en-GB" b="0" i="0">
              <a:solidFill>
                <a:srgbClr val="000000"/>
              </a:solidFill>
              <a:effectLst/>
              <a:latin typeface="Calibri"/>
              <a:cs typeface="Calibri"/>
            </a:endParaRPr>
          </a:p>
          <a:p>
            <a:pPr algn="l" rtl="0" fontAlgn="base"/>
            <a:r>
              <a:rPr lang="en-GB" sz="1800" b="0" i="0">
                <a:solidFill>
                  <a:srgbClr val="000000"/>
                </a:solidFill>
                <a:effectLst/>
                <a:latin typeface="Calibri"/>
                <a:cs typeface="Calibri"/>
              </a:rPr>
              <a:t>Para 61: You must make sure that all colleagues whose work you are overseeing have appropriate supervision.   </a:t>
            </a:r>
            <a:endParaRPr lang="en-GB" b="0" i="0">
              <a:solidFill>
                <a:srgbClr val="000000"/>
              </a:solidFill>
              <a:effectLst/>
              <a:latin typeface="Calibri"/>
              <a:cs typeface="Calibri"/>
            </a:endParaRPr>
          </a:p>
          <a:p>
            <a:pPr algn="l" rtl="0" fontAlgn="base"/>
            <a:r>
              <a:rPr lang="en-GB" sz="1800" b="0" i="0">
                <a:solidFill>
                  <a:srgbClr val="000000"/>
                </a:solidFill>
                <a:effectLst/>
                <a:latin typeface="Calibri"/>
                <a:cs typeface="Calibri"/>
              </a:rPr>
              <a:t>Para 63: You should be willing to offer professional support to colleagues, including students, for example through mentoring, coaching, teaching or training. This type of support is especially important for those new to practice in the UK, those returning from a period away from practice, and those who cannot easily access support. </a:t>
            </a:r>
            <a:endParaRPr lang="en-GB" b="0" i="0">
              <a:solidFill>
                <a:srgbClr val="000000"/>
              </a:solidFill>
              <a:effectLst/>
              <a:latin typeface="Calibri"/>
              <a:cs typeface="Calibri"/>
            </a:endParaRPr>
          </a:p>
          <a:p>
            <a:pPr algn="l" rtl="0" fontAlgn="base"/>
            <a:r>
              <a:rPr lang="en-GB" sz="1800" b="0" i="0">
                <a:solidFill>
                  <a:srgbClr val="000000"/>
                </a:solidFill>
                <a:effectLst/>
                <a:latin typeface="Calibri"/>
                <a:cs typeface="Calibri"/>
              </a:rPr>
              <a:t>Para 64: If part of your role is helping staff access training, development and employment opportunities, you should do this fairly. </a:t>
            </a:r>
            <a:endParaRPr lang="en-GB" b="0" i="0">
              <a:solidFill>
                <a:srgbClr val="000000"/>
              </a:solidFill>
              <a:effectLst/>
              <a:latin typeface="Calibri"/>
              <a:cs typeface="Calibri"/>
            </a:endParaRPr>
          </a:p>
          <a:p>
            <a:pPr algn="l" rtl="0" fontAlgn="base"/>
            <a:r>
              <a:rPr lang="en-GB" sz="1800" b="0" i="0">
                <a:solidFill>
                  <a:srgbClr val="000000"/>
                </a:solidFill>
                <a:effectLst/>
                <a:latin typeface="Calibri"/>
                <a:cs typeface="Calibri"/>
              </a:rPr>
              <a:t>Para 76: If you have a formal leadership or management role, you must take active steps to create an environment in which people can talk about errors and concerns safely. This includes making sure that any concerns raised with you are dealt with promptly and adequately, in line with your workplace policy and our more detailed guidance on Raising and acting on concerns about patient safety. </a:t>
            </a:r>
            <a:endParaRPr lang="en-GB" b="0" i="0">
              <a:solidFill>
                <a:srgbClr val="000000"/>
              </a:solidFill>
              <a:effectLst/>
              <a:latin typeface="Calibri"/>
              <a:cs typeface="Calibri"/>
            </a:endParaRPr>
          </a:p>
          <a:p>
            <a:endParaRPr lang="en-GB" sz="1200"/>
          </a:p>
          <a:p>
            <a:endParaRPr lang="en-GB"/>
          </a:p>
        </p:txBody>
      </p:sp>
      <p:sp>
        <p:nvSpPr>
          <p:cNvPr id="4" name="Slide Number Placeholder 3"/>
          <p:cNvSpPr>
            <a:spLocks noGrp="1"/>
          </p:cNvSpPr>
          <p:nvPr>
            <p:ph type="sldNum" sz="quarter" idx="5"/>
          </p:nvPr>
        </p:nvSpPr>
        <p:spPr/>
        <p:txBody>
          <a:bodyPr/>
          <a:lstStyle/>
          <a:p>
            <a:fld id="{6BC9160E-6441-4498-B610-AD2B4214FC4A}" type="slidenum">
              <a:rPr lang="en-GB" smtClean="0"/>
              <a:t>18</a:t>
            </a:fld>
            <a:endParaRPr lang="en-GB"/>
          </a:p>
        </p:txBody>
      </p:sp>
    </p:spTree>
    <p:extLst>
      <p:ext uri="{BB962C8B-B14F-4D97-AF65-F5344CB8AC3E}">
        <p14:creationId xmlns:p14="http://schemas.microsoft.com/office/powerpoint/2010/main" val="227350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19</a:t>
            </a:fld>
            <a:endParaRPr lang="en-GB"/>
          </a:p>
        </p:txBody>
      </p:sp>
    </p:spTree>
    <p:extLst>
      <p:ext uri="{BB962C8B-B14F-4D97-AF65-F5344CB8AC3E}">
        <p14:creationId xmlns:p14="http://schemas.microsoft.com/office/powerpoint/2010/main" val="2090596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key theme emerging from our research and engagement was that a good workplace culture is the foundation for good healthcare. That starts with how medical professionals treat each other, and how teams work together in the interests of patients. We’ve strengthened duties under this theme to highlight the importance of medical professionals working effectively with colleagues – within and between teams – to help shape respectful, fair, supportive and compassionate cultures for medical professionals and patients. </a:t>
            </a:r>
            <a:endParaRPr lang="en-US"/>
          </a:p>
          <a:p>
            <a:endParaRPr lang="en-GB"/>
          </a:p>
          <a:p>
            <a:r>
              <a:rPr lang="en-GB"/>
              <a:t>For example we’ve expanded existing guidance to include communicating, listening, leadership and followership as elements of effective teamworking. And we’ve made some changes to highlight the importance of leadership, and not just for those in formal leadership and management roles. Medical professionals don’t always recognise that behaviours and skills they demonstrate daily are examples of everyday leadership so we’ve tried to make that clearer. We’ve also acknowledged the importance of medical professionals taking care of their own wellbeing. </a:t>
            </a:r>
            <a:endParaRPr lang="en-US"/>
          </a:p>
          <a:p>
            <a:endParaRPr lang="en-GB">
              <a:solidFill>
                <a:srgbClr val="000000"/>
              </a:solidFill>
              <a:latin typeface="Calibri"/>
              <a:ea typeface="Times New Roman" panose="02020603050405020304" pitchFamily="18" charset="0"/>
              <a:cs typeface="Calibri"/>
            </a:endParaRPr>
          </a:p>
          <a:p>
            <a:pPr marL="285750" indent="-285750">
              <a:buFont typeface="Arial"/>
              <a:buChar char="•"/>
            </a:pPr>
            <a:r>
              <a:rPr lang="en-GB"/>
              <a:t>Para 48: You must treat colleagues with kindness, courtesy and respect.</a:t>
            </a:r>
            <a:endParaRPr lang="en-GB">
              <a:cs typeface="Calibri"/>
            </a:endParaRPr>
          </a:p>
          <a:p>
            <a:pPr marL="285750" indent="-285750">
              <a:buFont typeface="Arial"/>
              <a:buChar char="•"/>
            </a:pPr>
            <a:r>
              <a:rPr lang="en-GB"/>
              <a:t>Para 49: To develop and maintain effective teamworking and interpersonal relationships you must: listen to colleagues, communicate clearly, politely and considerately, recognise and show respect for colleagues’ skills and contributions, work collaboratively with colleagues, being willing to lead or follow as the circumstances require.</a:t>
            </a:r>
            <a:endParaRPr lang="en-GB">
              <a:cs typeface="Calibri"/>
            </a:endParaRPr>
          </a:p>
          <a:p>
            <a:pPr marL="285750" indent="-285750">
              <a:buFont typeface="Arial"/>
              <a:buChar char="•"/>
            </a:pPr>
            <a:r>
              <a:rPr lang="en-GB"/>
              <a:t>Para 52: You must help to create a culture that is respectful, fair, supportive, and compassionate by role modelling behaviours consistent with these values.  </a:t>
            </a:r>
          </a:p>
          <a:p>
            <a:pPr marL="285750" indent="-285750">
              <a:buFont typeface="Arial"/>
              <a:buChar char="•"/>
            </a:pPr>
            <a:r>
              <a:rPr lang="en-GB"/>
              <a:t>Para 78: You should try to take care of your own health and wellbeing, recognising if you may not be fit for work. </a:t>
            </a:r>
            <a:endParaRPr lang="en-GB">
              <a:cs typeface="Calibri"/>
            </a:endParaRPr>
          </a:p>
          <a:p>
            <a:endParaRPr lang="en-GB">
              <a:solidFill>
                <a:srgbClr val="000000"/>
              </a:solidFill>
              <a:latin typeface="Calibri"/>
              <a:ea typeface="Times New Roman" panose="02020603050405020304" pitchFamily="18" charset="0"/>
              <a:cs typeface="Calibri"/>
            </a:endParaRPr>
          </a:p>
          <a:p>
            <a:endParaRPr lang="en-GB">
              <a:solidFill>
                <a:srgbClr val="000000"/>
              </a:solidFill>
              <a:latin typeface="Calibri"/>
              <a:ea typeface="Times New Roman" panose="02020603050405020304" pitchFamily="18" charset="0"/>
              <a:cs typeface="Calibri"/>
            </a:endParaRPr>
          </a:p>
          <a:p>
            <a:r>
              <a:rPr lang="en-GB" sz="1200">
                <a:solidFill>
                  <a:srgbClr val="000000"/>
                </a:solidFill>
                <a:effectLst/>
                <a:latin typeface="Calibri"/>
                <a:ea typeface="Times New Roman" panose="02020603050405020304" pitchFamily="18" charset="0"/>
                <a:cs typeface="Calibri"/>
              </a:rPr>
              <a:t>If you have a formal </a:t>
            </a:r>
            <a:r>
              <a:rPr lang="en-GB" sz="1200" u="sng">
                <a:solidFill>
                  <a:srgbClr val="000000"/>
                </a:solidFill>
                <a:effectLst/>
                <a:latin typeface="Calibri"/>
                <a:ea typeface="Times New Roman" panose="02020603050405020304" pitchFamily="18" charset="0"/>
                <a:cs typeface="Calibri"/>
                <a:hlinkClick r:id="rId3"/>
              </a:rPr>
              <a:t>leadership or management</a:t>
            </a:r>
            <a:r>
              <a:rPr lang="en-GB" sz="1200">
                <a:solidFill>
                  <a:srgbClr val="000000"/>
                </a:solidFill>
                <a:effectLst/>
                <a:latin typeface="Calibri"/>
                <a:ea typeface="Times New Roman" panose="02020603050405020304" pitchFamily="18" charset="0"/>
                <a:cs typeface="Calibri"/>
              </a:rPr>
              <a:t> role, must take active steps towards creating such a culture including role modelling these behaviours.</a:t>
            </a:r>
            <a:r>
              <a:rPr lang="en-GB">
                <a:solidFill>
                  <a:srgbClr val="000000"/>
                </a:solidFill>
                <a:latin typeface="Calibri"/>
                <a:ea typeface="Times New Roman" panose="02020603050405020304" pitchFamily="18" charset="0"/>
                <a:cs typeface="Calibri"/>
              </a:rPr>
              <a:t> </a:t>
            </a:r>
            <a:endParaRPr lang="en-GB"/>
          </a:p>
          <a:p>
            <a:endParaRPr lang="en-GB"/>
          </a:p>
          <a:p>
            <a:r>
              <a:rPr lang="en-GB" sz="1200"/>
              <a:t>Medical professionals should be </a:t>
            </a:r>
            <a:r>
              <a:rPr lang="en-GB" sz="1200" b="1" u="sng"/>
              <a:t>willing to offer professional support </a:t>
            </a:r>
            <a:r>
              <a:rPr lang="en-GB" sz="1200"/>
              <a:t>to colleagues and students including mentoring, coaching, teaching or training (new to UK practice, returning from break in practice, or find it difficult to access support)</a:t>
            </a:r>
            <a:endParaRPr lang="en-GB"/>
          </a:p>
          <a:p>
            <a:endParaRPr lang="en-GB"/>
          </a:p>
          <a:p>
            <a:r>
              <a:rPr lang="en-GB" sz="1200"/>
              <a:t>Clear expectation that those with a role in</a:t>
            </a:r>
            <a:r>
              <a:rPr lang="en-GB" sz="1200" b="1"/>
              <a:t> </a:t>
            </a:r>
            <a:r>
              <a:rPr lang="en-GB" sz="1200" b="1" u="sng"/>
              <a:t>helping staff access training</a:t>
            </a:r>
            <a:r>
              <a:rPr lang="en-GB" sz="1200" u="sng"/>
              <a:t>, </a:t>
            </a:r>
            <a:r>
              <a:rPr lang="en-GB" sz="1200" b="1" u="sng"/>
              <a:t>development and employment </a:t>
            </a:r>
            <a:r>
              <a:rPr lang="en-GB" sz="1200"/>
              <a:t>opportunities should do this </a:t>
            </a:r>
            <a:r>
              <a:rPr lang="en-GB" sz="1200" b="1" u="sng"/>
              <a:t>fairly</a:t>
            </a:r>
            <a:r>
              <a:rPr lang="en-GB" sz="1200"/>
              <a:t>.</a:t>
            </a:r>
            <a:endParaRPr lang="en-GB"/>
          </a:p>
          <a:p>
            <a:endParaRPr lang="en-GB" b="1" u="sng"/>
          </a:p>
          <a:p>
            <a:r>
              <a:rPr lang="en-GB" sz="1200" b="1" u="sng"/>
              <a:t>Shaping organisational culture </a:t>
            </a:r>
            <a:r>
              <a:rPr lang="en-GB" sz="1200"/>
              <a:t>– should be aware of impact of behaviours such as talking openly about errors, asking questions and encouraging questions..</a:t>
            </a:r>
            <a:endParaRPr lang="en-GB"/>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solidFill>
                  <a:srgbClr val="000000"/>
                </a:solidFill>
                <a:effectLst/>
                <a:latin typeface="Calibri"/>
                <a:ea typeface="Times New Roman" panose="02020603050405020304" pitchFamily="18" charset="0"/>
                <a:cs typeface="Calibri"/>
              </a:rPr>
              <a:t>These updated standards are needed in UK practice now more than ever. Public inquiries, research and data repeatedly highlight the negative impact that poor workplaces and cultures have on patient safety and doctors’ wellbeing.</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solidFill>
                  <a:srgbClr val="000000"/>
                </a:solidFill>
                <a:effectLst/>
                <a:latin typeface="Calibri"/>
                <a:ea typeface="Times New Roman" panose="02020603050405020304" pitchFamily="18" charset="0"/>
                <a:cs typeface="Calibri"/>
              </a:rPr>
              <a:t>That’s why we’ve included duties </a:t>
            </a:r>
            <a:r>
              <a:rPr lang="en-GB" sz="1200">
                <a:effectLst/>
                <a:latin typeface="Calibri"/>
                <a:ea typeface="Calibri" panose="020F0502020204030204" pitchFamily="34" charset="0"/>
                <a:cs typeface="Calibri"/>
              </a:rPr>
              <a:t>to help address the impacts of biases and the impact that these have on colleagues (as potential contributors to differential outcomes in education and career development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a:p>
          <a:p>
            <a:r>
              <a:rPr lang="en-GB" sz="1200"/>
              <a:t>Domain 3 also includes new duties to tackle abuse, discrimination, bullying or harassment; and to take action if a medical professional witnesses discriminatory behaviour, such as calling out the behaviour if safe to do so or reporting the behaviour. </a:t>
            </a:r>
            <a:endParaRPr lang="en-GB"/>
          </a:p>
          <a:p>
            <a:endParaRPr lang="en-GB"/>
          </a:p>
          <a:p>
            <a:r>
              <a:rPr lang="en-GB" sz="1200"/>
              <a:t>And a new duty on sexual behaviour between colleagues, intended to address the pernicious low level behaviours that can be dismissed as banter or miscommunication but can, and often will, escalate into something more serious if left unchecked</a:t>
            </a:r>
            <a:endParaRPr lang="en-GB" sz="1200">
              <a:cs typeface="Calibri"/>
            </a:endParaRPr>
          </a:p>
          <a:p>
            <a:endParaRPr lang="en-GB" sz="1200"/>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solidFill>
                  <a:srgbClr val="000000"/>
                </a:solidFill>
                <a:effectLst/>
                <a:latin typeface="Calibri"/>
                <a:ea typeface="Times New Roman" panose="02020603050405020304" pitchFamily="18" charset="0"/>
                <a:cs typeface="Calibri"/>
              </a:rPr>
              <a:t>___________________</a:t>
            </a:r>
          </a:p>
          <a:p>
            <a:endParaRPr lang="en-GB" sz="1200"/>
          </a:p>
          <a:p>
            <a:r>
              <a:rPr lang="en-GB" sz="1200"/>
              <a:t>Other areas you may wish to highlight;</a:t>
            </a:r>
            <a:endParaRPr lang="en-GB" sz="1200">
              <a:cs typeface="Calibri"/>
            </a:endParaRPr>
          </a:p>
          <a:p>
            <a:endParaRPr lang="en-GB" sz="1200"/>
          </a:p>
          <a:p>
            <a:pPr algn="l" rtl="0" fontAlgn="base"/>
            <a:r>
              <a:rPr lang="en-GB" sz="1800" b="0" i="0">
                <a:solidFill>
                  <a:srgbClr val="000000"/>
                </a:solidFill>
                <a:effectLst/>
                <a:latin typeface="Calibri"/>
                <a:cs typeface="Calibri"/>
              </a:rPr>
              <a:t>Para 50: When you are on duty, you must be accessible to colleagues seeking information, advice, or support.  </a:t>
            </a:r>
            <a:endParaRPr lang="en-GB" b="0" i="0">
              <a:solidFill>
                <a:srgbClr val="000000"/>
              </a:solidFill>
              <a:effectLst/>
              <a:latin typeface="Calibri"/>
              <a:cs typeface="Calibri"/>
            </a:endParaRPr>
          </a:p>
          <a:p>
            <a:pPr algn="l" rtl="0" fontAlgn="base"/>
            <a:r>
              <a:rPr lang="en-GB" sz="1800" b="0" i="0">
                <a:solidFill>
                  <a:srgbClr val="000000"/>
                </a:solidFill>
                <a:effectLst/>
                <a:latin typeface="Calibri"/>
                <a:cs typeface="Calibri"/>
              </a:rPr>
              <a:t>Para 53: You should be aware of how your behaviour may influence others within and outside the team.  </a:t>
            </a:r>
            <a:endParaRPr lang="en-GB" b="0" i="0">
              <a:solidFill>
                <a:srgbClr val="000000"/>
              </a:solidFill>
              <a:effectLst/>
              <a:latin typeface="Calibri"/>
              <a:cs typeface="Calibri"/>
            </a:endParaRPr>
          </a:p>
          <a:p>
            <a:pPr algn="l" rtl="0" fontAlgn="base"/>
            <a:r>
              <a:rPr lang="en-GB" sz="1800" b="0" i="0">
                <a:solidFill>
                  <a:srgbClr val="000000"/>
                </a:solidFill>
                <a:effectLst/>
                <a:latin typeface="Calibri"/>
                <a:cs typeface="Calibri"/>
              </a:rPr>
              <a:t>Para 61: You must make sure that all colleagues whose work you are overseeing have appropriate supervision.   </a:t>
            </a:r>
            <a:endParaRPr lang="en-GB" b="0" i="0">
              <a:solidFill>
                <a:srgbClr val="000000"/>
              </a:solidFill>
              <a:effectLst/>
              <a:latin typeface="Calibri"/>
              <a:cs typeface="Calibri"/>
            </a:endParaRPr>
          </a:p>
          <a:p>
            <a:pPr algn="l" rtl="0" fontAlgn="base"/>
            <a:r>
              <a:rPr lang="en-GB" sz="1800" b="0" i="0">
                <a:solidFill>
                  <a:srgbClr val="000000"/>
                </a:solidFill>
                <a:effectLst/>
                <a:latin typeface="Calibri"/>
                <a:cs typeface="Calibri"/>
              </a:rPr>
              <a:t>Para 63: You should be willing to offer professional support to colleagues, including students, for example through mentoring, coaching, teaching or training. This type of support is especially important for those new to practice in the UK, those returning from a period away from practice, and those who cannot easily access support. </a:t>
            </a:r>
            <a:endParaRPr lang="en-GB" b="0" i="0">
              <a:solidFill>
                <a:srgbClr val="000000"/>
              </a:solidFill>
              <a:effectLst/>
              <a:latin typeface="Calibri"/>
              <a:cs typeface="Calibri"/>
            </a:endParaRPr>
          </a:p>
          <a:p>
            <a:pPr algn="l" rtl="0" fontAlgn="base"/>
            <a:r>
              <a:rPr lang="en-GB" sz="1800" b="0" i="0">
                <a:solidFill>
                  <a:srgbClr val="000000"/>
                </a:solidFill>
                <a:effectLst/>
                <a:latin typeface="Calibri"/>
                <a:cs typeface="Calibri"/>
              </a:rPr>
              <a:t>Para 64: If part of your role is helping staff access training, development and employment opportunities, you should do this fairly. </a:t>
            </a:r>
            <a:endParaRPr lang="en-GB" b="0" i="0">
              <a:solidFill>
                <a:srgbClr val="000000"/>
              </a:solidFill>
              <a:effectLst/>
              <a:latin typeface="Calibri"/>
              <a:cs typeface="Calibri"/>
            </a:endParaRPr>
          </a:p>
          <a:p>
            <a:pPr algn="l" rtl="0" fontAlgn="base"/>
            <a:r>
              <a:rPr lang="en-GB" sz="1800" b="0" i="0">
                <a:solidFill>
                  <a:srgbClr val="000000"/>
                </a:solidFill>
                <a:effectLst/>
                <a:latin typeface="Calibri"/>
                <a:cs typeface="Calibri"/>
              </a:rPr>
              <a:t>Para 76: If you have a formal leadership or management role, you must take active steps to create an environment in which people can talk about errors and concerns safely. This includes making sure that any concerns raised with you are dealt with promptly and adequately, in line with your workplace policy and our more detailed guidance on Raising and acting on concerns about patient safety. </a:t>
            </a:r>
            <a:endParaRPr lang="en-GB" b="0" i="0">
              <a:solidFill>
                <a:srgbClr val="000000"/>
              </a:solidFill>
              <a:effectLst/>
              <a:latin typeface="Calibri"/>
              <a:cs typeface="Calibri"/>
            </a:endParaRPr>
          </a:p>
          <a:p>
            <a:endParaRPr lang="en-GB" sz="1200"/>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9160E-6441-4498-B610-AD2B4214FC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8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Slide Image Placeholder 1"/>
          <p:cNvSpPr>
            <a:spLocks noGrp="1" noRot="1" noChangeAspect="1" noTextEdit="1"/>
          </p:cNvSpPr>
          <p:nvPr>
            <p:ph type="sldImg"/>
          </p:nvPr>
        </p:nvSpPr>
        <p:spPr bwMode="auto">
          <a:xfrm>
            <a:off x="-87313" y="354013"/>
            <a:ext cx="2711451" cy="1525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7059" name="Notes Placeholder 2"/>
          <p:cNvSpPr>
            <a:spLocks noGrp="1"/>
          </p:cNvSpPr>
          <p:nvPr>
            <p:ph type="body" idx="1"/>
          </p:nvPr>
        </p:nvSpPr>
        <p:spPr bwMode="auto">
          <a:xfrm>
            <a:off x="2" y="2310697"/>
            <a:ext cx="6858000" cy="68891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itchFamily="34" charset="-128"/>
              </a:rPr>
              <a:t>A good example of a small project that became a major intervention.</a:t>
            </a:r>
          </a:p>
          <a:p>
            <a:r>
              <a:rPr lang="en-GB" altLang="en-US" dirty="0">
                <a:ea typeface="ＭＳ Ｐゴシック" pitchFamily="34" charset="-128"/>
              </a:rPr>
              <a:t>Culture change needn’t be expensive. </a:t>
            </a:r>
          </a:p>
          <a:p>
            <a:r>
              <a:rPr lang="en-GB" altLang="en-US" dirty="0">
                <a:ea typeface="ＭＳ Ｐゴシック" pitchFamily="34" charset="-128"/>
              </a:rPr>
              <a:t>Good ideas take fire.</a:t>
            </a:r>
          </a:p>
          <a:p>
            <a:endParaRPr lang="en-GB" altLang="en-US" dirty="0">
              <a:ea typeface="ＭＳ Ｐゴシック" pitchFamily="34" charset="-128"/>
            </a:endParaRPr>
          </a:p>
          <a:p>
            <a:endParaRPr lang="en-GB" altLang="en-US" dirty="0">
              <a:ea typeface="ＭＳ Ｐゴシック" pitchFamily="34" charset="-128"/>
            </a:endParaRPr>
          </a:p>
          <a:p>
            <a:endParaRPr lang="en-GB" altLang="en-US" dirty="0">
              <a:ea typeface="ＭＳ Ｐゴシック" pitchFamily="34" charset="-128"/>
            </a:endParaRPr>
          </a:p>
          <a:p>
            <a:endParaRPr lang="en-GB" altLang="en-US" dirty="0">
              <a:ea typeface="ＭＳ Ｐゴシック" pitchFamily="34" charset="-128"/>
            </a:endParaRPr>
          </a:p>
        </p:txBody>
      </p:sp>
      <p:sp>
        <p:nvSpPr>
          <p:cNvPr id="1197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Calibri" pitchFamily="34" charset="0"/>
                <a:ea typeface="ＭＳ Ｐゴシック" pitchFamily="34" charset="-128"/>
              </a:defRPr>
            </a:lvl1pPr>
            <a:lvl2pPr marL="748702" indent="-287963" eaLnBrk="0" hangingPunct="0">
              <a:defRPr sz="1200">
                <a:solidFill>
                  <a:schemeClr val="tx1"/>
                </a:solidFill>
                <a:latin typeface="Calibri" pitchFamily="34" charset="0"/>
                <a:ea typeface="ＭＳ Ｐゴシック" pitchFamily="34" charset="-128"/>
              </a:defRPr>
            </a:lvl2pPr>
            <a:lvl3pPr marL="1151850" indent="-230369" eaLnBrk="0" hangingPunct="0">
              <a:defRPr sz="1200">
                <a:solidFill>
                  <a:schemeClr val="tx1"/>
                </a:solidFill>
                <a:latin typeface="Calibri" pitchFamily="34" charset="0"/>
                <a:ea typeface="ＭＳ Ｐゴシック" pitchFamily="34" charset="-128"/>
              </a:defRPr>
            </a:lvl3pPr>
            <a:lvl4pPr marL="1612590" indent="-230369" eaLnBrk="0" hangingPunct="0">
              <a:defRPr sz="1200">
                <a:solidFill>
                  <a:schemeClr val="tx1"/>
                </a:solidFill>
                <a:latin typeface="Calibri" pitchFamily="34" charset="0"/>
                <a:ea typeface="ＭＳ Ｐゴシック" pitchFamily="34" charset="-128"/>
              </a:defRPr>
            </a:lvl4pPr>
            <a:lvl5pPr marL="2073329" indent="-230369" eaLnBrk="0" hangingPunct="0">
              <a:defRPr sz="1200">
                <a:solidFill>
                  <a:schemeClr val="tx1"/>
                </a:solidFill>
                <a:latin typeface="Calibri" pitchFamily="34" charset="0"/>
                <a:ea typeface="ＭＳ Ｐゴシック" pitchFamily="34" charset="-128"/>
              </a:defRPr>
            </a:lvl5pPr>
            <a:lvl6pPr marL="2534069" indent="-230369" defTabSz="46074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4809" indent="-230369" defTabSz="46074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5549" indent="-230369" defTabSz="46074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16289" indent="-230369" defTabSz="46074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fld id="{B0AEACA0-DF22-47A5-AEE7-772399F533ED}" type="slidenum">
              <a:rPr lang="en-GB" altLang="en-US" smtClean="0"/>
              <a:pPr eaLnBrk="1" hangingPunct="1"/>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12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Decision making and consent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Font typeface="Wingdings" panose="05000000000000000000" pitchFamily="2" charset="2"/>
              <a:buChar cha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Greater focus on </a:t>
            </a:r>
            <a:r>
              <a:rPr lang="en-GB" sz="1800" b="1" u="sng">
                <a:effectLst/>
                <a:latin typeface="Calibri" panose="020F0502020204030204" pitchFamily="34" charset="0"/>
                <a:ea typeface="Calibri" panose="020F0502020204030204" pitchFamily="34" charset="0"/>
                <a:cs typeface="Times New Roman" panose="02020603050405020304" pitchFamily="18" charset="0"/>
              </a:rPr>
              <a:t>patients’ roles in making decisions about their health </a:t>
            </a:r>
            <a:r>
              <a:rPr lang="en-GB" sz="1800">
                <a:effectLst/>
                <a:latin typeface="Calibri" panose="020F0502020204030204" pitchFamily="34" charset="0"/>
                <a:ea typeface="Calibri" panose="020F0502020204030204" pitchFamily="34" charset="0"/>
                <a:cs typeface="Times New Roman" panose="02020603050405020304" pitchFamily="18" charset="0"/>
              </a:rPr>
              <a:t>, with expectations brought in from </a:t>
            </a:r>
            <a:r>
              <a:rPr lang="en-GB" sz="1800" i="1">
                <a:effectLst/>
                <a:latin typeface="Calibri" panose="020F0502020204030204" pitchFamily="34" charset="0"/>
                <a:ea typeface="Calibri" panose="020F0502020204030204" pitchFamily="34" charset="0"/>
                <a:cs typeface="Times New Roman" panose="02020603050405020304" pitchFamily="18" charset="0"/>
              </a:rPr>
              <a:t>Decision making and consent </a:t>
            </a:r>
            <a:r>
              <a:rPr lang="en-GB" sz="1800">
                <a:effectLst/>
                <a:latin typeface="Calibri" panose="020F0502020204030204" pitchFamily="34" charset="0"/>
                <a:ea typeface="Calibri" panose="020F0502020204030204" pitchFamily="34" charset="0"/>
                <a:cs typeface="Times New Roman" panose="02020603050405020304" pitchFamily="18" charset="0"/>
              </a:rPr>
              <a:t>about listening to patients, not making assumptions, explaining options and checking understanding, and understanding capacity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One new addition to the guidance is treating colleagues and patients with kindness. </a:t>
            </a:r>
            <a:r>
              <a:rPr lang="en-GB" sz="1200">
                <a:effectLst/>
                <a:latin typeface="Calibri" panose="020F0502020204030204" pitchFamily="34" charset="0"/>
                <a:ea typeface="Calibri" panose="020F0502020204030204" pitchFamily="34" charset="0"/>
                <a:cs typeface="Times New Roman" panose="02020603050405020304" pitchFamily="18" charset="0"/>
              </a:rPr>
              <a:t>This </a:t>
            </a: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word </a:t>
            </a:r>
            <a:r>
              <a:rPr lang="en-GB" sz="1200">
                <a:solidFill>
                  <a:srgbClr val="000000"/>
                </a:solidFill>
                <a:effectLst/>
                <a:latin typeface="Calibri" panose="020F0502020204030204" pitchFamily="34" charset="0"/>
                <a:ea typeface="Times New Roman" panose="02020603050405020304" pitchFamily="18" charset="0"/>
              </a:rPr>
              <a:t>attracted significant debate during the consultation period, with most bodies representing medical professionals opposing its inclusion in the professional standards, and divided views among patient respondents. The publication of the</a:t>
            </a:r>
            <a:r>
              <a:rPr lang="en-GB" sz="1200" i="1">
                <a:solidFill>
                  <a:srgbClr val="000000"/>
                </a:solidFill>
                <a:effectLst/>
                <a:latin typeface="Calibri" panose="020F0502020204030204" pitchFamily="34" charset="0"/>
                <a:ea typeface="Times New Roman" panose="02020603050405020304" pitchFamily="18" charset="0"/>
              </a:rPr>
              <a:t> </a:t>
            </a:r>
            <a:r>
              <a:rPr lang="en-GB" sz="1200" i="1"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Reading the Signals</a:t>
            </a: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report on maternity and neonatal services led by Dr Bill </a:t>
            </a:r>
            <a:r>
              <a:rPr lang="en-GB" sz="120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Kirkup</a:t>
            </a: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with its emphasis on the importance of kindness and compassion, has helped shaped our thinking on the issue. We </a:t>
            </a:r>
            <a:r>
              <a:rPr lang="en-GB" sz="1200">
                <a:solidFill>
                  <a:srgbClr val="000000"/>
                </a:solidFill>
                <a:effectLst/>
                <a:latin typeface="Calibri" panose="020F0502020204030204" pitchFamily="34" charset="0"/>
                <a:ea typeface="Times New Roman" panose="02020603050405020304" pitchFamily="18" charset="0"/>
              </a:rPr>
              <a:t>have therefore kept the term kindness in the draft with emphasis on the practical behaviours that underpin this. </a:t>
            </a: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also felt it was important to include this to provide parity of expectations across multidisciplinary teams (NMC ask registrants to treat patients with kindness). The definition we’ve provided here is based on the responses we heard from healthcare professionals and patients who described what kindness means to them in this context. </a:t>
            </a:r>
            <a:endParaRPr lang="en-GB"/>
          </a:p>
          <a:p>
            <a:endParaRPr lang="en-GB"/>
          </a:p>
          <a:p>
            <a:endParaRPr lang="en-GB"/>
          </a:p>
          <a:p>
            <a:endParaRPr lang="en-GB"/>
          </a:p>
          <a:p>
            <a:r>
              <a:rPr lang="en-GB"/>
              <a:t>Other paragraphs to highlight if needed;</a:t>
            </a:r>
          </a:p>
          <a:p>
            <a:endParaRPr lang="en-GB"/>
          </a:p>
          <a:p>
            <a:pPr algn="l" rtl="0" fontAlgn="base"/>
            <a:r>
              <a:rPr lang="en-GB" sz="1200" b="0" i="0">
                <a:solidFill>
                  <a:srgbClr val="000000"/>
                </a:solidFill>
                <a:effectLst/>
                <a:latin typeface="Calibri" panose="020F0502020204030204" pitchFamily="34" charset="0"/>
              </a:rPr>
              <a:t>Para 23: You must treat patients with kindness, courtesy and respect. This doesn’t mean agreeing to every request (see paragraph 7d) or withholding relevant information that may be upsetting or unwelcome (see paragraph 28). It means:    </a:t>
            </a:r>
            <a:endParaRPr lang="en-GB" b="0" i="0">
              <a:solidFill>
                <a:srgbClr val="000000"/>
              </a:solidFill>
              <a:effectLst/>
              <a:latin typeface="Segoe UI" panose="020B0502040204020203" pitchFamily="34" charset="0"/>
            </a:endParaRPr>
          </a:p>
          <a:p>
            <a:pPr marL="228600" indent="-228600" algn="l" rtl="0" fontAlgn="base">
              <a:buFont typeface="+mj-lt"/>
              <a:buAutoNum type="alphaLcParenR"/>
            </a:pPr>
            <a:r>
              <a:rPr lang="en-GB" sz="1200" b="0" i="0">
                <a:solidFill>
                  <a:srgbClr val="000000"/>
                </a:solidFill>
                <a:effectLst/>
                <a:latin typeface="Calibri" panose="020F0502020204030204" pitchFamily="34" charset="0"/>
              </a:rPr>
              <a:t>communicating sensitively and considerately, particularly when you’re sharing potentially distressing issues about the patient’s prognosis and care   </a:t>
            </a:r>
          </a:p>
          <a:p>
            <a:pPr marL="228600" indent="-228600" algn="l" rtl="0" fontAlgn="base">
              <a:buFont typeface="+mj-lt"/>
              <a:buAutoNum type="alphaLcParenR"/>
            </a:pPr>
            <a:r>
              <a:rPr lang="en-GB" sz="1200" b="0" i="0">
                <a:solidFill>
                  <a:srgbClr val="000000"/>
                </a:solidFill>
                <a:effectLst/>
                <a:latin typeface="Calibri" panose="020F0502020204030204" pitchFamily="34" charset="0"/>
              </a:rPr>
              <a:t>listening to patients, recognising their knowledge and experience of their health, and acknowledging their concerns  </a:t>
            </a:r>
          </a:p>
          <a:p>
            <a:pPr marL="228600" indent="-228600" algn="l" rtl="0" fontAlgn="base">
              <a:buFont typeface="+mj-lt"/>
              <a:buAutoNum type="alphaLcParenR"/>
            </a:pPr>
            <a:r>
              <a:rPr lang="en-GB" sz="1200" b="0" i="0">
                <a:solidFill>
                  <a:srgbClr val="000000"/>
                </a:solidFill>
                <a:effectLst/>
                <a:latin typeface="Calibri" panose="020F0502020204030204" pitchFamily="34" charset="0"/>
              </a:rPr>
              <a:t>trying not to make assumptions about what a patient will consider significant or the importance they will attach to different outcomes    </a:t>
            </a:r>
          </a:p>
          <a:p>
            <a:pPr marL="228600" indent="-228600" algn="l" rtl="0" fontAlgn="base">
              <a:buFont typeface="+mj-lt"/>
              <a:buAutoNum type="alphaLcParenR"/>
            </a:pPr>
            <a:r>
              <a:rPr lang="en-GB" sz="1200" b="0" i="0">
                <a:solidFill>
                  <a:srgbClr val="000000"/>
                </a:solidFill>
                <a:effectLst/>
                <a:latin typeface="Calibri" panose="020F0502020204030204" pitchFamily="34" charset="0"/>
              </a:rPr>
              <a:t>being willing to explain your reasons for the options you offer (and the options you don’t) and any recommendations you make   </a:t>
            </a:r>
          </a:p>
          <a:p>
            <a:pPr marL="228600" indent="-228600" algn="l" rtl="0" fontAlgn="base">
              <a:buFont typeface="+mj-lt"/>
              <a:buAutoNum type="alphaLcParenR"/>
            </a:pPr>
            <a:r>
              <a:rPr lang="en-GB" sz="1200" b="0" i="0">
                <a:solidFill>
                  <a:srgbClr val="000000"/>
                </a:solidFill>
                <a:effectLst/>
                <a:latin typeface="Calibri" panose="020F0502020204030204" pitchFamily="34" charset="0"/>
              </a:rPr>
              <a:t>recognising that patients may be vulnerable, even if they don’t seem it  </a:t>
            </a:r>
          </a:p>
          <a:p>
            <a:pPr marL="228600" indent="-228600" algn="l" rtl="0" fontAlgn="base">
              <a:buFont typeface="+mj-lt"/>
              <a:buAutoNum type="alphaLcParenR"/>
            </a:pPr>
            <a:r>
              <a:rPr lang="en-GB" sz="1200" b="0" i="0">
                <a:solidFill>
                  <a:srgbClr val="000000"/>
                </a:solidFill>
                <a:effectLst/>
                <a:latin typeface="Calibri" panose="020F0502020204030204" pitchFamily="34" charset="0"/>
              </a:rPr>
              <a:t>being alert to signs of pain or distress, and taking steps to alleviate pain and distress whether or not a cure may be possible. </a:t>
            </a:r>
          </a:p>
          <a:p>
            <a:pPr marL="228600" indent="-228600" algn="l" rtl="0" fontAlgn="base">
              <a:buFont typeface="+mj-lt"/>
              <a:buAutoNum type="alphaLcParenR"/>
            </a:pPr>
            <a:endParaRPr lang="en-GB" sz="1200" b="0" i="0">
              <a:solidFill>
                <a:srgbClr val="000000"/>
              </a:solidFill>
              <a:effectLst/>
              <a:latin typeface="Calibri" panose="020F0502020204030204" pitchFamily="34" charset="0"/>
            </a:endParaRPr>
          </a:p>
          <a:p>
            <a:pPr algn="l" rtl="0" fontAlgn="base"/>
            <a:r>
              <a:rPr lang="en-GB" sz="1200" b="0" i="0">
                <a:solidFill>
                  <a:srgbClr val="000000"/>
                </a:solidFill>
                <a:effectLst/>
                <a:latin typeface="Calibri" panose="020F0502020204030204" pitchFamily="34" charset="0"/>
              </a:rPr>
              <a:t>Para 24: All patients have the right to be involved in decisions about their treatment and care, and be supported to make informed decisions if they are able to. You must start from the presumption that all adult patients have capacity to make decisions about their treatment and care.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Calibri" panose="020F0502020204030204" pitchFamily="34" charset="0"/>
              </a:rPr>
              <a:t>Para 32: You must take steps to meet patients’ language and communication needs, so you can support them to engage in meaningful dialogue and make informed decisions about their care. The steps you take should be proportionate to the circumstances, including the patient’s needs and the seriousness of their condition(s), the urgency of the situation and the availability of resources.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Calibri" panose="020F0502020204030204" pitchFamily="34" charset="0"/>
              </a:rPr>
              <a:t>Para 40: If a patient is taking multiple medications, you should discuss the importance of regular reviews to check that the medications continue to meet the patient’s needs and are optimised for them. You should consider the overall impact of the patient’s treatments, and whether the benefits outweigh any risk of harm.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6BC9160E-6441-4498-B610-AD2B4214FC4A}" type="slidenum">
              <a:rPr lang="en-GB" smtClean="0"/>
              <a:t>21</a:t>
            </a:fld>
            <a:endParaRPr lang="en-GB"/>
          </a:p>
        </p:txBody>
      </p:sp>
    </p:spTree>
    <p:extLst>
      <p:ext uri="{BB962C8B-B14F-4D97-AF65-F5344CB8AC3E}">
        <p14:creationId xmlns:p14="http://schemas.microsoft.com/office/powerpoint/2010/main" val="473760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22</a:t>
            </a:fld>
            <a:endParaRPr lang="en-GB"/>
          </a:p>
        </p:txBody>
      </p:sp>
    </p:spTree>
    <p:extLst>
      <p:ext uri="{BB962C8B-B14F-4D97-AF65-F5344CB8AC3E}">
        <p14:creationId xmlns:p14="http://schemas.microsoft.com/office/powerpoint/2010/main" val="191052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key theme emerging from our research and engagement was that a good workplace culture is the foundation for good healthcare. That starts with how medical professionals treat each other, and how teams work together in the interests of patients. We’ve strengthened duties under this theme to highlight the importance of medical professionals working effectively with colleagues – within and between teams – to help shape respectful, fair, supportive and compassionate cultures for medical professionals and patients. </a:t>
            </a:r>
            <a:endParaRPr lang="en-US" dirty="0"/>
          </a:p>
          <a:p>
            <a:endParaRPr lang="en-GB" dirty="0"/>
          </a:p>
          <a:p>
            <a:r>
              <a:rPr lang="en-GB" dirty="0"/>
              <a:t>For example we’ve expanded existing guidance to include communicating, listening, leadership and followership as elements of effective teamworking. And we’ve made some changes to highlight the importance of leadership, and not just for those in formal leadership and management roles. Medical professionals don’t always recognise that behaviours and skills they demonstrate daily are examples of everyday leadership so we’ve tried to make that clearer. We’ve also acknowledged the importance of medical professionals taking care of their own wellbeing. </a:t>
            </a:r>
            <a:endParaRPr lang="en-US" dirty="0"/>
          </a:p>
          <a:p>
            <a:endParaRPr lang="en-GB" dirty="0">
              <a:solidFill>
                <a:srgbClr val="000000"/>
              </a:solidFill>
              <a:latin typeface="Calibri"/>
              <a:ea typeface="Times New Roman" panose="02020603050405020304" pitchFamily="18" charset="0"/>
              <a:cs typeface="Calibri"/>
            </a:endParaRPr>
          </a:p>
          <a:p>
            <a:pPr marL="285750" indent="-285750">
              <a:buFont typeface="Arial"/>
              <a:buChar char="•"/>
            </a:pPr>
            <a:r>
              <a:rPr lang="en-GB" dirty="0"/>
              <a:t>Para 48: You must treat colleagues with kindness, courtesy and respect.</a:t>
            </a:r>
            <a:endParaRPr lang="en-GB" dirty="0">
              <a:cs typeface="Calibri"/>
            </a:endParaRPr>
          </a:p>
          <a:p>
            <a:pPr marL="285750" indent="-285750">
              <a:buFont typeface="Arial"/>
              <a:buChar char="•"/>
            </a:pPr>
            <a:r>
              <a:rPr lang="en-GB" dirty="0"/>
              <a:t>Para 49: To develop and maintain effective teamworking and interpersonal relationships you must: listen to colleagues, communicate clearly, politely and considerately, recognise and show respect for colleagues’ skills and contributions, work collaboratively with colleagues, being willing to lead or follow as the circumstances require.</a:t>
            </a:r>
            <a:endParaRPr lang="en-GB" dirty="0">
              <a:cs typeface="Calibri"/>
            </a:endParaRPr>
          </a:p>
          <a:p>
            <a:pPr marL="285750" indent="-285750">
              <a:buFont typeface="Arial"/>
              <a:buChar char="•"/>
            </a:pPr>
            <a:r>
              <a:rPr lang="en-GB" dirty="0"/>
              <a:t>Para 52: You must help to create a culture that is respectful, fair, supportive, and compassionate by role modelling behaviours consistent with these values.  </a:t>
            </a:r>
          </a:p>
          <a:p>
            <a:pPr marL="285750" indent="-285750">
              <a:buFont typeface="Arial"/>
              <a:buChar char="•"/>
            </a:pPr>
            <a:r>
              <a:rPr lang="en-GB" dirty="0"/>
              <a:t>Para 78: You should try to take care of your own health and wellbeing, recognising if you may not be fit for work. </a:t>
            </a:r>
            <a:endParaRPr lang="en-GB" dirty="0">
              <a:cs typeface="Calibri"/>
            </a:endParaRPr>
          </a:p>
          <a:p>
            <a:endParaRPr lang="en-GB" dirty="0">
              <a:solidFill>
                <a:srgbClr val="000000"/>
              </a:solidFill>
              <a:latin typeface="Calibri"/>
              <a:ea typeface="Times New Roman" panose="02020603050405020304" pitchFamily="18" charset="0"/>
              <a:cs typeface="Calibri"/>
            </a:endParaRPr>
          </a:p>
          <a:p>
            <a:endParaRPr lang="en-GB" dirty="0">
              <a:solidFill>
                <a:srgbClr val="000000"/>
              </a:solidFill>
              <a:latin typeface="Calibri"/>
              <a:ea typeface="Times New Roman" panose="02020603050405020304" pitchFamily="18" charset="0"/>
              <a:cs typeface="Calibri"/>
            </a:endParaRPr>
          </a:p>
          <a:p>
            <a:r>
              <a:rPr lang="en-GB" sz="1200" dirty="0">
                <a:solidFill>
                  <a:srgbClr val="000000"/>
                </a:solidFill>
                <a:effectLst/>
                <a:latin typeface="Calibri"/>
                <a:ea typeface="Times New Roman" panose="02020603050405020304" pitchFamily="18" charset="0"/>
                <a:cs typeface="Calibri"/>
              </a:rPr>
              <a:t>If you have a formal </a:t>
            </a:r>
            <a:r>
              <a:rPr lang="en-GB" sz="1200" u="sng" dirty="0">
                <a:solidFill>
                  <a:srgbClr val="000000"/>
                </a:solidFill>
                <a:effectLst/>
                <a:latin typeface="Calibri"/>
                <a:ea typeface="Times New Roman" panose="02020603050405020304" pitchFamily="18" charset="0"/>
                <a:cs typeface="Calibri"/>
                <a:hlinkClick r:id="rId3"/>
              </a:rPr>
              <a:t>leadership or management</a:t>
            </a:r>
            <a:r>
              <a:rPr lang="en-GB" sz="1200" dirty="0">
                <a:solidFill>
                  <a:srgbClr val="000000"/>
                </a:solidFill>
                <a:effectLst/>
                <a:latin typeface="Calibri"/>
                <a:ea typeface="Times New Roman" panose="02020603050405020304" pitchFamily="18" charset="0"/>
                <a:cs typeface="Calibri"/>
              </a:rPr>
              <a:t> role, must take active steps towards creating such a culture including role modelling these behaviours.</a:t>
            </a:r>
            <a:r>
              <a:rPr lang="en-GB" dirty="0">
                <a:solidFill>
                  <a:srgbClr val="000000"/>
                </a:solidFill>
                <a:latin typeface="Calibri"/>
                <a:ea typeface="Times New Roman" panose="02020603050405020304" pitchFamily="18" charset="0"/>
                <a:cs typeface="Calibri"/>
              </a:rPr>
              <a:t> </a:t>
            </a:r>
            <a:endParaRPr lang="en-GB" dirty="0"/>
          </a:p>
          <a:p>
            <a:endParaRPr lang="en-GB" dirty="0"/>
          </a:p>
          <a:p>
            <a:r>
              <a:rPr lang="en-GB" sz="1200" dirty="0"/>
              <a:t>Medical professionals should be </a:t>
            </a:r>
            <a:r>
              <a:rPr lang="en-GB" sz="1200" b="1" u="sng" dirty="0"/>
              <a:t>willing to offer professional support </a:t>
            </a:r>
            <a:r>
              <a:rPr lang="en-GB" sz="1200" dirty="0"/>
              <a:t>to colleagues and students including mentoring, coaching, teaching or training (new to UK practice, returning from break in practice, or find it difficult to access support)</a:t>
            </a:r>
            <a:endParaRPr lang="en-GB" dirty="0"/>
          </a:p>
          <a:p>
            <a:endParaRPr lang="en-GB" dirty="0"/>
          </a:p>
          <a:p>
            <a:r>
              <a:rPr lang="en-GB" sz="1200" dirty="0"/>
              <a:t>Clear expectation that those with a role in</a:t>
            </a:r>
            <a:r>
              <a:rPr lang="en-GB" sz="1200" b="1" dirty="0"/>
              <a:t> </a:t>
            </a:r>
            <a:r>
              <a:rPr lang="en-GB" sz="1200" b="1" u="sng" dirty="0"/>
              <a:t>helping staff access training</a:t>
            </a:r>
            <a:r>
              <a:rPr lang="en-GB" sz="1200" u="sng" dirty="0"/>
              <a:t>, </a:t>
            </a:r>
            <a:r>
              <a:rPr lang="en-GB" sz="1200" b="1" u="sng" dirty="0"/>
              <a:t>development and employment </a:t>
            </a:r>
            <a:r>
              <a:rPr lang="en-GB" sz="1200" dirty="0"/>
              <a:t>opportunities should do this </a:t>
            </a:r>
            <a:r>
              <a:rPr lang="en-GB" sz="1200" b="1" u="sng" dirty="0"/>
              <a:t>fairly</a:t>
            </a:r>
            <a:r>
              <a:rPr lang="en-GB" sz="1200" dirty="0"/>
              <a:t>.</a:t>
            </a:r>
            <a:endParaRPr lang="en-GB" dirty="0"/>
          </a:p>
          <a:p>
            <a:endParaRPr lang="en-GB" b="1" u="sng" dirty="0"/>
          </a:p>
          <a:p>
            <a:r>
              <a:rPr lang="en-GB" sz="1200" b="1" u="sng" dirty="0"/>
              <a:t>Shaping organisational culture </a:t>
            </a:r>
            <a:r>
              <a:rPr lang="en-GB" sz="1200" dirty="0"/>
              <a:t>– should be aware of impact of behaviours such as talking openly about errors, asking questions and encouraging questions..</a:t>
            </a:r>
            <a:endParaRPr lang="en-GB"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rgbClr val="000000"/>
                </a:solidFill>
                <a:effectLst/>
                <a:latin typeface="Calibri"/>
                <a:ea typeface="Times New Roman" panose="02020603050405020304" pitchFamily="18" charset="0"/>
                <a:cs typeface="Calibri"/>
              </a:rPr>
              <a:t>These updated standards are needed in UK practice now more than ever. Public inquiries, research and data repeatedly highlight the negative impact that poor workplaces and cultures have on patient safety and doctors’ wellbeing.</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rgbClr val="000000"/>
                </a:solidFill>
                <a:effectLst/>
                <a:latin typeface="Calibri"/>
                <a:ea typeface="Times New Roman" panose="02020603050405020304" pitchFamily="18" charset="0"/>
                <a:cs typeface="Calibri"/>
              </a:rPr>
              <a:t>That’s why we’ve included duties </a:t>
            </a:r>
            <a:r>
              <a:rPr lang="en-GB" sz="1200" dirty="0">
                <a:effectLst/>
                <a:latin typeface="Calibri"/>
                <a:ea typeface="Calibri" panose="020F0502020204030204" pitchFamily="34" charset="0"/>
                <a:cs typeface="Calibri"/>
              </a:rPr>
              <a:t>to help address the impacts of biases and the impact that these have on colleagues (as potential contributors to differential outcomes in education and career development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dirty="0"/>
          </a:p>
          <a:p>
            <a:r>
              <a:rPr lang="en-GB" sz="1200" dirty="0"/>
              <a:t>Domain 3 also includes new duties to tackle abuse, discrimination, bullying or harassment; and to take action if a medical professional witnesses discriminatory behaviour, such as calling out the behaviour if safe to do so or reporting the behaviour. </a:t>
            </a:r>
            <a:endParaRPr lang="en-GB" dirty="0"/>
          </a:p>
          <a:p>
            <a:endParaRPr lang="en-GB" dirty="0"/>
          </a:p>
          <a:p>
            <a:r>
              <a:rPr lang="en-GB" sz="1200" dirty="0"/>
              <a:t>And a new duty on sexual behaviour between colleagues, intended to address the pernicious low level behaviours that can be dismissed as banter or miscommunication but can, and often will, escalate into something more serious if left unchecked</a:t>
            </a:r>
            <a:endParaRPr lang="en-GB" sz="1200" dirty="0">
              <a:cs typeface="Calibri"/>
            </a:endParaRPr>
          </a:p>
          <a:p>
            <a:endParaRPr lang="en-GB" sz="12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rgbClr val="000000"/>
                </a:solidFill>
                <a:effectLst/>
                <a:latin typeface="Calibri"/>
                <a:ea typeface="Times New Roman" panose="02020603050405020304" pitchFamily="18" charset="0"/>
                <a:cs typeface="Calibri"/>
              </a:rPr>
              <a:t>___________________</a:t>
            </a:r>
          </a:p>
          <a:p>
            <a:endParaRPr lang="en-GB" sz="1200" dirty="0"/>
          </a:p>
          <a:p>
            <a:r>
              <a:rPr lang="en-GB" sz="1200" dirty="0"/>
              <a:t>Other areas you may wish to highlight;</a:t>
            </a:r>
            <a:endParaRPr lang="en-GB" sz="1200" dirty="0">
              <a:cs typeface="Calibri"/>
            </a:endParaRPr>
          </a:p>
          <a:p>
            <a:endParaRPr lang="en-GB" sz="1200" dirty="0"/>
          </a:p>
          <a:p>
            <a:pPr algn="l" rtl="0" fontAlgn="base"/>
            <a:r>
              <a:rPr lang="en-GB" sz="1800" b="0" i="0" dirty="0">
                <a:solidFill>
                  <a:srgbClr val="000000"/>
                </a:solidFill>
                <a:effectLst/>
                <a:latin typeface="Calibri"/>
                <a:cs typeface="Calibri"/>
              </a:rPr>
              <a:t>Para 50: When you are on duty, you must be accessible to colleagues seeking information, advice, or support.  </a:t>
            </a:r>
            <a:endParaRPr lang="en-GB" b="0" i="0" dirty="0">
              <a:solidFill>
                <a:srgbClr val="000000"/>
              </a:solidFill>
              <a:effectLst/>
              <a:latin typeface="Calibri"/>
              <a:cs typeface="Calibri"/>
            </a:endParaRPr>
          </a:p>
          <a:p>
            <a:pPr algn="l" rtl="0" fontAlgn="base"/>
            <a:r>
              <a:rPr lang="en-GB" sz="1800" b="0" i="0" dirty="0">
                <a:solidFill>
                  <a:srgbClr val="000000"/>
                </a:solidFill>
                <a:effectLst/>
                <a:latin typeface="Calibri"/>
                <a:cs typeface="Calibri"/>
              </a:rPr>
              <a:t>Para 53: You should be aware of how your behaviour may influence others within and outside the team.  </a:t>
            </a:r>
            <a:endParaRPr lang="en-GB" b="0" i="0" dirty="0">
              <a:solidFill>
                <a:srgbClr val="000000"/>
              </a:solidFill>
              <a:effectLst/>
              <a:latin typeface="Calibri"/>
              <a:cs typeface="Calibri"/>
            </a:endParaRPr>
          </a:p>
          <a:p>
            <a:pPr algn="l" rtl="0" fontAlgn="base"/>
            <a:r>
              <a:rPr lang="en-GB" sz="1800" b="0" i="0" dirty="0">
                <a:solidFill>
                  <a:srgbClr val="000000"/>
                </a:solidFill>
                <a:effectLst/>
                <a:latin typeface="Calibri"/>
                <a:cs typeface="Calibri"/>
              </a:rPr>
              <a:t>Para 61: You must make sure that all colleagues whose work you are overseeing have appropriate supervision.   </a:t>
            </a:r>
            <a:endParaRPr lang="en-GB" b="0" i="0" dirty="0">
              <a:solidFill>
                <a:srgbClr val="000000"/>
              </a:solidFill>
              <a:effectLst/>
              <a:latin typeface="Calibri"/>
              <a:cs typeface="Calibri"/>
            </a:endParaRPr>
          </a:p>
          <a:p>
            <a:pPr algn="l" rtl="0" fontAlgn="base"/>
            <a:r>
              <a:rPr lang="en-GB" sz="1800" b="0" i="0" dirty="0">
                <a:solidFill>
                  <a:srgbClr val="000000"/>
                </a:solidFill>
                <a:effectLst/>
                <a:latin typeface="Calibri"/>
                <a:cs typeface="Calibri"/>
              </a:rPr>
              <a:t>Para 63: You should be willing to offer professional support to colleagues, including students, for example through mentoring, coaching, teaching or training. This type of support is especially important for those new to practice in the UK, those returning from a period away from practice, and those who cannot easily access support. </a:t>
            </a:r>
            <a:endParaRPr lang="en-GB" b="0" i="0" dirty="0">
              <a:solidFill>
                <a:srgbClr val="000000"/>
              </a:solidFill>
              <a:effectLst/>
              <a:latin typeface="Calibri"/>
              <a:cs typeface="Calibri"/>
            </a:endParaRPr>
          </a:p>
          <a:p>
            <a:pPr algn="l" rtl="0" fontAlgn="base"/>
            <a:r>
              <a:rPr lang="en-GB" sz="1800" b="0" i="0" dirty="0">
                <a:solidFill>
                  <a:srgbClr val="000000"/>
                </a:solidFill>
                <a:effectLst/>
                <a:latin typeface="Calibri"/>
                <a:cs typeface="Calibri"/>
              </a:rPr>
              <a:t>Para 64: If part of your role is helping staff access training, development and employment opportunities, you should do this fairly. </a:t>
            </a:r>
            <a:endParaRPr lang="en-GB" b="0" i="0" dirty="0">
              <a:solidFill>
                <a:srgbClr val="000000"/>
              </a:solidFill>
              <a:effectLst/>
              <a:latin typeface="Calibri"/>
              <a:cs typeface="Calibri"/>
            </a:endParaRPr>
          </a:p>
          <a:p>
            <a:pPr algn="l" rtl="0" fontAlgn="base"/>
            <a:r>
              <a:rPr lang="en-GB" sz="1800" b="0" i="0" dirty="0">
                <a:solidFill>
                  <a:srgbClr val="000000"/>
                </a:solidFill>
                <a:effectLst/>
                <a:latin typeface="Calibri"/>
                <a:cs typeface="Calibri"/>
              </a:rPr>
              <a:t>Para 76: If you have a formal leadership or management role, you must take active steps to create an environment in which people can talk about errors and concerns safely. This includes making sure that any concerns raised with you are dealt with promptly and adequately, in line with your workplace policy and our more detailed guidance on Raising and acting on concerns about patient safety. </a:t>
            </a:r>
            <a:endParaRPr lang="en-GB" b="0" i="0" dirty="0">
              <a:solidFill>
                <a:srgbClr val="000000"/>
              </a:solidFill>
              <a:effectLst/>
              <a:latin typeface="Calibri"/>
              <a:cs typeface="Calibri"/>
            </a:endParaRPr>
          </a:p>
          <a:p>
            <a:endParaRPr lang="en-GB"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9160E-6441-4498-B610-AD2B4214FC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167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Fairness – a key ambition for this review has been for GMP to </a:t>
            </a:r>
            <a:r>
              <a:rPr lang="en-GB" sz="1200">
                <a:solidFill>
                  <a:srgbClr val="000000"/>
                </a:solidFill>
                <a:effectLst/>
                <a:latin typeface="Calibri" panose="020F0502020204030204" pitchFamily="34" charset="0"/>
                <a:ea typeface="Times New Roman" panose="02020603050405020304" pitchFamily="18" charset="0"/>
              </a:rPr>
              <a:t>support medical professionals and health service leaders in their work to tackle wider societal issues, including racism, sexual harassment, and discrimination. </a:t>
            </a:r>
            <a:r>
              <a:rPr lang="en-GB"/>
              <a:t>We are absolutely committed to delivering fairer, safer workplaces for everyone. In the new duty, personal characteristics refers to..</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We are aware that sexual harassment in healthcare settings is in the media spotlight at present. Of course this has always been unacceptable, but this is the first time our guidance has explicitly addressed the issue. </a:t>
            </a:r>
            <a:r>
              <a:rPr lang="en-GB" sz="1200"/>
              <a:t>The new duty on sexual behaviour between colleagues is intended to address the pernicious low level behaviours that can be dismissed as banter or miscommunication but can, and often will, escalate into something more serious if left unchecked</a:t>
            </a:r>
          </a:p>
          <a:p>
            <a:r>
              <a:rPr lang="en-GB"/>
              <a:t>The updated guidance is not intended to preclude relationships developing between colleagues who work together, but it we hope this will be useful in giving people the confidence to speak up when they are the subject of actions with the effect or purpose of causing offence, embarrassment, humiliation or distress. </a:t>
            </a:r>
            <a:r>
              <a:rPr lang="en-GB" b="1"/>
              <a:t>(NB effect is as important or more important than purpose – “it was just banter I didn’t mean to cause offence” is NOT an excuse)</a:t>
            </a:r>
            <a:endParaRPr lang="en-GB"/>
          </a:p>
          <a:p>
            <a:pPr marL="342900" lvl="0" indent="-342900">
              <a:lnSpc>
                <a:spcPct val="107000"/>
              </a:lnSpc>
              <a:spcAft>
                <a:spcPts val="1200"/>
              </a:spcAft>
              <a:buFont typeface="Wingdings" panose="05000000000000000000" pitchFamily="2" charset="2"/>
              <a:buChar char=""/>
              <a:tabLst>
                <a:tab pos="457200" algn="l"/>
              </a:tabLst>
            </a:pPr>
            <a:r>
              <a:rPr lang="en-GB" sz="1200" b="1" u="sng">
                <a:effectLst/>
                <a:latin typeface="Calibri" panose="020F0502020204030204" pitchFamily="34" charset="0"/>
                <a:ea typeface="Calibri" panose="020F0502020204030204" pitchFamily="34" charset="0"/>
                <a:cs typeface="Times New Roman" panose="02020603050405020304" pitchFamily="18" charset="0"/>
              </a:rPr>
              <a:t>Must</a:t>
            </a:r>
            <a:r>
              <a:rPr lang="en-GB" sz="1200">
                <a:effectLst/>
                <a:latin typeface="Calibri" panose="020F0502020204030204" pitchFamily="34" charset="0"/>
                <a:ea typeface="Calibri" panose="020F0502020204030204" pitchFamily="34" charset="0"/>
                <a:cs typeface="Times New Roman" panose="02020603050405020304" pitchFamily="18" charset="0"/>
              </a:rPr>
              <a:t> not abuse, discriminate against, bully, or harass anyone based on their personal characteristics, or for any other reason. </a:t>
            </a:r>
          </a:p>
          <a:p>
            <a:pPr marL="342900" lvl="0" indent="-342900">
              <a:lnSpc>
                <a:spcPct val="107000"/>
              </a:lnSpc>
              <a:spcAft>
                <a:spcPts val="1200"/>
              </a:spcAft>
              <a:buFont typeface="Wingdings" panose="05000000000000000000" pitchFamily="2" charset="2"/>
              <a:buChar char=""/>
              <a:tabLst>
                <a:tab pos="457200" algn="l"/>
              </a:tabLst>
            </a:pPr>
            <a:r>
              <a:rPr lang="en-GB" sz="1200" b="1" u="sng">
                <a:effectLst/>
                <a:latin typeface="Calibri" panose="020F0502020204030204" pitchFamily="34" charset="0"/>
                <a:ea typeface="Calibri" panose="020F0502020204030204" pitchFamily="34" charset="0"/>
                <a:cs typeface="Times New Roman" panose="02020603050405020304" pitchFamily="18" charset="0"/>
              </a:rPr>
              <a:t>Must</a:t>
            </a:r>
            <a:r>
              <a:rPr lang="en-GB" sz="1200">
                <a:effectLst/>
                <a:latin typeface="Calibri" panose="020F0502020204030204" pitchFamily="34" charset="0"/>
                <a:ea typeface="Calibri" panose="020F0502020204030204" pitchFamily="34" charset="0"/>
                <a:cs typeface="Times New Roman" panose="02020603050405020304" pitchFamily="18" charset="0"/>
              </a:rPr>
              <a:t> not act in a sexual way towards colleagues with the effect or purpose of causing offence, embarrassment, humiliation or distress. What we mean by acting ‘in a sexual way’ can include – but isn’t limited to – verbal or written comments, displaying or sharing images, as well as unwelcome physical contact.</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6BC9160E-6441-4498-B610-AD2B4214FC4A}" type="slidenum">
              <a:rPr lang="en-GB" smtClean="0"/>
              <a:t>24</a:t>
            </a:fld>
            <a:endParaRPr lang="en-GB"/>
          </a:p>
        </p:txBody>
      </p:sp>
    </p:spTree>
    <p:extLst>
      <p:ext uri="{BB962C8B-B14F-4D97-AF65-F5344CB8AC3E}">
        <p14:creationId xmlns:p14="http://schemas.microsoft.com/office/powerpoint/2010/main" val="1577450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107000"/>
              </a:lnSpc>
              <a:spcAft>
                <a:spcPts val="1200"/>
              </a:spcAft>
              <a:buFont typeface="Arial" panose="020B0604020202020204" pitchFamily="34" charset="0"/>
              <a:buNone/>
            </a:pPr>
            <a:r>
              <a:rPr lang="en-GB"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bystander duty cuts across both theme 1 relating to culture and theme 3 tackling discrimination.</a:t>
            </a:r>
          </a:p>
          <a:p>
            <a:pPr marL="0" indent="0" algn="l" defTabSz="914400" rtl="0" eaLnBrk="1" latinLnBrk="0" hangingPunct="1">
              <a:lnSpc>
                <a:spcPct val="107000"/>
              </a:lnSpc>
              <a:spcAft>
                <a:spcPts val="1200"/>
              </a:spcAft>
              <a:buFont typeface="Arial" panose="020B0604020202020204" pitchFamily="34" charset="0"/>
              <a:buNone/>
            </a:pPr>
            <a:endParaRPr lang="en-GB"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l" defTabSz="914400" rtl="0" eaLnBrk="1" latinLnBrk="0" hangingPunct="1">
              <a:lnSpc>
                <a:spcPct val="107000"/>
              </a:lnSpc>
              <a:spcAft>
                <a:spcPts val="1200"/>
              </a:spcAft>
              <a:buFont typeface="Arial" panose="020B0604020202020204" pitchFamily="34" charset="0"/>
              <a:buNone/>
            </a:pPr>
            <a:r>
              <a:rPr lang="en-GB"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it’s one of the areas where the expectations are strengthened for those in leadership of management roles.</a:t>
            </a:r>
          </a:p>
          <a:p>
            <a:pPr marL="0" indent="285750" algn="l" defTabSz="914400" rtl="0" eaLnBrk="1" latinLnBrk="0" hangingPunct="1">
              <a:lnSpc>
                <a:spcPct val="107000"/>
              </a:lnSpc>
              <a:spcAft>
                <a:spcPts val="1200"/>
              </a:spcAft>
              <a:buFont typeface="Arial" panose="020B0604020202020204" pitchFamily="34" charset="0"/>
              <a:buChar char="•"/>
            </a:pPr>
            <a:endParaRPr lang="en-GB"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285750" algn="l" defTabSz="914400" rtl="0" eaLnBrk="1" latinLnBrk="0" hangingPunct="1">
              <a:lnSpc>
                <a:spcPct val="107000"/>
              </a:lnSpc>
              <a:spcAft>
                <a:spcPts val="1200"/>
              </a:spcAft>
              <a:buFont typeface="Arial" panose="020B0604020202020204" pitchFamily="34" charset="0"/>
              <a:buChar char="•"/>
            </a:pPr>
            <a:r>
              <a:rPr lang="en-GB"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bystander duty is not entirely new – there is already a duty in GMP to challenge colleagues if their behaviour is discriminatory. </a:t>
            </a:r>
          </a:p>
          <a:p>
            <a:pPr marL="0" indent="285750" algn="l" defTabSz="914400" rtl="0" eaLnBrk="1" latinLnBrk="0" hangingPunct="1">
              <a:lnSpc>
                <a:spcPct val="107000"/>
              </a:lnSpc>
              <a:spcAft>
                <a:spcPts val="1200"/>
              </a:spcAft>
              <a:buFont typeface="Arial" panose="020B0604020202020204" pitchFamily="34" charset="0"/>
              <a:buChar char="•"/>
            </a:pPr>
            <a:r>
              <a:rPr lang="en-GB"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But we’ve given more information about how you might do that. Changed significantly from the consultation draft as well, to give more detail - suggestions about what action people can take in response to witnessing harassment or discrimination – bearing in mind that many of those who witness such behaviour may well be junior members of staff and we don’t want them to put their careers on the line or damage relationships with senior colleagues.</a:t>
            </a:r>
          </a:p>
          <a:p>
            <a:pPr marL="0" indent="285750" algn="l" defTabSz="914400" rtl="0" eaLnBrk="1" latinLnBrk="0" hangingPunct="1">
              <a:lnSpc>
                <a:spcPct val="107000"/>
              </a:lnSpc>
              <a:spcAft>
                <a:spcPts val="1200"/>
              </a:spcAft>
              <a:buFont typeface="Arial" panose="020B0604020202020204" pitchFamily="34" charset="0"/>
              <a:buChar char="•"/>
            </a:pPr>
            <a:r>
              <a:rPr lang="en-GB"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duty for everyone is a should – we recognise that this won’t always be possible. </a:t>
            </a:r>
          </a:p>
          <a:p>
            <a:pPr marL="0" marR="0" lvl="0" indent="28575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lang="en-GB"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While the duty for leaders is a “you must”. Those with a formal leadership or management roles must make sure that bullying, harassment or discrimination is adequately addressed, people involved are supported, and that concerns are dealt with promptly and escalated where necessary. </a:t>
            </a:r>
          </a:p>
          <a:p>
            <a:pPr marL="0" indent="285750" algn="l" defTabSz="914400" rtl="0" eaLnBrk="1" latinLnBrk="0" hangingPunct="1">
              <a:lnSpc>
                <a:spcPct val="107000"/>
              </a:lnSpc>
              <a:spcAft>
                <a:spcPts val="1200"/>
              </a:spcAft>
              <a:buFont typeface="Arial" panose="020B0604020202020204" pitchFamily="34" charset="0"/>
              <a:buChar char="•"/>
            </a:pPr>
            <a:endParaRPr lang="en-GB"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algn="l" rtl="0" eaLnBrk="1" fontAlgn="t" latinLnBrk="0" hangingPunct="1">
              <a:spcBef>
                <a:spcPts val="0"/>
              </a:spcBef>
              <a:spcAft>
                <a:spcPts val="0"/>
              </a:spcAft>
            </a:pPr>
            <a:r>
              <a:rPr lang="en-GB" sz="1800" b="1" i="0" u="none" strike="noStrike" kern="1200" dirty="0">
                <a:solidFill>
                  <a:srgbClr val="3E2782"/>
                </a:solidFill>
                <a:effectLst/>
                <a:latin typeface="Calibri" panose="020F0502020204030204" pitchFamily="34" charset="0"/>
              </a:rPr>
              <a:t>You must not…</a:t>
            </a:r>
            <a:endParaRPr lang="en-GB" sz="1800" b="0" i="0" u="none" strike="noStrike" dirty="0">
              <a:effectLst/>
              <a:latin typeface="Arial" panose="020B0604020202020204" pitchFamily="34" charset="0"/>
            </a:endParaRPr>
          </a:p>
          <a:p>
            <a:pPr marL="342900" indent="-342900" algn="l" rtl="0" eaLnBrk="1" fontAlgn="t" latinLnBrk="0" hangingPunct="1">
              <a:spcBef>
                <a:spcPts val="0"/>
              </a:spcBef>
              <a:spcAft>
                <a:spcPts val="0"/>
              </a:spcAft>
              <a:buAutoNum type="arabicPeriod" startAt="56"/>
            </a:pPr>
            <a:r>
              <a:rPr lang="en-GB" sz="1800" b="0" i="0" u="none" strike="noStrike" kern="1200" dirty="0">
                <a:solidFill>
                  <a:srgbClr val="3E2782"/>
                </a:solidFill>
                <a:effectLst/>
                <a:latin typeface="Calibri" panose="020F0502020204030204" pitchFamily="34" charset="0"/>
              </a:rPr>
              <a:t>…</a:t>
            </a:r>
            <a:r>
              <a:rPr lang="en-GB" sz="1800" b="0" i="0" u="none" strike="noStrike" kern="1200" baseline="0" dirty="0">
                <a:solidFill>
                  <a:srgbClr val="3E2782"/>
                </a:solidFill>
                <a:effectLst/>
                <a:latin typeface="Calibri" panose="020F0502020204030204" pitchFamily="34" charset="0"/>
              </a:rPr>
              <a:t>abuse, discriminate against, bully, or harass anyone based on their personal characteristics, or for any other reason. By ‘personal characteristics’ we mean someone’s appearance, lifestyle, culture, their social or economic status, or any of the characteristics protected by legislation – age, disability, gender reassignment, race, marriage and civil partnership, pregnancy and maternity, religion or belief, sex and sexual orientation.</a:t>
            </a:r>
          </a:p>
          <a:p>
            <a:pPr marL="0" algn="l" rtl="0" eaLnBrk="1" fontAlgn="t" latinLnBrk="0" hangingPunct="1">
              <a:spcBef>
                <a:spcPts val="0"/>
              </a:spcBef>
              <a:spcAft>
                <a:spcPts val="0"/>
              </a:spcAft>
            </a:pPr>
            <a:endParaRPr lang="en-GB" sz="1800" b="0" i="0" u="none" strike="noStrike" kern="1200" baseline="0" dirty="0">
              <a:solidFill>
                <a:srgbClr val="3E2782"/>
              </a:solidFill>
              <a:effectLst/>
              <a:latin typeface="Calibri" panose="020F0502020204030204" pitchFamily="34" charset="0"/>
            </a:endParaRPr>
          </a:p>
          <a:p>
            <a:pPr marL="342900" indent="-342900" algn="l" rtl="0" eaLnBrk="1" fontAlgn="t" latinLnBrk="0" hangingPunct="1">
              <a:spcBef>
                <a:spcPts val="0"/>
              </a:spcBef>
              <a:spcAft>
                <a:spcPts val="0"/>
              </a:spcAft>
              <a:buAutoNum type="arabicPeriod" startAt="57"/>
            </a:pPr>
            <a:r>
              <a:rPr lang="en-GB" sz="1800" b="0" i="0" u="none" strike="noStrike" kern="1200" dirty="0">
                <a:solidFill>
                  <a:srgbClr val="3E2782"/>
                </a:solidFill>
                <a:effectLst/>
                <a:latin typeface="Calibri" panose="020F0502020204030204" pitchFamily="34" charset="0"/>
              </a:rPr>
              <a:t>…</a:t>
            </a:r>
            <a:r>
              <a:rPr lang="en-GB" sz="1800" b="0" i="0" u="none" strike="noStrike" kern="1200" baseline="0" dirty="0">
                <a:solidFill>
                  <a:srgbClr val="3E2782"/>
                </a:solidFill>
                <a:effectLst/>
                <a:latin typeface="Calibri" panose="020F0502020204030204" pitchFamily="34" charset="0"/>
              </a:rPr>
              <a:t>act in a sexual way towards colleagues with the effect or purpose of causing offence, embarrassment, humiliation or distress. What we mean by acting ‘in a sexual way’ can include – but isn’t limited to – verbal or written comments, displaying or sharing images, as well as unwelcome physical contact. You must follow our more detailed guidance on </a:t>
            </a:r>
            <a:r>
              <a:rPr lang="en-GB" sz="1800" b="0" i="1" u="none" strike="noStrike" kern="1200" baseline="0" dirty="0">
                <a:solidFill>
                  <a:srgbClr val="3E2782"/>
                </a:solidFill>
                <a:effectLst/>
                <a:latin typeface="Calibri" panose="020F0502020204030204" pitchFamily="34" charset="0"/>
              </a:rPr>
              <a:t>Maintaining personal and professional boundaries</a:t>
            </a:r>
            <a:r>
              <a:rPr lang="en-GB" sz="1800" b="0" i="0" u="none" strike="noStrike" kern="1200" baseline="0" dirty="0">
                <a:solidFill>
                  <a:srgbClr val="3E2782"/>
                </a:solidFill>
                <a:effectLst/>
                <a:latin typeface="Calibri" panose="020F0502020204030204" pitchFamily="34" charset="0"/>
              </a:rPr>
              <a:t>.</a:t>
            </a:r>
          </a:p>
          <a:p>
            <a:pPr marL="342900" indent="-342900" algn="l" rtl="0" eaLnBrk="1" fontAlgn="t" latinLnBrk="0" hangingPunct="1">
              <a:spcBef>
                <a:spcPts val="0"/>
              </a:spcBef>
              <a:spcAft>
                <a:spcPts val="0"/>
              </a:spcAft>
              <a:buAutoNum type="arabicPeriod" startAt="57"/>
            </a:pPr>
            <a:endParaRPr lang="en-GB" sz="1800" b="0" i="0" u="none" strike="noStrike" kern="1200" baseline="0" dirty="0">
              <a:solidFill>
                <a:srgbClr val="3E2782"/>
              </a:solidFill>
              <a:effectLst/>
              <a:latin typeface="Calibri" panose="020F0502020204030204" pitchFamily="34" charset="0"/>
            </a:endParaRPr>
          </a:p>
          <a:p>
            <a:pPr marL="0" indent="0" algn="l" rtl="0" eaLnBrk="1" fontAlgn="t" latinLnBrk="0" hangingPunct="1">
              <a:spcBef>
                <a:spcPts val="0"/>
              </a:spcBef>
              <a:spcAft>
                <a:spcPts val="0"/>
              </a:spcAft>
              <a:buNone/>
            </a:pPr>
            <a:endParaRPr lang="en-GB" sz="1800" b="0" i="0" u="none" strike="noStrike" kern="1200" baseline="0" dirty="0">
              <a:solidFill>
                <a:srgbClr val="3E2782"/>
              </a:solidFill>
              <a:effectLst/>
              <a:latin typeface="Calibri" panose="020F0502020204030204" pitchFamily="34" charset="0"/>
            </a:endParaRPr>
          </a:p>
          <a:p>
            <a:pPr marL="0" indent="0" algn="l" rtl="0" eaLnBrk="1" fontAlgn="t" latinLnBrk="0" hangingPunct="1">
              <a:spcBef>
                <a:spcPts val="0"/>
              </a:spcBef>
              <a:spcAft>
                <a:spcPts val="0"/>
              </a:spcAft>
              <a:buNone/>
            </a:pPr>
            <a:r>
              <a:rPr lang="en-GB" sz="1800" b="0" i="0" u="none" strike="noStrike" kern="1200" baseline="0" dirty="0">
                <a:solidFill>
                  <a:srgbClr val="3E2782"/>
                </a:solidFill>
                <a:effectLst/>
                <a:latin typeface="Calibri" panose="020F0502020204030204" pitchFamily="34" charset="0"/>
              </a:rPr>
              <a:t>From the internal briefing doc:</a:t>
            </a:r>
          </a:p>
          <a:p>
            <a:pPr marL="342900" indent="-342900" algn="l" rtl="0" eaLnBrk="1" fontAlgn="t" latinLnBrk="0" hangingPunct="1">
              <a:spcBef>
                <a:spcPts val="0"/>
              </a:spcBef>
              <a:spcAft>
                <a:spcPts val="0"/>
              </a:spcAft>
              <a:buAutoNum type="arabicPeriod" startAt="57"/>
            </a:pPr>
            <a:endParaRPr lang="en-GB" sz="1800" b="0" i="0" u="none" strike="noStrike" kern="1200" baseline="0" dirty="0">
              <a:solidFill>
                <a:srgbClr val="3E2782"/>
              </a:solidFill>
              <a:effectLst/>
              <a:latin typeface="Calibri" panose="020F0502020204030204" pitchFamily="34" charset="0"/>
            </a:endParaRPr>
          </a:p>
          <a:p>
            <a:pPr>
              <a:lnSpc>
                <a:spcPct val="90000"/>
              </a:lnSpc>
              <a:spcBef>
                <a:spcPts val="2000"/>
              </a:spcBef>
              <a:spcAft>
                <a:spcPts val="500"/>
              </a:spcAft>
            </a:pPr>
            <a:r>
              <a:rPr lang="en-GB" sz="1800" b="1" dirty="0">
                <a:solidFill>
                  <a:srgbClr val="156EA5"/>
                </a:solidFill>
                <a:effectLst/>
                <a:latin typeface="Calibri" panose="020F0502020204030204" pitchFamily="34" charset="0"/>
                <a:cs typeface="Tahoma" panose="020B0604030504040204" pitchFamily="34" charset="0"/>
              </a:rPr>
              <a:t>The updated </a:t>
            </a:r>
            <a:r>
              <a:rPr lang="en-GB" sz="1800" b="1" i="1" dirty="0">
                <a:solidFill>
                  <a:srgbClr val="156EA5"/>
                </a:solidFill>
                <a:effectLst/>
                <a:latin typeface="Calibri" panose="020F0502020204030204" pitchFamily="34" charset="0"/>
                <a:cs typeface="Tahoma" panose="020B0604030504040204" pitchFamily="34" charset="0"/>
              </a:rPr>
              <a:t>Good medical practice</a:t>
            </a:r>
            <a:r>
              <a:rPr lang="en-GB" sz="1800" b="1" dirty="0">
                <a:solidFill>
                  <a:srgbClr val="156EA5"/>
                </a:solidFill>
                <a:effectLst/>
                <a:latin typeface="Calibri" panose="020F0502020204030204" pitchFamily="34" charset="0"/>
                <a:cs typeface="Tahoma" panose="020B0604030504040204" pitchFamily="34" charset="0"/>
              </a:rPr>
              <a:t> includes a duty to act if a doctor witnesses discriminatory or bullying behaviour. Won’t some doctors find that more difficult, such as those in the early stages of their career?</a:t>
            </a:r>
          </a:p>
          <a:p>
            <a:pPr>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recognise some people may find it harder than others to speak up,</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but everyone has a responsibility – to themselves and their colleagues – to do something to prevent these behaviours continuing and contributing to a negative, unsafe environment.</a:t>
            </a:r>
            <a:r>
              <a:rPr lang="en-GB" sz="1800" dirty="0">
                <a:effectLst/>
                <a:latin typeface="Calibri" panose="020F0502020204030204" pitchFamily="34" charset="0"/>
                <a:ea typeface="Calibri" panose="020F0502020204030204" pitchFamily="34" charset="0"/>
                <a:cs typeface="Tahoma" panose="020B0604030504040204" pitchFamily="34" charset="0"/>
              </a:rPr>
              <a:t> Inaction risks allowing such behaviour to be normalised, contributing to a toxic culture and environment.</a:t>
            </a:r>
          </a:p>
          <a:p>
            <a:pPr>
              <a:spcBef>
                <a:spcPts val="600"/>
              </a:spcBef>
              <a:spcAft>
                <a:spcPts val="600"/>
              </a:spcAft>
            </a:pPr>
            <a:r>
              <a:rPr lang="en-GB" sz="1800" dirty="0">
                <a:effectLst/>
                <a:latin typeface="Calibri" panose="020F0502020204030204" pitchFamily="34" charset="0"/>
                <a:ea typeface="Calibri" panose="020F0502020204030204" pitchFamily="34" charset="0"/>
                <a:cs typeface="Tahoma" panose="020B0604030504040204" pitchFamily="34" charset="0"/>
              </a:rPr>
              <a:t>The new duty to act if you witness discriminatory or bullying behaviour is applicable to all doctors. It is a ‘</a:t>
            </a:r>
            <a:r>
              <a:rPr lang="en-GB" sz="1800" b="1" dirty="0">
                <a:effectLst/>
                <a:latin typeface="Calibri" panose="020F0502020204030204" pitchFamily="34" charset="0"/>
                <a:ea typeface="Calibri" panose="020F0502020204030204" pitchFamily="34" charset="0"/>
                <a:cs typeface="Tahoma" panose="020B0604030504040204" pitchFamily="34" charset="0"/>
              </a:rPr>
              <a:t>should</a:t>
            </a:r>
            <a:r>
              <a:rPr lang="en-GB" sz="1800" dirty="0">
                <a:effectLst/>
                <a:latin typeface="Calibri" panose="020F0502020204030204" pitchFamily="34" charset="0"/>
                <a:ea typeface="Calibri" panose="020F0502020204030204" pitchFamily="34" charset="0"/>
                <a:cs typeface="Tahoma" panose="020B0604030504040204" pitchFamily="34" charset="0"/>
              </a:rPr>
              <a:t>’ duty, recognising that there may be circumstances where taking action may be too difficult for some doctors, including more junior members of staff. The action we expect doctors to take is not set out prescriptively - it depends on the context of the particular situation. </a:t>
            </a:r>
          </a:p>
          <a:p>
            <a:pPr>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for those in formal leadership or management positions, the duty to act if you witness discrimination or bullying is a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must’</a:t>
            </a:r>
            <a:r>
              <a:rPr lang="en-GB" sz="1800" dirty="0">
                <a:effectLst/>
                <a:latin typeface="Calibri" panose="020F0502020204030204" pitchFamily="34" charset="0"/>
                <a:ea typeface="Calibri" panose="020F0502020204030204" pitchFamily="34" charset="0"/>
                <a:cs typeface="Times New Roman" panose="02020603050405020304" pitchFamily="18" charset="0"/>
              </a:rPr>
              <a:t> duty. We set out three expected actions in these circumstances and doctors in these roles must: </a:t>
            </a:r>
            <a:endParaRPr lang="en-GB" sz="18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07000"/>
              </a:lnSpc>
              <a:spcAft>
                <a:spcPts val="600"/>
              </a:spcAft>
              <a:buClr>
                <a:srgbClr val="F39200"/>
              </a:buClr>
              <a:buSzPts val="1000"/>
              <a:buFont typeface="Wingdings" panose="05000000000000000000" pitchFamily="2"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sure such behaviours are adequately addressed  </a:t>
            </a:r>
          </a:p>
          <a:p>
            <a:pPr marL="342900" lvl="0" indent="-342900">
              <a:lnSpc>
                <a:spcPct val="107000"/>
              </a:lnSpc>
              <a:spcAft>
                <a:spcPts val="600"/>
              </a:spcAft>
              <a:buClr>
                <a:srgbClr val="F39200"/>
              </a:buClr>
              <a:buSzPts val="1000"/>
              <a:buFont typeface="Wingdings" panose="05000000000000000000" pitchFamily="2"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sure people are supported where necessary, and  </a:t>
            </a:r>
          </a:p>
          <a:p>
            <a:pPr marL="342900" lvl="0" indent="-342900">
              <a:lnSpc>
                <a:spcPct val="107000"/>
              </a:lnSpc>
              <a:spcAft>
                <a:spcPts val="600"/>
              </a:spcAft>
              <a:buClr>
                <a:srgbClr val="F39200"/>
              </a:buClr>
              <a:buSzPts val="1000"/>
              <a:buFont typeface="Wingdings" panose="05000000000000000000" pitchFamily="2"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sure concerns are dealt with promptly, being escalated where necessary.</a:t>
            </a:r>
          </a:p>
          <a:p>
            <a:pPr marL="0" indent="0" algn="l" rtl="0" eaLnBrk="1" fontAlgn="t" latinLnBrk="0" hangingPunct="1">
              <a:spcBef>
                <a:spcPts val="0"/>
              </a:spcBef>
              <a:spcAft>
                <a:spcPts val="0"/>
              </a:spcAft>
              <a:buNone/>
            </a:pP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25</a:t>
            </a:fld>
            <a:endParaRPr lang="en-GB" dirty="0"/>
          </a:p>
        </p:txBody>
      </p:sp>
    </p:spTree>
    <p:extLst>
      <p:ext uri="{BB962C8B-B14F-4D97-AF65-F5344CB8AC3E}">
        <p14:creationId xmlns:p14="http://schemas.microsoft.com/office/powerpoint/2010/main" val="201566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trying to tackle discrimination in a preventative way. Encouraging </a:t>
            </a:r>
            <a:r>
              <a:rPr lang="en-GB" dirty="0" err="1"/>
              <a:t>drs</a:t>
            </a:r>
            <a:r>
              <a:rPr lang="en-GB" dirty="0"/>
              <a:t> to reflect, seek to understand, not judge, treat colleagues with compassion etc</a:t>
            </a:r>
          </a:p>
          <a:p>
            <a:endParaRPr lang="en-GB" dirty="0"/>
          </a:p>
          <a:p>
            <a:endParaRPr lang="en-GB" dirty="0"/>
          </a:p>
          <a:p>
            <a:r>
              <a:rPr lang="en-GB" dirty="0"/>
              <a:t>Relevant paragraphs:</a:t>
            </a:r>
          </a:p>
          <a:p>
            <a:pPr marL="269875" indent="-269875">
              <a:lnSpc>
                <a:spcPct val="107000"/>
              </a:lnSpc>
              <a:spcAft>
                <a:spcPts val="600"/>
              </a:spcAft>
            </a:pPr>
            <a:endPar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 13</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must take steps to monitor, maintain, develop, and improve your performance and the quality of your work…This includes…regularly reflecting on your standards of practice and the care you provide, including…considering how your life experience, culture and beliefs influence your interactions with others and may impact on the decisions you make and the care you provide.</a:t>
            </a:r>
          </a:p>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 54</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269875" indent="-269875">
              <a:lnSpc>
                <a:spcPct val="107000"/>
              </a:lnSpc>
              <a:spcAft>
                <a:spcPts val="60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should be aware of the risk of bias, and consider how your own life experience, culture and beliefs influence your interactions with others, and may impact on your decisions and actions. </a:t>
            </a:r>
          </a:p>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 55</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must show respect for, and sensitivity towards, others’ life experience, cultures and beliefs. </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26</a:t>
            </a:fld>
            <a:endParaRPr lang="en-GB" dirty="0"/>
          </a:p>
        </p:txBody>
      </p:sp>
    </p:spTree>
    <p:extLst>
      <p:ext uri="{BB962C8B-B14F-4D97-AF65-F5344CB8AC3E}">
        <p14:creationId xmlns:p14="http://schemas.microsoft.com/office/powerpoint/2010/main" val="443470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54. </a:t>
            </a:r>
            <a:r>
              <a:rPr lang="en-GB" sz="1200">
                <a:effectLst/>
              </a:rPr>
              <a:t>You should be aware of the risk of bias, and consider how your own life experience, culture and beliefs influence your interactions with others, and may impact on your decisions and actions.</a:t>
            </a:r>
          </a:p>
          <a:p>
            <a:endParaRPr lang="en-GB" sz="1200"/>
          </a:p>
          <a:p>
            <a:r>
              <a:rPr lang="en-GB" sz="1200"/>
              <a:t>55. </a:t>
            </a:r>
            <a:r>
              <a:rPr lang="en-GB" sz="1200">
                <a:effectLst/>
              </a:rPr>
              <a:t>You must show respect for, and sensitivity towards, others’ life experience, cultures and beliefs.</a:t>
            </a:r>
          </a:p>
          <a:p>
            <a:endParaRPr lang="en-GB" sz="1200">
              <a:effectLst/>
            </a:endParaRPr>
          </a:p>
          <a:p>
            <a:pPr>
              <a:lnSpc>
                <a:spcPct val="107000"/>
              </a:lnSpc>
              <a:spcAft>
                <a:spcPts val="800"/>
              </a:spcAft>
            </a:pPr>
            <a:r>
              <a:rPr lang="en-US" sz="1200"/>
              <a:t>59. </a:t>
            </a:r>
            <a:r>
              <a:rPr lang="en-GB" sz="1200">
                <a:effectLst/>
                <a:latin typeface="Calibri" panose="020F0502020204030204" pitchFamily="34" charset="0"/>
                <a:ea typeface="Calibri" panose="020F0502020204030204" pitchFamily="34" charset="0"/>
                <a:cs typeface="Arial" panose="020B0604020202020204" pitchFamily="34" charset="0"/>
              </a:rPr>
              <a:t>If you have a formal leadership or management role and you witness – or are made aware of – any of the behaviours described in paragraphs 56 or 57, you must act. You must:</a:t>
            </a:r>
          </a:p>
          <a:p>
            <a:pPr marL="342900" lvl="0" indent="-342900">
              <a:lnSpc>
                <a:spcPct val="107000"/>
              </a:lnSpc>
              <a:buFont typeface="+mj-lt"/>
              <a:buAutoNum type="alphaLcPeriod"/>
            </a:pPr>
            <a:r>
              <a:rPr lang="en-GB" sz="1200">
                <a:effectLst/>
                <a:latin typeface="Calibri" panose="020F0502020204030204" pitchFamily="34" charset="0"/>
                <a:ea typeface="Calibri" panose="020F0502020204030204" pitchFamily="34" charset="0"/>
                <a:cs typeface="Arial" panose="020B0604020202020204" pitchFamily="34" charset="0"/>
              </a:rPr>
              <a:t>make sure such behaviours are adequately addressed </a:t>
            </a:r>
          </a:p>
          <a:p>
            <a:pPr marL="342900" lvl="0" indent="-342900">
              <a:lnSpc>
                <a:spcPct val="107000"/>
              </a:lnSpc>
              <a:spcAft>
                <a:spcPts val="800"/>
              </a:spcAft>
              <a:buFont typeface="+mj-lt"/>
              <a:buAutoNum type="alphaLcPeriod"/>
            </a:pPr>
            <a:r>
              <a:rPr lang="en-GB" sz="1200">
                <a:effectLst/>
                <a:latin typeface="Calibri" panose="020F0502020204030204" pitchFamily="34" charset="0"/>
                <a:ea typeface="Calibri" panose="020F0502020204030204" pitchFamily="34" charset="0"/>
                <a:cs typeface="Arial" panose="020B0604020202020204" pitchFamily="34" charset="0"/>
              </a:rPr>
              <a:t>make sure people are supported where necessary, and make sure concerns are dealt with promptly, being escalated where necessary.</a:t>
            </a:r>
            <a:endParaRPr lang="en-US" sz="1200"/>
          </a:p>
          <a:p>
            <a:endParaRPr lang="en-GB" sz="1200">
              <a:effectLst/>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9160E-6441-4498-B610-AD2B4214FC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25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are the strengthened duties for leaders</a:t>
            </a:r>
          </a:p>
          <a:p>
            <a:pPr marL="269875" indent="-269875">
              <a:lnSpc>
                <a:spcPct val="107000"/>
              </a:lnSpc>
              <a:spcAft>
                <a:spcPts val="600"/>
              </a:spcAft>
            </a:pPr>
            <a:endPar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Para 59</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you have a formal leadership or management role and you witness – or are made aware of – any of the behaviours described in paragraphs 56 or 57, you must act. </a:t>
            </a:r>
          </a:p>
          <a:p>
            <a:pPr marL="269875" indent="-269875">
              <a:lnSpc>
                <a:spcPct val="107000"/>
              </a:lnSpc>
              <a:spcAft>
                <a:spcPts val="60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must:</a:t>
            </a:r>
          </a:p>
          <a:p>
            <a:pPr marL="342900" lvl="0" indent="-342900">
              <a:lnSpc>
                <a:spcPct val="107000"/>
              </a:lnSpc>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sure such behaviours are adequately addressed</a:t>
            </a:r>
          </a:p>
          <a:p>
            <a:pPr marL="342900" lvl="0" indent="-342900">
              <a:lnSpc>
                <a:spcPct val="107000"/>
              </a:lnSpc>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sure people are supported where necessary, and</a:t>
            </a:r>
          </a:p>
          <a:p>
            <a:pPr marL="342900" lvl="0" indent="-342900">
              <a:lnSpc>
                <a:spcPct val="107000"/>
              </a:lnSpc>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sure concerns are dealt with promptly, being escalated where necessary.</a:t>
            </a:r>
          </a:p>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 63 (for everyone)</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should be willing to offer professional support to colleagues, including students, for example through mentoring, coaching, teaching or training. This type of support is especially important for those new to practice in the UK, those returning from a period away from practice, and those who cannot easily access support.</a:t>
            </a:r>
          </a:p>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Para 64</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part of your role is helping staff access training, development and employment opportunities, you should do this fairly.</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 76</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you have a formal leadership or management role, you must take active steps to create an environment in which people can talk about errors and concerns safely. This includes making sure that any concerns raised with you are dealt with promptly and adequately, in line with your workplace policy and our more detailed guidance on Raising and acting on concerns about patient safety.</a:t>
            </a:r>
          </a:p>
          <a:p>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NB the duty for everyone is a ‘you </a:t>
            </a: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should </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 whereas for those with formal leadership or management roles it’s a ‘you </a:t>
            </a: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must </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29</a:t>
            </a:fld>
            <a:endParaRPr lang="en-GB" dirty="0"/>
          </a:p>
        </p:txBody>
      </p:sp>
    </p:spTree>
    <p:extLst>
      <p:ext uri="{BB962C8B-B14F-4D97-AF65-F5344CB8AC3E}">
        <p14:creationId xmlns:p14="http://schemas.microsoft.com/office/powerpoint/2010/main" val="2535411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30</a:t>
            </a:fld>
            <a:endParaRPr lang="en-GB"/>
          </a:p>
        </p:txBody>
      </p:sp>
    </p:spTree>
    <p:extLst>
      <p:ext uri="{BB962C8B-B14F-4D97-AF65-F5344CB8AC3E}">
        <p14:creationId xmlns:p14="http://schemas.microsoft.com/office/powerpoint/2010/main" val="1626857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Continuity of care and safe delegation is at the heart of improving care for all patients, particularly those with complex or long term conditions or language and support needs. We’ve been careful to distinguish between individual and system responsibilities as we’ve finessed how we’ve expressed this, for example making clear doctors should make best use of the resources available to them, and urgency of the situation. It’s not intended to preclude use of staff as interpreters for example.</a:t>
            </a:r>
          </a:p>
          <a:p>
            <a:endParaRPr lang="en-GB"/>
          </a:p>
          <a:p>
            <a:r>
              <a:rPr lang="en-GB"/>
              <a:t>It’s also important to create an environment where colleagues feel able to say so and seek support if they’ve agreed to help with something and later find they don’t understand or lack the confidence or skills and we think our new advice on delegation makes this clear.</a:t>
            </a:r>
          </a:p>
          <a:p>
            <a:endParaRPr lang="en-GB"/>
          </a:p>
          <a:p>
            <a:r>
              <a:rPr lang="en-GB"/>
              <a:t>We’ve also clarified our expectations on safeguarding in line with other advice we’ve published on our website.</a:t>
            </a:r>
          </a:p>
          <a:p>
            <a:endParaRPr lang="en-GB"/>
          </a:p>
        </p:txBody>
      </p:sp>
      <p:sp>
        <p:nvSpPr>
          <p:cNvPr id="4" name="Slide Number Placeholder 3"/>
          <p:cNvSpPr>
            <a:spLocks noGrp="1"/>
          </p:cNvSpPr>
          <p:nvPr>
            <p:ph type="sldNum" sz="quarter" idx="5"/>
          </p:nvPr>
        </p:nvSpPr>
        <p:spPr/>
        <p:txBody>
          <a:bodyPr/>
          <a:lstStyle/>
          <a:p>
            <a:fld id="{6BC9160E-6441-4498-B610-AD2B4214FC4A}" type="slidenum">
              <a:rPr lang="en-GB" smtClean="0"/>
              <a:t>31</a:t>
            </a:fld>
            <a:endParaRPr lang="en-GB"/>
          </a:p>
        </p:txBody>
      </p:sp>
    </p:spTree>
    <p:extLst>
      <p:ext uri="{BB962C8B-B14F-4D97-AF65-F5344CB8AC3E}">
        <p14:creationId xmlns:p14="http://schemas.microsoft.com/office/powerpoint/2010/main" val="279320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025" y="822325"/>
            <a:ext cx="7318375" cy="4117975"/>
          </a:xfrm>
        </p:spPr>
      </p:sp>
      <p:sp>
        <p:nvSpPr>
          <p:cNvPr id="3" name="Notes Placeholder 2"/>
          <p:cNvSpPr>
            <a:spLocks noGrp="1"/>
          </p:cNvSpPr>
          <p:nvPr>
            <p:ph type="body" idx="1"/>
          </p:nvPr>
        </p:nvSpPr>
        <p:spPr/>
        <p:txBody>
          <a:bodyPr/>
          <a:lstStyle/>
          <a:p>
            <a:pPr defTabSz="1078314">
              <a:spcBef>
                <a:spcPct val="0"/>
              </a:spcBef>
              <a:defRPr/>
            </a:pPr>
            <a:r>
              <a:rPr lang="en-US">
                <a:solidFill>
                  <a:srgbClr val="000000"/>
                </a:solidFill>
                <a:latin typeface="Calibri" panose="020F0502020204030204" pitchFamily="34" charset="0"/>
                <a:cs typeface="Calibri" panose="020F0502020204030204" pitchFamily="34" charset="0"/>
              </a:rPr>
              <a:t>Hi, I am XXX and I am a Regional/Liaison Adviser – part of national team of advisers at GMC Outreach.  We collaborate with doctors, healthcare providers, educators and other regulators to:</a:t>
            </a:r>
          </a:p>
          <a:p>
            <a:pPr defTabSz="1078314">
              <a:spcBef>
                <a:spcPct val="0"/>
              </a:spcBef>
              <a:defRPr/>
            </a:pPr>
            <a:endParaRPr lang="en-US">
              <a:solidFill>
                <a:srgbClr val="000000"/>
              </a:solidFill>
              <a:latin typeface="Calibri" panose="020F0502020204030204" pitchFamily="34" charset="0"/>
              <a:cs typeface="Calibri" panose="020F0502020204030204" pitchFamily="34" charset="0"/>
            </a:endParaRPr>
          </a:p>
          <a:p>
            <a:pPr marL="336973" indent="-336973" defTabSz="1078314">
              <a:spcBef>
                <a:spcPct val="0"/>
              </a:spcBef>
              <a:buClr>
                <a:srgbClr val="30A5BE"/>
              </a:buClr>
              <a:buFont typeface="Arial" panose="020B0604020202020204" pitchFamily="34" charset="0"/>
              <a:buChar char="•"/>
              <a:defRPr/>
            </a:pPr>
            <a:r>
              <a:rPr lang="en-US">
                <a:solidFill>
                  <a:srgbClr val="000000"/>
                </a:solidFill>
                <a:latin typeface="Calibri" panose="020F0502020204030204" pitchFamily="34" charset="0"/>
                <a:cs typeface="Calibri" panose="020F0502020204030204" pitchFamily="34" charset="0"/>
              </a:rPr>
              <a:t>improve understanding of the role and value of the GMC</a:t>
            </a:r>
          </a:p>
          <a:p>
            <a:pPr marL="336973" indent="-336973" defTabSz="1078314">
              <a:spcBef>
                <a:spcPct val="0"/>
              </a:spcBef>
              <a:buClr>
                <a:srgbClr val="30A5BE"/>
              </a:buClr>
              <a:buFont typeface="Arial" panose="020B0604020202020204" pitchFamily="34" charset="0"/>
              <a:buChar char="•"/>
              <a:defRPr/>
            </a:pPr>
            <a:r>
              <a:rPr lang="en-US">
                <a:solidFill>
                  <a:srgbClr val="000000"/>
                </a:solidFill>
                <a:latin typeface="Calibri" panose="020F0502020204030204" pitchFamily="34" charset="0"/>
                <a:cs typeface="Calibri" panose="020F0502020204030204" pitchFamily="34" charset="0"/>
              </a:rPr>
              <a:t>promote and support excellence in medical education, training and practice</a:t>
            </a:r>
          </a:p>
          <a:p>
            <a:pPr marL="336973" indent="-336973" defTabSz="1078314">
              <a:spcBef>
                <a:spcPct val="0"/>
              </a:spcBef>
              <a:buClr>
                <a:srgbClr val="30A5BE"/>
              </a:buClr>
              <a:buFont typeface="Arial" panose="020B0604020202020204" pitchFamily="34" charset="0"/>
              <a:buChar char="•"/>
              <a:defRPr/>
            </a:pPr>
            <a:r>
              <a:rPr lang="en-US">
                <a:solidFill>
                  <a:srgbClr val="000000"/>
                </a:solidFill>
                <a:latin typeface="Calibri" panose="020F0502020204030204" pitchFamily="34" charset="0"/>
                <a:cs typeface="Calibri" panose="020F0502020204030204" pitchFamily="34" charset="0"/>
              </a:rPr>
              <a:t>learn about the environments in which doctors practice to identify and address risks to patients and doctors before harm occurs</a:t>
            </a:r>
          </a:p>
          <a:p>
            <a:endParaRPr lang="en-GB" sz="1700"/>
          </a:p>
        </p:txBody>
      </p:sp>
      <p:sp>
        <p:nvSpPr>
          <p:cNvPr id="4" name="Slide Number Placeholder 3"/>
          <p:cNvSpPr>
            <a:spLocks noGrp="1"/>
          </p:cNvSpPr>
          <p:nvPr>
            <p:ph type="sldNum" sz="quarter" idx="10"/>
          </p:nvPr>
        </p:nvSpPr>
        <p:spPr/>
        <p:txBody>
          <a:bodyPr/>
          <a:lstStyle/>
          <a:p>
            <a:pPr defTabSz="966064">
              <a:defRPr/>
            </a:pPr>
            <a:fld id="{E8CEA630-E177-47A6-8898-A5AA6D402C85}" type="slidenum">
              <a:rPr lang="en-GB">
                <a:solidFill>
                  <a:prstClr val="black"/>
                </a:solidFill>
                <a:latin typeface="Calibri" panose="020F0502020204030204"/>
              </a:rPr>
              <a:pPr defTabSz="966064">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3517536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indent="-269875">
              <a:lnSpc>
                <a:spcPct val="107000"/>
              </a:lnSpc>
              <a:spcAft>
                <a:spcPts val="600"/>
              </a:spcAft>
            </a:pP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endPar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Relevant paragraphs </a:t>
            </a:r>
          </a:p>
          <a:p>
            <a:pPr marL="269875" indent="-269875">
              <a:lnSpc>
                <a:spcPct val="107000"/>
              </a:lnSpc>
              <a:spcAft>
                <a:spcPts val="600"/>
              </a:spcAft>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 50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When you are on duty, you must be accessible to colleagues seeking information, advice, or support. </a:t>
            </a:r>
          </a:p>
          <a:p>
            <a:pPr marL="269875" indent="-269875">
              <a:lnSpc>
                <a:spcPct val="107000"/>
              </a:lnSpc>
              <a:spcAft>
                <a:spcPts val="600"/>
              </a:spcAft>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 61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must make sure that all colleagues whose work you are overseeing have appropriate supervision.</a:t>
            </a:r>
          </a:p>
          <a:p>
            <a:pPr marL="269875" indent="-269875">
              <a:lnSpc>
                <a:spcPct val="107000"/>
              </a:lnSpc>
              <a:spcAft>
                <a:spcPts val="600"/>
              </a:spcAft>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 65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Continuity of care is important for all patients, but especially those who may struggle to navigate their healthcare journey or advocate for themselves. Continuity is particularly important when care is shared between teams, between different members of the same team, or when patients are transferred between care providers.</a:t>
            </a:r>
          </a:p>
          <a:p>
            <a:pPr marL="742950" lvl="1" indent="-285750">
              <a:lnSpc>
                <a:spcPct val="107000"/>
              </a:lnSpc>
              <a:spcAft>
                <a:spcPts val="600"/>
              </a:spcAft>
              <a:buFont typeface="+mj-lt"/>
              <a:buAutoNum type="alphaLcPeriod"/>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must promptly share all relevant information about patients (including any reasonable adjustments and communication support preferences) with others involved in their care, within and across teams, as required.</a:t>
            </a:r>
          </a:p>
          <a:p>
            <a:pPr marL="742950" lvl="1" indent="-285750">
              <a:lnSpc>
                <a:spcPct val="107000"/>
              </a:lnSpc>
              <a:spcAft>
                <a:spcPts val="600"/>
              </a:spcAft>
              <a:buFont typeface="+mj-lt"/>
              <a:buAutoNum type="alphaLcPeriod"/>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must share information with patients [and those close to them where necessary] about:</a:t>
            </a:r>
          </a:p>
          <a:p>
            <a:pPr marL="1143000" lvl="2" indent="-228600">
              <a:lnSpc>
                <a:spcPct val="107000"/>
              </a:lnSpc>
              <a:spcAft>
                <a:spcPts val="600"/>
              </a:spcAft>
              <a:buFont typeface="+mj-lt"/>
              <a:buAutoNum type="romanLcPeriod"/>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progress of their care</a:t>
            </a:r>
          </a:p>
          <a:p>
            <a:pPr marL="1143000" lvl="2" indent="-228600">
              <a:lnSpc>
                <a:spcPct val="107000"/>
              </a:lnSpc>
              <a:spcAft>
                <a:spcPts val="600"/>
              </a:spcAft>
              <a:buFont typeface="+mj-lt"/>
              <a:buAutoNum type="romanLcPeriod"/>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who is responsible for which aspect of their care</a:t>
            </a:r>
          </a:p>
          <a:p>
            <a:pPr marL="1143000" lvl="2" indent="-228600">
              <a:lnSpc>
                <a:spcPct val="107000"/>
              </a:lnSpc>
              <a:spcAft>
                <a:spcPts val="600"/>
              </a:spcAft>
              <a:buFont typeface="+mj-lt"/>
              <a:buAutoNum type="romanLcPeriod"/>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name of the lead clinician or team with overall responsibility for their care</a:t>
            </a:r>
          </a:p>
          <a:p>
            <a:pPr marL="742950" lvl="1" indent="-285750">
              <a:lnSpc>
                <a:spcPct val="107000"/>
              </a:lnSpc>
              <a:spcAft>
                <a:spcPts val="600"/>
              </a:spcAft>
              <a:buFont typeface="+mj-lt"/>
              <a:buAutoNum type="alphaLcPeriod"/>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must be confident that information necessary for ongoing care has been shared:</a:t>
            </a:r>
          </a:p>
          <a:p>
            <a:pPr marL="1143000" lvl="2" indent="-228600">
              <a:lnSpc>
                <a:spcPct val="107000"/>
              </a:lnSpc>
              <a:spcAft>
                <a:spcPts val="600"/>
              </a:spcAft>
              <a:buFont typeface="+mj-lt"/>
              <a:buAutoNum type="romanLcPeriod"/>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before you go off duty</a:t>
            </a:r>
          </a:p>
          <a:p>
            <a:pPr marL="1143000" lvl="2" indent="-228600">
              <a:lnSpc>
                <a:spcPct val="107000"/>
              </a:lnSpc>
              <a:spcAft>
                <a:spcPts val="600"/>
              </a:spcAft>
              <a:buFont typeface="+mj-lt"/>
              <a:buAutoNum type="romanLcPeriod"/>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before you delegate care, or </a:t>
            </a:r>
          </a:p>
          <a:p>
            <a:pPr marL="1143000" lvl="2" indent="-228600">
              <a:lnSpc>
                <a:spcPct val="107000"/>
              </a:lnSpc>
              <a:spcAft>
                <a:spcPts val="600"/>
              </a:spcAft>
              <a:buFont typeface="+mj-lt"/>
              <a:buAutoNum type="romanLcPeriod"/>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before you refer the patients to another health or social care provider.</a:t>
            </a:r>
          </a:p>
          <a:p>
            <a:pPr marL="742950" lvl="1" indent="-285750">
              <a:lnSpc>
                <a:spcPct val="107000"/>
              </a:lnSpc>
              <a:spcAft>
                <a:spcPts val="600"/>
              </a:spcAft>
              <a:buFont typeface="+mj-lt"/>
              <a:buAutoNum type="alphaLcPeriod"/>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must check, where practical, that a named clinician or team has taken over responsibility when your role in a patient’s care has ended.</a:t>
            </a:r>
          </a:p>
          <a:p>
            <a:pPr marL="457200" lvl="1" indent="0">
              <a:lnSpc>
                <a:spcPct val="107000"/>
              </a:lnSpc>
              <a:spcAft>
                <a:spcPts val="600"/>
              </a:spcAft>
              <a:buFont typeface="+mj-lt"/>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 66 </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must be confident that any person you delegate to has the necessary knowledge, skills and training to carry out the task you’re delegating. You must give them clear instructions and encourage them to ask questions and seek support or supervision if they need it.</a:t>
            </a:r>
          </a:p>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 67 </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a task is delegated to you by a colleague but you’re not confident you have the necessary knowledge, skills or training to carry it out safely, you must prioritise patient safety and seek help, even if you’ve already agreed to carry out the task independently.</a:t>
            </a:r>
          </a:p>
          <a:p>
            <a:pPr marL="269875" indent="-269875">
              <a:lnSpc>
                <a:spcPct val="107000"/>
              </a:lnSpc>
              <a:spcAft>
                <a:spcPts val="600"/>
              </a:spcAft>
            </a:pPr>
            <a:endPar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Paras 69-70</a:t>
            </a:r>
            <a:r>
              <a:rPr lang="en-GB"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on record keeping – also important for continuity of care</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You must make sure that formal records of your work (including patients’ records) are clear, accurate, contemporaneous6 and legible.</a:t>
            </a:r>
          </a:p>
          <a:p>
            <a:pPr marL="269875" indent="-269875">
              <a:lnSpc>
                <a:spcPct val="107000"/>
              </a:lnSpc>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You should take a proportionate approach to the level of detail but patients’ records should usually include: </a:t>
            </a:r>
          </a:p>
          <a:p>
            <a:pPr marL="342900" lvl="0" indent="-342900">
              <a:lnSpc>
                <a:spcPct val="107000"/>
              </a:lnSpc>
              <a:spcAft>
                <a:spcPts val="600"/>
              </a:spcAft>
              <a:buFont typeface="+mj-lt"/>
              <a:buAutoNum type="alphaLcPeriod"/>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relevant clinical findings </a:t>
            </a:r>
          </a:p>
          <a:p>
            <a:pPr marL="342900" lvl="0" indent="-342900">
              <a:lnSpc>
                <a:spcPct val="107000"/>
              </a:lnSpc>
              <a:spcAft>
                <a:spcPts val="600"/>
              </a:spcAft>
              <a:buFont typeface="+mj-lt"/>
              <a:buAutoNum type="alphaLcPeriod"/>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drugs, investigations or treatments proposed, provided or prescribed </a:t>
            </a:r>
          </a:p>
          <a:p>
            <a:pPr marL="342900" lvl="0" indent="-342900">
              <a:lnSpc>
                <a:spcPct val="107000"/>
              </a:lnSpc>
              <a:spcAft>
                <a:spcPts val="600"/>
              </a:spcAft>
              <a:buFont typeface="+mj-lt"/>
              <a:buAutoNum type="alphaLcPeriod"/>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information shared with patients </a:t>
            </a:r>
          </a:p>
          <a:p>
            <a:pPr marL="342900" lvl="0" indent="-342900">
              <a:lnSpc>
                <a:spcPct val="107000"/>
              </a:lnSpc>
              <a:spcAft>
                <a:spcPts val="600"/>
              </a:spcAft>
              <a:buFont typeface="+mj-lt"/>
              <a:buAutoNum type="alphaLcPeriod"/>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concerns or preferences expressed by the patient that might be relevant to their ongoing care, and whether these were addressed </a:t>
            </a:r>
          </a:p>
          <a:p>
            <a:pPr marL="342900" lvl="0" indent="-342900">
              <a:lnSpc>
                <a:spcPct val="107000"/>
              </a:lnSpc>
              <a:spcAft>
                <a:spcPts val="600"/>
              </a:spcAft>
              <a:buFont typeface="+mj-lt"/>
              <a:buAutoNum type="alphaLcPeriod"/>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information about any reasonable adjustments and communication support preferences </a:t>
            </a:r>
          </a:p>
          <a:p>
            <a:pPr marL="342900" lvl="0" indent="-342900">
              <a:lnSpc>
                <a:spcPct val="107000"/>
              </a:lnSpc>
              <a:spcAft>
                <a:spcPts val="600"/>
              </a:spcAft>
              <a:buFont typeface="+mj-lt"/>
              <a:buAutoNum type="alphaLcPeriod"/>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decisions made, actions agreed (including decisions to take no action) and when/whether decisions should be reviewed </a:t>
            </a:r>
          </a:p>
          <a:p>
            <a:pPr marL="342900" lvl="0" indent="-342900">
              <a:lnSpc>
                <a:spcPct val="107000"/>
              </a:lnSpc>
              <a:spcAft>
                <a:spcPts val="600"/>
              </a:spcAft>
              <a:buFont typeface="+mj-lt"/>
              <a:buAutoNum type="alphaLcPeriod"/>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who is creating the record and when.</a:t>
            </a:r>
          </a:p>
          <a:p>
            <a:pPr marL="742950" lvl="1" indent="-285750">
              <a:lnSpc>
                <a:spcPct val="107000"/>
              </a:lnSpc>
              <a:spcAft>
                <a:spcPts val="600"/>
              </a:spcAft>
              <a:buFont typeface="+mj-lt"/>
              <a:buAutoNum type="alphaLcPeriod"/>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lnSpc>
                <a:spcPct val="107000"/>
              </a:lnSpc>
              <a:spcAft>
                <a:spcPts val="600"/>
              </a:spcAft>
              <a:buFont typeface="+mj-lt"/>
              <a:buAutoNum type="romanLcPeriod"/>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32</a:t>
            </a:fld>
            <a:endParaRPr lang="en-GB" dirty="0"/>
          </a:p>
        </p:txBody>
      </p:sp>
    </p:spTree>
    <p:extLst>
      <p:ext uri="{BB962C8B-B14F-4D97-AF65-F5344CB8AC3E}">
        <p14:creationId xmlns:p14="http://schemas.microsoft.com/office/powerpoint/2010/main" val="8044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lnSpc>
                <a:spcPct val="107000"/>
              </a:lnSpc>
              <a:spcAft>
                <a:spcPts val="12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First thing to say is that GMP is not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FtP</a:t>
            </a:r>
            <a:r>
              <a:rPr lang="en-GB" sz="1800" dirty="0">
                <a:effectLst/>
                <a:latin typeface="Calibri" panose="020F0502020204030204" pitchFamily="34" charset="0"/>
                <a:ea typeface="Calibri" panose="020F0502020204030204" pitchFamily="34" charset="0"/>
                <a:cs typeface="Times New Roman" panose="02020603050405020304" pitchFamily="18" charset="0"/>
              </a:rPr>
              <a:t> document. When it was first developed in 1995 it was a conscious move away from the blue book which listed…offences that would get you struck off the medical register. GMP has always been a description of a good doctor, what all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drs</a:t>
            </a:r>
            <a:r>
              <a:rPr lang="en-GB" sz="1800" dirty="0">
                <a:effectLst/>
                <a:latin typeface="Calibri" panose="020F0502020204030204" pitchFamily="34" charset="0"/>
                <a:ea typeface="Calibri" panose="020F0502020204030204" pitchFamily="34" charset="0"/>
                <a:cs typeface="Times New Roman" panose="02020603050405020304" pitchFamily="18" charset="0"/>
              </a:rPr>
              <a:t> want to be able to do and what the majority of doctors do the majority of the time. </a:t>
            </a:r>
          </a:p>
          <a:p>
            <a:pPr marL="457200" indent="0">
              <a:lnSpc>
                <a:spcPct val="107000"/>
              </a:lnSpc>
              <a:spcAft>
                <a:spcPts val="1200"/>
              </a:spcAft>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12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because it describes the professional standards by which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dr</a:t>
            </a:r>
            <a:r>
              <a:rPr lang="en-GB" sz="1800" dirty="0">
                <a:effectLst/>
                <a:latin typeface="Calibri" panose="020F0502020204030204" pitchFamily="34" charset="0"/>
                <a:ea typeface="Calibri" panose="020F0502020204030204" pitchFamily="34" charset="0"/>
                <a:cs typeface="Times New Roman" panose="02020603050405020304" pitchFamily="18" charset="0"/>
              </a:rPr>
              <a:t> will be judged if their registration is called into question…it does have a relationship with ftp. And we’ve had several attempts to describe that relationship as succinctly and accurately as possible.</a:t>
            </a:r>
          </a:p>
          <a:p>
            <a:pPr marL="457200" indent="0">
              <a:lnSpc>
                <a:spcPct val="107000"/>
              </a:lnSpc>
              <a:spcAft>
                <a:spcPts val="1200"/>
              </a:spcAft>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12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latest iteration is in the introduction, and it’s a few paragraphs long but it essentially boils down to these 3 factors (on slide)</a:t>
            </a:r>
          </a:p>
          <a:p>
            <a:pPr marL="742950" indent="-285750">
              <a:lnSpc>
                <a:spcPct val="107000"/>
              </a:lnSpc>
              <a:spcAft>
                <a:spcPts val="12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12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Professional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standadrs</a:t>
            </a:r>
            <a:r>
              <a:rPr lang="en-GB" sz="1800" dirty="0">
                <a:effectLst/>
                <a:latin typeface="Calibri" panose="020F0502020204030204" pitchFamily="34" charset="0"/>
                <a:ea typeface="Calibri" panose="020F0502020204030204" pitchFamily="34" charset="0"/>
                <a:cs typeface="Times New Roman" panose="02020603050405020304" pitchFamily="18" charset="0"/>
              </a:rPr>
              <a:t> – GMP and MDG – describe good practice and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not every departure will be considered serious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742950" indent="-285750">
              <a:lnSpc>
                <a:spcPct val="107000"/>
              </a:lnSpc>
              <a:spcAft>
                <a:spcPts val="12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120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FtP</a:t>
            </a:r>
            <a:r>
              <a:rPr lang="en-GB" sz="1800" dirty="0">
                <a:effectLst/>
                <a:latin typeface="Calibri" panose="020F0502020204030204" pitchFamily="34" charset="0"/>
                <a:ea typeface="Calibri" panose="020F0502020204030204" pitchFamily="34" charset="0"/>
                <a:cs typeface="Times New Roman" panose="02020603050405020304" pitchFamily="18" charset="0"/>
              </a:rPr>
              <a:t> angle. We must assess whether there’s a current and ongoing risk</a:t>
            </a:r>
          </a:p>
          <a:p>
            <a:pPr marL="742950" indent="-285750">
              <a:lnSpc>
                <a:spcPct val="107000"/>
              </a:lnSpc>
              <a:spcAft>
                <a:spcPts val="12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12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do that by considering:</a:t>
            </a:r>
          </a:p>
          <a:p>
            <a:pPr marL="1200150" lvl="1" indent="-285750">
              <a:lnSpc>
                <a:spcPct val="107000"/>
              </a:lnSpc>
              <a:spcAft>
                <a:spcPts val="12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serious (that’s where the prof standards come in – how far departure and whether it’s repeated/persistent behaviour)</a:t>
            </a:r>
          </a:p>
          <a:p>
            <a:pPr marL="1200150" lvl="1" indent="-285750">
              <a:lnSpc>
                <a:spcPct val="107000"/>
              </a:lnSpc>
              <a:spcAft>
                <a:spcPts val="12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Also considered when assessing risk is context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drs</a:t>
            </a:r>
            <a:r>
              <a:rPr lang="en-GB" sz="1800" dirty="0">
                <a:effectLst/>
                <a:latin typeface="Calibri" panose="020F0502020204030204" pitchFamily="34" charset="0"/>
                <a:ea typeface="Calibri" panose="020F0502020204030204" pitchFamily="34" charset="0"/>
                <a:cs typeface="Times New Roman" panose="02020603050405020304" pitchFamily="18" charset="0"/>
              </a:rPr>
              <a:t> response.</a:t>
            </a:r>
          </a:p>
          <a:p>
            <a:endParaRPr lang="en-GB" dirty="0"/>
          </a:p>
          <a:p>
            <a:endParaRPr lang="en-GB" dirty="0"/>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current wording </a:t>
            </a:r>
            <a:r>
              <a:rPr lang="en-GB" sz="1800" i="1" dirty="0">
                <a:effectLst/>
                <a:latin typeface="Calibri" panose="020F0502020204030204" pitchFamily="34" charset="0"/>
                <a:ea typeface="Calibri" panose="020F0502020204030204" pitchFamily="34" charset="0"/>
              </a:rPr>
              <a:t>only serious and persistent etc  </a:t>
            </a:r>
            <a:r>
              <a:rPr lang="en-GB" sz="1800" dirty="0">
                <a:effectLst/>
                <a:latin typeface="Calibri" panose="020F0502020204030204" pitchFamily="34" charset="0"/>
                <a:ea typeface="Calibri" panose="020F0502020204030204" pitchFamily="34" charset="0"/>
              </a:rPr>
              <a:t>is very familiar to us all, and medical professionals and stakeholders </a:t>
            </a:r>
            <a:r>
              <a:rPr lang="en-GB" sz="1800" i="1" dirty="0">
                <a:effectLst/>
                <a:latin typeface="Calibri" panose="020F0502020204030204" pitchFamily="34" charset="0"/>
                <a:ea typeface="Calibri" panose="020F0502020204030204" pitchFamily="34" charset="0"/>
              </a:rPr>
              <a:t>….</a:t>
            </a:r>
            <a:r>
              <a:rPr lang="en-GB" sz="1800" dirty="0">
                <a:effectLst/>
                <a:latin typeface="Calibri" panose="020F0502020204030204" pitchFamily="34" charset="0"/>
                <a:ea typeface="Calibri" panose="020F0502020204030204" pitchFamily="34" charset="0"/>
              </a:rPr>
              <a:t>But not always true – you can get non persistent breaches that are referred to hearing</a:t>
            </a:r>
          </a:p>
          <a:p>
            <a:pPr marL="457200"/>
            <a:r>
              <a:rPr lang="en-GB" sz="1800" dirty="0">
                <a:effectLst/>
                <a:latin typeface="Calibri" panose="020F0502020204030204" pitchFamily="34" charset="0"/>
                <a:ea typeface="Calibri" panose="020F0502020204030204" pitchFamily="34" charset="0"/>
              </a:rPr>
              <a: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our first attempt (in the consultation) concerned stakeholders as they saw it as an attempt to change the threshold -so more cases would be referred – not our intention. </a:t>
            </a:r>
          </a:p>
          <a:p>
            <a:pPr marL="457200"/>
            <a:r>
              <a:rPr lang="en-GB" sz="1800" dirty="0">
                <a:effectLst/>
                <a:latin typeface="Calibri" panose="020F0502020204030204" pitchFamily="34" charset="0"/>
                <a:ea typeface="Calibri" panose="020F0502020204030204" pitchFamily="34" charset="0"/>
              </a:rPr>
              <a: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MDOs and BMA called for a clear, concise statement to help medical professionals understand the relationship between standards guidance and fitness to practise procedures.</a:t>
            </a:r>
          </a:p>
          <a:p>
            <a:pPr marL="457200"/>
            <a:r>
              <a:rPr lang="en-GB" sz="1800" dirty="0">
                <a:effectLst/>
                <a:latin typeface="Calibri" panose="020F0502020204030204" pitchFamily="34" charset="0"/>
                <a:ea typeface="Calibri" panose="020F0502020204030204" pitchFamily="34" charset="0"/>
              </a:rPr>
              <a:t>  </a:t>
            </a:r>
          </a:p>
          <a:p>
            <a:pPr marL="628650" lvl="1" indent="-1714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worked closely with them – and with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FtP</a:t>
            </a:r>
            <a:r>
              <a:rPr lang="en-GB" sz="1800" dirty="0">
                <a:effectLst/>
                <a:latin typeface="Calibri" panose="020F0502020204030204" pitchFamily="34" charset="0"/>
                <a:ea typeface="Calibri" panose="020F0502020204030204" pitchFamily="34" charset="0"/>
                <a:cs typeface="Times New Roman" panose="02020603050405020304" pitchFamily="18" charset="0"/>
              </a:rPr>
              <a:t> policy - on this new text which will link to the forthcoming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Guidance for all Decision Makers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(yet to be published but we do have a new web page: </a:t>
            </a:r>
            <a:r>
              <a:rPr lang="en-GB" sz="1800" dirty="0">
                <a:hlinkClick r:id="rId3"/>
              </a:rPr>
              <a:t>Fitness to practise explained - GMC (gmc-uk.org)</a:t>
            </a:r>
            <a:endParaRPr lang="en-US" sz="1800" dirty="0"/>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We’re launching Chapters 1 &amp; 2 of the guidance alongside GMP because it provides relevant context on a number of areas.</a:t>
            </a:r>
          </a:p>
          <a:p>
            <a:pPr marL="457200"/>
            <a:r>
              <a:rPr lang="en-GB" sz="1800" dirty="0">
                <a:effectLst/>
                <a:latin typeface="Calibri" panose="020F0502020204030204" pitchFamily="34" charset="0"/>
                <a:ea typeface="Calibri" panose="020F0502020204030204" pitchFamily="34" charset="0"/>
              </a:rPr>
              <a:t> </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rPr>
              <a:t>Chapter 1 </a:t>
            </a:r>
            <a:r>
              <a:rPr lang="en-GB" sz="1800" dirty="0">
                <a:effectLst/>
                <a:latin typeface="Calibri" panose="020F0502020204030204" pitchFamily="34" charset="0"/>
                <a:ea typeface="Calibri" panose="020F0502020204030204" pitchFamily="34" charset="0"/>
              </a:rPr>
              <a:t>explains what we mean by: protecting the public, being proportionate, being transparent, being fair. It establishes the good decision-making principles that apply to all decision made about a medical professional’s fitness to practise.</a:t>
            </a:r>
          </a:p>
          <a:p>
            <a:pPr marL="457200"/>
            <a:r>
              <a:rPr lang="en-GB" sz="1800" dirty="0">
                <a:effectLst/>
                <a:latin typeface="Calibri" panose="020F0502020204030204" pitchFamily="34" charset="0"/>
                <a:ea typeface="Calibri" panose="020F0502020204030204" pitchFamily="34" charset="0"/>
              </a:rPr>
              <a:t> </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rPr>
              <a:t>Chapter 2 </a:t>
            </a:r>
            <a:r>
              <a:rPr lang="en-GB" sz="1800" dirty="0">
                <a:effectLst/>
                <a:latin typeface="Calibri" panose="020F0502020204030204" pitchFamily="34" charset="0"/>
                <a:ea typeface="Calibri" panose="020F0502020204030204" pitchFamily="34" charset="0"/>
              </a:rPr>
              <a:t>aims to promote common understanding of concepts that are key to the assessment of an individual’s fitness to practise: seriousness of an allegation, relevant context, insight and remediation. It sets the context of our regulatory remit and describes what we mean by ‘fitness to practise’. It explains what may amount to a fitness to practise concern and why.</a:t>
            </a:r>
          </a:p>
          <a:p>
            <a:pPr marL="457200"/>
            <a:r>
              <a:rPr lang="en-GB" sz="1800" dirty="0">
                <a:effectLst/>
                <a:latin typeface="Calibri" panose="020F0502020204030204" pitchFamily="34" charset="0"/>
                <a:ea typeface="Calibri" panose="020F0502020204030204" pitchFamily="34" charset="0"/>
              </a:rPr>
              <a: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There are considerable benefits to supporting the publication of GMP with this guidance. It answers questions about </a:t>
            </a:r>
            <a:r>
              <a:rPr lang="en-GB" sz="1800" i="1" dirty="0">
                <a:effectLst/>
                <a:latin typeface="Calibri" panose="020F0502020204030204" pitchFamily="34" charset="0"/>
                <a:ea typeface="Calibri" panose="020F0502020204030204" pitchFamily="34" charset="0"/>
              </a:rPr>
              <a:t>relevant context</a:t>
            </a:r>
            <a:r>
              <a:rPr lang="en-GB" sz="1800" dirty="0">
                <a:effectLst/>
                <a:latin typeface="Calibri" panose="020F0502020204030204" pitchFamily="34" charset="0"/>
                <a:ea typeface="Calibri" panose="020F0502020204030204" pitchFamily="34" charset="0"/>
              </a:rPr>
              <a:t> and provides an explanation of what we mean by </a:t>
            </a:r>
            <a:r>
              <a:rPr lang="en-GB" sz="1800" i="1" dirty="0">
                <a:effectLst/>
                <a:latin typeface="Calibri" panose="020F0502020204030204" pitchFamily="34" charset="0"/>
                <a:ea typeface="Calibri" panose="020F0502020204030204" pitchFamily="34" charset="0"/>
              </a:rPr>
              <a:t>protection of the public</a:t>
            </a:r>
            <a:r>
              <a:rPr lang="en-GB" sz="1800" dirty="0">
                <a:effectLst/>
                <a:latin typeface="Calibri" panose="020F0502020204030204" pitchFamily="34" charset="0"/>
                <a:ea typeface="Calibri" panose="020F0502020204030204" pitchFamily="34" charset="0"/>
              </a:rPr>
              <a:t> – both areas where we receive a lot of questions!</a:t>
            </a:r>
          </a:p>
          <a:p>
            <a:pPr marL="457200"/>
            <a:r>
              <a:rPr lang="en-GB" sz="1800" dirty="0">
                <a:effectLst/>
                <a:latin typeface="Calibri" panose="020F0502020204030204" pitchFamily="34" charset="0"/>
                <a:ea typeface="Calibri" panose="020F0502020204030204" pitchFamily="34" charset="0"/>
              </a:rPr>
              <a: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We will provide more information on the guidance and how it should be used by </a:t>
            </a:r>
            <a:r>
              <a:rPr lang="en-GB" sz="1800" dirty="0" err="1">
                <a:effectLst/>
                <a:latin typeface="Calibri" panose="020F0502020204030204" pitchFamily="34" charset="0"/>
                <a:ea typeface="Calibri" panose="020F0502020204030204" pitchFamily="34" charset="0"/>
              </a:rPr>
              <a:t>FtP</a:t>
            </a:r>
            <a:r>
              <a:rPr lang="en-GB" sz="1800" dirty="0">
                <a:effectLst/>
                <a:latin typeface="Calibri" panose="020F0502020204030204" pitchFamily="34" charset="0"/>
                <a:ea typeface="Calibri" panose="020F0502020204030204" pitchFamily="34" charset="0"/>
              </a:rPr>
              <a:t> decision makers ahead of its publication - keep an eye out for a video from our Policy colleagues in the near future! If you have any questions in the meantime, please email </a:t>
            </a:r>
            <a:r>
              <a:rPr lang="en-GB" sz="1800" u="sng" dirty="0">
                <a:solidFill>
                  <a:srgbClr val="0563C1"/>
                </a:solidFill>
                <a:effectLst/>
                <a:latin typeface="Calibri" panose="020F0502020204030204" pitchFamily="34" charset="0"/>
                <a:ea typeface="Calibri" panose="020F0502020204030204" pitchFamily="34" charset="0"/>
                <a:hlinkClick r:id="rId4"/>
              </a:rPr>
              <a:t>FTPRegulatoryReform@gmc-uk.org</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33</a:t>
            </a:fld>
            <a:endParaRPr lang="en-GB" dirty="0"/>
          </a:p>
        </p:txBody>
      </p:sp>
    </p:spTree>
    <p:extLst>
      <p:ext uri="{BB962C8B-B14F-4D97-AF65-F5344CB8AC3E}">
        <p14:creationId xmlns:p14="http://schemas.microsoft.com/office/powerpoint/2010/main" val="1341141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offer </a:t>
            </a:r>
            <a:r>
              <a:rPr lang="en-GB" dirty="0">
                <a:hlinkClick r:id="rId3"/>
              </a:rPr>
              <a:t>Respect protects - tools to help you tackle unprofessional behaviour - speaking up - ethical topic - GMC (gmc-uk.org)</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34</a:t>
            </a:fld>
            <a:endParaRPr lang="en-GB" dirty="0"/>
          </a:p>
        </p:txBody>
      </p:sp>
    </p:spTree>
    <p:extLst>
      <p:ext uri="{BB962C8B-B14F-4D97-AF65-F5344CB8AC3E}">
        <p14:creationId xmlns:p14="http://schemas.microsoft.com/office/powerpoint/2010/main" val="2468173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36</a:t>
            </a:fld>
            <a:endParaRPr lang="en-GB" dirty="0"/>
          </a:p>
        </p:txBody>
      </p:sp>
    </p:spTree>
    <p:extLst>
      <p:ext uri="{BB962C8B-B14F-4D97-AF65-F5344CB8AC3E}">
        <p14:creationId xmlns:p14="http://schemas.microsoft.com/office/powerpoint/2010/main" val="3719085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39</a:t>
            </a:fld>
            <a:endParaRPr lang="en-GB" dirty="0"/>
          </a:p>
        </p:txBody>
      </p:sp>
    </p:spTree>
    <p:extLst>
      <p:ext uri="{BB962C8B-B14F-4D97-AF65-F5344CB8AC3E}">
        <p14:creationId xmlns:p14="http://schemas.microsoft.com/office/powerpoint/2010/main" val="112005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11138" y="815975"/>
            <a:ext cx="7250113" cy="4078288"/>
          </a:xfrm>
          <a:ln/>
        </p:spPr>
      </p:sp>
      <p:sp>
        <p:nvSpPr>
          <p:cNvPr id="45059" name="Notes Placeholder 2"/>
          <p:cNvSpPr>
            <a:spLocks noGrp="1"/>
          </p:cNvSpPr>
          <p:nvPr>
            <p:ph type="body" idx="1"/>
          </p:nvPr>
        </p:nvSpPr>
        <p:spPr>
          <a:noFill/>
        </p:spPr>
        <p:txBody>
          <a:bodyPr/>
          <a:lstStyle/>
          <a:p>
            <a:r>
              <a:rPr lang="en-GB" altLang="en-US" dirty="0">
                <a:latin typeface="Tahoma" pitchFamily="34" charset="0"/>
              </a:rPr>
              <a:t>But to give you a full background of the main areas of our work…</a:t>
            </a:r>
          </a:p>
          <a:p>
            <a:endParaRPr lang="en-GB" altLang="en-US" dirty="0">
              <a:latin typeface="Tahoma" pitchFamily="34" charset="0"/>
            </a:endParaRPr>
          </a:p>
          <a:p>
            <a:r>
              <a:rPr lang="en-GB" altLang="en-US" dirty="0">
                <a:latin typeface="Tahoma" pitchFamily="34" charset="0"/>
              </a:rPr>
              <a:t>We have an </a:t>
            </a:r>
            <a:r>
              <a:rPr lang="en-GB" altLang="en-US" b="1" dirty="0">
                <a:latin typeface="Tahoma" pitchFamily="34" charset="0"/>
              </a:rPr>
              <a:t>Education teams </a:t>
            </a:r>
            <a:r>
              <a:rPr lang="en-GB" altLang="en-US" dirty="0">
                <a:latin typeface="Tahoma" pitchFamily="34" charset="0"/>
              </a:rPr>
              <a:t>who</a:t>
            </a:r>
            <a:r>
              <a:rPr lang="en-GB" altLang="en-US" b="1" dirty="0">
                <a:latin typeface="Tahoma" pitchFamily="34" charset="0"/>
              </a:rPr>
              <a:t> </a:t>
            </a:r>
            <a:r>
              <a:rPr lang="en-GB" altLang="en-US" dirty="0">
                <a:latin typeface="Tahoma" pitchFamily="34" charset="0"/>
              </a:rPr>
              <a:t>set </a:t>
            </a:r>
            <a:r>
              <a:rPr lang="en-GB" altLang="en-US" dirty="0">
                <a:latin typeface="Arial" pitchFamily="34" charset="0"/>
              </a:rPr>
              <a:t>standards in undergraduate and postgraduate education and training. They quality assure medical schools to make sure they are meeting our standards and </a:t>
            </a:r>
            <a:r>
              <a:rPr lang="en-GB" altLang="en-US" dirty="0">
                <a:latin typeface="Tahoma" pitchFamily="34" charset="0"/>
              </a:rPr>
              <a:t>they also </a:t>
            </a:r>
            <a:r>
              <a:rPr lang="en-GB" altLang="en-US" dirty="0">
                <a:latin typeface="Arial" pitchFamily="34" charset="0"/>
              </a:rPr>
              <a:t>approve postgraduate medical education and training in the UK, working with Royal Colleges.</a:t>
            </a:r>
          </a:p>
          <a:p>
            <a:endParaRPr lang="en-GB" altLang="en-US" b="1" dirty="0">
              <a:latin typeface="Tahoma" pitchFamily="34" charset="0"/>
            </a:endParaRPr>
          </a:p>
          <a:p>
            <a:pPr eaLnBrk="1" hangingPunct="1"/>
            <a:r>
              <a:rPr lang="en-GB" altLang="en-US" dirty="0">
                <a:latin typeface="Tahoma" pitchFamily="34" charset="0"/>
              </a:rPr>
              <a:t>Our </a:t>
            </a:r>
            <a:r>
              <a:rPr lang="en-GB" altLang="en-US" b="1" dirty="0">
                <a:latin typeface="Tahoma" pitchFamily="34" charset="0"/>
              </a:rPr>
              <a:t>Registration</a:t>
            </a:r>
            <a:r>
              <a:rPr lang="en-GB" altLang="en-US" dirty="0">
                <a:latin typeface="Tahoma" pitchFamily="34" charset="0"/>
              </a:rPr>
              <a:t> </a:t>
            </a:r>
            <a:r>
              <a:rPr lang="en-GB" altLang="en-US" b="1" dirty="0">
                <a:latin typeface="Tahoma" pitchFamily="34" charset="0"/>
              </a:rPr>
              <a:t>teams </a:t>
            </a:r>
            <a:r>
              <a:rPr lang="en-GB" altLang="en-US" dirty="0">
                <a:latin typeface="Tahoma" pitchFamily="34" charset="0"/>
              </a:rPr>
              <a:t>ensure that we only register those doctors with the right qualifications and who are fit to practise. Every year we deal with thousands of applications from doctors all over the world.</a:t>
            </a:r>
          </a:p>
          <a:p>
            <a:pPr eaLnBrk="1" hangingPunct="1"/>
            <a:endParaRPr lang="en-GB" altLang="en-US" dirty="0">
              <a:latin typeface="Tahoma" pitchFamily="34" charset="0"/>
            </a:endParaRPr>
          </a:p>
          <a:p>
            <a:pPr eaLnBrk="1" hangingPunct="1"/>
            <a:r>
              <a:rPr lang="en-GB" altLang="en-US" dirty="0">
                <a:latin typeface="Tahoma" pitchFamily="34" charset="0"/>
              </a:rPr>
              <a:t>In the last few years we introduced a huge change in medical regulation - </a:t>
            </a:r>
            <a:r>
              <a:rPr lang="en-GB" altLang="en-US" b="1" dirty="0">
                <a:latin typeface="Tahoma" pitchFamily="34" charset="0"/>
              </a:rPr>
              <a:t>Revalidation</a:t>
            </a:r>
            <a:r>
              <a:rPr lang="en-GB" altLang="en-US" dirty="0">
                <a:latin typeface="Tahoma" pitchFamily="34" charset="0"/>
              </a:rPr>
              <a:t>. </a:t>
            </a:r>
            <a:r>
              <a:rPr lang="en-GB" altLang="en-US" dirty="0">
                <a:latin typeface="Arial" pitchFamily="34" charset="0"/>
              </a:rPr>
              <a:t>Every five years, we now get confirmation that each doctor is following the standards of </a:t>
            </a:r>
            <a:r>
              <a:rPr lang="en-GB" altLang="en-US" i="1" dirty="0">
                <a:latin typeface="Arial" pitchFamily="34" charset="0"/>
              </a:rPr>
              <a:t>Good medical practice </a:t>
            </a:r>
            <a:r>
              <a:rPr lang="en-GB" altLang="en-US" dirty="0">
                <a:latin typeface="Arial" pitchFamily="34" charset="0"/>
              </a:rPr>
              <a:t>from their employer. </a:t>
            </a:r>
          </a:p>
          <a:p>
            <a:pPr eaLnBrk="1" hangingPunct="1"/>
            <a:endParaRPr lang="en-GB" altLang="en-US" dirty="0">
              <a:latin typeface="Arial" pitchFamily="34" charset="0"/>
            </a:endParaRPr>
          </a:p>
          <a:p>
            <a:pPr eaLnBrk="1" hangingPunct="1"/>
            <a:r>
              <a:rPr lang="en-GB" altLang="en-US" dirty="0">
                <a:latin typeface="Arial" pitchFamily="34" charset="0"/>
              </a:rPr>
              <a:t>We are sometimes most well known for our role with dealing with complaints about doctors and how we investigate these. In protecting the public, this is a very role important, but to highlight to you, the proportion of doctors who are formally investigated is very small ( )and those removed from the register following concerns is less than approx. 50 per year</a:t>
            </a:r>
          </a:p>
          <a:p>
            <a:pPr eaLnBrk="1" hangingPunct="1"/>
            <a:endParaRPr lang="en-GB" altLang="en-US" dirty="0">
              <a:latin typeface="Arial" pitchFamily="34" charset="0"/>
            </a:endParaRPr>
          </a:p>
          <a:p>
            <a:pPr eaLnBrk="1" hangingPunct="1"/>
            <a:r>
              <a:rPr lang="en-GB" altLang="en-US" dirty="0">
                <a:latin typeface="Arial" pitchFamily="34" charset="0"/>
              </a:rPr>
              <a:t>So the majority of doctors are doing a great job and we want to keep supporting them to do this by providing high </a:t>
            </a:r>
            <a:r>
              <a:rPr lang="en-GB" altLang="en-US" b="1" dirty="0">
                <a:latin typeface="Arial" pitchFamily="34" charset="0"/>
              </a:rPr>
              <a:t>standards</a:t>
            </a:r>
            <a:r>
              <a:rPr lang="en-GB" altLang="en-US" dirty="0">
                <a:latin typeface="Arial" pitchFamily="34" charset="0"/>
              </a:rPr>
              <a:t> in our guidance</a:t>
            </a:r>
            <a:r>
              <a:rPr lang="en-GB" altLang="en-US" dirty="0">
                <a:latin typeface="Tahoma" pitchFamily="34" charset="0"/>
              </a:rPr>
              <a:t>. This is why the diagram shows the work of our standards team being at the core of everything we do.</a:t>
            </a:r>
            <a:endParaRPr lang="en-US" altLang="en-US" dirty="0">
              <a:latin typeface="Tahoma" pitchFamily="34" charset="0"/>
            </a:endParaRP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itchFamily="34" charset="0"/>
              </a:defRPr>
            </a:lvl1pPr>
            <a:lvl2pPr marL="784927" indent="-301895" eaLnBrk="0" hangingPunct="0">
              <a:spcBef>
                <a:spcPct val="30000"/>
              </a:spcBef>
              <a:defRPr sz="1300">
                <a:solidFill>
                  <a:schemeClr val="tx1"/>
                </a:solidFill>
                <a:latin typeface="Arial" pitchFamily="34" charset="0"/>
              </a:defRPr>
            </a:lvl2pPr>
            <a:lvl3pPr marL="1207580" indent="-241516" eaLnBrk="0" hangingPunct="0">
              <a:spcBef>
                <a:spcPct val="30000"/>
              </a:spcBef>
              <a:defRPr sz="1300">
                <a:solidFill>
                  <a:schemeClr val="tx1"/>
                </a:solidFill>
                <a:latin typeface="Arial" pitchFamily="34" charset="0"/>
              </a:defRPr>
            </a:lvl3pPr>
            <a:lvl4pPr marL="1690611" indent="-241516" eaLnBrk="0" hangingPunct="0">
              <a:spcBef>
                <a:spcPct val="30000"/>
              </a:spcBef>
              <a:defRPr sz="1300">
                <a:solidFill>
                  <a:schemeClr val="tx1"/>
                </a:solidFill>
                <a:latin typeface="Arial" pitchFamily="34" charset="0"/>
              </a:defRPr>
            </a:lvl4pPr>
            <a:lvl5pPr marL="2173643" indent="-241516" eaLnBrk="0" hangingPunct="0">
              <a:spcBef>
                <a:spcPct val="30000"/>
              </a:spcBef>
              <a:defRPr sz="1300">
                <a:solidFill>
                  <a:schemeClr val="tx1"/>
                </a:solidFill>
                <a:latin typeface="Arial" pitchFamily="34" charset="0"/>
              </a:defRPr>
            </a:lvl5pPr>
            <a:lvl6pPr marL="2656675" indent="-241516" eaLnBrk="0" fontAlgn="base" hangingPunct="0">
              <a:spcBef>
                <a:spcPct val="30000"/>
              </a:spcBef>
              <a:spcAft>
                <a:spcPct val="0"/>
              </a:spcAft>
              <a:defRPr sz="1300">
                <a:solidFill>
                  <a:schemeClr val="tx1"/>
                </a:solidFill>
                <a:latin typeface="Arial" pitchFamily="34" charset="0"/>
              </a:defRPr>
            </a:lvl6pPr>
            <a:lvl7pPr marL="3139707" indent="-241516" eaLnBrk="0" fontAlgn="base" hangingPunct="0">
              <a:spcBef>
                <a:spcPct val="30000"/>
              </a:spcBef>
              <a:spcAft>
                <a:spcPct val="0"/>
              </a:spcAft>
              <a:defRPr sz="1300">
                <a:solidFill>
                  <a:schemeClr val="tx1"/>
                </a:solidFill>
                <a:latin typeface="Arial" pitchFamily="34" charset="0"/>
              </a:defRPr>
            </a:lvl7pPr>
            <a:lvl8pPr marL="3622739" indent="-241516" eaLnBrk="0" fontAlgn="base" hangingPunct="0">
              <a:spcBef>
                <a:spcPct val="30000"/>
              </a:spcBef>
              <a:spcAft>
                <a:spcPct val="0"/>
              </a:spcAft>
              <a:defRPr sz="1300">
                <a:solidFill>
                  <a:schemeClr val="tx1"/>
                </a:solidFill>
                <a:latin typeface="Arial" pitchFamily="34" charset="0"/>
              </a:defRPr>
            </a:lvl8pPr>
            <a:lvl9pPr marL="4105770" indent="-241516" eaLnBrk="0" fontAlgn="base" hangingPunct="0">
              <a:spcBef>
                <a:spcPct val="30000"/>
              </a:spcBef>
              <a:spcAft>
                <a:spcPct val="0"/>
              </a:spcAft>
              <a:defRPr sz="1300">
                <a:solidFill>
                  <a:schemeClr val="tx1"/>
                </a:solidFill>
                <a:latin typeface="Arial" pitchFamily="34" charset="0"/>
              </a:defRPr>
            </a:lvl9pPr>
          </a:lstStyle>
          <a:p>
            <a:pPr defTabSz="966064" eaLnBrk="1" hangingPunct="1">
              <a:spcBef>
                <a:spcPct val="0"/>
              </a:spcBef>
              <a:defRPr/>
            </a:pPr>
            <a:fld id="{468F1819-1E85-479A-8394-EF20F44882CE}" type="slidenum">
              <a:rPr lang="en-GB" altLang="en-US">
                <a:solidFill>
                  <a:prstClr val="black"/>
                </a:solidFill>
                <a:latin typeface="Calibri" pitchFamily="34" charset="0"/>
                <a:ea typeface="ＭＳ Ｐゴシック" pitchFamily="34" charset="-128"/>
              </a:rPr>
              <a:pPr defTabSz="966064" eaLnBrk="1" hangingPunct="1">
                <a:spcBef>
                  <a:spcPct val="0"/>
                </a:spcBef>
                <a:defRPr/>
              </a:pPr>
              <a:t>4</a:t>
            </a:fld>
            <a:endParaRPr lang="en-GB" altLang="en-US">
              <a:solidFill>
                <a:prstClr val="black"/>
              </a:solidFill>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of the key aspects of my role is to discuss our standards as laid out in Good Medical Practice and additional explanatory guidance.  Today I will be talking with you about the new GMP 2024, which was launched on 22</a:t>
            </a:r>
            <a:r>
              <a:rPr lang="en-GB" baseline="30000"/>
              <a:t>nd</a:t>
            </a:r>
            <a:r>
              <a:rPr lang="en-GB"/>
              <a:t> August 2023 and comes (or came if later than) into effect on 30</a:t>
            </a:r>
            <a:r>
              <a:rPr lang="en-GB" baseline="30000"/>
              <a:t>th</a:t>
            </a:r>
            <a:r>
              <a:rPr lang="en-GB"/>
              <a:t> Jan 2024.</a:t>
            </a:r>
          </a:p>
        </p:txBody>
      </p:sp>
      <p:sp>
        <p:nvSpPr>
          <p:cNvPr id="4" name="Slide Number Placeholder 3"/>
          <p:cNvSpPr>
            <a:spLocks noGrp="1"/>
          </p:cNvSpPr>
          <p:nvPr>
            <p:ph type="sldNum" sz="quarter" idx="5"/>
          </p:nvPr>
        </p:nvSpPr>
        <p:spPr/>
        <p:txBody>
          <a:bodyPr/>
          <a:lstStyle/>
          <a:p>
            <a:pPr defTabSz="966064">
              <a:defRPr/>
            </a:pPr>
            <a:fld id="{6BC9160E-6441-4498-B610-AD2B4214FC4A}" type="slidenum">
              <a:rPr lang="en-GB">
                <a:solidFill>
                  <a:prstClr val="black"/>
                </a:solidFill>
                <a:latin typeface="Calibri" panose="020F0502020204030204"/>
              </a:rPr>
              <a:pPr defTabSz="966064">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2389139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1200"/>
              </a:spcAft>
              <a:buFont typeface="Wingdings" panose="05000000000000000000" pitchFamily="2" charset="2"/>
              <a:buNone/>
              <a:tabLst>
                <a:tab pos="457200" algn="l"/>
              </a:tabLst>
            </a:pPr>
            <a:r>
              <a:rPr lang="en-GB" sz="1800" i="0">
                <a:effectLst/>
                <a:latin typeface="Calibri" panose="020F0502020204030204" pitchFamily="34" charset="0"/>
                <a:ea typeface="Calibri" panose="020F0502020204030204" pitchFamily="34" charset="0"/>
                <a:cs typeface="Times New Roman" panose="02020603050405020304" pitchFamily="18" charset="0"/>
              </a:rPr>
              <a:t>A reminder: </a:t>
            </a:r>
            <a:r>
              <a:rPr lang="en-GB" sz="1100" i="1">
                <a:effectLst/>
                <a:latin typeface="Calibri" panose="020F0502020204030204" pitchFamily="34" charset="0"/>
                <a:ea typeface="Calibri" panose="020F0502020204030204" pitchFamily="34" charset="0"/>
                <a:cs typeface="Times New Roman" panose="02020603050405020304" pitchFamily="18" charset="0"/>
              </a:rPr>
              <a:t>Good medical practice</a:t>
            </a:r>
            <a:r>
              <a:rPr lang="en-GB" sz="1100">
                <a:effectLst/>
                <a:latin typeface="Calibri" panose="020F0502020204030204" pitchFamily="34" charset="0"/>
                <a:ea typeface="Calibri" panose="020F0502020204030204" pitchFamily="34" charset="0"/>
                <a:cs typeface="Times New Roman" panose="02020603050405020304" pitchFamily="18" charset="0"/>
              </a:rPr>
              <a:t> </a:t>
            </a:r>
            <a:r>
              <a:rPr lang="en-GB" sz="1100" b="1">
                <a:effectLst/>
                <a:latin typeface="Calibri" panose="020F0502020204030204" pitchFamily="34" charset="0"/>
                <a:ea typeface="Calibri" panose="020F0502020204030204" pitchFamily="34" charset="0"/>
                <a:cs typeface="Times New Roman" panose="02020603050405020304" pitchFamily="18" charset="0"/>
              </a:rPr>
              <a:t>sets out the standards </a:t>
            </a:r>
            <a:r>
              <a:rPr lang="en-GB" sz="1100">
                <a:effectLst/>
                <a:latin typeface="Calibri" panose="020F0502020204030204" pitchFamily="34" charset="0"/>
                <a:ea typeface="Calibri" panose="020F0502020204030204" pitchFamily="34" charset="0"/>
                <a:cs typeface="Times New Roman" panose="02020603050405020304" pitchFamily="18" charset="0"/>
              </a:rPr>
              <a:t>of care and professional behaviour </a:t>
            </a:r>
            <a:r>
              <a:rPr lang="en-GB" sz="1100" b="1">
                <a:effectLst/>
                <a:latin typeface="Calibri" panose="020F0502020204030204" pitchFamily="34" charset="0"/>
                <a:ea typeface="Calibri" panose="020F0502020204030204" pitchFamily="34" charset="0"/>
                <a:cs typeface="Times New Roman" panose="02020603050405020304" pitchFamily="18" charset="0"/>
              </a:rPr>
              <a:t>expected of all doctors, across all specialties, career stages and sectors</a:t>
            </a: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Aft>
                <a:spcPts val="1200"/>
              </a:spcAft>
              <a:buFont typeface="Wingdings" panose="05000000000000000000" pitchFamily="2" charset="2"/>
              <a:buNone/>
              <a:tabLst>
                <a:tab pos="457200" algn="l"/>
              </a:tabLs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tab pos="457200" algn="l"/>
              </a:tabLst>
              <a:defRPr/>
            </a:pPr>
            <a:r>
              <a:rPr lang="en-GB" sz="1100" b="0" i="0">
                <a:solidFill>
                  <a:srgbClr val="000000"/>
                </a:solidFill>
                <a:effectLst/>
                <a:latin typeface="Calibri" panose="020F0502020204030204" pitchFamily="34" charset="0"/>
              </a:rPr>
              <a:t>It’s a supportive framework to guide doctors when caring for patients and working with colleagues. </a:t>
            </a:r>
            <a:r>
              <a:rPr lang="en-GB" sz="1100" b="1" i="0">
                <a:solidFill>
                  <a:srgbClr val="000000"/>
                </a:solidFill>
                <a:effectLst/>
                <a:latin typeface="Calibri" panose="020F0502020204030204" pitchFamily="34" charset="0"/>
              </a:rPr>
              <a:t> </a:t>
            </a:r>
          </a:p>
          <a:p>
            <a:pPr marL="171450" lvl="0" indent="-171450">
              <a:lnSpc>
                <a:spcPct val="107000"/>
              </a:lnSpc>
              <a:spcAft>
                <a:spcPts val="1200"/>
              </a:spcAft>
              <a:buFont typeface="Arial" panose="020B0604020202020204" pitchFamily="34" charset="0"/>
              <a:buChar char="•"/>
              <a:tabLst>
                <a:tab pos="457200" algn="l"/>
              </a:tabLst>
            </a:pPr>
            <a:r>
              <a:rPr lang="en-GB" sz="1100">
                <a:effectLst/>
                <a:latin typeface="Calibri" panose="020F0502020204030204" pitchFamily="34" charset="0"/>
                <a:ea typeface="Calibri" panose="020F0502020204030204" pitchFamily="34" charset="0"/>
                <a:cs typeface="Times New Roman" panose="02020603050405020304" pitchFamily="18" charset="0"/>
              </a:rPr>
              <a:t>As the name suggests it describes </a:t>
            </a:r>
            <a:r>
              <a:rPr lang="en-GB" sz="1100" b="1">
                <a:effectLst/>
                <a:latin typeface="Calibri" panose="020F0502020204030204" pitchFamily="34" charset="0"/>
                <a:ea typeface="Calibri" panose="020F0502020204030204" pitchFamily="34" charset="0"/>
                <a:cs typeface="Times New Roman" panose="02020603050405020304" pitchFamily="18" charset="0"/>
              </a:rPr>
              <a:t>good </a:t>
            </a:r>
            <a:r>
              <a:rPr lang="en-GB" sz="1100">
                <a:effectLst/>
                <a:latin typeface="Calibri" panose="020F0502020204030204" pitchFamily="34" charset="0"/>
                <a:ea typeface="Calibri" panose="020F0502020204030204" pitchFamily="34" charset="0"/>
                <a:cs typeface="Times New Roman" panose="02020603050405020304" pitchFamily="18" charset="0"/>
              </a:rPr>
              <a:t>practice, not minimum standards or an aspirational council of excellence -</a:t>
            </a:r>
            <a:r>
              <a:rPr lang="en-GB" sz="1100" b="0" i="0">
                <a:solidFill>
                  <a:srgbClr val="000000"/>
                </a:solidFill>
                <a:effectLst/>
                <a:latin typeface="Calibri" panose="020F0502020204030204" pitchFamily="34" charset="0"/>
              </a:rPr>
              <a:t> not every departure from them will be considered serious. In response to feedback, the updated version includes more information about how the standards relate to fitness to practice procedures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1200"/>
              </a:spcAft>
              <a:buFont typeface="Arial" panose="020B0604020202020204" pitchFamily="34" charset="0"/>
              <a:buChar char="•"/>
              <a:tabLst>
                <a:tab pos="457200" algn="l"/>
              </a:tabLst>
            </a:pPr>
            <a:r>
              <a:rPr lang="en-GB" sz="1100" b="1" i="1">
                <a:solidFill>
                  <a:srgbClr val="000000"/>
                </a:solidFill>
                <a:effectLst/>
                <a:highlight>
                  <a:srgbClr val="FFFF00"/>
                </a:highlight>
                <a:latin typeface="Calibri" panose="020F0502020204030204" pitchFamily="34" charset="0"/>
              </a:rPr>
              <a:t>Key message for EDUCATORS: The standards are at the core of medical education and training, appraisals and revalidation. They are for all doctors on our register, whatever their specialty or field of practice, whether they work in the NHS or an independent care setting. So, they underpin the care we all receive throughout our lives.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9160E-6441-4498-B610-AD2B4214FC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28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May, June and July 2022 we ran our largest consultation to date to gather feedback from stakeholders, medical professionals and the public about the future of Good Medical Practice. </a:t>
            </a:r>
            <a:endParaRPr lang="en-US" dirty="0"/>
          </a:p>
          <a:p>
            <a:endParaRPr lang="en-GB" dirty="0"/>
          </a:p>
          <a:p>
            <a:r>
              <a:rPr lang="en-GB" dirty="0"/>
              <a:t>We heard from over 4,600 individuals across the UK via outreach workshops, online feedback and meetings.</a:t>
            </a:r>
            <a:endParaRPr lang="en-GB" dirty="0">
              <a:cs typeface="Calibri" panose="020F0502020204030204"/>
            </a:endParaRPr>
          </a:p>
          <a:p>
            <a:pPr marL="342900" indent="-342900">
              <a:lnSpc>
                <a:spcPct val="107000"/>
              </a:lnSpc>
              <a:spcAft>
                <a:spcPts val="800"/>
              </a:spcAft>
              <a:buClr>
                <a:srgbClr val="F39200"/>
              </a:buClr>
              <a:buSzPts val="1000"/>
              <a:buFont typeface="Wingdings" panose="05000000000000000000" pitchFamily="2" charset="2"/>
              <a:buChar char=""/>
            </a:pPr>
            <a:endParaRPr lang="en-GB" dirty="0">
              <a:solidFill>
                <a:srgbClr val="000000"/>
              </a:solidFill>
              <a:latin typeface="Calibri"/>
              <a:ea typeface="Times New Roman" panose="02020603050405020304" pitchFamily="18" charset="0"/>
              <a:cs typeface="Calibri"/>
            </a:endParaRPr>
          </a:p>
          <a:p>
            <a:pPr marL="171450" indent="-171450">
              <a:lnSpc>
                <a:spcPct val="107000"/>
              </a:lnSpc>
              <a:spcAft>
                <a:spcPts val="800"/>
              </a:spcAft>
              <a:buClr>
                <a:srgbClr val="F39200"/>
              </a:buClr>
              <a:buSzPts val="1000"/>
              <a:buFont typeface="Arial" panose="020B0604020202020204" pitchFamily="34" charset="0"/>
              <a:buChar char="•"/>
            </a:pPr>
            <a:r>
              <a:rPr lang="en-GB" sz="1100" b="0" dirty="0">
                <a:solidFill>
                  <a:srgbClr val="000000"/>
                </a:solidFill>
                <a:effectLst/>
                <a:latin typeface="Calibri"/>
                <a:ea typeface="Times New Roman" panose="02020603050405020304" pitchFamily="18" charset="0"/>
                <a:cs typeface="Calibri"/>
              </a:rPr>
              <a:t>We’ve listened and acted on feedback from thousands of medical professionals, patients and others supporting the UK’s health services.</a:t>
            </a:r>
            <a:r>
              <a:rPr lang="en-GB" sz="1100" dirty="0">
                <a:solidFill>
                  <a:srgbClr val="000000"/>
                </a:solidFill>
                <a:latin typeface="Calibri"/>
                <a:ea typeface="Times New Roman" panose="02020603050405020304" pitchFamily="18" charset="0"/>
                <a:cs typeface="Calibri"/>
              </a:rPr>
              <a:t> </a:t>
            </a:r>
            <a:endParaRPr lang="en-GB" sz="1100" b="1" dirty="0">
              <a:solidFill>
                <a:srgbClr val="000000"/>
              </a:solidFill>
              <a:effectLst/>
              <a:latin typeface="Calibri" panose="020F0502020204030204" pitchFamily="34" charset="0"/>
              <a:ea typeface="Times New Roman" panose="02020603050405020304" pitchFamily="18" charset="0"/>
              <a:cs typeface="Calibri"/>
            </a:endParaRPr>
          </a:p>
          <a:p>
            <a:pPr marL="171450" lvl="0" indent="-171450">
              <a:lnSpc>
                <a:spcPct val="107000"/>
              </a:lnSpc>
              <a:spcAft>
                <a:spcPts val="800"/>
              </a:spcAft>
              <a:buClr>
                <a:srgbClr val="F39200"/>
              </a:buClr>
              <a:buSzPts val="1000"/>
              <a:buFont typeface="Arial" panose="020B0604020202020204" pitchFamily="34" charset="0"/>
              <a:buChar char="•"/>
            </a:pPr>
            <a:r>
              <a:rPr lang="en-GB"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We’ve </a:t>
            </a:r>
            <a:r>
              <a:rPr lang="en-GB" sz="11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carefully considered the collective impact of the updated standards on the UK’s health services and patient care. The diverse views we’ve heard have helped make sure they are reasonable to deliver in high-pressure environments. </a:t>
            </a:r>
            <a:endParaRPr lang="en-GB"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nSpc>
                <a:spcPct val="107000"/>
              </a:lnSpc>
              <a:spcAft>
                <a:spcPts val="800"/>
              </a:spcAft>
              <a:buClr>
                <a:srgbClr val="F39200"/>
              </a:buClr>
              <a:buSzPts val="1000"/>
              <a:buFont typeface="Arial" panose="020B0604020202020204" pitchFamily="34" charset="0"/>
              <a:buChar char="•"/>
            </a:pPr>
            <a:r>
              <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Our independent advisory forum have also shaped our thinking throughout every step of the review.</a:t>
            </a: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This group of 12 experts from outside of the GMC have given us a range of perspectives from across the UK and from a range of specialist areas, including medical ethics, human rights and equality, diversity and inclusion.</a:t>
            </a:r>
          </a:p>
          <a:p>
            <a:pPr marL="171450" lvl="0" indent="-171450">
              <a:lnSpc>
                <a:spcPct val="107000"/>
              </a:lnSpc>
              <a:spcAft>
                <a:spcPts val="800"/>
              </a:spcAft>
              <a:buClr>
                <a:srgbClr val="F39200"/>
              </a:buClr>
              <a:buSzPts val="1000"/>
              <a:buFont typeface="Arial" panose="020B0604020202020204" pitchFamily="34" charset="0"/>
              <a:buChar char="•"/>
            </a:pPr>
            <a:r>
              <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We’re really pleased with the diversity of responses from our survey of healthcare professionals and this is important as it helps to give the guidance credibility among medical professionals from different backgrounds and personal characteristics. This didn’t happen by accident – we actively monitored EDI stats against response rates while the consultation was live and took intervention action to encourage responses from underrepresented groups (such as partnership work with organisations and targeted mailouts)</a:t>
            </a:r>
          </a:p>
          <a:p>
            <a:pPr marL="171450" lvl="0" indent="-171450">
              <a:lnSpc>
                <a:spcPct val="107000"/>
              </a:lnSpc>
              <a:spcAft>
                <a:spcPts val="800"/>
              </a:spcAft>
              <a:buClr>
                <a:srgbClr val="F39200"/>
              </a:buClr>
              <a:buSzPts val="1000"/>
              <a:buFont typeface="Arial" panose="020B0604020202020204" pitchFamily="34" charset="0"/>
              <a:buChar char="•"/>
            </a:pPr>
            <a:r>
              <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We also commissioned independent research from a behavioural insights agency to conduct focus groups and paired interviews with seldom heard groups such as carers, older people, school children, parents and expectant parents, people identifying as LGBTQ+, homeless people, asylum seekers and refugees.</a:t>
            </a:r>
          </a:p>
          <a:p>
            <a:pPr marL="171450" lvl="0" indent="-171450">
              <a:lnSpc>
                <a:spcPct val="107000"/>
              </a:lnSpc>
              <a:spcAft>
                <a:spcPts val="800"/>
              </a:spcAft>
              <a:buClr>
                <a:srgbClr val="F39200"/>
              </a:buClr>
              <a:buSzPts val="1000"/>
              <a:buFont typeface="Arial" panose="020B0604020202020204" pitchFamily="34" charset="0"/>
              <a:buChar char="•"/>
            </a:pPr>
            <a:endPar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GB" sz="1100" dirty="0">
              <a:effectLst/>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100" b="1" dirty="0">
                <a:solidFill>
                  <a:srgbClr val="000000"/>
                </a:solidFill>
                <a:effectLst/>
                <a:latin typeface="Calibri" panose="020F0502020204030204" pitchFamily="34" charset="0"/>
                <a:ea typeface="Calibri" panose="020F0502020204030204" pitchFamily="34" charset="0"/>
              </a:rPr>
              <a:t>consultation</a:t>
            </a:r>
            <a:endParaRPr lang="en-GB" sz="1100" dirty="0">
              <a:solidFill>
                <a:srgbClr val="000000"/>
              </a:solidFill>
              <a:effectLst/>
              <a:latin typeface="Calibri" panose="020F0502020204030204" pitchFamily="34" charset="0"/>
              <a:ea typeface="Calibri" panose="020F0502020204030204" pitchFamily="34" charset="0"/>
            </a:endParaRPr>
          </a:p>
          <a:p>
            <a:pPr marL="171450" lvl="0" indent="-171450">
              <a:buClr>
                <a:srgbClr val="30A5BE"/>
              </a:buClr>
              <a:buSzPts val="900"/>
              <a:buFont typeface="Arial" panose="020B0604020202020204" pitchFamily="34" charset="0"/>
              <a:buChar char="•"/>
            </a:pPr>
            <a:r>
              <a:rPr lang="en-GB" sz="1100" dirty="0">
                <a:solidFill>
                  <a:srgbClr val="000000"/>
                </a:solidFill>
                <a:effectLst/>
                <a:latin typeface="Calibri" panose="020F0502020204030204" pitchFamily="34" charset="0"/>
                <a:ea typeface="Calibri" panose="020F0502020204030204" pitchFamily="34" charset="0"/>
              </a:rPr>
              <a:t>3 surveys – stakeholders, medical professionals, patients</a:t>
            </a:r>
          </a:p>
          <a:p>
            <a:pPr marL="171450" lvl="0" indent="-171450">
              <a:buClr>
                <a:srgbClr val="30A5BE"/>
              </a:buClr>
              <a:buSzPts val="900"/>
              <a:buFont typeface="Arial" panose="020B0604020202020204" pitchFamily="34" charset="0"/>
              <a:buChar char="•"/>
            </a:pPr>
            <a:r>
              <a:rPr lang="en-GB" sz="1100" dirty="0">
                <a:solidFill>
                  <a:srgbClr val="000000"/>
                </a:solidFill>
                <a:effectLst/>
                <a:latin typeface="Calibri" panose="020F0502020204030204" pitchFamily="34" charset="0"/>
                <a:ea typeface="Calibri" panose="020F0502020204030204" pitchFamily="34" charset="0"/>
              </a:rPr>
              <a:t>200 workshops with 2,800 doctors and medical students across the UK</a:t>
            </a:r>
          </a:p>
          <a:p>
            <a:pPr marL="171450" lvl="0" indent="-171450">
              <a:buClr>
                <a:srgbClr val="30A5BE"/>
              </a:buClr>
              <a:buSzPts val="900"/>
              <a:buFont typeface="Arial" panose="020B0604020202020204" pitchFamily="34" charset="0"/>
              <a:buChar char="•"/>
            </a:pPr>
            <a:r>
              <a:rPr lang="en-GB" sz="1100" dirty="0">
                <a:solidFill>
                  <a:srgbClr val="000000"/>
                </a:solidFill>
                <a:effectLst/>
                <a:latin typeface="Calibri" panose="020F0502020204030204" pitchFamily="34" charset="0"/>
                <a:ea typeface="Calibri" panose="020F0502020204030204" pitchFamily="34" charset="0"/>
              </a:rPr>
              <a:t>Commissioned research with patients</a:t>
            </a:r>
          </a:p>
          <a:p>
            <a:pPr marL="171450" lvl="0" indent="-171450">
              <a:buClr>
                <a:srgbClr val="30A5BE"/>
              </a:buClr>
              <a:buSzPts val="900"/>
              <a:buFont typeface="Arial" panose="020B0604020202020204" pitchFamily="34" charset="0"/>
              <a:buChar char="•"/>
            </a:pPr>
            <a:r>
              <a:rPr lang="en-GB" sz="1100" dirty="0">
                <a:solidFill>
                  <a:srgbClr val="000000"/>
                </a:solidFill>
                <a:effectLst/>
                <a:latin typeface="Calibri" panose="020F0502020204030204" pitchFamily="34" charset="0"/>
                <a:ea typeface="Calibri" panose="020F0502020204030204" pitchFamily="34" charset="0"/>
              </a:rPr>
              <a:t>Meetings with key stakeholders across the UK</a:t>
            </a:r>
          </a:p>
          <a:p>
            <a:pPr marL="171450" lvl="0" indent="-171450">
              <a:buClr>
                <a:srgbClr val="30A5BE"/>
              </a:buClr>
              <a:buSzPts val="900"/>
              <a:buFont typeface="Arial" panose="020B0604020202020204" pitchFamily="34" charset="0"/>
              <a:buChar char="•"/>
            </a:pPr>
            <a:r>
              <a:rPr lang="en-GB" sz="1100" dirty="0">
                <a:solidFill>
                  <a:srgbClr val="000000"/>
                </a:solidFill>
                <a:effectLst/>
                <a:latin typeface="Calibri" panose="020F0502020204030204" pitchFamily="34" charset="0"/>
                <a:ea typeface="Calibri" panose="020F0502020204030204" pitchFamily="34" charset="0"/>
              </a:rPr>
              <a:t>Specialist round tables on sustainability, patient rights, AI and tech</a:t>
            </a:r>
          </a:p>
          <a:p>
            <a:pPr marL="171450" indent="-171450">
              <a:buFont typeface="Arial" panose="020B0604020202020204" pitchFamily="34" charset="0"/>
              <a:buChar char="•"/>
            </a:pPr>
            <a:r>
              <a:rPr lang="en-GB" sz="1100" b="1" dirty="0">
                <a:solidFill>
                  <a:srgbClr val="000000"/>
                </a:solidFill>
                <a:effectLst/>
                <a:latin typeface="Calibri" panose="020F0502020204030204" pitchFamily="34" charset="0"/>
                <a:ea typeface="Calibri" panose="020F0502020204030204" pitchFamily="34" charset="0"/>
              </a:rPr>
              <a:t>Drafting </a:t>
            </a:r>
            <a:endParaRPr lang="en-GB" sz="1100" dirty="0">
              <a:solidFill>
                <a:srgbClr val="000000"/>
              </a:solidFill>
              <a:effectLst/>
              <a:latin typeface="Calibri" panose="020F0502020204030204" pitchFamily="34" charset="0"/>
              <a:ea typeface="Calibri" panose="020F0502020204030204" pitchFamily="34" charset="0"/>
            </a:endParaRPr>
          </a:p>
          <a:p>
            <a:pPr marL="171450" lvl="0" indent="-171450">
              <a:buClr>
                <a:srgbClr val="30A5BE"/>
              </a:buClr>
              <a:buSzPts val="900"/>
              <a:buFont typeface="Arial" panose="020B0604020202020204" pitchFamily="34" charset="0"/>
              <a:buChar char="•"/>
            </a:pPr>
            <a:r>
              <a:rPr lang="en-GB" sz="1100" dirty="0">
                <a:solidFill>
                  <a:srgbClr val="000000"/>
                </a:solidFill>
                <a:effectLst/>
                <a:latin typeface="Calibri" panose="020F0502020204030204" pitchFamily="34" charset="0"/>
                <a:ea typeface="Calibri" panose="020F0502020204030204" pitchFamily="34" charset="0"/>
              </a:rPr>
              <a:t>Internal steering groups – case examiners, legal, ftp policy</a:t>
            </a:r>
          </a:p>
          <a:p>
            <a:pPr marL="171450" lvl="0" indent="-171450">
              <a:buClr>
                <a:srgbClr val="30A5BE"/>
              </a:buClr>
              <a:buSzPts val="900"/>
              <a:buFont typeface="Arial" panose="020B0604020202020204" pitchFamily="34" charset="0"/>
              <a:buChar char="•"/>
            </a:pPr>
            <a:r>
              <a:rPr lang="en-GB" sz="1100" dirty="0">
                <a:solidFill>
                  <a:srgbClr val="000000"/>
                </a:solidFill>
                <a:effectLst/>
                <a:latin typeface="Calibri" panose="020F0502020204030204" pitchFamily="34" charset="0"/>
                <a:ea typeface="Calibri" panose="020F0502020204030204" pitchFamily="34" charset="0"/>
              </a:rPr>
              <a:t>GMP advisory forum – doctors, AAs, PAs, patients, other professions</a:t>
            </a:r>
          </a:p>
          <a:p>
            <a:pPr marL="171450" lvl="0" indent="-171450">
              <a:buClr>
                <a:srgbClr val="30A5BE"/>
              </a:buClr>
              <a:buSzPts val="900"/>
              <a:buFont typeface="Arial" panose="020B0604020202020204" pitchFamily="34" charset="0"/>
              <a:buChar char="•"/>
            </a:pPr>
            <a:r>
              <a:rPr lang="en-GB" sz="1100" dirty="0">
                <a:solidFill>
                  <a:srgbClr val="000000"/>
                </a:solidFill>
                <a:effectLst/>
                <a:latin typeface="Calibri" panose="020F0502020204030204" pitchFamily="34" charset="0"/>
                <a:ea typeface="Calibri" panose="020F0502020204030204" pitchFamily="34" charset="0"/>
              </a:rPr>
              <a:t>Clinical fellows and alumni</a:t>
            </a:r>
          </a:p>
          <a:p>
            <a:pPr marL="171450" lvl="0" indent="-171450">
              <a:buClr>
                <a:srgbClr val="30A5BE"/>
              </a:buClr>
              <a:buSzPts val="900"/>
              <a:buFont typeface="Arial" panose="020B0604020202020204" pitchFamily="34" charset="0"/>
              <a:buChar char="•"/>
            </a:pPr>
            <a:r>
              <a:rPr lang="en-GB" sz="1100" dirty="0">
                <a:solidFill>
                  <a:srgbClr val="000000"/>
                </a:solidFill>
                <a:effectLst/>
                <a:latin typeface="Calibri" panose="020F0502020204030204" pitchFamily="34" charset="0"/>
                <a:ea typeface="Calibri" panose="020F0502020204030204" pitchFamily="34" charset="0"/>
              </a:rPr>
              <a:t>Audience testing</a:t>
            </a:r>
          </a:p>
          <a:p>
            <a:pPr marL="171450" indent="-171450">
              <a:buFont typeface="Arial" panose="020B0604020202020204" pitchFamily="34" charset="0"/>
              <a:buChar char="•"/>
            </a:pPr>
            <a:endParaRPr lang="en-GB" sz="1100" dirty="0"/>
          </a:p>
          <a:p>
            <a:r>
              <a:rPr lang="en-GB" dirty="0"/>
              <a:t>We are proud that e received contributions from individuals from all backgrounds during the consultation. </a:t>
            </a:r>
            <a:endParaRPr lang="en-US" dirty="0"/>
          </a:p>
          <a:p>
            <a:endParaRPr lang="en-GB" dirty="0"/>
          </a:p>
          <a:p>
            <a:r>
              <a:rPr lang="en-GB" dirty="0"/>
              <a:t>During the consultation; </a:t>
            </a:r>
            <a:endParaRPr lang="en-US" dirty="0"/>
          </a:p>
          <a:p>
            <a:endParaRPr lang="en-GB" dirty="0"/>
          </a:p>
          <a:p>
            <a:r>
              <a:rPr lang="en-GB" dirty="0"/>
              <a:t>44% of medical professional respondents identified as an ethnic minority. </a:t>
            </a:r>
            <a:endParaRPr lang="en-US" dirty="0"/>
          </a:p>
          <a:p>
            <a:r>
              <a:rPr lang="en-GB" dirty="0"/>
              <a:t>41% of medical professional respondents identified as female. </a:t>
            </a:r>
            <a:endParaRPr lang="en-US" dirty="0"/>
          </a:p>
          <a:p>
            <a:r>
              <a:rPr lang="en-GB" dirty="0"/>
              <a:t>7% of medical professional respondents identified as having a disability. </a:t>
            </a:r>
            <a:endParaRPr lang="en-US" dirty="0"/>
          </a:p>
          <a:p>
            <a:r>
              <a:rPr lang="en-GB" dirty="0"/>
              <a:t>7% of medical professional respondents identified as lesbian, gay or bisexual. </a:t>
            </a:r>
            <a:endParaRPr lang="en-US" dirty="0"/>
          </a:p>
          <a:p>
            <a:endParaRPr lang="en-GB"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9160E-6441-4498-B610-AD2B4214FC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11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During this workshop we will take a look at some of the key changes on the back of our review consultation.  We will also consider what your role, as educators, doctors and leaders, is in successfully implementing the new standards.</a:t>
            </a:r>
          </a:p>
        </p:txBody>
      </p:sp>
      <p:sp>
        <p:nvSpPr>
          <p:cNvPr id="4" name="Slide Number Placeholder 3"/>
          <p:cNvSpPr>
            <a:spLocks noGrp="1"/>
          </p:cNvSpPr>
          <p:nvPr>
            <p:ph type="sldNum" sz="quarter" idx="5"/>
          </p:nvPr>
        </p:nvSpPr>
        <p:spPr/>
        <p:txBody>
          <a:bodyPr/>
          <a:lstStyle/>
          <a:p>
            <a:pPr defTabSz="966064">
              <a:defRPr/>
            </a:pPr>
            <a:fld id="{6BC9160E-6441-4498-B610-AD2B4214FC4A}" type="slidenum">
              <a:rPr lang="en-GB">
                <a:solidFill>
                  <a:prstClr val="black"/>
                </a:solidFill>
                <a:latin typeface="Calibri" panose="020F0502020204030204"/>
              </a:rPr>
              <a:pPr defTabSz="966064">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121135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a practical level, we’ve restructured GMP to make it easier for busy medical professionals to find the information they’re looking for. For example, we’ve changed the names of the four sections of the guidance to clearly reflect the content.</a:t>
            </a:r>
            <a:endParaRPr lang="en-US" dirty="0"/>
          </a:p>
          <a:p>
            <a:endParaRPr lang="en-GB" dirty="0"/>
          </a:p>
          <a:p>
            <a:pPr marL="0" algn="l" rtl="0" eaLnBrk="1" fontAlgn="t" latinLnBrk="0" hangingPunct="1">
              <a:spcBef>
                <a:spcPts val="0"/>
              </a:spcBef>
              <a:spcAft>
                <a:spcPts val="0"/>
              </a:spcAft>
            </a:pPr>
            <a:r>
              <a:rPr lang="en-GB" sz="1800" b="1" i="0" u="none" strike="noStrike" kern="1200" dirty="0">
                <a:solidFill>
                  <a:srgbClr val="FFFFFF"/>
                </a:solidFill>
                <a:effectLst/>
                <a:latin typeface="Calibri" panose="020F0502020204030204" pitchFamily="34" charset="0"/>
              </a:rPr>
              <a:t>Old Domain name/structure</a:t>
            </a:r>
            <a:r>
              <a:rPr lang="en-GB" sz="1800" b="0" i="0" u="none" strike="noStrike" kern="1200" dirty="0">
                <a:solidFill>
                  <a:schemeClr val="tx1"/>
                </a:solidFill>
                <a:effectLst/>
                <a:latin typeface="Arial" panose="020B0604020202020204" pitchFamily="34" charset="0"/>
              </a:rPr>
              <a:t> 		</a:t>
            </a:r>
            <a:r>
              <a:rPr lang="en-GB" sz="1800" b="1" i="0" u="none" strike="noStrike" kern="1200" dirty="0">
                <a:solidFill>
                  <a:srgbClr val="FFFFFF"/>
                </a:solidFill>
                <a:effectLst/>
                <a:latin typeface="Calibri" panose="020F0502020204030204" pitchFamily="34" charset="0"/>
              </a:rPr>
              <a:t>New domain name/structure</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F265C"/>
                </a:solidFill>
                <a:effectLst/>
                <a:latin typeface="Calibri" panose="020F0502020204030204" pitchFamily="34" charset="0"/>
              </a:rPr>
              <a:t>Domain 1: Knowledge, skills and performance</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0F265C"/>
                </a:solidFill>
                <a:effectLst/>
                <a:latin typeface="Calibri" panose="020F0502020204030204" pitchFamily="34" charset="0"/>
              </a:rPr>
              <a:t>Domain 1: Knowledge, skills and development</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F265C"/>
                </a:solidFill>
                <a:effectLst/>
                <a:latin typeface="Calibri" panose="020F0502020204030204" pitchFamily="34" charset="0"/>
              </a:rPr>
              <a:t>Domain 2: Safety and quality</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0F265C"/>
                </a:solidFill>
                <a:effectLst/>
                <a:latin typeface="Calibri" panose="020F0502020204030204" pitchFamily="34" charset="0"/>
              </a:rPr>
              <a:t>Domain 2: Patients, partnership and communication</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F265C"/>
                </a:solidFill>
                <a:effectLst/>
                <a:latin typeface="Calibri" panose="020F0502020204030204" pitchFamily="34" charset="0"/>
              </a:rPr>
              <a:t>Domain 3: Communication, partnership and teamwork</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0F265C"/>
                </a:solidFill>
                <a:effectLst/>
                <a:latin typeface="Calibri" panose="020F0502020204030204" pitchFamily="34" charset="0"/>
              </a:rPr>
              <a:t>Domain 3: Colleagues, culture and safety</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F265C"/>
                </a:solidFill>
                <a:effectLst/>
                <a:latin typeface="Calibri" panose="020F0502020204030204" pitchFamily="34" charset="0"/>
              </a:rPr>
              <a:t>Domain 4: Maintaining trust</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0F265C"/>
                </a:solidFill>
                <a:effectLst/>
                <a:latin typeface="Calibri" panose="020F0502020204030204" pitchFamily="34" charset="0"/>
              </a:rPr>
              <a:t>Domain 4: Trust and professionalism</a:t>
            </a:r>
            <a:endParaRPr lang="en-GB" sz="1800" b="0" i="0" u="none" strike="noStrike" dirty="0">
              <a:effectLst/>
              <a:latin typeface="Arial" panose="020B0604020202020204" pitchFamily="34" charset="0"/>
            </a:endParaRPr>
          </a:p>
          <a:p>
            <a:endParaRPr lang="en-GB" dirty="0"/>
          </a:p>
          <a:p>
            <a:endParaRPr lang="en-GB" dirty="0"/>
          </a:p>
          <a:p>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9160E-6441-4498-B610-AD2B4214FC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446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7.emf"/><Relationship Id="rId7" Type="http://schemas.openxmlformats.org/officeDocument/2006/relationships/image" Target="../media/image10.png"/><Relationship Id="rId2" Type="http://schemas.openxmlformats.org/officeDocument/2006/relationships/image" Target="../media/image16.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image" Target="../media/image16.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9.emf"/><Relationship Id="rId4" Type="http://schemas.openxmlformats.org/officeDocument/2006/relationships/image" Target="../media/image8.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MC Title Dark">
    <p:bg>
      <p:bgPr>
        <a:solidFill>
          <a:schemeClr val="tx2"/>
        </a:solidFill>
        <a:effectLst/>
      </p:bgPr>
    </p:bg>
    <p:spTree>
      <p:nvGrpSpPr>
        <p:cNvPr id="1" name=""/>
        <p:cNvGrpSpPr/>
        <p:nvPr/>
      </p:nvGrpSpPr>
      <p:grpSpPr>
        <a:xfrm>
          <a:off x="0" y="0"/>
          <a:ext cx="0" cy="0"/>
          <a:chOff x="0" y="0"/>
          <a:chExt cx="0" cy="0"/>
        </a:xfrm>
      </p:grpSpPr>
      <p:pic>
        <p:nvPicPr>
          <p:cNvPr id="21" name="Picture 20" descr="A picture containing graphical user interface&#10;&#10;Description automatically generated">
            <a:extLst>
              <a:ext uri="{FF2B5EF4-FFF2-40B4-BE49-F238E27FC236}">
                <a16:creationId xmlns:a16="http://schemas.microsoft.com/office/drawing/2014/main" id="{BE8D1564-EED4-4F5F-A030-16384017D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285" y="614610"/>
            <a:ext cx="1014152" cy="1014152"/>
          </a:xfrm>
          <a:prstGeom prst="rect">
            <a:avLst/>
          </a:prstGeom>
        </p:spPr>
      </p:pic>
      <p:sp>
        <p:nvSpPr>
          <p:cNvPr id="3" name="Text Placeholder 2">
            <a:extLst>
              <a:ext uri="{FF2B5EF4-FFF2-40B4-BE49-F238E27FC236}">
                <a16:creationId xmlns:a16="http://schemas.microsoft.com/office/drawing/2014/main" id="{9DED3E9A-BE5A-40CD-8EB0-A6D98FA3614F}"/>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Make your title memorable</a:t>
            </a:r>
          </a:p>
        </p:txBody>
      </p:sp>
      <p:sp>
        <p:nvSpPr>
          <p:cNvPr id="5" name="Text Placeholder 4">
            <a:extLst>
              <a:ext uri="{FF2B5EF4-FFF2-40B4-BE49-F238E27FC236}">
                <a16:creationId xmlns:a16="http://schemas.microsoft.com/office/drawing/2014/main" id="{3DEC03F3-D507-4F6C-B519-0DCF2B778984}"/>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bg1"/>
                </a:solidFill>
              </a:defRPr>
            </a:lvl1pPr>
          </a:lstStyle>
          <a:p>
            <a:pPr lvl="0"/>
            <a:r>
              <a:rPr lang="en-GB"/>
              <a:t>Try to keep your sub-heading to a maximum of two lines. Clear and concise is the key.</a:t>
            </a:r>
          </a:p>
        </p:txBody>
      </p:sp>
    </p:spTree>
    <p:extLst>
      <p:ext uri="{BB962C8B-B14F-4D97-AF65-F5344CB8AC3E}">
        <p14:creationId xmlns:p14="http://schemas.microsoft.com/office/powerpoint/2010/main" val="393565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MC Divider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tx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tx2"/>
                </a:solidFill>
              </a:defRPr>
            </a:lvl1pPr>
          </a:lstStyle>
          <a:p>
            <a:pPr lvl="0"/>
            <a:r>
              <a:rPr lang="en-GB"/>
              <a:t>Try to keep your sub-heading to a maximum of two lines. Clear and concise is the key.</a:t>
            </a:r>
          </a:p>
        </p:txBody>
      </p:sp>
    </p:spTree>
    <p:extLst>
      <p:ext uri="{BB962C8B-B14F-4D97-AF65-F5344CB8AC3E}">
        <p14:creationId xmlns:p14="http://schemas.microsoft.com/office/powerpoint/2010/main" val="9924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MC Title Image Whit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a:t>Click the relevant icon below to insert content or image</a:t>
            </a:r>
          </a:p>
        </p:txBody>
      </p:sp>
      <p:pic>
        <p:nvPicPr>
          <p:cNvPr id="6" name="Picture 5" descr="A picture containing text, bottle, sign&#10;&#10;Description automatically generated">
            <a:extLst>
              <a:ext uri="{FF2B5EF4-FFF2-40B4-BE49-F238E27FC236}">
                <a16:creationId xmlns:a16="http://schemas.microsoft.com/office/drawing/2014/main" id="{2179801A-A10B-429E-A544-D64776D0B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3154" y="611126"/>
            <a:ext cx="1014153" cy="1014153"/>
          </a:xfrm>
          <a:prstGeom prst="rect">
            <a:avLst/>
          </a:prstGeom>
        </p:spPr>
      </p:pic>
      <p:sp>
        <p:nvSpPr>
          <p:cNvPr id="9" name="Text Placeholder 2">
            <a:extLst>
              <a:ext uri="{FF2B5EF4-FFF2-40B4-BE49-F238E27FC236}">
                <a16:creationId xmlns:a16="http://schemas.microsoft.com/office/drawing/2014/main" id="{0AAA907D-0E29-4A01-90B2-6A6D9148D722}"/>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tx2"/>
                </a:solidFill>
                <a:latin typeface="+mn-lt"/>
              </a:defRPr>
            </a:lvl1pPr>
          </a:lstStyle>
          <a:p>
            <a:pPr lvl="0"/>
            <a:r>
              <a:rPr lang="en-GB"/>
              <a:t>Make your title memorable</a:t>
            </a:r>
          </a:p>
        </p:txBody>
      </p:sp>
      <p:sp>
        <p:nvSpPr>
          <p:cNvPr id="10" name="Text Placeholder 4">
            <a:extLst>
              <a:ext uri="{FF2B5EF4-FFF2-40B4-BE49-F238E27FC236}">
                <a16:creationId xmlns:a16="http://schemas.microsoft.com/office/drawing/2014/main" id="{BFEC554B-50ED-4656-B1FE-8ED864959A52}"/>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tx2"/>
                </a:solidFill>
              </a:defRPr>
            </a:lvl1pPr>
          </a:lstStyle>
          <a:p>
            <a:pPr lvl="0"/>
            <a:r>
              <a:rPr lang="en-GB"/>
              <a:t>Try to keep your sub-heading to a maximum of two lines. Clear and concise is the key.</a:t>
            </a:r>
          </a:p>
        </p:txBody>
      </p:sp>
    </p:spTree>
    <p:extLst>
      <p:ext uri="{BB962C8B-B14F-4D97-AF65-F5344CB8AC3E}">
        <p14:creationId xmlns:p14="http://schemas.microsoft.com/office/powerpoint/2010/main" val="2823053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MC Divider Image White">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a:t>Click the relevant icon below to insert content or image</a:t>
            </a:r>
          </a:p>
        </p:txBody>
      </p:sp>
      <p:pic>
        <p:nvPicPr>
          <p:cNvPr id="8" name="Picture 7">
            <a:extLst>
              <a:ext uri="{FF2B5EF4-FFF2-40B4-BE49-F238E27FC236}">
                <a16:creationId xmlns:a16="http://schemas.microsoft.com/office/drawing/2014/main" id="{73CDA281-9E56-4B44-988F-6C24D3EDC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54" y="6416959"/>
            <a:ext cx="1620008" cy="145228"/>
          </a:xfrm>
          <a:prstGeom prst="rect">
            <a:avLst/>
          </a:prstGeom>
        </p:spPr>
      </p:pic>
      <p:cxnSp>
        <p:nvCxnSpPr>
          <p:cNvPr id="10" name="Straight Connector 9">
            <a:extLst>
              <a:ext uri="{FF2B5EF4-FFF2-40B4-BE49-F238E27FC236}">
                <a16:creationId xmlns:a16="http://schemas.microsoft.com/office/drawing/2014/main" id="{205CB439-E039-4059-9AAC-FC80F4773AC9}"/>
              </a:ext>
            </a:extLst>
          </p:cNvPr>
          <p:cNvCxnSpPr>
            <a:cxnSpLocks/>
          </p:cNvCxnSpPr>
          <p:nvPr userDrawn="1"/>
        </p:nvCxnSpPr>
        <p:spPr>
          <a:xfrm>
            <a:off x="831336" y="6321454"/>
            <a:ext cx="463826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470B1F45-2EB2-4300-B10A-2D8B6842D4D1}"/>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tx2"/>
                </a:solidFill>
                <a:latin typeface="+mn-lt"/>
              </a:defRPr>
            </a:lvl1pPr>
          </a:lstStyle>
          <a:p>
            <a:pPr lvl="0"/>
            <a:r>
              <a:rPr lang="en-GB"/>
              <a:t>A divider slide with picture</a:t>
            </a:r>
          </a:p>
        </p:txBody>
      </p:sp>
      <p:sp>
        <p:nvSpPr>
          <p:cNvPr id="14" name="Text Placeholder 4">
            <a:extLst>
              <a:ext uri="{FF2B5EF4-FFF2-40B4-BE49-F238E27FC236}">
                <a16:creationId xmlns:a16="http://schemas.microsoft.com/office/drawing/2014/main" id="{F47E1142-A48F-46D6-9511-416DA3D16645}"/>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tx2"/>
                </a:solidFill>
              </a:defRPr>
            </a:lvl1pPr>
          </a:lstStyle>
          <a:p>
            <a:pPr lvl="0"/>
            <a:r>
              <a:rPr lang="en-GB"/>
              <a:t>Try to keep your sub-heading to a maximum of two lines. Clear and concise is the key.</a:t>
            </a:r>
          </a:p>
        </p:txBody>
      </p:sp>
    </p:spTree>
    <p:extLst>
      <p:ext uri="{BB962C8B-B14F-4D97-AF65-F5344CB8AC3E}">
        <p14:creationId xmlns:p14="http://schemas.microsoft.com/office/powerpoint/2010/main" val="1521144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MC Content Horizontal">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chemeClr val="tx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a:t>H2 Header</a:t>
            </a:r>
            <a:endParaRPr lang="en-GB"/>
          </a:p>
        </p:txBody>
      </p:sp>
      <p:sp>
        <p:nvSpPr>
          <p:cNvPr id="29" name="Text Placeholder 21">
            <a:extLst>
              <a:ext uri="{FF2B5EF4-FFF2-40B4-BE49-F238E27FC236}">
                <a16:creationId xmlns:a16="http://schemas.microsoft.com/office/drawing/2014/main" id="{47C526D1-0F63-455B-85BA-7FFF9B3B6786}"/>
              </a:ext>
            </a:extLst>
          </p:cNvPr>
          <p:cNvSpPr>
            <a:spLocks noGrp="1"/>
          </p:cNvSpPr>
          <p:nvPr>
            <p:ph type="body" sz="quarter" idx="18" hasCustomPrompt="1"/>
          </p:nvPr>
        </p:nvSpPr>
        <p:spPr>
          <a:xfrm>
            <a:off x="690324" y="1064557"/>
            <a:ext cx="10667999" cy="2364444"/>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4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a:t>Click here to add text</a:t>
            </a:r>
          </a:p>
          <a:p>
            <a:pPr lvl="1"/>
            <a:r>
              <a:rPr lang="en-GB"/>
              <a:t>Click here to add text</a:t>
            </a:r>
          </a:p>
          <a:p>
            <a:pPr lvl="2"/>
            <a:r>
              <a:rPr lang="en-GB"/>
              <a:t>Click here to add text</a:t>
            </a:r>
          </a:p>
          <a:p>
            <a:pPr lvl="3"/>
            <a:r>
              <a:rPr lang="en-GB"/>
              <a:t>Click here to add text</a:t>
            </a:r>
          </a:p>
          <a:p>
            <a:pPr lvl="4"/>
            <a:r>
              <a:rPr lang="en-GB"/>
              <a:t>Click here to add text</a:t>
            </a:r>
          </a:p>
          <a:p>
            <a:pPr lvl="5"/>
            <a:r>
              <a:rPr lang="en-GB"/>
              <a:t>Click here to add text</a:t>
            </a:r>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a:p>
        </p:txBody>
      </p:sp>
      <p:sp>
        <p:nvSpPr>
          <p:cNvPr id="3" name="Content Placeholder 2">
            <a:extLst>
              <a:ext uri="{FF2B5EF4-FFF2-40B4-BE49-F238E27FC236}">
                <a16:creationId xmlns:a16="http://schemas.microsoft.com/office/drawing/2014/main" id="{1BAAAD05-54A2-464C-8EC7-52C58350FE3F}"/>
              </a:ext>
            </a:extLst>
          </p:cNvPr>
          <p:cNvSpPr>
            <a:spLocks noGrp="1"/>
          </p:cNvSpPr>
          <p:nvPr>
            <p:ph sz="quarter" idx="19" hasCustomPrompt="1"/>
          </p:nvPr>
        </p:nvSpPr>
        <p:spPr>
          <a:xfrm>
            <a:off x="690563" y="3567598"/>
            <a:ext cx="10668000" cy="2615260"/>
          </a:xfrm>
          <a:prstGeom prst="rect">
            <a:avLst/>
          </a:prstGeom>
        </p:spPr>
        <p:txBody>
          <a:bodyPr/>
          <a:lstStyle>
            <a:lvl1pPr marL="0" indent="0">
              <a:buNone/>
              <a:defRPr>
                <a:solidFill>
                  <a:schemeClr val="accent5"/>
                </a:solidFill>
              </a:defRPr>
            </a:lvl1pPr>
          </a:lstStyle>
          <a:p>
            <a:pPr lvl="0"/>
            <a:r>
              <a:rPr lang="en-GB"/>
              <a:t>Click the relevant icon below to insert content or image</a:t>
            </a:r>
          </a:p>
        </p:txBody>
      </p:sp>
    </p:spTree>
    <p:extLst>
      <p:ext uri="{BB962C8B-B14F-4D97-AF65-F5344CB8AC3E}">
        <p14:creationId xmlns:p14="http://schemas.microsoft.com/office/powerpoint/2010/main" val="1276870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MC Content Vertical">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chemeClr val="tx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a:t>H2 Header</a:t>
            </a:r>
            <a:endParaRPr lang="en-GB"/>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a:p>
        </p:txBody>
      </p:sp>
      <p:sp>
        <p:nvSpPr>
          <p:cNvPr id="9" name="Text Placeholder 21">
            <a:extLst>
              <a:ext uri="{FF2B5EF4-FFF2-40B4-BE49-F238E27FC236}">
                <a16:creationId xmlns:a16="http://schemas.microsoft.com/office/drawing/2014/main" id="{9DE433B9-4449-4331-85A9-EEA5AA1CF7B6}"/>
              </a:ext>
            </a:extLst>
          </p:cNvPr>
          <p:cNvSpPr>
            <a:spLocks noGrp="1"/>
          </p:cNvSpPr>
          <p:nvPr>
            <p:ph type="body" sz="quarter" idx="18" hasCustomPrompt="1"/>
          </p:nvPr>
        </p:nvSpPr>
        <p:spPr>
          <a:xfrm>
            <a:off x="690324" y="1064555"/>
            <a:ext cx="5231291" cy="5118301"/>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4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a:t>Click here to add text</a:t>
            </a:r>
          </a:p>
          <a:p>
            <a:pPr lvl="1"/>
            <a:r>
              <a:rPr lang="en-GB"/>
              <a:t>Click here to add text</a:t>
            </a:r>
          </a:p>
          <a:p>
            <a:pPr lvl="2"/>
            <a:r>
              <a:rPr lang="en-GB"/>
              <a:t>Click here to add text</a:t>
            </a:r>
          </a:p>
          <a:p>
            <a:pPr lvl="3"/>
            <a:r>
              <a:rPr lang="en-GB"/>
              <a:t>Click here to add text</a:t>
            </a:r>
          </a:p>
          <a:p>
            <a:pPr lvl="4"/>
            <a:r>
              <a:rPr lang="en-GB"/>
              <a:t>Click here to add text</a:t>
            </a:r>
          </a:p>
          <a:p>
            <a:pPr lvl="5"/>
            <a:r>
              <a:rPr lang="en-GB"/>
              <a:t>Click here to add text</a:t>
            </a:r>
          </a:p>
        </p:txBody>
      </p:sp>
      <p:sp>
        <p:nvSpPr>
          <p:cNvPr id="10" name="Content Placeholder 2">
            <a:extLst>
              <a:ext uri="{FF2B5EF4-FFF2-40B4-BE49-F238E27FC236}">
                <a16:creationId xmlns:a16="http://schemas.microsoft.com/office/drawing/2014/main" id="{8494116E-7D87-44B2-A290-1F90613E0137}"/>
              </a:ext>
            </a:extLst>
          </p:cNvPr>
          <p:cNvSpPr>
            <a:spLocks noGrp="1"/>
          </p:cNvSpPr>
          <p:nvPr>
            <p:ph sz="quarter" idx="20" hasCustomPrompt="1"/>
          </p:nvPr>
        </p:nvSpPr>
        <p:spPr>
          <a:xfrm>
            <a:off x="6270386" y="1064556"/>
            <a:ext cx="5088176" cy="5118302"/>
          </a:xfrm>
          <a:prstGeom prst="rect">
            <a:avLst/>
          </a:prstGeom>
        </p:spPr>
        <p:txBody>
          <a:bodyPr/>
          <a:lstStyle>
            <a:lvl1pPr marL="0" indent="0">
              <a:buNone/>
              <a:defRPr>
                <a:solidFill>
                  <a:schemeClr val="accent5"/>
                </a:solidFill>
              </a:defRPr>
            </a:lvl1pPr>
          </a:lstStyle>
          <a:p>
            <a:pPr lvl="0"/>
            <a:r>
              <a:rPr lang="en-GB"/>
              <a:t>Click the relevant icon below to insert content or image</a:t>
            </a:r>
          </a:p>
        </p:txBody>
      </p:sp>
    </p:spTree>
    <p:extLst>
      <p:ext uri="{BB962C8B-B14F-4D97-AF65-F5344CB8AC3E}">
        <p14:creationId xmlns:p14="http://schemas.microsoft.com/office/powerpoint/2010/main" val="1892199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MC Text Content Onl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chemeClr val="tx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a:t>H2 Header</a:t>
            </a:r>
            <a:endParaRPr lang="en-GB"/>
          </a:p>
        </p:txBody>
      </p:sp>
      <p:sp>
        <p:nvSpPr>
          <p:cNvPr id="29" name="Text Placeholder 21">
            <a:extLst>
              <a:ext uri="{FF2B5EF4-FFF2-40B4-BE49-F238E27FC236}">
                <a16:creationId xmlns:a16="http://schemas.microsoft.com/office/drawing/2014/main" id="{47C526D1-0F63-455B-85BA-7FFF9B3B6786}"/>
              </a:ext>
            </a:extLst>
          </p:cNvPr>
          <p:cNvSpPr>
            <a:spLocks noGrp="1"/>
          </p:cNvSpPr>
          <p:nvPr>
            <p:ph type="body" sz="quarter" idx="18" hasCustomPrompt="1"/>
          </p:nvPr>
        </p:nvSpPr>
        <p:spPr>
          <a:xfrm>
            <a:off x="690324" y="1064556"/>
            <a:ext cx="10667999" cy="5118301"/>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4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a:t>Click here to add text</a:t>
            </a:r>
          </a:p>
          <a:p>
            <a:pPr lvl="1"/>
            <a:r>
              <a:rPr lang="en-GB"/>
              <a:t>Click here to add text</a:t>
            </a:r>
          </a:p>
          <a:p>
            <a:pPr lvl="2"/>
            <a:r>
              <a:rPr lang="en-GB"/>
              <a:t>Click here to add text</a:t>
            </a:r>
          </a:p>
          <a:p>
            <a:pPr lvl="3"/>
            <a:r>
              <a:rPr lang="en-GB"/>
              <a:t>Click here to add text</a:t>
            </a:r>
          </a:p>
          <a:p>
            <a:pPr lvl="4"/>
            <a:r>
              <a:rPr lang="en-GB"/>
              <a:t>Click here to add text</a:t>
            </a:r>
          </a:p>
          <a:p>
            <a:pPr lvl="5"/>
            <a:r>
              <a:rPr lang="en-GB"/>
              <a:t>Click here to add text</a:t>
            </a:r>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a:p>
        </p:txBody>
      </p:sp>
    </p:spTree>
    <p:extLst>
      <p:ext uri="{BB962C8B-B14F-4D97-AF65-F5344CB8AC3E}">
        <p14:creationId xmlns:p14="http://schemas.microsoft.com/office/powerpoint/2010/main" val="2944071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MC Title Dark">
    <p:bg>
      <p:bgPr>
        <a:solidFill>
          <a:srgbClr val="3E278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ED3E9A-BE5A-40CD-8EB0-A6D98FA3614F}"/>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Make your title memorable</a:t>
            </a:r>
          </a:p>
        </p:txBody>
      </p:sp>
      <p:sp>
        <p:nvSpPr>
          <p:cNvPr id="5" name="Text Placeholder 4">
            <a:extLst>
              <a:ext uri="{FF2B5EF4-FFF2-40B4-BE49-F238E27FC236}">
                <a16:creationId xmlns:a16="http://schemas.microsoft.com/office/drawing/2014/main" id="{3DEC03F3-D507-4F6C-B519-0DCF2B778984}"/>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bg1"/>
                </a:solidFill>
              </a:defRPr>
            </a:lvl1pPr>
          </a:lstStyle>
          <a:p>
            <a:pPr lvl="0"/>
            <a:r>
              <a:rPr lang="en-GB"/>
              <a:t>Try to keep your sub-heading to a maximum of two lines.</a:t>
            </a:r>
          </a:p>
          <a:p>
            <a:pPr lvl="0"/>
            <a:r>
              <a:rPr lang="en-GB"/>
              <a:t>Clear and concise is the key.</a:t>
            </a:r>
          </a:p>
        </p:txBody>
      </p:sp>
      <p:pic>
        <p:nvPicPr>
          <p:cNvPr id="8" name="Picture 7">
            <a:extLst>
              <a:ext uri="{FF2B5EF4-FFF2-40B4-BE49-F238E27FC236}">
                <a16:creationId xmlns:a16="http://schemas.microsoft.com/office/drawing/2014/main" id="{D8079F85-030D-4757-ABCA-35B976876F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887" y="5565600"/>
            <a:ext cx="936927" cy="796387"/>
          </a:xfrm>
          <a:prstGeom prst="rect">
            <a:avLst/>
          </a:prstGeom>
        </p:spPr>
      </p:pic>
      <p:pic>
        <p:nvPicPr>
          <p:cNvPr id="11" name="Picture 10">
            <a:extLst>
              <a:ext uri="{FF2B5EF4-FFF2-40B4-BE49-F238E27FC236}">
                <a16:creationId xmlns:a16="http://schemas.microsoft.com/office/drawing/2014/main" id="{72343149-5EAD-7A98-730B-54CD05EE695C}"/>
              </a:ext>
            </a:extLst>
          </p:cNvPr>
          <p:cNvPicPr>
            <a:picLocks noChangeAspect="1"/>
          </p:cNvPicPr>
          <p:nvPr userDrawn="1"/>
        </p:nvPicPr>
        <p:blipFill>
          <a:blip r:embed="rId3"/>
          <a:stretch>
            <a:fillRect/>
          </a:stretch>
        </p:blipFill>
        <p:spPr>
          <a:xfrm>
            <a:off x="4902200" y="0"/>
            <a:ext cx="7289800" cy="6858000"/>
          </a:xfrm>
          <a:prstGeom prst="rect">
            <a:avLst/>
          </a:prstGeom>
        </p:spPr>
      </p:pic>
      <p:pic>
        <p:nvPicPr>
          <p:cNvPr id="12" name="Picture 11">
            <a:extLst>
              <a:ext uri="{FF2B5EF4-FFF2-40B4-BE49-F238E27FC236}">
                <a16:creationId xmlns:a16="http://schemas.microsoft.com/office/drawing/2014/main" id="{61E85610-BFCE-601B-9199-D315EB892E23}"/>
              </a:ext>
            </a:extLst>
          </p:cNvPr>
          <p:cNvPicPr>
            <a:picLocks noChangeAspect="1"/>
          </p:cNvPicPr>
          <p:nvPr userDrawn="1"/>
        </p:nvPicPr>
        <p:blipFill>
          <a:blip r:embed="rId4"/>
          <a:stretch>
            <a:fillRect/>
          </a:stretch>
        </p:blipFill>
        <p:spPr>
          <a:xfrm>
            <a:off x="7376432" y="1608552"/>
            <a:ext cx="2403021" cy="2403021"/>
          </a:xfrm>
          <a:prstGeom prst="rect">
            <a:avLst/>
          </a:prstGeom>
        </p:spPr>
      </p:pic>
      <p:pic>
        <p:nvPicPr>
          <p:cNvPr id="13" name="Picture 12">
            <a:extLst>
              <a:ext uri="{FF2B5EF4-FFF2-40B4-BE49-F238E27FC236}">
                <a16:creationId xmlns:a16="http://schemas.microsoft.com/office/drawing/2014/main" id="{50639704-6100-CDDE-F9DF-C3C754B02597}"/>
              </a:ext>
            </a:extLst>
          </p:cNvPr>
          <p:cNvPicPr>
            <a:picLocks noChangeAspect="1"/>
          </p:cNvPicPr>
          <p:nvPr userDrawn="1"/>
        </p:nvPicPr>
        <p:blipFill>
          <a:blip r:embed="rId5"/>
          <a:stretch>
            <a:fillRect/>
          </a:stretch>
        </p:blipFill>
        <p:spPr>
          <a:xfrm>
            <a:off x="8577942" y="4000724"/>
            <a:ext cx="1534885" cy="1534885"/>
          </a:xfrm>
          <a:prstGeom prst="rect">
            <a:avLst/>
          </a:prstGeom>
        </p:spPr>
      </p:pic>
      <p:pic>
        <p:nvPicPr>
          <p:cNvPr id="14" name="Picture 13">
            <a:extLst>
              <a:ext uri="{FF2B5EF4-FFF2-40B4-BE49-F238E27FC236}">
                <a16:creationId xmlns:a16="http://schemas.microsoft.com/office/drawing/2014/main" id="{99623AA2-1B05-E798-E019-F6D334C64422}"/>
              </a:ext>
            </a:extLst>
          </p:cNvPr>
          <p:cNvPicPr>
            <a:picLocks noChangeAspect="1"/>
          </p:cNvPicPr>
          <p:nvPr userDrawn="1"/>
        </p:nvPicPr>
        <p:blipFill>
          <a:blip r:embed="rId6"/>
          <a:stretch>
            <a:fillRect/>
          </a:stretch>
        </p:blipFill>
        <p:spPr>
          <a:xfrm>
            <a:off x="4902200" y="5354970"/>
            <a:ext cx="1503029" cy="1503029"/>
          </a:xfrm>
          <a:prstGeom prst="rect">
            <a:avLst/>
          </a:prstGeom>
        </p:spPr>
      </p:pic>
      <p:pic>
        <p:nvPicPr>
          <p:cNvPr id="4" name="Picture 3" descr="A blue and black sign with white text&#10;&#10;Description automatically generated">
            <a:extLst>
              <a:ext uri="{FF2B5EF4-FFF2-40B4-BE49-F238E27FC236}">
                <a16:creationId xmlns:a16="http://schemas.microsoft.com/office/drawing/2014/main" id="{3C0329A6-8752-5300-4A82-6276E8440F0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7856" y="724853"/>
            <a:ext cx="2880000" cy="898232"/>
          </a:xfrm>
          <a:prstGeom prst="rect">
            <a:avLst/>
          </a:prstGeom>
        </p:spPr>
      </p:pic>
      <p:pic>
        <p:nvPicPr>
          <p:cNvPr id="10" name="Picture 9" descr="A blue background with white text&#10;&#10;Description automatically generated">
            <a:extLst>
              <a:ext uri="{FF2B5EF4-FFF2-40B4-BE49-F238E27FC236}">
                <a16:creationId xmlns:a16="http://schemas.microsoft.com/office/drawing/2014/main" id="{65B0F884-7097-3F72-AC14-FED112E83A5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92862" y="5998440"/>
            <a:ext cx="2836806" cy="362776"/>
          </a:xfrm>
          <a:prstGeom prst="rect">
            <a:avLst/>
          </a:prstGeom>
        </p:spPr>
      </p:pic>
    </p:spTree>
    <p:extLst>
      <p:ext uri="{BB962C8B-B14F-4D97-AF65-F5344CB8AC3E}">
        <p14:creationId xmlns:p14="http://schemas.microsoft.com/office/powerpoint/2010/main" val="1699719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MC Divider Dark">
    <p:bg>
      <p:bgPr>
        <a:solidFill>
          <a:srgbClr val="3E278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bg1"/>
                </a:solidFill>
              </a:defRPr>
            </a:lvl1pPr>
          </a:lstStyle>
          <a:p>
            <a:pPr lvl="0"/>
            <a:r>
              <a:rPr lang="en-GB"/>
              <a:t>Try to keep your sub-heading to a maximum of two lines. Clear and concise is the key.</a:t>
            </a:r>
          </a:p>
        </p:txBody>
      </p:sp>
      <p:pic>
        <p:nvPicPr>
          <p:cNvPr id="3" name="Picture 2" descr="A blue and black sign with white text&#10;&#10;Description automatically generated">
            <a:extLst>
              <a:ext uri="{FF2B5EF4-FFF2-40B4-BE49-F238E27FC236}">
                <a16:creationId xmlns:a16="http://schemas.microsoft.com/office/drawing/2014/main" id="{4797FF0C-80E7-116B-40EA-CCD9B3B647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997118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GMC Divider Dark – With graphics">
    <p:bg>
      <p:bgPr>
        <a:solidFill>
          <a:srgbClr val="3E278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p:txBody>
      </p:sp>
      <p:pic>
        <p:nvPicPr>
          <p:cNvPr id="4" name="Picture 3">
            <a:extLst>
              <a:ext uri="{FF2B5EF4-FFF2-40B4-BE49-F238E27FC236}">
                <a16:creationId xmlns:a16="http://schemas.microsoft.com/office/drawing/2014/main" id="{C342BAF1-05F8-5030-36B0-A1AEE78911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66515" y="720000"/>
            <a:ext cx="5554969" cy="3879272"/>
          </a:xfrm>
          <a:prstGeom prst="rect">
            <a:avLst/>
          </a:prstGeom>
        </p:spPr>
      </p:pic>
      <p:pic>
        <p:nvPicPr>
          <p:cNvPr id="6" name="Picture 5" descr="A blue and black sign with white text&#10;&#10;Description automatically generated">
            <a:extLst>
              <a:ext uri="{FF2B5EF4-FFF2-40B4-BE49-F238E27FC236}">
                <a16:creationId xmlns:a16="http://schemas.microsoft.com/office/drawing/2014/main" id="{790C263E-3ECF-739E-5D01-7EFBC61580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204981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53336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MC Divider Dark">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bg1"/>
                </a:solidFill>
              </a:defRPr>
            </a:lvl1pPr>
          </a:lstStyle>
          <a:p>
            <a:pPr lvl="0"/>
            <a:r>
              <a:rPr lang="en-GB"/>
              <a:t>Try to keep your sub-heading to a maximum of two lines. Clear and concise is the key.</a:t>
            </a:r>
          </a:p>
        </p:txBody>
      </p:sp>
    </p:spTree>
    <p:extLst>
      <p:ext uri="{BB962C8B-B14F-4D97-AF65-F5344CB8AC3E}">
        <p14:creationId xmlns:p14="http://schemas.microsoft.com/office/powerpoint/2010/main" val="966163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716168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726391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535957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919065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450879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481943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GMC Full Image">
    <p:bg>
      <p:bgPr>
        <a:solidFill>
          <a:srgbClr val="3E278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56258B-DB28-0352-E5AC-B9F533C968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0" y="869"/>
            <a:ext cx="12190762" cy="6857303"/>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p:txBody>
      </p:sp>
      <p:pic>
        <p:nvPicPr>
          <p:cNvPr id="3" name="Picture 2">
            <a:extLst>
              <a:ext uri="{FF2B5EF4-FFF2-40B4-BE49-F238E27FC236}">
                <a16:creationId xmlns:a16="http://schemas.microsoft.com/office/drawing/2014/main" id="{74707ADD-8F57-D16C-8E88-EBE0E82073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pic>
        <p:nvPicPr>
          <p:cNvPr id="4" name="Picture 3" descr="A blue and black sign with white text&#10;&#10;Description automatically generated">
            <a:extLst>
              <a:ext uri="{FF2B5EF4-FFF2-40B4-BE49-F238E27FC236}">
                <a16:creationId xmlns:a16="http://schemas.microsoft.com/office/drawing/2014/main" id="{949D323A-8D2A-1D50-379D-C0AB0DE4A2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886127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MC Title Image Dark">
    <p:bg>
      <p:bgPr>
        <a:solidFill>
          <a:srgbClr val="3E278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accent6"/>
                </a:solidFill>
              </a:defRPr>
            </a:lvl1pPr>
          </a:lstStyle>
          <a:p>
            <a:pPr lvl="0"/>
            <a:r>
              <a:rPr lang="en-GB"/>
              <a:t>Click the relevant icon below to insert content or image</a:t>
            </a:r>
          </a:p>
        </p:txBody>
      </p:sp>
      <p:sp>
        <p:nvSpPr>
          <p:cNvPr id="12" name="Text Placeholder 2">
            <a:extLst>
              <a:ext uri="{FF2B5EF4-FFF2-40B4-BE49-F238E27FC236}">
                <a16:creationId xmlns:a16="http://schemas.microsoft.com/office/drawing/2014/main" id="{31B0C7AD-49CF-4C26-818F-55398204E2A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bg1"/>
                </a:solidFill>
                <a:latin typeface="+mn-lt"/>
              </a:defRPr>
            </a:lvl1pPr>
          </a:lstStyle>
          <a:p>
            <a:pPr lvl="0"/>
            <a:r>
              <a:rPr lang="en-GB"/>
              <a:t>Make your title memorable</a:t>
            </a:r>
          </a:p>
        </p:txBody>
      </p:sp>
      <p:sp>
        <p:nvSpPr>
          <p:cNvPr id="6" name="Text Placeholder 4">
            <a:extLst>
              <a:ext uri="{FF2B5EF4-FFF2-40B4-BE49-F238E27FC236}">
                <a16:creationId xmlns:a16="http://schemas.microsoft.com/office/drawing/2014/main" id="{7FE88A72-D027-4B91-B318-EC2086DF0A93}"/>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bg1"/>
                </a:solidFill>
              </a:defRPr>
            </a:lvl1pPr>
          </a:lstStyle>
          <a:p>
            <a:pPr lvl="0"/>
            <a:r>
              <a:rPr lang="en-GB"/>
              <a:t>Try to keep your sub-heading to a maximum of two lines. Clear and concise is the key.</a:t>
            </a:r>
          </a:p>
        </p:txBody>
      </p:sp>
      <p:pic>
        <p:nvPicPr>
          <p:cNvPr id="5" name="Picture 4">
            <a:extLst>
              <a:ext uri="{FF2B5EF4-FFF2-40B4-BE49-F238E27FC236}">
                <a16:creationId xmlns:a16="http://schemas.microsoft.com/office/drawing/2014/main" id="{E9F959EE-7F81-EF3D-BF29-1DE728C5C5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887" y="5565600"/>
            <a:ext cx="936927" cy="796387"/>
          </a:xfrm>
          <a:prstGeom prst="rect">
            <a:avLst/>
          </a:prstGeom>
        </p:spPr>
      </p:pic>
      <p:pic>
        <p:nvPicPr>
          <p:cNvPr id="4" name="Picture 3" descr="A blue and black sign with white text&#10;&#10;Description automatically generated">
            <a:extLst>
              <a:ext uri="{FF2B5EF4-FFF2-40B4-BE49-F238E27FC236}">
                <a16:creationId xmlns:a16="http://schemas.microsoft.com/office/drawing/2014/main" id="{FD56AD80-B46B-82D4-EAE3-17E582BACA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2880000" cy="898232"/>
          </a:xfrm>
          <a:prstGeom prst="rect">
            <a:avLst/>
          </a:prstGeom>
        </p:spPr>
      </p:pic>
    </p:spTree>
    <p:extLst>
      <p:ext uri="{BB962C8B-B14F-4D97-AF65-F5344CB8AC3E}">
        <p14:creationId xmlns:p14="http://schemas.microsoft.com/office/powerpoint/2010/main" val="1419077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MC Divider Image Dark">
    <p:bg>
      <p:bgPr>
        <a:solidFill>
          <a:srgbClr val="3E278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accent6"/>
                </a:solidFill>
              </a:defRPr>
            </a:lvl1pPr>
          </a:lstStyle>
          <a:p>
            <a:pPr lvl="0"/>
            <a:r>
              <a:rPr lang="en-GB"/>
              <a:t>Click the relevant icon below to insert content or image</a:t>
            </a:r>
          </a:p>
        </p:txBody>
      </p:sp>
      <p:cxnSp>
        <p:nvCxnSpPr>
          <p:cNvPr id="8" name="Straight Connector 7">
            <a:extLst>
              <a:ext uri="{FF2B5EF4-FFF2-40B4-BE49-F238E27FC236}">
                <a16:creationId xmlns:a16="http://schemas.microsoft.com/office/drawing/2014/main" id="{5F8C7911-7724-4096-9505-ED6B68432B0B}"/>
              </a:ext>
            </a:extLst>
          </p:cNvPr>
          <p:cNvCxnSpPr>
            <a:cxnSpLocks/>
          </p:cNvCxnSpPr>
          <p:nvPr userDrawn="1"/>
        </p:nvCxnSpPr>
        <p:spPr>
          <a:xfrm>
            <a:off x="831336" y="6321454"/>
            <a:ext cx="46382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EE9DC0E-180A-4EF9-BBC4-C1BA3090A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532" y="6412329"/>
            <a:ext cx="1620000" cy="145228"/>
          </a:xfrm>
          <a:prstGeom prst="rect">
            <a:avLst/>
          </a:prstGeom>
        </p:spPr>
      </p:pic>
      <p:sp>
        <p:nvSpPr>
          <p:cNvPr id="12" name="Text Placeholder 2">
            <a:extLst>
              <a:ext uri="{FF2B5EF4-FFF2-40B4-BE49-F238E27FC236}">
                <a16:creationId xmlns:a16="http://schemas.microsoft.com/office/drawing/2014/main" id="{739082E9-0914-48A7-AC6D-7F20951566E1}"/>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bg1"/>
                </a:solidFill>
                <a:latin typeface="+mn-lt"/>
              </a:defRPr>
            </a:lvl1pPr>
          </a:lstStyle>
          <a:p>
            <a:pPr lvl="0"/>
            <a:r>
              <a:rPr lang="en-GB"/>
              <a:t>A divider slide with picture</a:t>
            </a:r>
          </a:p>
        </p:txBody>
      </p:sp>
      <p:sp>
        <p:nvSpPr>
          <p:cNvPr id="13" name="Text Placeholder 4">
            <a:extLst>
              <a:ext uri="{FF2B5EF4-FFF2-40B4-BE49-F238E27FC236}">
                <a16:creationId xmlns:a16="http://schemas.microsoft.com/office/drawing/2014/main" id="{8C5863EB-2E92-42E8-ACD5-2F00F3335CF1}"/>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bg1"/>
                </a:solidFill>
              </a:defRPr>
            </a:lvl1pPr>
          </a:lstStyle>
          <a:p>
            <a:pPr lvl="0"/>
            <a:r>
              <a:rPr lang="en-GB"/>
              <a:t>Try to keep your sub-heading to a maximum of two lines. Clear and concise is the key.</a:t>
            </a:r>
          </a:p>
        </p:txBody>
      </p:sp>
      <p:pic>
        <p:nvPicPr>
          <p:cNvPr id="3" name="Picture 2" descr="A blue and black sign with white text&#10;&#10;Description automatically generated">
            <a:extLst>
              <a:ext uri="{FF2B5EF4-FFF2-40B4-BE49-F238E27FC236}">
                <a16:creationId xmlns:a16="http://schemas.microsoft.com/office/drawing/2014/main" id="{8B0C8C5A-6189-B516-DB20-3E0C919731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810120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MC Title light">
    <p:bg>
      <p:bgPr>
        <a:solidFill>
          <a:srgbClr val="EDECE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910F9B-88A3-4DF3-9593-8792692DAFB7}"/>
              </a:ext>
            </a:extLst>
          </p:cNvPr>
          <p:cNvPicPr>
            <a:picLocks noChangeAspect="1"/>
          </p:cNvPicPr>
          <p:nvPr userDrawn="1"/>
        </p:nvPicPr>
        <p:blipFill>
          <a:blip r:embed="rId2"/>
          <a:stretch>
            <a:fillRect/>
          </a:stretch>
        </p:blipFill>
        <p:spPr>
          <a:xfrm>
            <a:off x="4902200" y="0"/>
            <a:ext cx="7289800" cy="6858000"/>
          </a:xfrm>
          <a:prstGeom prst="rect">
            <a:avLst/>
          </a:prstGeom>
        </p:spPr>
      </p:pic>
      <p:sp>
        <p:nvSpPr>
          <p:cNvPr id="6" name="Text Placeholder 2">
            <a:extLst>
              <a:ext uri="{FF2B5EF4-FFF2-40B4-BE49-F238E27FC236}">
                <a16:creationId xmlns:a16="http://schemas.microsoft.com/office/drawing/2014/main" id="{BC56DBEA-72ED-4530-95E8-61A85E1A33C3}"/>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Make your title memorable</a:t>
            </a:r>
          </a:p>
        </p:txBody>
      </p:sp>
      <p:sp>
        <p:nvSpPr>
          <p:cNvPr id="7" name="Text Placeholder 4">
            <a:extLst>
              <a:ext uri="{FF2B5EF4-FFF2-40B4-BE49-F238E27FC236}">
                <a16:creationId xmlns:a16="http://schemas.microsoft.com/office/drawing/2014/main" id="{61783978-8454-42F0-81D5-A46047F0F114}"/>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of two lines. </a:t>
            </a:r>
          </a:p>
          <a:p>
            <a:pPr lvl="0"/>
            <a:r>
              <a:rPr lang="en-GB"/>
              <a:t>Clear and concise is the key.</a:t>
            </a:r>
          </a:p>
        </p:txBody>
      </p:sp>
      <p:pic>
        <p:nvPicPr>
          <p:cNvPr id="5" name="Picture 4">
            <a:extLst>
              <a:ext uri="{FF2B5EF4-FFF2-40B4-BE49-F238E27FC236}">
                <a16:creationId xmlns:a16="http://schemas.microsoft.com/office/drawing/2014/main" id="{42025FB6-24C4-0D1C-C189-89D1A0CEDD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887" y="5565600"/>
            <a:ext cx="936927" cy="796388"/>
          </a:xfrm>
          <a:prstGeom prst="rect">
            <a:avLst/>
          </a:prstGeom>
        </p:spPr>
      </p:pic>
      <p:pic>
        <p:nvPicPr>
          <p:cNvPr id="9" name="Picture 8">
            <a:extLst>
              <a:ext uri="{FF2B5EF4-FFF2-40B4-BE49-F238E27FC236}">
                <a16:creationId xmlns:a16="http://schemas.microsoft.com/office/drawing/2014/main" id="{27BF8955-FC0C-DDF0-8804-A8E6CA7EB011}"/>
              </a:ext>
            </a:extLst>
          </p:cNvPr>
          <p:cNvPicPr>
            <a:picLocks noChangeAspect="1"/>
          </p:cNvPicPr>
          <p:nvPr userDrawn="1"/>
        </p:nvPicPr>
        <p:blipFill>
          <a:blip r:embed="rId4"/>
          <a:stretch>
            <a:fillRect/>
          </a:stretch>
        </p:blipFill>
        <p:spPr>
          <a:xfrm>
            <a:off x="7376432" y="1608552"/>
            <a:ext cx="2403021" cy="2403021"/>
          </a:xfrm>
          <a:prstGeom prst="rect">
            <a:avLst/>
          </a:prstGeom>
        </p:spPr>
      </p:pic>
      <p:pic>
        <p:nvPicPr>
          <p:cNvPr id="10" name="Picture 9">
            <a:extLst>
              <a:ext uri="{FF2B5EF4-FFF2-40B4-BE49-F238E27FC236}">
                <a16:creationId xmlns:a16="http://schemas.microsoft.com/office/drawing/2014/main" id="{8E7CA3CC-CAC5-AEBB-1493-236A3FCCA699}"/>
              </a:ext>
            </a:extLst>
          </p:cNvPr>
          <p:cNvPicPr>
            <a:picLocks noChangeAspect="1"/>
          </p:cNvPicPr>
          <p:nvPr userDrawn="1"/>
        </p:nvPicPr>
        <p:blipFill>
          <a:blip r:embed="rId5"/>
          <a:stretch>
            <a:fillRect/>
          </a:stretch>
        </p:blipFill>
        <p:spPr>
          <a:xfrm>
            <a:off x="8577942" y="4000724"/>
            <a:ext cx="1534885" cy="1534885"/>
          </a:xfrm>
          <a:prstGeom prst="rect">
            <a:avLst/>
          </a:prstGeom>
        </p:spPr>
      </p:pic>
      <p:pic>
        <p:nvPicPr>
          <p:cNvPr id="11" name="Picture 10">
            <a:extLst>
              <a:ext uri="{FF2B5EF4-FFF2-40B4-BE49-F238E27FC236}">
                <a16:creationId xmlns:a16="http://schemas.microsoft.com/office/drawing/2014/main" id="{5EC8D6E8-12D6-81D0-6BF2-73515516930F}"/>
              </a:ext>
            </a:extLst>
          </p:cNvPr>
          <p:cNvPicPr>
            <a:picLocks noChangeAspect="1"/>
          </p:cNvPicPr>
          <p:nvPr userDrawn="1"/>
        </p:nvPicPr>
        <p:blipFill>
          <a:blip r:embed="rId6"/>
          <a:stretch>
            <a:fillRect/>
          </a:stretch>
        </p:blipFill>
        <p:spPr>
          <a:xfrm>
            <a:off x="4902200" y="5354970"/>
            <a:ext cx="1503029" cy="1503029"/>
          </a:xfrm>
          <a:prstGeom prst="rect">
            <a:avLst/>
          </a:prstGeom>
        </p:spPr>
      </p:pic>
      <p:pic>
        <p:nvPicPr>
          <p:cNvPr id="2" name="Picture 1" descr="A blue and black sign with white text&#10;&#10;Description automatically generated">
            <a:extLst>
              <a:ext uri="{FF2B5EF4-FFF2-40B4-BE49-F238E27FC236}">
                <a16:creationId xmlns:a16="http://schemas.microsoft.com/office/drawing/2014/main" id="{EFE6CE85-F31C-AF5B-A63D-6765E137A19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7856" y="724853"/>
            <a:ext cx="2880000" cy="898232"/>
          </a:xfrm>
          <a:prstGeom prst="rect">
            <a:avLst/>
          </a:prstGeom>
        </p:spPr>
      </p:pic>
      <p:pic>
        <p:nvPicPr>
          <p:cNvPr id="14" name="Picture 13" descr="A blue background with white text&#10;&#10;Description automatically generated">
            <a:extLst>
              <a:ext uri="{FF2B5EF4-FFF2-40B4-BE49-F238E27FC236}">
                <a16:creationId xmlns:a16="http://schemas.microsoft.com/office/drawing/2014/main" id="{E775F94D-3D38-E295-4C28-04ED73DAFEA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92862" y="5998440"/>
            <a:ext cx="2836806" cy="362776"/>
          </a:xfrm>
          <a:prstGeom prst="rect">
            <a:avLst/>
          </a:prstGeom>
        </p:spPr>
      </p:pic>
    </p:spTree>
    <p:extLst>
      <p:ext uri="{BB962C8B-B14F-4D97-AF65-F5344CB8AC3E}">
        <p14:creationId xmlns:p14="http://schemas.microsoft.com/office/powerpoint/2010/main" val="311955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MC Title Image Dark">
    <p:bg>
      <p:bgPr>
        <a:solidFill>
          <a:schemeClr val="tx2"/>
        </a:solidFill>
        <a:effectLst/>
      </p:bgPr>
    </p:bg>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CFD9A81D-377C-4207-AC20-DCC26E78B6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1878" y="611126"/>
            <a:ext cx="1014152" cy="1014152"/>
          </a:xfrm>
          <a:prstGeom prst="rect">
            <a:avLst/>
          </a:prstGeom>
        </p:spPr>
      </p:pic>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accent6"/>
                </a:solidFill>
              </a:defRPr>
            </a:lvl1pPr>
          </a:lstStyle>
          <a:p>
            <a:pPr lvl="0"/>
            <a:r>
              <a:rPr lang="en-GB"/>
              <a:t>Click the relevant icon below to insert content or image</a:t>
            </a:r>
          </a:p>
        </p:txBody>
      </p:sp>
      <p:sp>
        <p:nvSpPr>
          <p:cNvPr id="12" name="Text Placeholder 2">
            <a:extLst>
              <a:ext uri="{FF2B5EF4-FFF2-40B4-BE49-F238E27FC236}">
                <a16:creationId xmlns:a16="http://schemas.microsoft.com/office/drawing/2014/main" id="{31B0C7AD-49CF-4C26-818F-55398204E2A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bg1"/>
                </a:solidFill>
                <a:latin typeface="+mn-lt"/>
              </a:defRPr>
            </a:lvl1pPr>
          </a:lstStyle>
          <a:p>
            <a:pPr lvl="0"/>
            <a:r>
              <a:rPr lang="en-GB"/>
              <a:t>Make your title memorable</a:t>
            </a:r>
          </a:p>
        </p:txBody>
      </p:sp>
      <p:sp>
        <p:nvSpPr>
          <p:cNvPr id="6" name="Text Placeholder 4">
            <a:extLst>
              <a:ext uri="{FF2B5EF4-FFF2-40B4-BE49-F238E27FC236}">
                <a16:creationId xmlns:a16="http://schemas.microsoft.com/office/drawing/2014/main" id="{7FE88A72-D027-4B91-B318-EC2086DF0A93}"/>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bg1"/>
                </a:solidFill>
              </a:defRPr>
            </a:lvl1pPr>
          </a:lstStyle>
          <a:p>
            <a:pPr lvl="0"/>
            <a:r>
              <a:rPr lang="en-GB"/>
              <a:t>Try to keep your sub-heading to a maximum of two lines. Clear and concise is the key.</a:t>
            </a:r>
          </a:p>
        </p:txBody>
      </p:sp>
    </p:spTree>
    <p:extLst>
      <p:ext uri="{BB962C8B-B14F-4D97-AF65-F5344CB8AC3E}">
        <p14:creationId xmlns:p14="http://schemas.microsoft.com/office/powerpoint/2010/main" val="673346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MC Divider Light">
    <p:bg>
      <p:bgPr>
        <a:solidFill>
          <a:srgbClr val="EDECE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of two lines. Clear and concise is the key.</a:t>
            </a:r>
          </a:p>
        </p:txBody>
      </p:sp>
      <p:pic>
        <p:nvPicPr>
          <p:cNvPr id="3" name="Picture 2" descr="A blue and black sign with white text&#10;&#10;Description automatically generated">
            <a:extLst>
              <a:ext uri="{FF2B5EF4-FFF2-40B4-BE49-F238E27FC236}">
                <a16:creationId xmlns:a16="http://schemas.microsoft.com/office/drawing/2014/main" id="{D290B936-E33B-AE6A-E7CB-9225700298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135666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GMC Divider Light – With graphics">
    <p:bg>
      <p:bgPr>
        <a:solidFill>
          <a:srgbClr val="EDECE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p:txBody>
      </p:sp>
      <p:pic>
        <p:nvPicPr>
          <p:cNvPr id="4" name="Picture 3">
            <a:extLst>
              <a:ext uri="{FF2B5EF4-FFF2-40B4-BE49-F238E27FC236}">
                <a16:creationId xmlns:a16="http://schemas.microsoft.com/office/drawing/2014/main" id="{23B6CBAC-6A59-DBEE-8437-60DDCB7242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66515" y="720000"/>
            <a:ext cx="5554969" cy="3879272"/>
          </a:xfrm>
          <a:prstGeom prst="rect">
            <a:avLst/>
          </a:prstGeom>
        </p:spPr>
      </p:pic>
      <p:pic>
        <p:nvPicPr>
          <p:cNvPr id="3" name="Picture 2" descr="A blue and black sign with white text&#10;&#10;Description automatically generated">
            <a:extLst>
              <a:ext uri="{FF2B5EF4-FFF2-40B4-BE49-F238E27FC236}">
                <a16:creationId xmlns:a16="http://schemas.microsoft.com/office/drawing/2014/main" id="{AAEDB46E-F55A-9BC6-09CE-95D0C8D2BC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736304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658612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4046715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925952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587537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367078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9381032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515448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MC Title Image Light">
    <p:bg>
      <p:bgPr>
        <a:solidFill>
          <a:srgbClr val="EDECE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a:t>Click the relevant icon below to insert content or image</a:t>
            </a:r>
          </a:p>
        </p:txBody>
      </p:sp>
      <p:sp>
        <p:nvSpPr>
          <p:cNvPr id="12" name="Text Placeholder 2">
            <a:extLst>
              <a:ext uri="{FF2B5EF4-FFF2-40B4-BE49-F238E27FC236}">
                <a16:creationId xmlns:a16="http://schemas.microsoft.com/office/drawing/2014/main" id="{72B31555-6AA6-4651-8119-C44A648DB23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rgbClr val="3E2782"/>
                </a:solidFill>
                <a:latin typeface="+mn-lt"/>
              </a:defRPr>
            </a:lvl1pPr>
          </a:lstStyle>
          <a:p>
            <a:pPr lvl="0"/>
            <a:r>
              <a:rPr lang="en-GB"/>
              <a:t>Make your title memorable</a:t>
            </a:r>
          </a:p>
        </p:txBody>
      </p:sp>
      <p:sp>
        <p:nvSpPr>
          <p:cNvPr id="13" name="Text Placeholder 4">
            <a:extLst>
              <a:ext uri="{FF2B5EF4-FFF2-40B4-BE49-F238E27FC236}">
                <a16:creationId xmlns:a16="http://schemas.microsoft.com/office/drawing/2014/main" id="{99A708C4-4881-44B5-872B-A3EC98201817}"/>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rgbClr val="3E2782"/>
                </a:solidFill>
              </a:defRPr>
            </a:lvl1pPr>
          </a:lstStyle>
          <a:p>
            <a:pPr lvl="0"/>
            <a:r>
              <a:rPr lang="en-GB"/>
              <a:t>Try to keep your sub-heading to a maximum of two lines. Clear and concise is the key.</a:t>
            </a:r>
          </a:p>
        </p:txBody>
      </p:sp>
      <p:pic>
        <p:nvPicPr>
          <p:cNvPr id="5" name="Picture 4">
            <a:extLst>
              <a:ext uri="{FF2B5EF4-FFF2-40B4-BE49-F238E27FC236}">
                <a16:creationId xmlns:a16="http://schemas.microsoft.com/office/drawing/2014/main" id="{1ABE396D-C414-1CBB-EE38-417A8956A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87" y="5565600"/>
            <a:ext cx="936927" cy="796388"/>
          </a:xfrm>
          <a:prstGeom prst="rect">
            <a:avLst/>
          </a:prstGeom>
        </p:spPr>
      </p:pic>
      <p:pic>
        <p:nvPicPr>
          <p:cNvPr id="4" name="Picture 3" descr="A blue and black sign with white text&#10;&#10;Description automatically generated">
            <a:extLst>
              <a:ext uri="{FF2B5EF4-FFF2-40B4-BE49-F238E27FC236}">
                <a16:creationId xmlns:a16="http://schemas.microsoft.com/office/drawing/2014/main" id="{84A74D7D-27D2-739E-E610-98379CB12D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2880000" cy="898232"/>
          </a:xfrm>
          <a:prstGeom prst="rect">
            <a:avLst/>
          </a:prstGeom>
        </p:spPr>
      </p:pic>
    </p:spTree>
    <p:extLst>
      <p:ext uri="{BB962C8B-B14F-4D97-AF65-F5344CB8AC3E}">
        <p14:creationId xmlns:p14="http://schemas.microsoft.com/office/powerpoint/2010/main" val="267469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MC Divider Image Dark">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accent6"/>
                </a:solidFill>
              </a:defRPr>
            </a:lvl1pPr>
          </a:lstStyle>
          <a:p>
            <a:pPr lvl="0"/>
            <a:r>
              <a:rPr lang="en-GB"/>
              <a:t>Click the relevant icon below to insert content or image</a:t>
            </a:r>
          </a:p>
        </p:txBody>
      </p:sp>
      <p:cxnSp>
        <p:nvCxnSpPr>
          <p:cNvPr id="8" name="Straight Connector 7">
            <a:extLst>
              <a:ext uri="{FF2B5EF4-FFF2-40B4-BE49-F238E27FC236}">
                <a16:creationId xmlns:a16="http://schemas.microsoft.com/office/drawing/2014/main" id="{5F8C7911-7724-4096-9505-ED6B68432B0B}"/>
              </a:ext>
            </a:extLst>
          </p:cNvPr>
          <p:cNvCxnSpPr>
            <a:cxnSpLocks/>
          </p:cNvCxnSpPr>
          <p:nvPr userDrawn="1"/>
        </p:nvCxnSpPr>
        <p:spPr>
          <a:xfrm>
            <a:off x="831336" y="6321454"/>
            <a:ext cx="463826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EE9DC0E-180A-4EF9-BBC4-C1BA3090A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532" y="6412329"/>
            <a:ext cx="1620000" cy="145228"/>
          </a:xfrm>
          <a:prstGeom prst="rect">
            <a:avLst/>
          </a:prstGeom>
        </p:spPr>
      </p:pic>
      <p:sp>
        <p:nvSpPr>
          <p:cNvPr id="12" name="Text Placeholder 2">
            <a:extLst>
              <a:ext uri="{FF2B5EF4-FFF2-40B4-BE49-F238E27FC236}">
                <a16:creationId xmlns:a16="http://schemas.microsoft.com/office/drawing/2014/main" id="{739082E9-0914-48A7-AC6D-7F20951566E1}"/>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bg1"/>
                </a:solidFill>
                <a:latin typeface="+mn-lt"/>
              </a:defRPr>
            </a:lvl1pPr>
          </a:lstStyle>
          <a:p>
            <a:pPr lvl="0"/>
            <a:r>
              <a:rPr lang="en-GB"/>
              <a:t>A divider slide with picture</a:t>
            </a:r>
          </a:p>
        </p:txBody>
      </p:sp>
      <p:sp>
        <p:nvSpPr>
          <p:cNvPr id="13" name="Text Placeholder 4">
            <a:extLst>
              <a:ext uri="{FF2B5EF4-FFF2-40B4-BE49-F238E27FC236}">
                <a16:creationId xmlns:a16="http://schemas.microsoft.com/office/drawing/2014/main" id="{8C5863EB-2E92-42E8-ACD5-2F00F3335CF1}"/>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bg1"/>
                </a:solidFill>
              </a:defRPr>
            </a:lvl1pPr>
          </a:lstStyle>
          <a:p>
            <a:pPr lvl="0"/>
            <a:r>
              <a:rPr lang="en-GB"/>
              <a:t>Try to keep your sub-heading to a maximum of two lines. Clear and concise is the key.</a:t>
            </a:r>
          </a:p>
        </p:txBody>
      </p:sp>
    </p:spTree>
    <p:extLst>
      <p:ext uri="{BB962C8B-B14F-4D97-AF65-F5344CB8AC3E}">
        <p14:creationId xmlns:p14="http://schemas.microsoft.com/office/powerpoint/2010/main" val="1654622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MC Divider Image Light">
    <p:bg>
      <p:bgPr>
        <a:solidFill>
          <a:srgbClr val="EDECE4"/>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a:t>Click the relevant icon below to insert content or image</a:t>
            </a:r>
          </a:p>
        </p:txBody>
      </p:sp>
      <p:pic>
        <p:nvPicPr>
          <p:cNvPr id="8" name="Picture 7">
            <a:extLst>
              <a:ext uri="{FF2B5EF4-FFF2-40B4-BE49-F238E27FC236}">
                <a16:creationId xmlns:a16="http://schemas.microsoft.com/office/drawing/2014/main" id="{73CDA281-9E56-4B44-988F-6C24D3EDC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54" y="6416959"/>
            <a:ext cx="1620008" cy="145228"/>
          </a:xfrm>
          <a:prstGeom prst="rect">
            <a:avLst/>
          </a:prstGeom>
        </p:spPr>
      </p:pic>
      <p:cxnSp>
        <p:nvCxnSpPr>
          <p:cNvPr id="10" name="Straight Connector 9">
            <a:extLst>
              <a:ext uri="{FF2B5EF4-FFF2-40B4-BE49-F238E27FC236}">
                <a16:creationId xmlns:a16="http://schemas.microsoft.com/office/drawing/2014/main" id="{205CB439-E039-4059-9AAC-FC80F4773AC9}"/>
              </a:ext>
            </a:extLst>
          </p:cNvPr>
          <p:cNvCxnSpPr>
            <a:cxnSpLocks/>
          </p:cNvCxnSpPr>
          <p:nvPr userDrawn="1"/>
        </p:nvCxnSpPr>
        <p:spPr>
          <a:xfrm>
            <a:off x="831336" y="6321454"/>
            <a:ext cx="46382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5387A87F-B1F6-499E-AFFC-9E446BA5C65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rgbClr val="3E2782"/>
                </a:solidFill>
                <a:latin typeface="+mn-lt"/>
              </a:defRPr>
            </a:lvl1pPr>
          </a:lstStyle>
          <a:p>
            <a:pPr lvl="0"/>
            <a:r>
              <a:rPr lang="en-GB"/>
              <a:t>A divider slide with picture</a:t>
            </a:r>
          </a:p>
        </p:txBody>
      </p:sp>
      <p:sp>
        <p:nvSpPr>
          <p:cNvPr id="14" name="Text Placeholder 4">
            <a:extLst>
              <a:ext uri="{FF2B5EF4-FFF2-40B4-BE49-F238E27FC236}">
                <a16:creationId xmlns:a16="http://schemas.microsoft.com/office/drawing/2014/main" id="{D6492D8C-4B1C-4DDC-9AFD-D4E6852C3AD1}"/>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rgbClr val="3E2782"/>
                </a:solidFill>
              </a:defRPr>
            </a:lvl1pPr>
          </a:lstStyle>
          <a:p>
            <a:pPr lvl="0"/>
            <a:r>
              <a:rPr lang="en-GB"/>
              <a:t>Try to keep your sub-heading to a maximum of two lines. Clear and concise is the key.</a:t>
            </a:r>
          </a:p>
        </p:txBody>
      </p:sp>
      <p:pic>
        <p:nvPicPr>
          <p:cNvPr id="3" name="Picture 2" descr="A blue and black sign with white text&#10;&#10;Description automatically generated">
            <a:extLst>
              <a:ext uri="{FF2B5EF4-FFF2-40B4-BE49-F238E27FC236}">
                <a16:creationId xmlns:a16="http://schemas.microsoft.com/office/drawing/2014/main" id="{7C6FFEC5-CDE5-9FB8-B1BA-84DB43245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358515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MC Title White">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B1A7797-9E2E-4888-B711-AFC0577EB684}"/>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Make your title memorable</a:t>
            </a:r>
          </a:p>
        </p:txBody>
      </p:sp>
      <p:sp>
        <p:nvSpPr>
          <p:cNvPr id="8" name="Text Placeholder 4">
            <a:extLst>
              <a:ext uri="{FF2B5EF4-FFF2-40B4-BE49-F238E27FC236}">
                <a16:creationId xmlns:a16="http://schemas.microsoft.com/office/drawing/2014/main" id="{0E047ABF-D9B8-4060-AE39-BCD81EC8C4EC}"/>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of two lines. </a:t>
            </a:r>
          </a:p>
          <a:p>
            <a:pPr lvl="0"/>
            <a:r>
              <a:rPr lang="en-GB"/>
              <a:t>Clear and concise is the key.</a:t>
            </a:r>
          </a:p>
        </p:txBody>
      </p:sp>
      <p:pic>
        <p:nvPicPr>
          <p:cNvPr id="4" name="Picture 3">
            <a:extLst>
              <a:ext uri="{FF2B5EF4-FFF2-40B4-BE49-F238E27FC236}">
                <a16:creationId xmlns:a16="http://schemas.microsoft.com/office/drawing/2014/main" id="{24DD0493-D73A-090A-48CA-5A2661C5CEE3}"/>
              </a:ext>
            </a:extLst>
          </p:cNvPr>
          <p:cNvPicPr>
            <a:picLocks noChangeAspect="1"/>
          </p:cNvPicPr>
          <p:nvPr userDrawn="1"/>
        </p:nvPicPr>
        <p:blipFill>
          <a:blip r:embed="rId2"/>
          <a:stretch>
            <a:fillRect/>
          </a:stretch>
        </p:blipFill>
        <p:spPr>
          <a:xfrm>
            <a:off x="4902200" y="0"/>
            <a:ext cx="7289800" cy="6858000"/>
          </a:xfrm>
          <a:prstGeom prst="rect">
            <a:avLst/>
          </a:prstGeom>
        </p:spPr>
      </p:pic>
      <p:pic>
        <p:nvPicPr>
          <p:cNvPr id="7" name="Picture 6">
            <a:extLst>
              <a:ext uri="{FF2B5EF4-FFF2-40B4-BE49-F238E27FC236}">
                <a16:creationId xmlns:a16="http://schemas.microsoft.com/office/drawing/2014/main" id="{E2ACB2DF-2034-B847-17BC-A1F7C5C5BDC1}"/>
              </a:ext>
            </a:extLst>
          </p:cNvPr>
          <p:cNvPicPr>
            <a:picLocks noChangeAspect="1"/>
          </p:cNvPicPr>
          <p:nvPr userDrawn="1"/>
        </p:nvPicPr>
        <p:blipFill>
          <a:blip r:embed="rId3"/>
          <a:stretch>
            <a:fillRect/>
          </a:stretch>
        </p:blipFill>
        <p:spPr>
          <a:xfrm>
            <a:off x="7376432" y="1608552"/>
            <a:ext cx="2403021" cy="2403021"/>
          </a:xfrm>
          <a:prstGeom prst="rect">
            <a:avLst/>
          </a:prstGeom>
        </p:spPr>
      </p:pic>
      <p:pic>
        <p:nvPicPr>
          <p:cNvPr id="9" name="Picture 8">
            <a:extLst>
              <a:ext uri="{FF2B5EF4-FFF2-40B4-BE49-F238E27FC236}">
                <a16:creationId xmlns:a16="http://schemas.microsoft.com/office/drawing/2014/main" id="{A4529CC6-6D23-DD55-EDEE-DAEA19FB6F2E}"/>
              </a:ext>
            </a:extLst>
          </p:cNvPr>
          <p:cNvPicPr>
            <a:picLocks noChangeAspect="1"/>
          </p:cNvPicPr>
          <p:nvPr userDrawn="1"/>
        </p:nvPicPr>
        <p:blipFill>
          <a:blip r:embed="rId4"/>
          <a:stretch>
            <a:fillRect/>
          </a:stretch>
        </p:blipFill>
        <p:spPr>
          <a:xfrm>
            <a:off x="8577942" y="4000724"/>
            <a:ext cx="1534885" cy="1534885"/>
          </a:xfrm>
          <a:prstGeom prst="rect">
            <a:avLst/>
          </a:prstGeom>
        </p:spPr>
      </p:pic>
      <p:pic>
        <p:nvPicPr>
          <p:cNvPr id="10" name="Picture 9">
            <a:extLst>
              <a:ext uri="{FF2B5EF4-FFF2-40B4-BE49-F238E27FC236}">
                <a16:creationId xmlns:a16="http://schemas.microsoft.com/office/drawing/2014/main" id="{8F204994-212B-8209-75AF-946C78523098}"/>
              </a:ext>
            </a:extLst>
          </p:cNvPr>
          <p:cNvPicPr>
            <a:picLocks noChangeAspect="1"/>
          </p:cNvPicPr>
          <p:nvPr userDrawn="1"/>
        </p:nvPicPr>
        <p:blipFill>
          <a:blip r:embed="rId5"/>
          <a:stretch>
            <a:fillRect/>
          </a:stretch>
        </p:blipFill>
        <p:spPr>
          <a:xfrm>
            <a:off x="4902200" y="5354970"/>
            <a:ext cx="1503029" cy="1503029"/>
          </a:xfrm>
          <a:prstGeom prst="rect">
            <a:avLst/>
          </a:prstGeom>
        </p:spPr>
      </p:pic>
      <p:pic>
        <p:nvPicPr>
          <p:cNvPr id="11" name="Picture 10">
            <a:extLst>
              <a:ext uri="{FF2B5EF4-FFF2-40B4-BE49-F238E27FC236}">
                <a16:creationId xmlns:a16="http://schemas.microsoft.com/office/drawing/2014/main" id="{E7653900-E0ED-BEE8-9F70-E65BD67BFE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3887" y="5565600"/>
            <a:ext cx="936927" cy="796388"/>
          </a:xfrm>
          <a:prstGeom prst="rect">
            <a:avLst/>
          </a:prstGeom>
        </p:spPr>
      </p:pic>
      <p:pic>
        <p:nvPicPr>
          <p:cNvPr id="3" name="Picture 2" descr="A blue and black sign with white text&#10;&#10;Description automatically generated">
            <a:extLst>
              <a:ext uri="{FF2B5EF4-FFF2-40B4-BE49-F238E27FC236}">
                <a16:creationId xmlns:a16="http://schemas.microsoft.com/office/drawing/2014/main" id="{3BA4AC9C-C771-59A3-A252-CE30B83FE1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7856" y="724853"/>
            <a:ext cx="2880000" cy="898232"/>
          </a:xfrm>
          <a:prstGeom prst="rect">
            <a:avLst/>
          </a:prstGeom>
        </p:spPr>
      </p:pic>
      <p:pic>
        <p:nvPicPr>
          <p:cNvPr id="24" name="Picture 23" descr="A blue background with white text&#10;&#10;Description automatically generated">
            <a:extLst>
              <a:ext uri="{FF2B5EF4-FFF2-40B4-BE49-F238E27FC236}">
                <a16:creationId xmlns:a16="http://schemas.microsoft.com/office/drawing/2014/main" id="{E690E23F-FCDD-38AC-76CF-502C0BA1117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92862" y="5998440"/>
            <a:ext cx="2836806" cy="362776"/>
          </a:xfrm>
          <a:prstGeom prst="rect">
            <a:avLst/>
          </a:prstGeom>
        </p:spPr>
      </p:pic>
    </p:spTree>
    <p:extLst>
      <p:ext uri="{BB962C8B-B14F-4D97-AF65-F5344CB8AC3E}">
        <p14:creationId xmlns:p14="http://schemas.microsoft.com/office/powerpoint/2010/main" val="212518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MC Divider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of two lines. Clear and concise is the key.</a:t>
            </a:r>
          </a:p>
        </p:txBody>
      </p:sp>
      <p:pic>
        <p:nvPicPr>
          <p:cNvPr id="3" name="Picture 2" descr="A blue and black sign with white text&#10;&#10;Description automatically generated">
            <a:extLst>
              <a:ext uri="{FF2B5EF4-FFF2-40B4-BE49-F238E27FC236}">
                <a16:creationId xmlns:a16="http://schemas.microsoft.com/office/drawing/2014/main" id="{E6377312-11B9-643F-0860-EC2568693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751280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GMC Divider White – With graphics">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p:txBody>
      </p:sp>
      <p:pic>
        <p:nvPicPr>
          <p:cNvPr id="4" name="Picture 3">
            <a:extLst>
              <a:ext uri="{FF2B5EF4-FFF2-40B4-BE49-F238E27FC236}">
                <a16:creationId xmlns:a16="http://schemas.microsoft.com/office/drawing/2014/main" id="{385564AB-3E0B-3EB6-B80F-BACDF83EC0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66515" y="720000"/>
            <a:ext cx="5554969" cy="3879272"/>
          </a:xfrm>
          <a:prstGeom prst="rect">
            <a:avLst/>
          </a:prstGeom>
        </p:spPr>
      </p:pic>
      <p:pic>
        <p:nvPicPr>
          <p:cNvPr id="3" name="Picture 2" descr="A blue and black sign with white text&#10;&#10;Description automatically generated">
            <a:extLst>
              <a:ext uri="{FF2B5EF4-FFF2-40B4-BE49-F238E27FC236}">
                <a16:creationId xmlns:a16="http://schemas.microsoft.com/office/drawing/2014/main" id="{34842940-97EA-A39C-BB21-D58658747C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750421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487348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582776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4189652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929044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341508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15475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MC Title light">
    <p:bg>
      <p:bgPr>
        <a:solidFill>
          <a:schemeClr val="accent6"/>
        </a:solidFill>
        <a:effectLst/>
      </p:bgPr>
    </p:bg>
    <p:spTree>
      <p:nvGrpSpPr>
        <p:cNvPr id="1" name=""/>
        <p:cNvGrpSpPr/>
        <p:nvPr/>
      </p:nvGrpSpPr>
      <p:grpSpPr>
        <a:xfrm>
          <a:off x="0" y="0"/>
          <a:ext cx="0" cy="0"/>
          <a:chOff x="0" y="0"/>
          <a:chExt cx="0" cy="0"/>
        </a:xfrm>
      </p:grpSpPr>
      <p:pic>
        <p:nvPicPr>
          <p:cNvPr id="8" name="Picture 7" descr="A picture containing text, bottle, sign&#10;&#10;Description automatically generated">
            <a:extLst>
              <a:ext uri="{FF2B5EF4-FFF2-40B4-BE49-F238E27FC236}">
                <a16:creationId xmlns:a16="http://schemas.microsoft.com/office/drawing/2014/main" id="{A5BEF089-A1C0-402D-9F3D-ABD7EBD39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3960" y="627116"/>
            <a:ext cx="1014153" cy="1014153"/>
          </a:xfrm>
          <a:prstGeom prst="rect">
            <a:avLst/>
          </a:prstGeom>
        </p:spPr>
      </p:pic>
      <p:sp>
        <p:nvSpPr>
          <p:cNvPr id="6" name="Text Placeholder 2">
            <a:extLst>
              <a:ext uri="{FF2B5EF4-FFF2-40B4-BE49-F238E27FC236}">
                <a16:creationId xmlns:a16="http://schemas.microsoft.com/office/drawing/2014/main" id="{BC56DBEA-72ED-4530-95E8-61A85E1A33C3}"/>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tx2"/>
                </a:solidFill>
                <a:latin typeface="+mn-lt"/>
              </a:defRPr>
            </a:lvl1pPr>
          </a:lstStyle>
          <a:p>
            <a:pPr lvl="0"/>
            <a:r>
              <a:rPr lang="en-GB"/>
              <a:t>Make your title memorable</a:t>
            </a:r>
          </a:p>
        </p:txBody>
      </p:sp>
      <p:sp>
        <p:nvSpPr>
          <p:cNvPr id="7" name="Text Placeholder 4">
            <a:extLst>
              <a:ext uri="{FF2B5EF4-FFF2-40B4-BE49-F238E27FC236}">
                <a16:creationId xmlns:a16="http://schemas.microsoft.com/office/drawing/2014/main" id="{61783978-8454-42F0-81D5-A46047F0F114}"/>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tx2"/>
                </a:solidFill>
              </a:defRPr>
            </a:lvl1pPr>
          </a:lstStyle>
          <a:p>
            <a:pPr lvl="0"/>
            <a:r>
              <a:rPr lang="en-GB"/>
              <a:t>Try to keep your sub-heading to a maximum of two lines. Clear and concise is the key.</a:t>
            </a:r>
          </a:p>
        </p:txBody>
      </p:sp>
    </p:spTree>
    <p:extLst>
      <p:ext uri="{BB962C8B-B14F-4D97-AF65-F5344CB8AC3E}">
        <p14:creationId xmlns:p14="http://schemas.microsoft.com/office/powerpoint/2010/main" val="3597385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655926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MC Title Image Whit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a:t>Click the relevant icon below to insert content or image</a:t>
            </a:r>
          </a:p>
        </p:txBody>
      </p:sp>
      <p:sp>
        <p:nvSpPr>
          <p:cNvPr id="9" name="Text Placeholder 2">
            <a:extLst>
              <a:ext uri="{FF2B5EF4-FFF2-40B4-BE49-F238E27FC236}">
                <a16:creationId xmlns:a16="http://schemas.microsoft.com/office/drawing/2014/main" id="{0AAA907D-0E29-4A01-90B2-6A6D9148D722}"/>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rgbClr val="3E2782"/>
                </a:solidFill>
                <a:latin typeface="+mn-lt"/>
              </a:defRPr>
            </a:lvl1pPr>
          </a:lstStyle>
          <a:p>
            <a:pPr lvl="0"/>
            <a:r>
              <a:rPr lang="en-GB"/>
              <a:t>Make your title memorable</a:t>
            </a:r>
          </a:p>
        </p:txBody>
      </p:sp>
      <p:sp>
        <p:nvSpPr>
          <p:cNvPr id="10" name="Text Placeholder 4">
            <a:extLst>
              <a:ext uri="{FF2B5EF4-FFF2-40B4-BE49-F238E27FC236}">
                <a16:creationId xmlns:a16="http://schemas.microsoft.com/office/drawing/2014/main" id="{BFEC554B-50ED-4656-B1FE-8ED864959A52}"/>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rgbClr val="3E2782"/>
                </a:solidFill>
              </a:defRPr>
            </a:lvl1pPr>
          </a:lstStyle>
          <a:p>
            <a:pPr lvl="0"/>
            <a:r>
              <a:rPr lang="en-GB"/>
              <a:t>Try to keep your sub-heading to a maximum of two lines. Clear and concise is the key.</a:t>
            </a:r>
          </a:p>
        </p:txBody>
      </p:sp>
      <p:pic>
        <p:nvPicPr>
          <p:cNvPr id="5" name="Picture 4">
            <a:extLst>
              <a:ext uri="{FF2B5EF4-FFF2-40B4-BE49-F238E27FC236}">
                <a16:creationId xmlns:a16="http://schemas.microsoft.com/office/drawing/2014/main" id="{32B5FD24-ADAA-4956-6FD0-BDD23BE14D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87" y="5565600"/>
            <a:ext cx="936927" cy="796388"/>
          </a:xfrm>
          <a:prstGeom prst="rect">
            <a:avLst/>
          </a:prstGeom>
        </p:spPr>
      </p:pic>
      <p:pic>
        <p:nvPicPr>
          <p:cNvPr id="4" name="Picture 3" descr="A blue and black sign with white text&#10;&#10;Description automatically generated">
            <a:extLst>
              <a:ext uri="{FF2B5EF4-FFF2-40B4-BE49-F238E27FC236}">
                <a16:creationId xmlns:a16="http://schemas.microsoft.com/office/drawing/2014/main" id="{E3E2188C-E4D4-C5CE-6062-9738B636A7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2880000" cy="898232"/>
          </a:xfrm>
          <a:prstGeom prst="rect">
            <a:avLst/>
          </a:prstGeom>
        </p:spPr>
      </p:pic>
    </p:spTree>
    <p:extLst>
      <p:ext uri="{BB962C8B-B14F-4D97-AF65-F5344CB8AC3E}">
        <p14:creationId xmlns:p14="http://schemas.microsoft.com/office/powerpoint/2010/main" val="7703688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MC Divider Image White">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a:t>Click the relevant icon below to insert content or image</a:t>
            </a:r>
          </a:p>
        </p:txBody>
      </p:sp>
      <p:pic>
        <p:nvPicPr>
          <p:cNvPr id="8" name="Picture 7">
            <a:extLst>
              <a:ext uri="{FF2B5EF4-FFF2-40B4-BE49-F238E27FC236}">
                <a16:creationId xmlns:a16="http://schemas.microsoft.com/office/drawing/2014/main" id="{73CDA281-9E56-4B44-988F-6C24D3EDC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54" y="6416959"/>
            <a:ext cx="1620008" cy="145228"/>
          </a:xfrm>
          <a:prstGeom prst="rect">
            <a:avLst/>
          </a:prstGeom>
        </p:spPr>
      </p:pic>
      <p:cxnSp>
        <p:nvCxnSpPr>
          <p:cNvPr id="10" name="Straight Connector 9">
            <a:extLst>
              <a:ext uri="{FF2B5EF4-FFF2-40B4-BE49-F238E27FC236}">
                <a16:creationId xmlns:a16="http://schemas.microsoft.com/office/drawing/2014/main" id="{205CB439-E039-4059-9AAC-FC80F4773AC9}"/>
              </a:ext>
            </a:extLst>
          </p:cNvPr>
          <p:cNvCxnSpPr>
            <a:cxnSpLocks/>
          </p:cNvCxnSpPr>
          <p:nvPr userDrawn="1"/>
        </p:nvCxnSpPr>
        <p:spPr>
          <a:xfrm>
            <a:off x="831336" y="6321454"/>
            <a:ext cx="46382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470B1F45-2EB2-4300-B10A-2D8B6842D4D1}"/>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rgbClr val="3E2782"/>
                </a:solidFill>
                <a:latin typeface="+mn-lt"/>
              </a:defRPr>
            </a:lvl1pPr>
          </a:lstStyle>
          <a:p>
            <a:pPr lvl="0"/>
            <a:r>
              <a:rPr lang="en-GB"/>
              <a:t>A divider slide with picture</a:t>
            </a:r>
          </a:p>
        </p:txBody>
      </p:sp>
      <p:sp>
        <p:nvSpPr>
          <p:cNvPr id="14" name="Text Placeholder 4">
            <a:extLst>
              <a:ext uri="{FF2B5EF4-FFF2-40B4-BE49-F238E27FC236}">
                <a16:creationId xmlns:a16="http://schemas.microsoft.com/office/drawing/2014/main" id="{F47E1142-A48F-46D6-9511-416DA3D16645}"/>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rgbClr val="3E2782"/>
                </a:solidFill>
              </a:defRPr>
            </a:lvl1pPr>
          </a:lstStyle>
          <a:p>
            <a:pPr lvl="0"/>
            <a:r>
              <a:rPr lang="en-GB"/>
              <a:t>Try to keep your sub-heading to a maximum of two lines. Clear and concise is the key.</a:t>
            </a:r>
          </a:p>
        </p:txBody>
      </p:sp>
      <p:pic>
        <p:nvPicPr>
          <p:cNvPr id="3" name="Picture 2" descr="A blue and black sign with white text&#10;&#10;Description automatically generated">
            <a:extLst>
              <a:ext uri="{FF2B5EF4-FFF2-40B4-BE49-F238E27FC236}">
                <a16:creationId xmlns:a16="http://schemas.microsoft.com/office/drawing/2014/main" id="{AC20EE10-0241-92B9-78EE-0657F6F5B2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540285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MC Content Horizontal">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rgbClr val="3E278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a:t>H2 Header</a:t>
            </a:r>
            <a:endParaRPr lang="en-GB"/>
          </a:p>
        </p:txBody>
      </p:sp>
      <p:sp>
        <p:nvSpPr>
          <p:cNvPr id="29" name="Text Placeholder 21">
            <a:extLst>
              <a:ext uri="{FF2B5EF4-FFF2-40B4-BE49-F238E27FC236}">
                <a16:creationId xmlns:a16="http://schemas.microsoft.com/office/drawing/2014/main" id="{47C526D1-0F63-455B-85BA-7FFF9B3B6786}"/>
              </a:ext>
            </a:extLst>
          </p:cNvPr>
          <p:cNvSpPr>
            <a:spLocks noGrp="1"/>
          </p:cNvSpPr>
          <p:nvPr>
            <p:ph type="body" sz="quarter" idx="18" hasCustomPrompt="1"/>
          </p:nvPr>
        </p:nvSpPr>
        <p:spPr>
          <a:xfrm>
            <a:off x="690324" y="1064557"/>
            <a:ext cx="10667999" cy="2364444"/>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0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a:t>Click here to add text</a:t>
            </a:r>
          </a:p>
          <a:p>
            <a:pPr lvl="1"/>
            <a:r>
              <a:rPr lang="en-GB"/>
              <a:t>Click here to add text</a:t>
            </a:r>
          </a:p>
          <a:p>
            <a:pPr lvl="2"/>
            <a:r>
              <a:rPr lang="en-GB"/>
              <a:t>Click here to add text</a:t>
            </a:r>
          </a:p>
          <a:p>
            <a:pPr lvl="3"/>
            <a:r>
              <a:rPr lang="en-GB"/>
              <a:t>Click here to add text</a:t>
            </a:r>
          </a:p>
          <a:p>
            <a:pPr lvl="4"/>
            <a:r>
              <a:rPr lang="en-GB"/>
              <a:t>Click here to add text</a:t>
            </a:r>
          </a:p>
          <a:p>
            <a:pPr lvl="5"/>
            <a:r>
              <a:rPr lang="en-GB"/>
              <a:t>Click here to add text</a:t>
            </a:r>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a:p>
        </p:txBody>
      </p:sp>
      <p:sp>
        <p:nvSpPr>
          <p:cNvPr id="3" name="Content Placeholder 2">
            <a:extLst>
              <a:ext uri="{FF2B5EF4-FFF2-40B4-BE49-F238E27FC236}">
                <a16:creationId xmlns:a16="http://schemas.microsoft.com/office/drawing/2014/main" id="{1BAAAD05-54A2-464C-8EC7-52C58350FE3F}"/>
              </a:ext>
            </a:extLst>
          </p:cNvPr>
          <p:cNvSpPr>
            <a:spLocks noGrp="1"/>
          </p:cNvSpPr>
          <p:nvPr>
            <p:ph sz="quarter" idx="19" hasCustomPrompt="1"/>
          </p:nvPr>
        </p:nvSpPr>
        <p:spPr>
          <a:xfrm>
            <a:off x="690563" y="3567598"/>
            <a:ext cx="10668000" cy="2615260"/>
          </a:xfrm>
          <a:prstGeom prst="rect">
            <a:avLst/>
          </a:prstGeom>
        </p:spPr>
        <p:txBody>
          <a:bodyPr/>
          <a:lstStyle>
            <a:lvl1pPr marL="0" indent="0">
              <a:buNone/>
              <a:defRPr>
                <a:solidFill>
                  <a:schemeClr val="accent5"/>
                </a:solidFill>
              </a:defRPr>
            </a:lvl1pPr>
          </a:lstStyle>
          <a:p>
            <a:pPr lvl="0"/>
            <a:r>
              <a:rPr lang="en-GB"/>
              <a:t>Click the relevant icon below to insert content or image</a:t>
            </a:r>
          </a:p>
        </p:txBody>
      </p:sp>
    </p:spTree>
    <p:extLst>
      <p:ext uri="{BB962C8B-B14F-4D97-AF65-F5344CB8AC3E}">
        <p14:creationId xmlns:p14="http://schemas.microsoft.com/office/powerpoint/2010/main" val="3841610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MC Content Vertical">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rgbClr val="3E278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a:t>H2 Header</a:t>
            </a:r>
            <a:endParaRPr lang="en-GB"/>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a:p>
        </p:txBody>
      </p:sp>
      <p:sp>
        <p:nvSpPr>
          <p:cNvPr id="9" name="Text Placeholder 21">
            <a:extLst>
              <a:ext uri="{FF2B5EF4-FFF2-40B4-BE49-F238E27FC236}">
                <a16:creationId xmlns:a16="http://schemas.microsoft.com/office/drawing/2014/main" id="{9DE433B9-4449-4331-85A9-EEA5AA1CF7B6}"/>
              </a:ext>
            </a:extLst>
          </p:cNvPr>
          <p:cNvSpPr>
            <a:spLocks noGrp="1"/>
          </p:cNvSpPr>
          <p:nvPr>
            <p:ph type="body" sz="quarter" idx="18" hasCustomPrompt="1"/>
          </p:nvPr>
        </p:nvSpPr>
        <p:spPr>
          <a:xfrm>
            <a:off x="690324" y="1064555"/>
            <a:ext cx="5231291" cy="5118301"/>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0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a:t>Click here to add text</a:t>
            </a:r>
          </a:p>
          <a:p>
            <a:pPr lvl="1"/>
            <a:r>
              <a:rPr lang="en-GB"/>
              <a:t>Click here to add text</a:t>
            </a:r>
          </a:p>
          <a:p>
            <a:pPr lvl="2"/>
            <a:r>
              <a:rPr lang="en-GB"/>
              <a:t>Click here to add text</a:t>
            </a:r>
          </a:p>
          <a:p>
            <a:pPr lvl="3"/>
            <a:r>
              <a:rPr lang="en-GB"/>
              <a:t>Click here to add text</a:t>
            </a:r>
          </a:p>
          <a:p>
            <a:pPr lvl="4"/>
            <a:r>
              <a:rPr lang="en-GB"/>
              <a:t>Click here to add text</a:t>
            </a:r>
          </a:p>
          <a:p>
            <a:pPr lvl="5"/>
            <a:r>
              <a:rPr lang="en-GB"/>
              <a:t>Click here to add text</a:t>
            </a:r>
          </a:p>
        </p:txBody>
      </p:sp>
      <p:sp>
        <p:nvSpPr>
          <p:cNvPr id="10" name="Content Placeholder 2">
            <a:extLst>
              <a:ext uri="{FF2B5EF4-FFF2-40B4-BE49-F238E27FC236}">
                <a16:creationId xmlns:a16="http://schemas.microsoft.com/office/drawing/2014/main" id="{8494116E-7D87-44B2-A290-1F90613E0137}"/>
              </a:ext>
            </a:extLst>
          </p:cNvPr>
          <p:cNvSpPr>
            <a:spLocks noGrp="1"/>
          </p:cNvSpPr>
          <p:nvPr>
            <p:ph sz="quarter" idx="20" hasCustomPrompt="1"/>
          </p:nvPr>
        </p:nvSpPr>
        <p:spPr>
          <a:xfrm>
            <a:off x="6270386" y="1064556"/>
            <a:ext cx="5088176" cy="5118302"/>
          </a:xfrm>
          <a:prstGeom prst="rect">
            <a:avLst/>
          </a:prstGeom>
        </p:spPr>
        <p:txBody>
          <a:bodyPr/>
          <a:lstStyle>
            <a:lvl1pPr marL="0" indent="0">
              <a:buNone/>
              <a:defRPr>
                <a:solidFill>
                  <a:schemeClr val="accent5"/>
                </a:solidFill>
              </a:defRPr>
            </a:lvl1pPr>
          </a:lstStyle>
          <a:p>
            <a:pPr lvl="0"/>
            <a:r>
              <a:rPr lang="en-GB"/>
              <a:t>Click the relevant icon below to insert content or image</a:t>
            </a:r>
          </a:p>
        </p:txBody>
      </p:sp>
    </p:spTree>
    <p:extLst>
      <p:ext uri="{BB962C8B-B14F-4D97-AF65-F5344CB8AC3E}">
        <p14:creationId xmlns:p14="http://schemas.microsoft.com/office/powerpoint/2010/main" val="11844628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MC Text Content Onl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rgbClr val="3E278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a:t>H2 Header</a:t>
            </a:r>
            <a:endParaRPr lang="en-GB"/>
          </a:p>
        </p:txBody>
      </p:sp>
      <p:sp>
        <p:nvSpPr>
          <p:cNvPr id="29" name="Text Placeholder 21">
            <a:extLst>
              <a:ext uri="{FF2B5EF4-FFF2-40B4-BE49-F238E27FC236}">
                <a16:creationId xmlns:a16="http://schemas.microsoft.com/office/drawing/2014/main" id="{47C526D1-0F63-455B-85BA-7FFF9B3B6786}"/>
              </a:ext>
            </a:extLst>
          </p:cNvPr>
          <p:cNvSpPr>
            <a:spLocks noGrp="1"/>
          </p:cNvSpPr>
          <p:nvPr>
            <p:ph type="body" sz="quarter" idx="18" hasCustomPrompt="1"/>
          </p:nvPr>
        </p:nvSpPr>
        <p:spPr>
          <a:xfrm>
            <a:off x="690324" y="1064556"/>
            <a:ext cx="10667999" cy="5118301"/>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0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a:t>Click here to add text</a:t>
            </a:r>
          </a:p>
          <a:p>
            <a:pPr lvl="1"/>
            <a:r>
              <a:rPr lang="en-GB"/>
              <a:t>Click here to add text</a:t>
            </a:r>
          </a:p>
          <a:p>
            <a:pPr lvl="2"/>
            <a:r>
              <a:rPr lang="en-GB"/>
              <a:t>Click here to add text</a:t>
            </a:r>
          </a:p>
          <a:p>
            <a:pPr lvl="3"/>
            <a:r>
              <a:rPr lang="en-GB"/>
              <a:t>Click here to add text</a:t>
            </a:r>
          </a:p>
          <a:p>
            <a:pPr lvl="4"/>
            <a:r>
              <a:rPr lang="en-GB"/>
              <a:t>Click here to add text</a:t>
            </a:r>
          </a:p>
          <a:p>
            <a:pPr lvl="5"/>
            <a:r>
              <a:rPr lang="en-GB"/>
              <a:t>Click here to add text</a:t>
            </a:r>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a:p>
        </p:txBody>
      </p:sp>
    </p:spTree>
    <p:extLst>
      <p:ext uri="{BB962C8B-B14F-4D97-AF65-F5344CB8AC3E}">
        <p14:creationId xmlns:p14="http://schemas.microsoft.com/office/powerpoint/2010/main" val="1074343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GMC Text Content Only">
    <p:bg>
      <p:bgPr>
        <a:solidFill>
          <a:schemeClr val="bg1"/>
        </a:solidFill>
        <a:effectLst/>
      </p:bgPr>
    </p:bg>
    <p:spTree>
      <p:nvGrpSpPr>
        <p:cNvPr id="1" name=""/>
        <p:cNvGrpSpPr/>
        <p:nvPr/>
      </p:nvGrpSpPr>
      <p:grpSpPr>
        <a:xfrm>
          <a:off x="0" y="0"/>
          <a:ext cx="0" cy="0"/>
          <a:chOff x="0" y="0"/>
          <a:chExt cx="0" cy="0"/>
        </a:xfrm>
      </p:grpSpPr>
      <p:pic>
        <p:nvPicPr>
          <p:cNvPr id="32" name="Picture 31" descr="A picture containing text, person, indoor, computer&#10;&#10;Description automatically generated">
            <a:extLst>
              <a:ext uri="{FF2B5EF4-FFF2-40B4-BE49-F238E27FC236}">
                <a16:creationId xmlns:a16="http://schemas.microsoft.com/office/drawing/2014/main" id="{C0C90740-B98C-488A-B208-242FFDB3C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0762" y="2995326"/>
            <a:ext cx="3049212" cy="2344082"/>
          </a:xfrm>
          <a:prstGeom prst="rect">
            <a:avLst/>
          </a:prstGeom>
        </p:spPr>
      </p:pic>
      <p:pic>
        <p:nvPicPr>
          <p:cNvPr id="5" name="Picture 4" descr="A picture containing person, person, indoor&#10;&#10;Description automatically generated">
            <a:extLst>
              <a:ext uri="{FF2B5EF4-FFF2-40B4-BE49-F238E27FC236}">
                <a16:creationId xmlns:a16="http://schemas.microsoft.com/office/drawing/2014/main" id="{53407AF8-DD34-4D8A-BAAD-E2A51B551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7733" y="5278"/>
            <a:ext cx="3086967" cy="2373106"/>
          </a:xfrm>
          <a:prstGeom prst="rect">
            <a:avLst/>
          </a:prstGeom>
        </p:spPr>
      </p:pic>
      <p:pic>
        <p:nvPicPr>
          <p:cNvPr id="58" name="Picture 57">
            <a:extLst>
              <a:ext uri="{FF2B5EF4-FFF2-40B4-BE49-F238E27FC236}">
                <a16:creationId xmlns:a16="http://schemas.microsoft.com/office/drawing/2014/main" id="{93B5D73D-9DD0-43EF-A51F-F6B5D224F1A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2566" y="-3190"/>
            <a:ext cx="6180517" cy="2381571"/>
          </a:xfrm>
          <a:prstGeom prst="rect">
            <a:avLst/>
          </a:prstGeom>
        </p:spPr>
      </p:pic>
      <p:pic>
        <p:nvPicPr>
          <p:cNvPr id="10" name="Picture 9">
            <a:extLst>
              <a:ext uri="{FF2B5EF4-FFF2-40B4-BE49-F238E27FC236}">
                <a16:creationId xmlns:a16="http://schemas.microsoft.com/office/drawing/2014/main" id="{93E08C66-3B26-4D08-8C67-A3C84E93626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094213" y="2995326"/>
            <a:ext cx="3067436" cy="2358092"/>
          </a:xfrm>
          <a:prstGeom prst="rect">
            <a:avLst/>
          </a:prstGeom>
        </p:spPr>
      </p:pic>
      <p:pic>
        <p:nvPicPr>
          <p:cNvPr id="13" name="Picture 12" descr="A picture containing person, indoor&#10;&#10;Description automatically generated">
            <a:extLst>
              <a:ext uri="{FF2B5EF4-FFF2-40B4-BE49-F238E27FC236}">
                <a16:creationId xmlns:a16="http://schemas.microsoft.com/office/drawing/2014/main" id="{A3E33692-01DD-4661-8E36-CB06D46FD31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2825" y="6605"/>
            <a:ext cx="3070215" cy="2360228"/>
          </a:xfrm>
          <a:prstGeom prst="rect">
            <a:avLst/>
          </a:prstGeom>
        </p:spPr>
      </p:pic>
      <p:pic>
        <p:nvPicPr>
          <p:cNvPr id="4" name="Picture 3" descr="A picture containing person&#10;&#10;Description automatically generated">
            <a:extLst>
              <a:ext uri="{FF2B5EF4-FFF2-40B4-BE49-F238E27FC236}">
                <a16:creationId xmlns:a16="http://schemas.microsoft.com/office/drawing/2014/main" id="{DB23EE7C-D639-458A-9C1D-66C728716D9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10" y="2995792"/>
            <a:ext cx="3048000" cy="2343150"/>
          </a:xfrm>
          <a:prstGeom prst="rect">
            <a:avLst/>
          </a:prstGeom>
        </p:spPr>
      </p:pic>
      <p:pic>
        <p:nvPicPr>
          <p:cNvPr id="8" name="Picture 7" descr="A person and person sitting on a couch looking at a tablet&#10;&#10;Description automatically generated with medium confidence">
            <a:extLst>
              <a:ext uri="{FF2B5EF4-FFF2-40B4-BE49-F238E27FC236}">
                <a16:creationId xmlns:a16="http://schemas.microsoft.com/office/drawing/2014/main" id="{38F21788-33AD-42C6-9CEE-6B82921DC1C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3039" y="2997200"/>
            <a:ext cx="3048000" cy="2343150"/>
          </a:xfrm>
          <a:prstGeom prst="rect">
            <a:avLst/>
          </a:prstGeom>
        </p:spPr>
      </p:pic>
      <p:sp>
        <p:nvSpPr>
          <p:cNvPr id="52" name="Rectangle 51">
            <a:extLst>
              <a:ext uri="{FF2B5EF4-FFF2-40B4-BE49-F238E27FC236}">
                <a16:creationId xmlns:a16="http://schemas.microsoft.com/office/drawing/2014/main" id="{34F86014-A748-4E76-ABA1-D7DC880BC9BB}"/>
              </a:ext>
            </a:extLst>
          </p:cNvPr>
          <p:cNvSpPr/>
          <p:nvPr userDrawn="1"/>
        </p:nvSpPr>
        <p:spPr>
          <a:xfrm>
            <a:off x="1" y="5323114"/>
            <a:ext cx="12192000" cy="6313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FFB1608-872A-4C01-AEFB-2DD987AEB60B}"/>
              </a:ext>
            </a:extLst>
          </p:cNvPr>
          <p:cNvSpPr/>
          <p:nvPr userDrawn="1"/>
        </p:nvSpPr>
        <p:spPr>
          <a:xfrm>
            <a:off x="-9525" y="2366832"/>
            <a:ext cx="12204701" cy="623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a:solidFill>
                <a:schemeClr val="tx2"/>
              </a:solidFill>
            </a:endParaRPr>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a:p>
        </p:txBody>
      </p:sp>
      <p:sp>
        <p:nvSpPr>
          <p:cNvPr id="31" name="Text Placeholder 6">
            <a:extLst>
              <a:ext uri="{FF2B5EF4-FFF2-40B4-BE49-F238E27FC236}">
                <a16:creationId xmlns:a16="http://schemas.microsoft.com/office/drawing/2014/main" id="{74CFA1E0-A90C-4078-AB98-74C22AAD154C}"/>
              </a:ext>
            </a:extLst>
          </p:cNvPr>
          <p:cNvSpPr>
            <a:spLocks noGrp="1"/>
          </p:cNvSpPr>
          <p:nvPr>
            <p:ph type="body" sz="quarter" idx="25"/>
          </p:nvPr>
        </p:nvSpPr>
        <p:spPr>
          <a:xfrm>
            <a:off x="0" y="2526710"/>
            <a:ext cx="6096000" cy="470495"/>
          </a:xfrm>
          <a:prstGeom prst="rect">
            <a:avLst/>
          </a:prstGeom>
          <a:noFill/>
        </p:spPr>
        <p:txBody>
          <a:bodyPr lIns="144000" tIns="72000" rIns="72000" anchor="t"/>
          <a:lstStyle>
            <a:lvl1pPr marL="0" indent="0">
              <a:buNone/>
              <a:defRPr>
                <a:solidFill>
                  <a:schemeClr val="bg1"/>
                </a:solidFill>
              </a:defRPr>
            </a:lvl1pPr>
          </a:lstStyle>
          <a:p>
            <a:pPr lvl="0"/>
            <a:r>
              <a:rPr lang="en-US"/>
              <a:t>Click to edit Master text styles</a:t>
            </a:r>
            <a:endParaRPr lang="en-GB"/>
          </a:p>
        </p:txBody>
      </p:sp>
      <p:sp>
        <p:nvSpPr>
          <p:cNvPr id="33" name="Text Placeholder 6">
            <a:extLst>
              <a:ext uri="{FF2B5EF4-FFF2-40B4-BE49-F238E27FC236}">
                <a16:creationId xmlns:a16="http://schemas.microsoft.com/office/drawing/2014/main" id="{E145EB40-9F4F-4527-AC05-34B138A76985}"/>
              </a:ext>
            </a:extLst>
          </p:cNvPr>
          <p:cNvSpPr>
            <a:spLocks noGrp="1"/>
          </p:cNvSpPr>
          <p:nvPr>
            <p:ph type="body" sz="quarter" idx="26"/>
          </p:nvPr>
        </p:nvSpPr>
        <p:spPr>
          <a:xfrm>
            <a:off x="6096000" y="2533276"/>
            <a:ext cx="3060700" cy="463924"/>
          </a:xfrm>
          <a:prstGeom prst="rect">
            <a:avLst/>
          </a:prstGeom>
          <a:noFill/>
        </p:spPr>
        <p:txBody>
          <a:bodyPr lIns="144000" tIns="72000" rIns="72000" anchor="t"/>
          <a:lstStyle>
            <a:lvl1pPr marL="0" indent="0">
              <a:buNone/>
              <a:defRPr>
                <a:solidFill>
                  <a:schemeClr val="bg1"/>
                </a:solidFill>
              </a:defRPr>
            </a:lvl1pPr>
          </a:lstStyle>
          <a:p>
            <a:pPr lvl="0"/>
            <a:r>
              <a:rPr lang="en-US"/>
              <a:t>Click to edit Master text styles</a:t>
            </a:r>
            <a:endParaRPr lang="en-GB"/>
          </a:p>
        </p:txBody>
      </p:sp>
      <p:cxnSp>
        <p:nvCxnSpPr>
          <p:cNvPr id="25" name="Straight Connector 24">
            <a:extLst>
              <a:ext uri="{FF2B5EF4-FFF2-40B4-BE49-F238E27FC236}">
                <a16:creationId xmlns:a16="http://schemas.microsoft.com/office/drawing/2014/main" id="{DC4C2EDC-551B-4D9E-8E14-926CEC84DC3C}"/>
              </a:ext>
            </a:extLst>
          </p:cNvPr>
          <p:cNvCxnSpPr>
            <a:cxnSpLocks/>
          </p:cNvCxnSpPr>
          <p:nvPr userDrawn="1"/>
        </p:nvCxnSpPr>
        <p:spPr>
          <a:xfrm flipV="1">
            <a:off x="3035300" y="2997190"/>
            <a:ext cx="0" cy="29876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F0D54EB-9ECB-4778-A702-87FE3A53E6DA}"/>
              </a:ext>
            </a:extLst>
          </p:cNvPr>
          <p:cNvCxnSpPr>
            <a:cxnSpLocks/>
          </p:cNvCxnSpPr>
          <p:nvPr userDrawn="1"/>
        </p:nvCxnSpPr>
        <p:spPr>
          <a:xfrm flipV="1">
            <a:off x="6096000" y="0"/>
            <a:ext cx="0" cy="612370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C915B5-3EF1-4D48-AFF7-F39DD64C54E9}"/>
              </a:ext>
            </a:extLst>
          </p:cNvPr>
          <p:cNvCxnSpPr>
            <a:cxnSpLocks/>
          </p:cNvCxnSpPr>
          <p:nvPr userDrawn="1"/>
        </p:nvCxnSpPr>
        <p:spPr>
          <a:xfrm flipV="1">
            <a:off x="9156700" y="-1"/>
            <a:ext cx="6350" cy="61237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EBF868-A07A-44AA-9EC9-D30CBE0E06FD}"/>
              </a:ext>
            </a:extLst>
          </p:cNvPr>
          <p:cNvCxnSpPr>
            <a:cxnSpLocks/>
          </p:cNvCxnSpPr>
          <p:nvPr userDrawn="1"/>
        </p:nvCxnSpPr>
        <p:spPr>
          <a:xfrm flipH="1">
            <a:off x="-58917" y="2979032"/>
            <a:ext cx="1228187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 Placeholder 6">
            <a:extLst>
              <a:ext uri="{FF2B5EF4-FFF2-40B4-BE49-F238E27FC236}">
                <a16:creationId xmlns:a16="http://schemas.microsoft.com/office/drawing/2014/main" id="{D8C6BCFA-A8E4-4ADB-BF80-72EF448EA204}"/>
              </a:ext>
            </a:extLst>
          </p:cNvPr>
          <p:cNvSpPr>
            <a:spLocks noGrp="1"/>
          </p:cNvSpPr>
          <p:nvPr>
            <p:ph type="body" sz="quarter" idx="27"/>
          </p:nvPr>
        </p:nvSpPr>
        <p:spPr>
          <a:xfrm>
            <a:off x="9153525" y="2554819"/>
            <a:ext cx="3025775" cy="463924"/>
          </a:xfrm>
          <a:prstGeom prst="rect">
            <a:avLst/>
          </a:prstGeom>
          <a:noFill/>
        </p:spPr>
        <p:txBody>
          <a:bodyPr lIns="144000" tIns="72000" rIns="72000" anchor="t"/>
          <a:lstStyle>
            <a:lvl1pPr marL="0" indent="0">
              <a:buNone/>
              <a:defRPr>
                <a:solidFill>
                  <a:schemeClr val="bg1"/>
                </a:solidFill>
              </a:defRPr>
            </a:lvl1pPr>
          </a:lstStyle>
          <a:p>
            <a:pPr lvl="0"/>
            <a:r>
              <a:rPr lang="en-US"/>
              <a:t>Click to edit Master text styles</a:t>
            </a:r>
            <a:endParaRPr lang="en-GB"/>
          </a:p>
        </p:txBody>
      </p:sp>
      <p:sp>
        <p:nvSpPr>
          <p:cNvPr id="53" name="Text Placeholder 6">
            <a:extLst>
              <a:ext uri="{FF2B5EF4-FFF2-40B4-BE49-F238E27FC236}">
                <a16:creationId xmlns:a16="http://schemas.microsoft.com/office/drawing/2014/main" id="{93A92244-DCFB-434F-A3D3-FCAE93986871}"/>
              </a:ext>
            </a:extLst>
          </p:cNvPr>
          <p:cNvSpPr>
            <a:spLocks noGrp="1"/>
          </p:cNvSpPr>
          <p:nvPr>
            <p:ph type="body" sz="quarter" idx="28"/>
          </p:nvPr>
        </p:nvSpPr>
        <p:spPr>
          <a:xfrm>
            <a:off x="6096000" y="5493289"/>
            <a:ext cx="3060700" cy="463924"/>
          </a:xfrm>
          <a:prstGeom prst="rect">
            <a:avLst/>
          </a:prstGeom>
          <a:noFill/>
        </p:spPr>
        <p:txBody>
          <a:bodyPr lIns="144000" tIns="72000" rIns="72000" anchor="t"/>
          <a:lstStyle>
            <a:lvl1pPr marL="0" indent="0">
              <a:buNone/>
              <a:defRPr>
                <a:solidFill>
                  <a:schemeClr val="bg1"/>
                </a:solidFill>
              </a:defRPr>
            </a:lvl1pPr>
          </a:lstStyle>
          <a:p>
            <a:pPr lvl="0"/>
            <a:r>
              <a:rPr lang="en-US"/>
              <a:t>Click to edit Master text styles</a:t>
            </a:r>
            <a:endParaRPr lang="en-GB"/>
          </a:p>
        </p:txBody>
      </p:sp>
      <p:sp>
        <p:nvSpPr>
          <p:cNvPr id="54" name="Text Placeholder 6">
            <a:extLst>
              <a:ext uri="{FF2B5EF4-FFF2-40B4-BE49-F238E27FC236}">
                <a16:creationId xmlns:a16="http://schemas.microsoft.com/office/drawing/2014/main" id="{6D3787DC-2AA4-4072-9BC6-907396F966B9}"/>
              </a:ext>
            </a:extLst>
          </p:cNvPr>
          <p:cNvSpPr>
            <a:spLocks noGrp="1"/>
          </p:cNvSpPr>
          <p:nvPr>
            <p:ph type="body" sz="quarter" idx="29"/>
          </p:nvPr>
        </p:nvSpPr>
        <p:spPr>
          <a:xfrm>
            <a:off x="3044826" y="5502590"/>
            <a:ext cx="3060700" cy="463924"/>
          </a:xfrm>
          <a:prstGeom prst="rect">
            <a:avLst/>
          </a:prstGeom>
          <a:noFill/>
        </p:spPr>
        <p:txBody>
          <a:bodyPr lIns="144000" tIns="72000" rIns="72000" anchor="t"/>
          <a:lstStyle>
            <a:lvl1pPr marL="0" indent="0">
              <a:buNone/>
              <a:defRPr>
                <a:solidFill>
                  <a:schemeClr val="bg1"/>
                </a:solidFill>
              </a:defRPr>
            </a:lvl1pPr>
          </a:lstStyle>
          <a:p>
            <a:pPr lvl="0"/>
            <a:r>
              <a:rPr lang="en-US"/>
              <a:t>Click to edit Master text styles</a:t>
            </a:r>
            <a:endParaRPr lang="en-GB"/>
          </a:p>
        </p:txBody>
      </p:sp>
      <p:sp>
        <p:nvSpPr>
          <p:cNvPr id="55" name="Text Placeholder 6">
            <a:extLst>
              <a:ext uri="{FF2B5EF4-FFF2-40B4-BE49-F238E27FC236}">
                <a16:creationId xmlns:a16="http://schemas.microsoft.com/office/drawing/2014/main" id="{B140D07C-5C50-4AA5-AC90-0F1C8E1A9E3F}"/>
              </a:ext>
            </a:extLst>
          </p:cNvPr>
          <p:cNvSpPr>
            <a:spLocks noGrp="1"/>
          </p:cNvSpPr>
          <p:nvPr>
            <p:ph type="body" sz="quarter" idx="30"/>
          </p:nvPr>
        </p:nvSpPr>
        <p:spPr>
          <a:xfrm>
            <a:off x="-6351" y="5510356"/>
            <a:ext cx="3060700" cy="463924"/>
          </a:xfrm>
          <a:prstGeom prst="rect">
            <a:avLst/>
          </a:prstGeom>
          <a:noFill/>
        </p:spPr>
        <p:txBody>
          <a:bodyPr lIns="144000" tIns="72000" rIns="72000" anchor="t"/>
          <a:lstStyle>
            <a:lvl1pPr marL="0" indent="0">
              <a:buNone/>
              <a:defRPr>
                <a:solidFill>
                  <a:schemeClr val="bg1"/>
                </a:solidFill>
              </a:defRPr>
            </a:lvl1pPr>
          </a:lstStyle>
          <a:p>
            <a:pPr lvl="0"/>
            <a:r>
              <a:rPr lang="en-US"/>
              <a:t>Click to edit Master text styles</a:t>
            </a:r>
            <a:endParaRPr lang="en-GB"/>
          </a:p>
        </p:txBody>
      </p:sp>
      <p:sp>
        <p:nvSpPr>
          <p:cNvPr id="56" name="Text Placeholder 6">
            <a:extLst>
              <a:ext uri="{FF2B5EF4-FFF2-40B4-BE49-F238E27FC236}">
                <a16:creationId xmlns:a16="http://schemas.microsoft.com/office/drawing/2014/main" id="{DCAA1A67-7E09-4492-A5F8-82A618223784}"/>
              </a:ext>
            </a:extLst>
          </p:cNvPr>
          <p:cNvSpPr>
            <a:spLocks noGrp="1"/>
          </p:cNvSpPr>
          <p:nvPr>
            <p:ph type="body" sz="quarter" idx="31"/>
          </p:nvPr>
        </p:nvSpPr>
        <p:spPr>
          <a:xfrm>
            <a:off x="9144002" y="5493289"/>
            <a:ext cx="3060700" cy="463924"/>
          </a:xfrm>
          <a:prstGeom prst="rect">
            <a:avLst/>
          </a:prstGeom>
          <a:noFill/>
        </p:spPr>
        <p:txBody>
          <a:bodyPr lIns="144000" tIns="72000" rIns="72000" anchor="t"/>
          <a:lstStyle>
            <a:lvl1pPr marL="0" indent="0">
              <a:buNone/>
              <a:defRPr>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2437169192"/>
      </p:ext>
    </p:extLst>
  </p:cSld>
  <p:clrMapOvr>
    <a:masterClrMapping/>
  </p:clrMapOvr>
  <p:extLst>
    <p:ext uri="{DCECCB84-F9BA-43D5-87BE-67443E8EF086}">
      <p15:sldGuideLst xmlns:p15="http://schemas.microsoft.com/office/powerpoint/2012/main">
        <p15:guide id="1" pos="3840">
          <p15:clr>
            <a:srgbClr val="FBAE40"/>
          </p15:clr>
        </p15:guide>
        <p15:guide id="2" orient="horz" pos="3770">
          <p15:clr>
            <a:srgbClr val="FBAE40"/>
          </p15:clr>
        </p15:guide>
        <p15:guide id="3" orient="horz" pos="1888">
          <p15:clr>
            <a:srgbClr val="FBAE40"/>
          </p15:clr>
        </p15:guide>
        <p15:guide id="4" pos="1912">
          <p15:clr>
            <a:srgbClr val="FBAE40"/>
          </p15:clr>
        </p15:guide>
        <p15:guide id="5" pos="576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399E-F296-29D1-878E-6A95AB75B5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CC8F54-E859-0481-9E91-9CEE288FB7EE}"/>
              </a:ext>
            </a:extLst>
          </p:cNvPr>
          <p:cNvSpPr>
            <a:spLocks noGrp="1"/>
          </p:cNvSpPr>
          <p:nvPr>
            <p:ph type="body"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B127FF-801A-19E7-B5E6-055FF92A46B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B11C1A5-4A7D-3A49-D896-126312596C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D3B54-24CE-B419-E791-5CB3FECDE0E4}"/>
              </a:ext>
            </a:extLst>
          </p:cNvPr>
          <p:cNvSpPr>
            <a:spLocks noGrp="1"/>
          </p:cNvSpPr>
          <p:nvPr>
            <p:ph type="sldNum" sz="quarter" idx="12"/>
          </p:nvPr>
        </p:nvSpPr>
        <p:spPr/>
        <p:txBody>
          <a:bodyPr/>
          <a:lstStyle/>
          <a:p>
            <a:fld id="{5E0A3A8E-DB68-445D-BC49-52F20A2D5C96}" type="slidenum">
              <a:rPr lang="en-GB" smtClean="0"/>
              <a:t>‹#›</a:t>
            </a:fld>
            <a:endParaRPr lang="en-GB"/>
          </a:p>
        </p:txBody>
      </p:sp>
    </p:spTree>
    <p:extLst>
      <p:ext uri="{BB962C8B-B14F-4D97-AF65-F5344CB8AC3E}">
        <p14:creationId xmlns:p14="http://schemas.microsoft.com/office/powerpoint/2010/main" val="219494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MC Divider Light">
    <p:bg>
      <p:bgPr>
        <a:solidFill>
          <a:schemeClr val="accent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tx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tx2"/>
                </a:solidFill>
              </a:defRPr>
            </a:lvl1pPr>
          </a:lstStyle>
          <a:p>
            <a:pPr lvl="0"/>
            <a:r>
              <a:rPr lang="en-GB"/>
              <a:t>Try to keep your sub-heading to a maximum of two lines. Clear and concise is the key.</a:t>
            </a:r>
          </a:p>
        </p:txBody>
      </p:sp>
    </p:spTree>
    <p:extLst>
      <p:ext uri="{BB962C8B-B14F-4D97-AF65-F5344CB8AC3E}">
        <p14:creationId xmlns:p14="http://schemas.microsoft.com/office/powerpoint/2010/main" val="66977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MC Title Image Light">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a:t>Click the relevant icon below to insert content or image</a:t>
            </a:r>
          </a:p>
        </p:txBody>
      </p:sp>
      <p:pic>
        <p:nvPicPr>
          <p:cNvPr id="6" name="Picture 5" descr="A picture containing text, bottle, sign&#10;&#10;Description automatically generated">
            <a:extLst>
              <a:ext uri="{FF2B5EF4-FFF2-40B4-BE49-F238E27FC236}">
                <a16:creationId xmlns:a16="http://schemas.microsoft.com/office/drawing/2014/main" id="{2179801A-A10B-429E-A544-D64776D0B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3154" y="611126"/>
            <a:ext cx="1014153" cy="1014153"/>
          </a:xfrm>
          <a:prstGeom prst="rect">
            <a:avLst/>
          </a:prstGeom>
        </p:spPr>
      </p:pic>
      <p:sp>
        <p:nvSpPr>
          <p:cNvPr id="12" name="Text Placeholder 2">
            <a:extLst>
              <a:ext uri="{FF2B5EF4-FFF2-40B4-BE49-F238E27FC236}">
                <a16:creationId xmlns:a16="http://schemas.microsoft.com/office/drawing/2014/main" id="{72B31555-6AA6-4651-8119-C44A648DB23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tx2"/>
                </a:solidFill>
                <a:latin typeface="+mn-lt"/>
              </a:defRPr>
            </a:lvl1pPr>
          </a:lstStyle>
          <a:p>
            <a:pPr lvl="0"/>
            <a:r>
              <a:rPr lang="en-GB"/>
              <a:t>Make your title memorable</a:t>
            </a:r>
          </a:p>
        </p:txBody>
      </p:sp>
      <p:sp>
        <p:nvSpPr>
          <p:cNvPr id="13" name="Text Placeholder 4">
            <a:extLst>
              <a:ext uri="{FF2B5EF4-FFF2-40B4-BE49-F238E27FC236}">
                <a16:creationId xmlns:a16="http://schemas.microsoft.com/office/drawing/2014/main" id="{99A708C4-4881-44B5-872B-A3EC98201817}"/>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tx2"/>
                </a:solidFill>
              </a:defRPr>
            </a:lvl1pPr>
          </a:lstStyle>
          <a:p>
            <a:pPr lvl="0"/>
            <a:r>
              <a:rPr lang="en-GB"/>
              <a:t>Try to keep your sub-heading to a maximum of two lines. Clear and concise is the key.</a:t>
            </a:r>
          </a:p>
        </p:txBody>
      </p:sp>
    </p:spTree>
    <p:extLst>
      <p:ext uri="{BB962C8B-B14F-4D97-AF65-F5344CB8AC3E}">
        <p14:creationId xmlns:p14="http://schemas.microsoft.com/office/powerpoint/2010/main" val="10588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MC Divider Image Light">
    <p:bg>
      <p:bgPr>
        <a:solidFill>
          <a:schemeClr val="accent6"/>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a:t>Click the relevant icon below to insert content or image</a:t>
            </a:r>
          </a:p>
        </p:txBody>
      </p:sp>
      <p:pic>
        <p:nvPicPr>
          <p:cNvPr id="8" name="Picture 7">
            <a:extLst>
              <a:ext uri="{FF2B5EF4-FFF2-40B4-BE49-F238E27FC236}">
                <a16:creationId xmlns:a16="http://schemas.microsoft.com/office/drawing/2014/main" id="{73CDA281-9E56-4B44-988F-6C24D3EDC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54" y="6416959"/>
            <a:ext cx="1620008" cy="145228"/>
          </a:xfrm>
          <a:prstGeom prst="rect">
            <a:avLst/>
          </a:prstGeom>
        </p:spPr>
      </p:pic>
      <p:cxnSp>
        <p:nvCxnSpPr>
          <p:cNvPr id="10" name="Straight Connector 9">
            <a:extLst>
              <a:ext uri="{FF2B5EF4-FFF2-40B4-BE49-F238E27FC236}">
                <a16:creationId xmlns:a16="http://schemas.microsoft.com/office/drawing/2014/main" id="{205CB439-E039-4059-9AAC-FC80F4773AC9}"/>
              </a:ext>
            </a:extLst>
          </p:cNvPr>
          <p:cNvCxnSpPr>
            <a:cxnSpLocks/>
          </p:cNvCxnSpPr>
          <p:nvPr userDrawn="1"/>
        </p:nvCxnSpPr>
        <p:spPr>
          <a:xfrm>
            <a:off x="831336" y="6321454"/>
            <a:ext cx="463826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5387A87F-B1F6-499E-AFFC-9E446BA5C65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tx2"/>
                </a:solidFill>
                <a:latin typeface="+mn-lt"/>
              </a:defRPr>
            </a:lvl1pPr>
          </a:lstStyle>
          <a:p>
            <a:pPr lvl="0"/>
            <a:r>
              <a:rPr lang="en-GB"/>
              <a:t>A divider slide with picture</a:t>
            </a:r>
          </a:p>
        </p:txBody>
      </p:sp>
      <p:sp>
        <p:nvSpPr>
          <p:cNvPr id="14" name="Text Placeholder 4">
            <a:extLst>
              <a:ext uri="{FF2B5EF4-FFF2-40B4-BE49-F238E27FC236}">
                <a16:creationId xmlns:a16="http://schemas.microsoft.com/office/drawing/2014/main" id="{D6492D8C-4B1C-4DDC-9AFD-D4E6852C3AD1}"/>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tx2"/>
                </a:solidFill>
              </a:defRPr>
            </a:lvl1pPr>
          </a:lstStyle>
          <a:p>
            <a:pPr lvl="0"/>
            <a:r>
              <a:rPr lang="en-GB"/>
              <a:t>Try to keep your sub-heading to a maximum of two lines. Clear and concise is the key.</a:t>
            </a:r>
          </a:p>
        </p:txBody>
      </p:sp>
    </p:spTree>
    <p:extLst>
      <p:ext uri="{BB962C8B-B14F-4D97-AF65-F5344CB8AC3E}">
        <p14:creationId xmlns:p14="http://schemas.microsoft.com/office/powerpoint/2010/main" val="272423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MC Title Whit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bottle, sign&#10;&#10;Description automatically generated">
            <a:extLst>
              <a:ext uri="{FF2B5EF4-FFF2-40B4-BE49-F238E27FC236}">
                <a16:creationId xmlns:a16="http://schemas.microsoft.com/office/drawing/2014/main" id="{4EEB1EB9-DD78-495E-98A9-D2C26A2817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3960" y="627116"/>
            <a:ext cx="1014153" cy="1014153"/>
          </a:xfrm>
          <a:prstGeom prst="rect">
            <a:avLst/>
          </a:prstGeom>
        </p:spPr>
      </p:pic>
      <p:sp>
        <p:nvSpPr>
          <p:cNvPr id="5" name="Text Placeholder 2">
            <a:extLst>
              <a:ext uri="{FF2B5EF4-FFF2-40B4-BE49-F238E27FC236}">
                <a16:creationId xmlns:a16="http://schemas.microsoft.com/office/drawing/2014/main" id="{EB1A7797-9E2E-4888-B711-AFC0577EB684}"/>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tx2"/>
                </a:solidFill>
                <a:latin typeface="+mn-lt"/>
              </a:defRPr>
            </a:lvl1pPr>
          </a:lstStyle>
          <a:p>
            <a:pPr lvl="0"/>
            <a:r>
              <a:rPr lang="en-GB"/>
              <a:t>Make your title memorable</a:t>
            </a:r>
          </a:p>
        </p:txBody>
      </p:sp>
      <p:sp>
        <p:nvSpPr>
          <p:cNvPr id="8" name="Text Placeholder 4">
            <a:extLst>
              <a:ext uri="{FF2B5EF4-FFF2-40B4-BE49-F238E27FC236}">
                <a16:creationId xmlns:a16="http://schemas.microsoft.com/office/drawing/2014/main" id="{0E047ABF-D9B8-4060-AE39-BCD81EC8C4EC}"/>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tx2"/>
                </a:solidFill>
              </a:defRPr>
            </a:lvl1pPr>
          </a:lstStyle>
          <a:p>
            <a:pPr lvl="0"/>
            <a:r>
              <a:rPr lang="en-GB"/>
              <a:t>Try to keep your sub-heading to a maximum of two lines. Clear and concise is the key.</a:t>
            </a:r>
          </a:p>
        </p:txBody>
      </p:sp>
    </p:spTree>
    <p:extLst>
      <p:ext uri="{BB962C8B-B14F-4D97-AF65-F5344CB8AC3E}">
        <p14:creationId xmlns:p14="http://schemas.microsoft.com/office/powerpoint/2010/main" val="33318042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9C2B29-01A4-49AB-A06C-CAB1424476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476143AC-EABC-4CA9-905C-057EC4A69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9EB8F0-6056-4EF7-AB14-D304A8CEF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A3A8E-DB68-445D-BC49-52F20A2D5C96}" type="slidenum">
              <a:rPr lang="en-GB" smtClean="0"/>
              <a:t>‹#›</a:t>
            </a:fld>
            <a:endParaRPr lang="en-GB"/>
          </a:p>
        </p:txBody>
      </p:sp>
      <p:sp>
        <p:nvSpPr>
          <p:cNvPr id="7" name="Text Placeholder 27">
            <a:extLst>
              <a:ext uri="{FF2B5EF4-FFF2-40B4-BE49-F238E27FC236}">
                <a16:creationId xmlns:a16="http://schemas.microsoft.com/office/drawing/2014/main" id="{C5F5D8DE-152A-46D1-963B-347DB63D3590}"/>
              </a:ext>
            </a:extLst>
          </p:cNvPr>
          <p:cNvSpPr txBox="1">
            <a:spLocks/>
          </p:cNvSpPr>
          <p:nvPr userDrawn="1"/>
        </p:nvSpPr>
        <p:spPr>
          <a:xfrm>
            <a:off x="587974" y="1613000"/>
            <a:ext cx="9769162" cy="3208479"/>
          </a:xfrm>
          <a:prstGeom prst="rect">
            <a:avLst/>
          </a:prstGeom>
        </p:spPr>
        <p:txBody>
          <a:bodyPr/>
          <a:lstStyle>
            <a:lvl1pPr marL="48600" indent="0" algn="l" defTabSz="914400" rtl="0" eaLnBrk="1" latinLnBrk="0" hangingPunct="1">
              <a:lnSpc>
                <a:spcPct val="90000"/>
              </a:lnSpc>
              <a:spcBef>
                <a:spcPts val="1000"/>
              </a:spcBef>
              <a:buFont typeface="Arial" panose="020B0604020202020204" pitchFamily="34" charset="0"/>
              <a:buNone/>
              <a:defRPr sz="15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accent5"/>
                </a:solidFill>
                <a:latin typeface="+mn-lt"/>
                <a:ea typeface="+mn-ea"/>
                <a:cs typeface="+mn-cs"/>
              </a:defRPr>
            </a:lvl2pPr>
            <a:lvl3pPr marL="1800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3600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mn-lt"/>
                <a:ea typeface="+mn-ea"/>
                <a:cs typeface="+mn-cs"/>
              </a:defRPr>
            </a:lvl4pPr>
            <a:lvl5pPr marL="5400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7200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0000">
              <a:lnSpc>
                <a:spcPts val="1800"/>
              </a:lnSpc>
              <a:spcAft>
                <a:spcPts val="700"/>
              </a:spcAft>
              <a:buClr>
                <a:srgbClr val="F39200"/>
              </a:buClr>
              <a:buSzPts val="1000"/>
              <a:buFont typeface="Wingdings" panose="05000000000000000000" pitchFamily="2" charset="2"/>
              <a:buChar char=""/>
              <a:tabLst>
                <a:tab pos="180340" algn="l"/>
              </a:tabLst>
            </a:pPr>
            <a:endParaRPr lang="en-GB" sz="100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4021504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757" r:id="rId16"/>
    <p:sldLayoutId id="2147483758" r:id="rId17"/>
    <p:sldLayoutId id="2147483759"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8" r:id="rId41"/>
    <p:sldLayoutId id="2147483699" r:id="rId42"/>
    <p:sldLayoutId id="2147483700" r:id="rId43"/>
    <p:sldLayoutId id="2147483701" r:id="rId44"/>
    <p:sldLayoutId id="2147483702" r:id="rId45"/>
    <p:sldLayoutId id="2147483703" r:id="rId46"/>
    <p:sldLayoutId id="2147483704" r:id="rId47"/>
    <p:sldLayoutId id="2147483705" r:id="rId48"/>
    <p:sldLayoutId id="2147483706" r:id="rId49"/>
    <p:sldLayoutId id="2147483707" r:id="rId50"/>
    <p:sldLayoutId id="2147483708" r:id="rId51"/>
    <p:sldLayoutId id="2147483709" r:id="rId52"/>
    <p:sldLayoutId id="2147483710" r:id="rId53"/>
    <p:sldLayoutId id="2147483711" r:id="rId54"/>
    <p:sldLayoutId id="2147483712" r:id="rId55"/>
    <p:sldLayoutId id="2147483713" r:id="rId56"/>
    <p:sldLayoutId id="2147483760" r:id="rId57"/>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3.jpe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5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5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2.jpe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9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94.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hyperlink" Target="https://www.hellomynameis.org.uk/" TargetMode="External"/><Relationship Id="rId4" Type="http://schemas.openxmlformats.org/officeDocument/2006/relationships/image" Target="../media/image30.jpeg"/></Relationships>
</file>

<file path=ppt/slides/_rels/slide2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7.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7.jpeg"/><Relationship Id="rId7" Type="http://schemas.openxmlformats.org/officeDocument/2006/relationships/diagramColors" Target="../diagrams/colors8.xm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98.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7.xml"/><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mc-uk.org/ethical-guidance/ethical-hub/speaking-up" TargetMode="External"/><Relationship Id="rId2" Type="http://schemas.openxmlformats.org/officeDocument/2006/relationships/hyperlink" Target="https://www.gmc-uk.org/ethical-guidance/ethical-hub/racism-in-the-workplace" TargetMode="External"/><Relationship Id="rId1" Type="http://schemas.openxmlformats.org/officeDocument/2006/relationships/slideLayout" Target="../slideLayouts/slideLayout14.xml"/><Relationship Id="rId6" Type="http://schemas.openxmlformats.org/officeDocument/2006/relationships/hyperlink" Target="https://www.gmc-uk.org/" TargetMode="External"/><Relationship Id="rId5" Type="http://schemas.openxmlformats.org/officeDocument/2006/relationships/image" Target="../media/image100.png"/><Relationship Id="rId4" Type="http://schemas.openxmlformats.org/officeDocument/2006/relationships/hyperlink" Target="https://www.gmc-uk.org/ethical-guidance/ethical-hub/identifying-and-tackling-sexual-misconduc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professionalstandards@gmc-uk.org"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hyperlink" Target="mailto:Rachel.Ball@gmc-uk.org" TargetMode="External"/><Relationship Id="rId4" Type="http://schemas.openxmlformats.org/officeDocument/2006/relationships/image" Target="../media/image105.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10327-080D-4E54-BD68-46587CDB0782}"/>
              </a:ext>
            </a:extLst>
          </p:cNvPr>
          <p:cNvSpPr>
            <a:spLocks noGrp="1"/>
          </p:cNvSpPr>
          <p:nvPr>
            <p:ph type="body" sz="quarter" idx="10"/>
          </p:nvPr>
        </p:nvSpPr>
        <p:spPr/>
        <p:txBody>
          <a:bodyPr/>
          <a:lstStyle/>
          <a:p>
            <a:r>
              <a:rPr lang="en-GB" sz="3200"/>
              <a:t>Implementing</a:t>
            </a:r>
            <a:r>
              <a:rPr lang="en-GB" sz="3200" i="1"/>
              <a:t> Good medical practice </a:t>
            </a:r>
            <a:r>
              <a:rPr lang="en-GB" sz="3200"/>
              <a:t>2024</a:t>
            </a:r>
          </a:p>
          <a:p>
            <a:endParaRPr lang="en-GB"/>
          </a:p>
        </p:txBody>
      </p:sp>
    </p:spTree>
    <p:extLst>
      <p:ext uri="{BB962C8B-B14F-4D97-AF65-F5344CB8AC3E}">
        <p14:creationId xmlns:p14="http://schemas.microsoft.com/office/powerpoint/2010/main" val="1095707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36D354-0657-A46F-0339-8836FE5A5CE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0A3A8E-DB68-445D-BC49-52F20A2D5C96}"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pic>
        <p:nvPicPr>
          <p:cNvPr id="3074" name="Picture 2">
            <a:extLst>
              <a:ext uri="{FF2B5EF4-FFF2-40B4-BE49-F238E27FC236}">
                <a16:creationId xmlns:a16="http://schemas.microsoft.com/office/drawing/2014/main" id="{8218A286-EA42-5A96-504C-78613A8E8596}"/>
              </a:ext>
            </a:extLst>
          </p:cNvPr>
          <p:cNvPicPr>
            <a:picLocks noGrp="1" noChangeAspect="1" noChangeArrowheads="1"/>
          </p:cNvPicPr>
          <p:nvPr>
            <p:ph sz="quarter" idx="20"/>
          </p:nvPr>
        </p:nvPicPr>
        <p:blipFill>
          <a:blip r:embed="rId3">
            <a:extLst>
              <a:ext uri="{28A0092B-C50C-407E-A947-70E740481C1C}">
                <a14:useLocalDpi xmlns:a14="http://schemas.microsoft.com/office/drawing/2010/main" val="0"/>
              </a:ext>
            </a:extLst>
          </a:blip>
          <a:srcRect/>
          <a:stretch>
            <a:fillRect/>
          </a:stretch>
        </p:blipFill>
        <p:spPr bwMode="auto">
          <a:xfrm>
            <a:off x="287461" y="288000"/>
            <a:ext cx="5673600" cy="5673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8382FDE8-E78A-A15E-059D-C19A8C53E65C}"/>
              </a:ext>
            </a:extLst>
          </p:cNvPr>
          <p:cNvGraphicFramePr/>
          <p:nvPr/>
        </p:nvGraphicFramePr>
        <p:xfrm>
          <a:off x="6230679" y="288000"/>
          <a:ext cx="5673860" cy="5673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17" name="Picture 3116" descr="A blue and orange sign with white text">
            <a:extLst>
              <a:ext uri="{FF2B5EF4-FFF2-40B4-BE49-F238E27FC236}">
                <a16:creationId xmlns:a16="http://schemas.microsoft.com/office/drawing/2014/main" id="{CBC95F89-508A-84DC-5E97-A9BAAFC6BAC6}"/>
              </a:ext>
            </a:extLst>
          </p:cNvPr>
          <p:cNvPicPr>
            <a:picLocks noChangeAspect="1"/>
          </p:cNvPicPr>
          <p:nvPr/>
        </p:nvPicPr>
        <p:blipFill>
          <a:blip r:embed="rId9"/>
          <a:stretch>
            <a:fillRect/>
          </a:stretch>
        </p:blipFill>
        <p:spPr>
          <a:xfrm>
            <a:off x="107593" y="97583"/>
            <a:ext cx="2257425" cy="800100"/>
          </a:xfrm>
          <a:prstGeom prst="rect">
            <a:avLst/>
          </a:prstGeom>
        </p:spPr>
      </p:pic>
    </p:spTree>
    <p:extLst>
      <p:ext uri="{BB962C8B-B14F-4D97-AF65-F5344CB8AC3E}">
        <p14:creationId xmlns:p14="http://schemas.microsoft.com/office/powerpoint/2010/main" val="57225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270647-0A98-1381-9F4D-27709100721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0A3A8E-DB68-445D-BC49-52F20A2D5C96}"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6" name="Diagram 5">
            <a:extLst>
              <a:ext uri="{FF2B5EF4-FFF2-40B4-BE49-F238E27FC236}">
                <a16:creationId xmlns:a16="http://schemas.microsoft.com/office/drawing/2014/main" id="{D124B27F-D02E-A138-282B-75493B265C6E}"/>
              </a:ext>
            </a:extLst>
          </p:cNvPr>
          <p:cNvGraphicFramePr/>
          <p:nvPr/>
        </p:nvGraphicFramePr>
        <p:xfrm>
          <a:off x="6231600" y="288000"/>
          <a:ext cx="5673600" cy="5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a:extLst>
              <a:ext uri="{FF2B5EF4-FFF2-40B4-BE49-F238E27FC236}">
                <a16:creationId xmlns:a16="http://schemas.microsoft.com/office/drawing/2014/main" id="{000CB9A7-0833-324D-A88D-B41F4B3A9F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00" y="288000"/>
            <a:ext cx="5673600" cy="5673600"/>
          </a:xfrm>
          <a:prstGeom prst="rect">
            <a:avLst/>
          </a:prstGeom>
          <a:noFill/>
          <a:extLst>
            <a:ext uri="{909E8E84-426E-40DD-AFC4-6F175D3DCCD1}">
              <a14:hiddenFill xmlns:a14="http://schemas.microsoft.com/office/drawing/2010/main">
                <a:solidFill>
                  <a:srgbClr val="FFFFFF"/>
                </a:solidFill>
              </a14:hiddenFill>
            </a:ext>
          </a:extLst>
        </p:spPr>
      </p:pic>
      <p:pic>
        <p:nvPicPr>
          <p:cNvPr id="4150" name="Picture 4149" descr="A blue and orange sign with white text">
            <a:extLst>
              <a:ext uri="{FF2B5EF4-FFF2-40B4-BE49-F238E27FC236}">
                <a16:creationId xmlns:a16="http://schemas.microsoft.com/office/drawing/2014/main" id="{2AFCD45E-3AFF-FF4E-F1E0-822B885F45FC}"/>
              </a:ext>
            </a:extLst>
          </p:cNvPr>
          <p:cNvPicPr>
            <a:picLocks noChangeAspect="1"/>
          </p:cNvPicPr>
          <p:nvPr/>
        </p:nvPicPr>
        <p:blipFill>
          <a:blip r:embed="rId9"/>
          <a:stretch>
            <a:fillRect/>
          </a:stretch>
        </p:blipFill>
        <p:spPr>
          <a:xfrm>
            <a:off x="107593" y="97583"/>
            <a:ext cx="2257425" cy="800100"/>
          </a:xfrm>
          <a:prstGeom prst="rect">
            <a:avLst/>
          </a:prstGeom>
        </p:spPr>
      </p:pic>
    </p:spTree>
    <p:extLst>
      <p:ext uri="{BB962C8B-B14F-4D97-AF65-F5344CB8AC3E}">
        <p14:creationId xmlns:p14="http://schemas.microsoft.com/office/powerpoint/2010/main" val="4240003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270647-0A98-1381-9F4D-27709100721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0A3A8E-DB68-445D-BC49-52F20A2D5C96}"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pic>
        <p:nvPicPr>
          <p:cNvPr id="5122" name="Picture 2">
            <a:extLst>
              <a:ext uri="{FF2B5EF4-FFF2-40B4-BE49-F238E27FC236}">
                <a16:creationId xmlns:a16="http://schemas.microsoft.com/office/drawing/2014/main" id="{E9E493DA-B82A-E103-9AFF-4B00E5397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00" y="288000"/>
            <a:ext cx="5673600" cy="5673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43E9C290-B1DB-816A-C08F-E25AF66C44CE}"/>
              </a:ext>
            </a:extLst>
          </p:cNvPr>
          <p:cNvGraphicFramePr/>
          <p:nvPr/>
        </p:nvGraphicFramePr>
        <p:xfrm>
          <a:off x="6231600" y="288000"/>
          <a:ext cx="5673600" cy="567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74" name="Picture 5173" descr="A blue and orange sign with white text">
            <a:extLst>
              <a:ext uri="{FF2B5EF4-FFF2-40B4-BE49-F238E27FC236}">
                <a16:creationId xmlns:a16="http://schemas.microsoft.com/office/drawing/2014/main" id="{EBAC9CB6-BD85-F128-E911-FFFAD9E3F759}"/>
              </a:ext>
            </a:extLst>
          </p:cNvPr>
          <p:cNvPicPr>
            <a:picLocks noChangeAspect="1"/>
          </p:cNvPicPr>
          <p:nvPr/>
        </p:nvPicPr>
        <p:blipFill>
          <a:blip r:embed="rId9"/>
          <a:stretch>
            <a:fillRect/>
          </a:stretch>
        </p:blipFill>
        <p:spPr>
          <a:xfrm>
            <a:off x="107593" y="97583"/>
            <a:ext cx="2257425" cy="800100"/>
          </a:xfrm>
          <a:prstGeom prst="rect">
            <a:avLst/>
          </a:prstGeom>
        </p:spPr>
      </p:pic>
    </p:spTree>
    <p:extLst>
      <p:ext uri="{BB962C8B-B14F-4D97-AF65-F5344CB8AC3E}">
        <p14:creationId xmlns:p14="http://schemas.microsoft.com/office/powerpoint/2010/main" val="58290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36D354-0657-A46F-0339-8836FE5A5CE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0A3A8E-DB68-445D-BC49-52F20A2D5C96}"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4" name="Diagram 3">
            <a:extLst>
              <a:ext uri="{FF2B5EF4-FFF2-40B4-BE49-F238E27FC236}">
                <a16:creationId xmlns:a16="http://schemas.microsoft.com/office/drawing/2014/main" id="{647AC2EC-912F-9226-FCCF-7B4BDB2BAB1C}"/>
              </a:ext>
            </a:extLst>
          </p:cNvPr>
          <p:cNvGraphicFramePr/>
          <p:nvPr/>
        </p:nvGraphicFramePr>
        <p:xfrm>
          <a:off x="6231600" y="288000"/>
          <a:ext cx="5673600" cy="5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61C7251A-036C-E03C-615D-5D552A4245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800" y="306000"/>
            <a:ext cx="563880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1077" descr="A blue and orange sign with white text">
            <a:extLst>
              <a:ext uri="{FF2B5EF4-FFF2-40B4-BE49-F238E27FC236}">
                <a16:creationId xmlns:a16="http://schemas.microsoft.com/office/drawing/2014/main" id="{DA784AC8-E02D-0063-EC02-860D58EE264D}"/>
              </a:ext>
            </a:extLst>
          </p:cNvPr>
          <p:cNvPicPr>
            <a:picLocks noChangeAspect="1"/>
          </p:cNvPicPr>
          <p:nvPr/>
        </p:nvPicPr>
        <p:blipFill>
          <a:blip r:embed="rId9"/>
          <a:stretch>
            <a:fillRect/>
          </a:stretch>
        </p:blipFill>
        <p:spPr>
          <a:xfrm>
            <a:off x="107593" y="97583"/>
            <a:ext cx="2257425" cy="800100"/>
          </a:xfrm>
          <a:prstGeom prst="rect">
            <a:avLst/>
          </a:prstGeom>
        </p:spPr>
      </p:pic>
    </p:spTree>
    <p:extLst>
      <p:ext uri="{BB962C8B-B14F-4D97-AF65-F5344CB8AC3E}">
        <p14:creationId xmlns:p14="http://schemas.microsoft.com/office/powerpoint/2010/main" val="208025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08A653A1-820C-0298-53E9-6BE5175B99ED}"/>
              </a:ext>
            </a:extLst>
          </p:cNvPr>
          <p:cNvPicPr>
            <a:picLocks noChangeAspect="1"/>
          </p:cNvPicPr>
          <p:nvPr/>
        </p:nvPicPr>
        <p:blipFill rotWithShape="1">
          <a:blip r:embed="rId3"/>
          <a:srcRect r="-1" b="2663"/>
          <a:stretch/>
        </p:blipFill>
        <p:spPr>
          <a:xfrm>
            <a:off x="5921375" y="10"/>
            <a:ext cx="6270625" cy="6857990"/>
          </a:xfrm>
          <a:prstGeom prst="rect">
            <a:avLst/>
          </a:prstGeom>
          <a:noFill/>
        </p:spPr>
      </p:pic>
      <p:sp>
        <p:nvSpPr>
          <p:cNvPr id="10" name="Text Placeholder 2">
            <a:extLst>
              <a:ext uri="{FF2B5EF4-FFF2-40B4-BE49-F238E27FC236}">
                <a16:creationId xmlns:a16="http://schemas.microsoft.com/office/drawing/2014/main" id="{7CE6D375-8C88-C406-3ACF-4163F3A8A844}"/>
              </a:ext>
            </a:extLst>
          </p:cNvPr>
          <p:cNvSpPr>
            <a:spLocks noGrp="1"/>
          </p:cNvSpPr>
          <p:nvPr>
            <p:ph type="body" sz="quarter" idx="11"/>
          </p:nvPr>
        </p:nvSpPr>
        <p:spPr>
          <a:xfrm>
            <a:off x="692273" y="2446678"/>
            <a:ext cx="4792475" cy="1109322"/>
          </a:xfrm>
        </p:spPr>
        <p:txBody>
          <a:bodyPr/>
          <a:lstStyle/>
          <a:p>
            <a:r>
              <a:rPr lang="en-US" sz="2400"/>
              <a:t>The professional standards, revalidation and fitness to practise</a:t>
            </a:r>
          </a:p>
        </p:txBody>
      </p:sp>
      <p:sp>
        <p:nvSpPr>
          <p:cNvPr id="2" name="Text Placeholder 1">
            <a:extLst>
              <a:ext uri="{FF2B5EF4-FFF2-40B4-BE49-F238E27FC236}">
                <a16:creationId xmlns:a16="http://schemas.microsoft.com/office/drawing/2014/main" id="{4D679D49-BA5F-1EBD-70E0-8724D5345259}"/>
              </a:ext>
            </a:extLst>
          </p:cNvPr>
          <p:cNvSpPr>
            <a:spLocks noGrp="1"/>
          </p:cNvSpPr>
          <p:nvPr>
            <p:ph type="body" sz="quarter" idx="12"/>
          </p:nvPr>
        </p:nvSpPr>
        <p:spPr>
          <a:xfrm>
            <a:off x="692273" y="3733801"/>
            <a:ext cx="4783753" cy="1783794"/>
          </a:xfrm>
        </p:spPr>
        <p:txBody>
          <a:bodyPr>
            <a:normAutofit/>
          </a:bodyPr>
          <a:lstStyle/>
          <a:p>
            <a:r>
              <a:rPr lang="en-GB" b="0">
                <a:effectLst/>
              </a:rPr>
              <a:t>The professional standards describe good practice, and not every departure from them will be considered serious.  </a:t>
            </a:r>
            <a:endParaRPr lang="en-GB" b="1">
              <a:effectLst/>
            </a:endParaRPr>
          </a:p>
          <a:p>
            <a:endParaRPr lang="en-GB"/>
          </a:p>
        </p:txBody>
      </p:sp>
    </p:spTree>
    <p:extLst>
      <p:ext uri="{BB962C8B-B14F-4D97-AF65-F5344CB8AC3E}">
        <p14:creationId xmlns:p14="http://schemas.microsoft.com/office/powerpoint/2010/main" val="112762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in a room">
            <a:extLst>
              <a:ext uri="{FF2B5EF4-FFF2-40B4-BE49-F238E27FC236}">
                <a16:creationId xmlns:a16="http://schemas.microsoft.com/office/drawing/2014/main" id="{1DCE4D4D-F8F6-F21B-1E02-21867CFD9317}"/>
              </a:ext>
            </a:extLst>
          </p:cNvPr>
          <p:cNvPicPr>
            <a:picLocks noChangeAspect="1"/>
          </p:cNvPicPr>
          <p:nvPr/>
        </p:nvPicPr>
        <p:blipFill rotWithShape="1">
          <a:blip r:embed="rId3">
            <a:extLst>
              <a:ext uri="{28A0092B-C50C-407E-A947-70E740481C1C}">
                <a14:useLocalDpi xmlns:a14="http://schemas.microsoft.com/office/drawing/2010/main" val="0"/>
              </a:ext>
            </a:extLst>
          </a:blip>
          <a:srcRect l="29528" r="9438" b="-1"/>
          <a:stretch/>
        </p:blipFill>
        <p:spPr>
          <a:xfrm>
            <a:off x="5921375" y="10"/>
            <a:ext cx="6270625" cy="6857990"/>
          </a:xfrm>
          <a:prstGeom prst="rect">
            <a:avLst/>
          </a:prstGeom>
          <a:noFill/>
        </p:spPr>
      </p:pic>
      <p:sp>
        <p:nvSpPr>
          <p:cNvPr id="4" name="Text Placeholder 3">
            <a:extLst>
              <a:ext uri="{FF2B5EF4-FFF2-40B4-BE49-F238E27FC236}">
                <a16:creationId xmlns:a16="http://schemas.microsoft.com/office/drawing/2014/main" id="{676DC945-AE1E-8F60-A00B-55FC0C1D6CD8}"/>
              </a:ext>
            </a:extLst>
          </p:cNvPr>
          <p:cNvSpPr>
            <a:spLocks noGrp="1"/>
          </p:cNvSpPr>
          <p:nvPr>
            <p:ph type="body" sz="quarter" idx="11"/>
          </p:nvPr>
        </p:nvSpPr>
        <p:spPr>
          <a:xfrm>
            <a:off x="692273" y="2133599"/>
            <a:ext cx="4792475" cy="3294743"/>
          </a:xfrm>
        </p:spPr>
        <p:txBody>
          <a:bodyPr/>
          <a:lstStyle/>
          <a:p>
            <a:r>
              <a:rPr lang="en-GB"/>
              <a:t>The five key themes:</a:t>
            </a:r>
            <a:br>
              <a:rPr lang="en-GB"/>
            </a:br>
            <a:endParaRPr lang="en-GB"/>
          </a:p>
          <a:p>
            <a:r>
              <a:rPr lang="en-GB"/>
              <a:t>A new approach?</a:t>
            </a:r>
          </a:p>
        </p:txBody>
      </p:sp>
    </p:spTree>
    <p:extLst>
      <p:ext uri="{BB962C8B-B14F-4D97-AF65-F5344CB8AC3E}">
        <p14:creationId xmlns:p14="http://schemas.microsoft.com/office/powerpoint/2010/main" val="413056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7E3F0B-B362-2A86-7CA7-F5246F0BD1AB}"/>
              </a:ext>
            </a:extLst>
          </p:cNvPr>
          <p:cNvSpPr>
            <a:spLocks noGrp="1"/>
          </p:cNvSpPr>
          <p:nvPr>
            <p:ph type="body" sz="quarter" idx="13"/>
          </p:nvPr>
        </p:nvSpPr>
        <p:spPr>
          <a:xfrm>
            <a:off x="587615" y="432991"/>
            <a:ext cx="10667998" cy="461796"/>
          </a:xfrm>
        </p:spPr>
        <p:txBody>
          <a:bodyPr/>
          <a:lstStyle/>
          <a:p>
            <a:r>
              <a:rPr lang="en-GB" dirty="0"/>
              <a:t>Five key themes of </a:t>
            </a:r>
            <a:r>
              <a:rPr lang="en-GB" i="1" dirty="0"/>
              <a:t>Good medical practice 2024</a:t>
            </a:r>
            <a:endParaRPr lang="en-GB" dirty="0"/>
          </a:p>
        </p:txBody>
      </p:sp>
      <p:sp>
        <p:nvSpPr>
          <p:cNvPr id="3" name="Slide Number Placeholder 2">
            <a:extLst>
              <a:ext uri="{FF2B5EF4-FFF2-40B4-BE49-F238E27FC236}">
                <a16:creationId xmlns:a16="http://schemas.microsoft.com/office/drawing/2014/main" id="{DF991F70-F4DB-9D80-61D9-5F4246FB2F8A}"/>
              </a:ext>
            </a:extLst>
          </p:cNvPr>
          <p:cNvSpPr>
            <a:spLocks noGrp="1"/>
          </p:cNvSpPr>
          <p:nvPr>
            <p:ph type="sldNum" sz="quarter" idx="12"/>
          </p:nvPr>
        </p:nvSpPr>
        <p:spPr/>
        <p:txBody>
          <a:bodyPr/>
          <a:lstStyle/>
          <a:p>
            <a:fld id="{5E0A3A8E-DB68-445D-BC49-52F20A2D5C96}" type="slidenum">
              <a:rPr lang="en-GB" smtClean="0"/>
              <a:pPr/>
              <a:t>16</a:t>
            </a:fld>
            <a:endParaRPr lang="en-GB" dirty="0"/>
          </a:p>
        </p:txBody>
      </p:sp>
      <p:pic>
        <p:nvPicPr>
          <p:cNvPr id="10" name="Content Placeholder 9" descr="A group of people in a room">
            <a:extLst>
              <a:ext uri="{FF2B5EF4-FFF2-40B4-BE49-F238E27FC236}">
                <a16:creationId xmlns:a16="http://schemas.microsoft.com/office/drawing/2014/main" id="{89F39187-D013-80F2-7A2F-6A6224D53E85}"/>
              </a:ext>
            </a:extLst>
          </p:cNvPr>
          <p:cNvPicPr>
            <a:picLocks noGrp="1" noChangeAspect="1"/>
          </p:cNvPicPr>
          <p:nvPr>
            <p:ph sz="quarter" idx="20"/>
          </p:nvPr>
        </p:nvPicPr>
        <p:blipFill rotWithShape="1">
          <a:blip r:embed="rId3">
            <a:extLst>
              <a:ext uri="{28A0092B-C50C-407E-A947-70E740481C1C}">
                <a14:useLocalDpi xmlns:a14="http://schemas.microsoft.com/office/drawing/2010/main" val="0"/>
              </a:ext>
            </a:extLst>
          </a:blip>
          <a:srcRect l="12013" r="5387"/>
          <a:stretch/>
        </p:blipFill>
        <p:spPr>
          <a:xfrm>
            <a:off x="6361218" y="1484415"/>
            <a:ext cx="5374006" cy="4335709"/>
          </a:xfrm>
        </p:spPr>
      </p:pic>
      <p:graphicFrame>
        <p:nvGraphicFramePr>
          <p:cNvPr id="11" name="Diagram 10">
            <a:extLst>
              <a:ext uri="{FF2B5EF4-FFF2-40B4-BE49-F238E27FC236}">
                <a16:creationId xmlns:a16="http://schemas.microsoft.com/office/drawing/2014/main" id="{66CF7393-5CB4-4B47-DF16-225BFC8B3915}"/>
              </a:ext>
            </a:extLst>
          </p:cNvPr>
          <p:cNvGraphicFramePr/>
          <p:nvPr/>
        </p:nvGraphicFramePr>
        <p:xfrm>
          <a:off x="357959" y="1216276"/>
          <a:ext cx="5472825" cy="48669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7D292E22-62A2-C166-F873-61C5E3B4E973}"/>
              </a:ext>
            </a:extLst>
          </p:cNvPr>
          <p:cNvPicPr>
            <a:picLocks noChangeAspect="1"/>
          </p:cNvPicPr>
          <p:nvPr/>
        </p:nvPicPr>
        <p:blipFill>
          <a:blip r:embed="rId9"/>
          <a:stretch>
            <a:fillRect/>
          </a:stretch>
        </p:blipFill>
        <p:spPr>
          <a:xfrm>
            <a:off x="9844901" y="158993"/>
            <a:ext cx="2219635" cy="1009791"/>
          </a:xfrm>
          <a:prstGeom prst="rect">
            <a:avLst/>
          </a:prstGeom>
        </p:spPr>
      </p:pic>
    </p:spTree>
    <p:extLst>
      <p:ext uri="{BB962C8B-B14F-4D97-AF65-F5344CB8AC3E}">
        <p14:creationId xmlns:p14="http://schemas.microsoft.com/office/powerpoint/2010/main" val="250659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9501C-6D50-FABC-345B-B35399B46D1E}"/>
              </a:ext>
            </a:extLst>
          </p:cNvPr>
          <p:cNvSpPr>
            <a:spLocks noGrp="1"/>
          </p:cNvSpPr>
          <p:nvPr>
            <p:ph type="body" sz="quarter" idx="10"/>
          </p:nvPr>
        </p:nvSpPr>
        <p:spPr/>
        <p:txBody>
          <a:bodyPr/>
          <a:lstStyle/>
          <a:p>
            <a:r>
              <a:rPr lang="en-GB"/>
              <a:t>Implementing the standards</a:t>
            </a:r>
          </a:p>
        </p:txBody>
      </p:sp>
      <p:sp>
        <p:nvSpPr>
          <p:cNvPr id="5" name="Text Placeholder 4">
            <a:extLst>
              <a:ext uri="{FF2B5EF4-FFF2-40B4-BE49-F238E27FC236}">
                <a16:creationId xmlns:a16="http://schemas.microsoft.com/office/drawing/2014/main" id="{E16D2F93-FA94-9752-463A-3D9339B80551}"/>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5665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700995" y="710589"/>
            <a:ext cx="4783753" cy="951956"/>
          </a:xfrm>
        </p:spPr>
        <p:txBody>
          <a:bodyPr lIns="91440" tIns="45720" rIns="91440" bIns="45720" anchor="t"/>
          <a:lstStyle/>
          <a:p>
            <a:r>
              <a:rPr lang="en-GB" sz="2000"/>
              <a:t>Creating respectful, fair and compassionate workplaces</a:t>
            </a:r>
          </a:p>
          <a:p>
            <a:endParaRPr lang="en-GB"/>
          </a:p>
        </p:txBody>
      </p:sp>
      <p:sp>
        <p:nvSpPr>
          <p:cNvPr id="4" name="Text Placeholder 3">
            <a:extLst>
              <a:ext uri="{FF2B5EF4-FFF2-40B4-BE49-F238E27FC236}">
                <a16:creationId xmlns:a16="http://schemas.microsoft.com/office/drawing/2014/main" id="{D7DD31EC-EBED-62D3-CE4D-7B076261E204}"/>
              </a:ext>
            </a:extLst>
          </p:cNvPr>
          <p:cNvSpPr>
            <a:spLocks noGrp="1"/>
          </p:cNvSpPr>
          <p:nvPr>
            <p:ph type="body" sz="quarter" idx="12"/>
          </p:nvPr>
        </p:nvSpPr>
        <p:spPr>
          <a:xfrm>
            <a:off x="692273" y="1870364"/>
            <a:ext cx="4783753" cy="4277048"/>
          </a:xfrm>
        </p:spPr>
        <p:txBody>
          <a:bodyPr/>
          <a:lstStyle/>
          <a:p>
            <a:r>
              <a:rPr lang="en-US" sz="1600" dirty="0"/>
              <a:t>48. </a:t>
            </a:r>
            <a:r>
              <a:rPr lang="en-GB" sz="1600" dirty="0">
                <a:effectLst/>
                <a:latin typeface="Calibri" panose="020F0502020204030204" pitchFamily="34" charset="0"/>
                <a:ea typeface="Calibri" panose="020F0502020204030204" pitchFamily="34" charset="0"/>
                <a:cs typeface="Arial" panose="020B0604020202020204" pitchFamily="34" charset="0"/>
              </a:rPr>
              <a:t>You must treat colleagues with kindness, courtesy and respect.</a:t>
            </a:r>
          </a:p>
          <a:p>
            <a:endParaRPr lang="en-GB" sz="1600" dirty="0">
              <a:latin typeface="Calibri" panose="020F0502020204030204" pitchFamily="34" charset="0"/>
              <a:cs typeface="Arial" panose="020B0604020202020204" pitchFamily="34" charset="0"/>
            </a:endParaRPr>
          </a:p>
          <a:p>
            <a:r>
              <a:rPr lang="en-GB" sz="1600" dirty="0">
                <a:latin typeface="Calibri" panose="020F0502020204030204" pitchFamily="34" charset="0"/>
                <a:cs typeface="Arial" panose="020B0604020202020204" pitchFamily="34" charset="0"/>
              </a:rPr>
              <a:t>51. </a:t>
            </a:r>
            <a:r>
              <a:rPr lang="en-GB" sz="1600" dirty="0">
                <a:effectLst/>
                <a:latin typeface="Calibri" panose="020F0502020204030204" pitchFamily="34" charset="0"/>
                <a:ea typeface="Calibri" panose="020F0502020204030204" pitchFamily="34" charset="0"/>
                <a:cs typeface="Arial" panose="020B0604020202020204" pitchFamily="34" charset="0"/>
              </a:rPr>
              <a:t>You must be compassionate towards colleagues who have problems with their performance or health. But you must put patient safety first at all times.</a:t>
            </a:r>
          </a:p>
          <a:p>
            <a:endParaRPr lang="en-GB" sz="1600" dirty="0">
              <a:latin typeface="Calibri" panose="020F0502020204030204" pitchFamily="34" charset="0"/>
              <a:cs typeface="Arial" panose="020B0604020202020204" pitchFamily="34" charset="0"/>
            </a:endParaRPr>
          </a:p>
          <a:p>
            <a:r>
              <a:rPr lang="en-GB" sz="1600" dirty="0">
                <a:latin typeface="Calibri" panose="020F0502020204030204" pitchFamily="34" charset="0"/>
                <a:cs typeface="Arial" panose="020B0604020202020204" pitchFamily="34" charset="0"/>
              </a:rPr>
              <a:t>52. </a:t>
            </a:r>
            <a:r>
              <a:rPr lang="en-GB" sz="1600" dirty="0">
                <a:effectLst/>
                <a:latin typeface="Calibri" panose="020F0502020204030204" pitchFamily="34" charset="0"/>
                <a:ea typeface="Calibri" panose="020F0502020204030204" pitchFamily="34" charset="0"/>
                <a:cs typeface="Arial" panose="020B0604020202020204" pitchFamily="34" charset="0"/>
              </a:rPr>
              <a:t>You must help to create a culture that is respectful, fair, supportive, and compassionate by role modelling behaviours consistent with these values.</a:t>
            </a:r>
          </a:p>
          <a:p>
            <a:endParaRPr lang="en-GB" sz="1600" dirty="0">
              <a:latin typeface="Calibri" panose="020F0502020204030204" pitchFamily="34" charset="0"/>
              <a:cs typeface="Arial" panose="020B0604020202020204" pitchFamily="34" charset="0"/>
            </a:endParaRPr>
          </a:p>
          <a:p>
            <a:r>
              <a:rPr lang="en-GB" sz="1600" dirty="0">
                <a:latin typeface="Calibri" panose="020F0502020204030204" pitchFamily="34" charset="0"/>
                <a:cs typeface="Arial" panose="020B0604020202020204" pitchFamily="34" charset="0"/>
              </a:rPr>
              <a:t>53. </a:t>
            </a:r>
            <a:r>
              <a:rPr lang="en-GB" sz="1600" dirty="0">
                <a:effectLst/>
                <a:latin typeface="Calibri" panose="020F0502020204030204" pitchFamily="34" charset="0"/>
                <a:ea typeface="Calibri" panose="020F0502020204030204" pitchFamily="34" charset="0"/>
                <a:cs typeface="Arial" panose="020B0604020202020204" pitchFamily="34" charset="0"/>
              </a:rPr>
              <a:t>You should be aware of how your behaviour may influence others within and outside the team.</a:t>
            </a:r>
            <a:endParaRPr lang="en-US" sz="1600" dirty="0"/>
          </a:p>
          <a:p>
            <a:endParaRPr lang="en-GB" dirty="0"/>
          </a:p>
        </p:txBody>
      </p:sp>
      <p:pic>
        <p:nvPicPr>
          <p:cNvPr id="5" name="Picture 4" descr="A group of people in a room">
            <a:extLst>
              <a:ext uri="{FF2B5EF4-FFF2-40B4-BE49-F238E27FC236}">
                <a16:creationId xmlns:a16="http://schemas.microsoft.com/office/drawing/2014/main" id="{1868C06A-9851-36EC-1E46-0C6B059A1834}"/>
              </a:ext>
            </a:extLst>
          </p:cNvPr>
          <p:cNvPicPr>
            <a:picLocks noChangeAspect="1"/>
          </p:cNvPicPr>
          <p:nvPr/>
        </p:nvPicPr>
        <p:blipFill rotWithShape="1">
          <a:blip r:embed="rId3">
            <a:extLst>
              <a:ext uri="{28A0092B-C50C-407E-A947-70E740481C1C}">
                <a14:useLocalDpi xmlns:a14="http://schemas.microsoft.com/office/drawing/2010/main" val="0"/>
              </a:ext>
            </a:extLst>
          </a:blip>
          <a:srcRect l="29528" r="9438" b="-1"/>
          <a:stretch/>
        </p:blipFill>
        <p:spPr>
          <a:xfrm>
            <a:off x="5921375" y="10"/>
            <a:ext cx="6270625" cy="6857990"/>
          </a:xfrm>
          <a:prstGeom prst="rect">
            <a:avLst/>
          </a:prstGeom>
          <a:noFill/>
        </p:spPr>
      </p:pic>
    </p:spTree>
    <p:extLst>
      <p:ext uri="{BB962C8B-B14F-4D97-AF65-F5344CB8AC3E}">
        <p14:creationId xmlns:p14="http://schemas.microsoft.com/office/powerpoint/2010/main" val="267139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EFA55727-3199-0D01-8F57-2D0C28C67A1D}"/>
              </a:ext>
            </a:extLst>
          </p:cNvPr>
          <p:cNvSpPr/>
          <p:nvPr>
            <p:custDataLst>
              <p:tags r:id="rId2"/>
            </p:custDataLst>
          </p:nvPr>
        </p:nvSpPr>
        <p:spPr>
          <a:xfrm>
            <a:off x="1413164" y="3420050"/>
            <a:ext cx="9559636" cy="3760067"/>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PQuestion" title="Question Text">
            <a:extLst>
              <a:ext uri="{FF2B5EF4-FFF2-40B4-BE49-F238E27FC236}">
                <a16:creationId xmlns:a16="http://schemas.microsoft.com/office/drawing/2014/main" id="{8FB47A6E-F512-D9E0-87EF-09B032B4434F}"/>
              </a:ext>
            </a:extLst>
          </p:cNvPr>
          <p:cNvSpPr>
            <a:spLocks noGrp="1"/>
          </p:cNvSpPr>
          <p:nvPr>
            <p:ph type="title"/>
          </p:nvPr>
        </p:nvSpPr>
        <p:spPr>
          <a:xfrm>
            <a:off x="1184564" y="1891144"/>
            <a:ext cx="10169236" cy="1070263"/>
          </a:xfrm>
        </p:spPr>
        <p:txBody>
          <a:bodyPr/>
          <a:lstStyle/>
          <a:p>
            <a:r>
              <a:rPr lang="en-GB" sz="3600" b="1" dirty="0"/>
              <a:t>What are you doing  in your workplace that contributes to a positive culture?</a:t>
            </a:r>
          </a:p>
        </p:txBody>
      </p:sp>
      <p:sp>
        <p:nvSpPr>
          <p:cNvPr id="4" name="Slide Number Placeholder 3">
            <a:extLst>
              <a:ext uri="{FF2B5EF4-FFF2-40B4-BE49-F238E27FC236}">
                <a16:creationId xmlns:a16="http://schemas.microsoft.com/office/drawing/2014/main" id="{645E58F7-544E-17F4-4168-C6206BD20AB8}"/>
              </a:ext>
            </a:extLst>
          </p:cNvPr>
          <p:cNvSpPr>
            <a:spLocks noGrp="1"/>
          </p:cNvSpPr>
          <p:nvPr>
            <p:ph type="sldNum" sz="quarter" idx="12"/>
          </p:nvPr>
        </p:nvSpPr>
        <p:spPr/>
        <p:txBody>
          <a:bodyPr/>
          <a:lstStyle/>
          <a:p>
            <a:fld id="{5E0A3A8E-DB68-445D-BC49-52F20A2D5C96}" type="slidenum">
              <a:rPr lang="en-GB" smtClean="0"/>
              <a:t>19</a:t>
            </a:fld>
            <a:endParaRPr lang="en-GB"/>
          </a:p>
        </p:txBody>
      </p:sp>
      <p:sp>
        <p:nvSpPr>
          <p:cNvPr id="5" name="TPPolling" title="Polling Shape">
            <a:extLst>
              <a:ext uri="{FF2B5EF4-FFF2-40B4-BE49-F238E27FC236}">
                <a16:creationId xmlns:a16="http://schemas.microsoft.com/office/drawing/2014/main" id="{9131F556-EF91-9988-9664-9CD45F6320CB}"/>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BB52FA8-83EE-B705-97A8-08B89376C4E1}"/>
              </a:ext>
            </a:extLst>
          </p:cNvPr>
          <p:cNvSpPr txBox="1"/>
          <p:nvPr/>
        </p:nvSpPr>
        <p:spPr>
          <a:xfrm>
            <a:off x="332509" y="5569527"/>
            <a:ext cx="6255327" cy="607436"/>
          </a:xfrm>
          <a:prstGeom prst="rect">
            <a:avLst/>
          </a:prstGeom>
        </p:spPr>
        <p:txBody>
          <a:bodyPr vert="horz" wrap="square" lIns="91440" tIns="45720" rIns="91440" bIns="45720" rtlCol="0" anchor="b">
            <a:normAutofit/>
          </a:bodyPr>
          <a:lstStyle/>
          <a:p>
            <a:pPr algn="l"/>
            <a:endParaRPr lang="en-GB" sz="2700" dirty="0">
              <a:solidFill>
                <a:schemeClr val="tx2"/>
              </a:solidFill>
            </a:endParaRPr>
          </a:p>
        </p:txBody>
      </p:sp>
    </p:spTree>
    <p:custDataLst>
      <p:tags r:id="rId1"/>
    </p:custDataLst>
    <p:extLst>
      <p:ext uri="{BB962C8B-B14F-4D97-AF65-F5344CB8AC3E}">
        <p14:creationId xmlns:p14="http://schemas.microsoft.com/office/powerpoint/2010/main" val="184626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2EACEA-803F-4588-982F-F61ED528C56D}"/>
              </a:ext>
            </a:extLst>
          </p:cNvPr>
          <p:cNvSpPr>
            <a:spLocks noGrp="1"/>
          </p:cNvSpPr>
          <p:nvPr>
            <p:ph type="body" sz="quarter" idx="13"/>
          </p:nvPr>
        </p:nvSpPr>
        <p:spPr/>
        <p:txBody>
          <a:bodyPr/>
          <a:lstStyle/>
          <a:p>
            <a:endParaRPr lang="en-GB"/>
          </a:p>
        </p:txBody>
      </p:sp>
      <p:pic>
        <p:nvPicPr>
          <p:cNvPr id="5" name="Picture 4">
            <a:extLst>
              <a:ext uri="{FF2B5EF4-FFF2-40B4-BE49-F238E27FC236}">
                <a16:creationId xmlns:a16="http://schemas.microsoft.com/office/drawing/2014/main" id="{D3109318-9C64-4A4D-998C-B60DBC894005}"/>
              </a:ext>
            </a:extLst>
          </p:cNvPr>
          <p:cNvPicPr>
            <a:picLocks noChangeAspect="1"/>
          </p:cNvPicPr>
          <p:nvPr/>
        </p:nvPicPr>
        <p:blipFill>
          <a:blip r:embed="rId3"/>
          <a:stretch>
            <a:fillRect/>
          </a:stretch>
        </p:blipFill>
        <p:spPr>
          <a:xfrm>
            <a:off x="2560014" y="2070021"/>
            <a:ext cx="7071973" cy="1353429"/>
          </a:xfrm>
          <a:prstGeom prst="rect">
            <a:avLst/>
          </a:prstGeom>
        </p:spPr>
      </p:pic>
      <p:pic>
        <p:nvPicPr>
          <p:cNvPr id="1163266"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5116513" y="2492375"/>
            <a:ext cx="7075487" cy="1355725"/>
          </a:xfrm>
        </p:spPr>
      </p:pic>
      <p:sp>
        <p:nvSpPr>
          <p:cNvPr id="2" name="TextBox 1">
            <a:extLst>
              <a:ext uri="{FF2B5EF4-FFF2-40B4-BE49-F238E27FC236}">
                <a16:creationId xmlns:a16="http://schemas.microsoft.com/office/drawing/2014/main" id="{CF1785AB-3F98-412D-8F93-B4BC1093F2A2}"/>
              </a:ext>
            </a:extLst>
          </p:cNvPr>
          <p:cNvSpPr txBox="1"/>
          <p:nvPr/>
        </p:nvSpPr>
        <p:spPr>
          <a:xfrm>
            <a:off x="952629" y="6393836"/>
            <a:ext cx="6260123" cy="369332"/>
          </a:xfrm>
          <a:prstGeom prst="rect">
            <a:avLst/>
          </a:prstGeom>
          <a:noFill/>
        </p:spPr>
        <p:txBody>
          <a:bodyPr wrap="square" rtlCol="0">
            <a:spAutoFit/>
          </a:bodyPr>
          <a:lstStyle/>
          <a:p>
            <a:r>
              <a:rPr lang="en-GB" dirty="0">
                <a:hlinkClick r:id="rId5"/>
              </a:rPr>
              <a:t>https://www.hellomynameis.org.uk/</a:t>
            </a:r>
            <a:r>
              <a:rPr lang="en-GB" dirty="0"/>
              <a:t> </a:t>
            </a:r>
          </a:p>
        </p:txBody>
      </p:sp>
      <p:sp>
        <p:nvSpPr>
          <p:cNvPr id="8" name="Rectangle 7">
            <a:extLst>
              <a:ext uri="{FF2B5EF4-FFF2-40B4-BE49-F238E27FC236}">
                <a16:creationId xmlns:a16="http://schemas.microsoft.com/office/drawing/2014/main" id="{B75F7DEA-31BD-4BE7-911B-77DB48321614}"/>
              </a:ext>
            </a:extLst>
          </p:cNvPr>
          <p:cNvSpPr/>
          <p:nvPr/>
        </p:nvSpPr>
        <p:spPr>
          <a:xfrm>
            <a:off x="2071146" y="2382297"/>
            <a:ext cx="7560840" cy="218521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ahoma"/>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ahoma"/>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rgbClr val="000000"/>
              </a:solidFill>
              <a:effectLst/>
              <a:uLnTx/>
              <a:uFillTx/>
              <a:latin typeface="Tahoma"/>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2400" dirty="0">
                <a:solidFill>
                  <a:srgbClr val="000000"/>
                </a:solidFill>
                <a:latin typeface="Tahoma"/>
                <a:ea typeface="ＭＳ Ｐゴシック" pitchFamily="34" charset="-128"/>
              </a:rPr>
              <a:t>Rachel Ball</a:t>
            </a:r>
            <a:endParaRPr kumimoji="0" lang="en-GB" sz="2400" b="0" i="0" u="none" strike="noStrike" kern="1200" cap="none" spc="0" normalizeH="0" baseline="0" noProof="0" dirty="0">
              <a:ln>
                <a:noFill/>
              </a:ln>
              <a:solidFill>
                <a:srgbClr val="000000"/>
              </a:solidFill>
              <a:effectLst/>
              <a:uLnTx/>
              <a:uFillTx/>
              <a:latin typeface="Tahoma"/>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ahoma"/>
                <a:ea typeface="ＭＳ Ｐゴシック" pitchFamily="34" charset="-128"/>
                <a:cs typeface="+mn-cs"/>
              </a:rPr>
              <a:t>Regional Liaison Adviser – </a:t>
            </a:r>
            <a:r>
              <a:rPr lang="en-GB" sz="2400" dirty="0">
                <a:solidFill>
                  <a:srgbClr val="000000"/>
                </a:solidFill>
                <a:latin typeface="Tahoma"/>
                <a:ea typeface="ＭＳ Ｐゴシック" pitchFamily="34" charset="-128"/>
              </a:rPr>
              <a:t>Yorkshire &amp; Humber</a:t>
            </a:r>
            <a:endParaRPr kumimoji="0" lang="en-GB" sz="2400" b="1" i="0" u="none" strike="noStrike" kern="1200" cap="none" spc="0" normalizeH="0" baseline="0" noProof="0" dirty="0">
              <a:ln>
                <a:noFill/>
              </a:ln>
              <a:solidFill>
                <a:srgbClr val="000000"/>
              </a:solidFill>
              <a:effectLst/>
              <a:uLnTx/>
              <a:uFillTx/>
              <a:latin typeface="Tahoma"/>
              <a:ea typeface="ＭＳ Ｐゴシック" pitchFamily="34" charset="-128"/>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692273" y="2936973"/>
            <a:ext cx="4792475" cy="677521"/>
          </a:xfrm>
        </p:spPr>
        <p:txBody>
          <a:bodyPr lIns="91440" tIns="45720" rIns="91440" bIns="45720" anchor="t"/>
          <a:lstStyle/>
          <a:p>
            <a:r>
              <a:rPr lang="en-GB" sz="2400" dirty="0"/>
              <a:t>Promoting patient centred care</a:t>
            </a:r>
          </a:p>
          <a:p>
            <a:endParaRPr lang="en-GB" dirty="0"/>
          </a:p>
        </p:txBody>
      </p:sp>
      <p:pic>
        <p:nvPicPr>
          <p:cNvPr id="5" name="Picture 4" descr="A group of people in a room">
            <a:extLst>
              <a:ext uri="{FF2B5EF4-FFF2-40B4-BE49-F238E27FC236}">
                <a16:creationId xmlns:a16="http://schemas.microsoft.com/office/drawing/2014/main" id="{1868C06A-9851-36EC-1E46-0C6B059A1834}"/>
              </a:ext>
            </a:extLst>
          </p:cNvPr>
          <p:cNvPicPr>
            <a:picLocks noChangeAspect="1"/>
          </p:cNvPicPr>
          <p:nvPr/>
        </p:nvPicPr>
        <p:blipFill rotWithShape="1">
          <a:blip r:embed="rId3">
            <a:extLst>
              <a:ext uri="{28A0092B-C50C-407E-A947-70E740481C1C}">
                <a14:useLocalDpi xmlns:a14="http://schemas.microsoft.com/office/drawing/2010/main" val="0"/>
              </a:ext>
            </a:extLst>
          </a:blip>
          <a:srcRect l="29528" r="9438" b="-1"/>
          <a:stretch/>
        </p:blipFill>
        <p:spPr>
          <a:xfrm>
            <a:off x="5921375" y="10"/>
            <a:ext cx="6270625" cy="6857990"/>
          </a:xfrm>
          <a:prstGeom prst="rect">
            <a:avLst/>
          </a:prstGeom>
          <a:noFill/>
        </p:spPr>
      </p:pic>
    </p:spTree>
    <p:extLst>
      <p:ext uri="{BB962C8B-B14F-4D97-AF65-F5344CB8AC3E}">
        <p14:creationId xmlns:p14="http://schemas.microsoft.com/office/powerpoint/2010/main" val="2116942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692273" y="540327"/>
            <a:ext cx="4783753" cy="2200425"/>
          </a:xfrm>
        </p:spPr>
        <p:txBody>
          <a:bodyPr>
            <a:normAutofit/>
          </a:bodyPr>
          <a:lstStyle/>
          <a:p>
            <a:pPr algn="l"/>
            <a:r>
              <a:rPr lang="en-GB" sz="3200" dirty="0">
                <a:latin typeface="Calibri" panose="020F0502020204030204" pitchFamily="34" charset="0"/>
              </a:rPr>
              <a:t>P</a:t>
            </a:r>
            <a:r>
              <a:rPr lang="en-GB" sz="3200" i="0" dirty="0">
                <a:effectLst/>
                <a:latin typeface="Calibri" panose="020F0502020204030204" pitchFamily="34" charset="0"/>
              </a:rPr>
              <a:t>romoting patient centred care</a:t>
            </a:r>
          </a:p>
          <a:p>
            <a:endParaRPr lang="en-GB" sz="2200" dirty="0"/>
          </a:p>
        </p:txBody>
      </p:sp>
      <p:sp>
        <p:nvSpPr>
          <p:cNvPr id="4" name="Text Placeholder 3">
            <a:extLst>
              <a:ext uri="{FF2B5EF4-FFF2-40B4-BE49-F238E27FC236}">
                <a16:creationId xmlns:a16="http://schemas.microsoft.com/office/drawing/2014/main" id="{D7DD31EC-EBED-62D3-CE4D-7B076261E204}"/>
              </a:ext>
            </a:extLst>
          </p:cNvPr>
          <p:cNvSpPr>
            <a:spLocks noGrp="1"/>
          </p:cNvSpPr>
          <p:nvPr>
            <p:ph type="body" sz="quarter" idx="12"/>
          </p:nvPr>
        </p:nvSpPr>
        <p:spPr>
          <a:xfrm>
            <a:off x="692273" y="1953491"/>
            <a:ext cx="4783753" cy="3984371"/>
          </a:xfrm>
        </p:spPr>
        <p:txBody>
          <a:bodyPr lIns="91440" tIns="45720" rIns="91440" bIns="45720" anchor="t">
            <a:normAutofit/>
          </a:bodyPr>
          <a:lstStyle/>
          <a:p>
            <a:pPr fontAlgn="base"/>
            <a:r>
              <a:rPr lang="en-GB" sz="1600" b="0" i="0" dirty="0">
                <a:effectLst/>
              </a:rPr>
              <a:t>32</a:t>
            </a:r>
            <a:r>
              <a:rPr lang="en-GB" sz="1600" dirty="0"/>
              <a:t> </a:t>
            </a:r>
            <a:r>
              <a:rPr lang="en-GB" sz="1600" b="0" i="0" dirty="0">
                <a:effectLst/>
              </a:rPr>
              <a:t> You must take steps to meet patients’ language and communication needs, so you can support them to engage in meaningful dialogue and make informed decisions about their care. The steps you take should be proportionate to the circumstances, including the patient’s needs and the seriousness of their condition(s), the urgency of the situation and the availability of resources. </a:t>
            </a:r>
          </a:p>
          <a:p>
            <a:pPr fontAlgn="base"/>
            <a:r>
              <a:rPr lang="en-GB" sz="1600" b="0" i="0" dirty="0">
                <a:effectLst/>
              </a:rPr>
              <a:t>40</a:t>
            </a:r>
            <a:r>
              <a:rPr lang="en-GB" sz="1600" dirty="0"/>
              <a:t> </a:t>
            </a:r>
            <a:r>
              <a:rPr lang="en-GB" sz="1600" b="0" i="0" dirty="0">
                <a:effectLst/>
              </a:rPr>
              <a:t> If a patient is taking multiple medications, you should discuss the importance of regular reviews to check that the medications continue to meet the patient’s needs and are optimised for them. You should consider the overall impact of the patient’s treatments, and whether the benefits outweigh any risk of harm. </a:t>
            </a:r>
          </a:p>
          <a:p>
            <a:endParaRPr lang="en-GB" sz="1400" dirty="0"/>
          </a:p>
        </p:txBody>
      </p:sp>
      <p:pic>
        <p:nvPicPr>
          <p:cNvPr id="6" name="Content Placeholder 11" descr="A person in a blue scrubs holding a coffee cup">
            <a:extLst>
              <a:ext uri="{FF2B5EF4-FFF2-40B4-BE49-F238E27FC236}">
                <a16:creationId xmlns:a16="http://schemas.microsoft.com/office/drawing/2014/main" id="{59C2843A-0C4D-2641-03A1-F8B62ACF3214}"/>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921375" y="1112704"/>
            <a:ext cx="6270625" cy="5034708"/>
          </a:xfrm>
        </p:spPr>
      </p:pic>
    </p:spTree>
    <p:extLst>
      <p:ext uri="{BB962C8B-B14F-4D97-AF65-F5344CB8AC3E}">
        <p14:creationId xmlns:p14="http://schemas.microsoft.com/office/powerpoint/2010/main" val="3933516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90A36EC-63A0-792F-1D71-06AA62F56FFE}"/>
              </a:ext>
            </a:extLst>
          </p:cNvPr>
          <p:cNvSpPr>
            <a:spLocks noGrp="1"/>
          </p:cNvSpPr>
          <p:nvPr>
            <p:ph type="title"/>
          </p:nvPr>
        </p:nvSpPr>
        <p:spPr>
          <a:xfrm>
            <a:off x="838200" y="2254102"/>
            <a:ext cx="11090564" cy="1935126"/>
          </a:xfrm>
        </p:spPr>
        <p:txBody>
          <a:bodyPr/>
          <a:lstStyle/>
          <a:p>
            <a:r>
              <a:rPr lang="en-GB" sz="3600" b="1" dirty="0"/>
              <a:t>What helps create a patient centred approach where you work?</a:t>
            </a:r>
          </a:p>
        </p:txBody>
      </p:sp>
      <p:sp>
        <p:nvSpPr>
          <p:cNvPr id="4" name="Slide Number Placeholder 3">
            <a:extLst>
              <a:ext uri="{FF2B5EF4-FFF2-40B4-BE49-F238E27FC236}">
                <a16:creationId xmlns:a16="http://schemas.microsoft.com/office/drawing/2014/main" id="{7266F388-CE7D-F2D3-0904-C0E4839CA82F}"/>
              </a:ext>
            </a:extLst>
          </p:cNvPr>
          <p:cNvSpPr>
            <a:spLocks noGrp="1"/>
          </p:cNvSpPr>
          <p:nvPr>
            <p:ph type="sldNum" sz="quarter" idx="12"/>
          </p:nvPr>
        </p:nvSpPr>
        <p:spPr/>
        <p:txBody>
          <a:bodyPr/>
          <a:lstStyle/>
          <a:p>
            <a:fld id="{5E0A3A8E-DB68-445D-BC49-52F20A2D5C96}" type="slidenum">
              <a:rPr lang="en-GB" smtClean="0"/>
              <a:t>22</a:t>
            </a:fld>
            <a:endParaRPr lang="en-GB"/>
          </a:p>
        </p:txBody>
      </p:sp>
      <p:sp>
        <p:nvSpPr>
          <p:cNvPr id="5" name="TPPolling" title="Polling Shape">
            <a:extLst>
              <a:ext uri="{FF2B5EF4-FFF2-40B4-BE49-F238E27FC236}">
                <a16:creationId xmlns:a16="http://schemas.microsoft.com/office/drawing/2014/main" id="{C5C5D700-89FF-001F-01E8-5DE0C2DEB496}"/>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834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692273" y="2936973"/>
            <a:ext cx="4792475" cy="677521"/>
          </a:xfrm>
        </p:spPr>
        <p:txBody>
          <a:bodyPr lIns="91440" tIns="45720" rIns="91440" bIns="45720" anchor="t"/>
          <a:lstStyle/>
          <a:p>
            <a:r>
              <a:rPr lang="en-GB" sz="2400" dirty="0"/>
              <a:t>Tackling discrimination</a:t>
            </a:r>
          </a:p>
          <a:p>
            <a:endParaRPr lang="en-GB" dirty="0"/>
          </a:p>
        </p:txBody>
      </p:sp>
      <p:pic>
        <p:nvPicPr>
          <p:cNvPr id="2" name="Content Placeholder 5" descr="A person and person sitting at a desk">
            <a:extLst>
              <a:ext uri="{FF2B5EF4-FFF2-40B4-BE49-F238E27FC236}">
                <a16:creationId xmlns:a16="http://schemas.microsoft.com/office/drawing/2014/main" id="{0104731E-E4DA-304A-23F8-49469860C86F}"/>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921375" y="771180"/>
            <a:ext cx="6270625" cy="5376231"/>
          </a:xfrm>
          <a:prstGeom prst="rect">
            <a:avLst/>
          </a:prstGeom>
        </p:spPr>
      </p:pic>
    </p:spTree>
    <p:extLst>
      <p:ext uri="{BB962C8B-B14F-4D97-AF65-F5344CB8AC3E}">
        <p14:creationId xmlns:p14="http://schemas.microsoft.com/office/powerpoint/2010/main" val="373255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683551" y="1631430"/>
            <a:ext cx="4792475" cy="1109322"/>
          </a:xfrm>
        </p:spPr>
        <p:txBody>
          <a:bodyPr lIns="91440" tIns="45720" rIns="91440" bIns="45720" anchor="t">
            <a:normAutofit/>
          </a:bodyPr>
          <a:lstStyle/>
          <a:p>
            <a:r>
              <a:rPr lang="en-GB" sz="2400"/>
              <a:t>Helping to tackle discrimination</a:t>
            </a:r>
          </a:p>
          <a:p>
            <a:endParaRPr lang="en-GB" sz="2200"/>
          </a:p>
        </p:txBody>
      </p:sp>
      <p:sp>
        <p:nvSpPr>
          <p:cNvPr id="4" name="Text Placeholder 3">
            <a:extLst>
              <a:ext uri="{FF2B5EF4-FFF2-40B4-BE49-F238E27FC236}">
                <a16:creationId xmlns:a16="http://schemas.microsoft.com/office/drawing/2014/main" id="{D7DD31EC-EBED-62D3-CE4D-7B076261E204}"/>
              </a:ext>
            </a:extLst>
          </p:cNvPr>
          <p:cNvSpPr>
            <a:spLocks noGrp="1"/>
          </p:cNvSpPr>
          <p:nvPr>
            <p:ph type="body" sz="quarter" idx="12"/>
          </p:nvPr>
        </p:nvSpPr>
        <p:spPr>
          <a:xfrm>
            <a:off x="692273" y="2412694"/>
            <a:ext cx="4783753" cy="3104901"/>
          </a:xfrm>
        </p:spPr>
        <p:txBody>
          <a:bodyPr>
            <a:normAutofit/>
          </a:bodyPr>
          <a:lstStyle/>
          <a:p>
            <a:r>
              <a:rPr lang="en-GB" sz="1400"/>
              <a:t>56. </a:t>
            </a:r>
            <a:r>
              <a:rPr lang="en-GB" sz="1400">
                <a:effectLst/>
                <a:ea typeface="Calibri" panose="020F0502020204030204" pitchFamily="34" charset="0"/>
                <a:cs typeface="Arial" panose="020B0604020202020204" pitchFamily="34" charset="0"/>
              </a:rPr>
              <a:t>You must not abuse, discriminate against, bully, or harass anyone based on their personal characteristics, or for any other reason. By ‘personal characteristics’ we mean someone’s appearance, lifestyle, culture, their social or economic status, or any of the characteristics protected by legislation – age, disability, gender reassignment, race, marriage and civil partnership, pregnancy and maternity, religion or belief, sex and sexual orientation</a:t>
            </a:r>
          </a:p>
          <a:p>
            <a:r>
              <a:rPr lang="en-GB" sz="1400">
                <a:cs typeface="Arial" panose="020B0604020202020204" pitchFamily="34" charset="0"/>
              </a:rPr>
              <a:t>57. </a:t>
            </a:r>
            <a:r>
              <a:rPr lang="en-GB" sz="1400">
                <a:effectLst/>
                <a:ea typeface="Calibri" panose="020F0502020204030204" pitchFamily="34" charset="0"/>
                <a:cs typeface="Arial" panose="020B0604020202020204" pitchFamily="34" charset="0"/>
              </a:rPr>
              <a:t>You must not act in a sexual way towards colleagues with the effect or purpose of causing offence, embarrassment, humiliation or distress. What we mean by acting ‘in a sexual way’ can include – but isn’t limited to – verbal or written comments, displaying or sharing images, as well as unwelcome physical contact. </a:t>
            </a:r>
            <a:endParaRPr lang="en-GB" sz="1400"/>
          </a:p>
          <a:p>
            <a:endParaRPr lang="en-GB" sz="1400"/>
          </a:p>
        </p:txBody>
      </p:sp>
      <p:pic>
        <p:nvPicPr>
          <p:cNvPr id="7" name="Content Placeholder 5" descr="A person and person sitting at a desk">
            <a:extLst>
              <a:ext uri="{FF2B5EF4-FFF2-40B4-BE49-F238E27FC236}">
                <a16:creationId xmlns:a16="http://schemas.microsoft.com/office/drawing/2014/main" id="{72145C39-69D9-0C83-2197-1EF1AAE6E3B0}"/>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921375" y="771180"/>
            <a:ext cx="6270625" cy="5376231"/>
          </a:xfrm>
          <a:prstGeom prst="rect">
            <a:avLst/>
          </a:prstGeom>
        </p:spPr>
      </p:pic>
    </p:spTree>
    <p:extLst>
      <p:ext uri="{BB962C8B-B14F-4D97-AF65-F5344CB8AC3E}">
        <p14:creationId xmlns:p14="http://schemas.microsoft.com/office/powerpoint/2010/main" val="338249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037127-73D9-6F25-F28C-88C3DFB27047}"/>
              </a:ext>
            </a:extLst>
          </p:cNvPr>
          <p:cNvSpPr>
            <a:spLocks noGrp="1"/>
          </p:cNvSpPr>
          <p:nvPr>
            <p:ph type="body" sz="quarter" idx="13"/>
          </p:nvPr>
        </p:nvSpPr>
        <p:spPr>
          <a:xfrm>
            <a:off x="756519" y="488768"/>
            <a:ext cx="10667998" cy="461796"/>
          </a:xfrm>
        </p:spPr>
        <p:txBody>
          <a:bodyPr/>
          <a:lstStyle/>
          <a:p>
            <a:r>
              <a:rPr lang="en-GB" dirty="0"/>
              <a:t>The bystander duty</a:t>
            </a:r>
          </a:p>
        </p:txBody>
      </p:sp>
      <p:sp>
        <p:nvSpPr>
          <p:cNvPr id="3" name="Slide Number Placeholder 2">
            <a:extLst>
              <a:ext uri="{FF2B5EF4-FFF2-40B4-BE49-F238E27FC236}">
                <a16:creationId xmlns:a16="http://schemas.microsoft.com/office/drawing/2014/main" id="{7C38170B-898B-4DA1-43DE-861B39732071}"/>
              </a:ext>
            </a:extLst>
          </p:cNvPr>
          <p:cNvSpPr>
            <a:spLocks noGrp="1"/>
          </p:cNvSpPr>
          <p:nvPr>
            <p:ph type="sldNum" sz="quarter" idx="12"/>
          </p:nvPr>
        </p:nvSpPr>
        <p:spPr/>
        <p:txBody>
          <a:bodyPr/>
          <a:lstStyle/>
          <a:p>
            <a:fld id="{5E0A3A8E-DB68-445D-BC49-52F20A2D5C96}" type="slidenum">
              <a:rPr lang="en-GB" smtClean="0"/>
              <a:pPr/>
              <a:t>25</a:t>
            </a:fld>
            <a:endParaRPr lang="en-GB" dirty="0"/>
          </a:p>
        </p:txBody>
      </p:sp>
      <p:graphicFrame>
        <p:nvGraphicFramePr>
          <p:cNvPr id="6" name="Diagram 5">
            <a:extLst>
              <a:ext uri="{FF2B5EF4-FFF2-40B4-BE49-F238E27FC236}">
                <a16:creationId xmlns:a16="http://schemas.microsoft.com/office/drawing/2014/main" id="{34C96E06-5A3A-E4C1-876C-C7A3A6ADF5CD}"/>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a:extLst>
              <a:ext uri="{FF2B5EF4-FFF2-40B4-BE49-F238E27FC236}">
                <a16:creationId xmlns:a16="http://schemas.microsoft.com/office/drawing/2014/main" id="{E24D7093-48AF-C97E-A631-D74FC8F63D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33101" y="464164"/>
            <a:ext cx="2853798" cy="88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807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4D56F-2A56-CDB7-F39D-B9999D7DC4B6}"/>
              </a:ext>
            </a:extLst>
          </p:cNvPr>
          <p:cNvSpPr>
            <a:spLocks noGrp="1"/>
          </p:cNvSpPr>
          <p:nvPr>
            <p:ph type="body" sz="quarter" idx="13"/>
          </p:nvPr>
        </p:nvSpPr>
        <p:spPr/>
        <p:txBody>
          <a:bodyPr/>
          <a:lstStyle/>
          <a:p>
            <a:r>
              <a:rPr lang="en-GB" dirty="0"/>
              <a:t>3. Helping tackle discrimination</a:t>
            </a:r>
          </a:p>
        </p:txBody>
      </p:sp>
      <p:sp>
        <p:nvSpPr>
          <p:cNvPr id="4" name="Slide Number Placeholder 3">
            <a:extLst>
              <a:ext uri="{FF2B5EF4-FFF2-40B4-BE49-F238E27FC236}">
                <a16:creationId xmlns:a16="http://schemas.microsoft.com/office/drawing/2014/main" id="{436F05F6-4D00-C70A-33A0-700DFEF63F4B}"/>
              </a:ext>
            </a:extLst>
          </p:cNvPr>
          <p:cNvSpPr>
            <a:spLocks noGrp="1"/>
          </p:cNvSpPr>
          <p:nvPr>
            <p:ph type="sldNum" sz="quarter" idx="12"/>
          </p:nvPr>
        </p:nvSpPr>
        <p:spPr/>
        <p:txBody>
          <a:bodyPr/>
          <a:lstStyle/>
          <a:p>
            <a:fld id="{5E0A3A8E-DB68-445D-BC49-52F20A2D5C96}" type="slidenum">
              <a:rPr lang="en-GB" smtClean="0"/>
              <a:pPr/>
              <a:t>26</a:t>
            </a:fld>
            <a:endParaRPr lang="en-GB" dirty="0"/>
          </a:p>
        </p:txBody>
      </p:sp>
      <p:pic>
        <p:nvPicPr>
          <p:cNvPr id="6" name="Picture 5" descr="Person holding mirror">
            <a:extLst>
              <a:ext uri="{FF2B5EF4-FFF2-40B4-BE49-F238E27FC236}">
                <a16:creationId xmlns:a16="http://schemas.microsoft.com/office/drawing/2014/main" id="{8B6635F2-A649-7985-7454-1D061746A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400" y="1115375"/>
            <a:ext cx="3800992" cy="4627249"/>
          </a:xfrm>
          <a:prstGeom prst="rect">
            <a:avLst/>
          </a:prstGeom>
        </p:spPr>
      </p:pic>
      <p:graphicFrame>
        <p:nvGraphicFramePr>
          <p:cNvPr id="8" name="Diagram 7">
            <a:extLst>
              <a:ext uri="{FF2B5EF4-FFF2-40B4-BE49-F238E27FC236}">
                <a16:creationId xmlns:a16="http://schemas.microsoft.com/office/drawing/2014/main" id="{29DBC602-6D87-3661-9DE5-8A35BABEDB00}"/>
              </a:ext>
            </a:extLst>
          </p:cNvPr>
          <p:cNvGraphicFramePr/>
          <p:nvPr/>
        </p:nvGraphicFramePr>
        <p:xfrm>
          <a:off x="-101600" y="6053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a:extLst>
              <a:ext uri="{FF2B5EF4-FFF2-40B4-BE49-F238E27FC236}">
                <a16:creationId xmlns:a16="http://schemas.microsoft.com/office/drawing/2014/main" id="{73372DF7-824B-4986-22A4-6E446C7E90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26582" y="215428"/>
            <a:ext cx="2500810" cy="77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565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81B88449-4A28-9ABE-A9EC-51A4459C5030}"/>
              </a:ext>
            </a:extLst>
          </p:cNvPr>
          <p:cNvSpPr>
            <a:spLocks noGrp="1"/>
          </p:cNvSpPr>
          <p:nvPr>
            <p:ph type="title"/>
          </p:nvPr>
        </p:nvSpPr>
        <p:spPr>
          <a:xfrm>
            <a:off x="838200" y="2126512"/>
            <a:ext cx="10515600" cy="2530548"/>
          </a:xfrm>
        </p:spPr>
        <p:txBody>
          <a:bodyPr/>
          <a:lstStyle/>
          <a:p>
            <a:r>
              <a:rPr lang="en-GB" sz="3600" b="1" dirty="0"/>
              <a:t>How do you raise awareness about  discrimination  where you work?</a:t>
            </a:r>
          </a:p>
        </p:txBody>
      </p:sp>
      <p:sp>
        <p:nvSpPr>
          <p:cNvPr id="4" name="Slide Number Placeholder 3">
            <a:extLst>
              <a:ext uri="{FF2B5EF4-FFF2-40B4-BE49-F238E27FC236}">
                <a16:creationId xmlns:a16="http://schemas.microsoft.com/office/drawing/2014/main" id="{6C0C2985-0B10-E597-A5F4-CD7199E1112D}"/>
              </a:ext>
            </a:extLst>
          </p:cNvPr>
          <p:cNvSpPr>
            <a:spLocks noGrp="1"/>
          </p:cNvSpPr>
          <p:nvPr>
            <p:ph type="sldNum" sz="quarter" idx="12"/>
          </p:nvPr>
        </p:nvSpPr>
        <p:spPr/>
        <p:txBody>
          <a:bodyPr/>
          <a:lstStyle/>
          <a:p>
            <a:fld id="{5E0A3A8E-DB68-445D-BC49-52F20A2D5C96}" type="slidenum">
              <a:rPr lang="en-GB" smtClean="0"/>
              <a:t>27</a:t>
            </a:fld>
            <a:endParaRPr lang="en-GB"/>
          </a:p>
        </p:txBody>
      </p:sp>
      <p:sp>
        <p:nvSpPr>
          <p:cNvPr id="5" name="TPPolling" title="Polling Shape">
            <a:extLst>
              <a:ext uri="{FF2B5EF4-FFF2-40B4-BE49-F238E27FC236}">
                <a16:creationId xmlns:a16="http://schemas.microsoft.com/office/drawing/2014/main" id="{3B623C0D-CEC3-AE67-4720-71006A4B966D}"/>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2212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on a bed talking to a patient">
            <a:extLst>
              <a:ext uri="{FF2B5EF4-FFF2-40B4-BE49-F238E27FC236}">
                <a16:creationId xmlns:a16="http://schemas.microsoft.com/office/drawing/2014/main" id="{8A669648-6EA9-5E8D-C866-C531D6DF8168}"/>
              </a:ext>
            </a:extLst>
          </p:cNvPr>
          <p:cNvPicPr>
            <a:picLocks noChangeAspect="1"/>
          </p:cNvPicPr>
          <p:nvPr/>
        </p:nvPicPr>
        <p:blipFill rotWithShape="1">
          <a:blip r:embed="rId3">
            <a:extLst>
              <a:ext uri="{28A0092B-C50C-407E-A947-70E740481C1C}">
                <a14:useLocalDpi xmlns:a14="http://schemas.microsoft.com/office/drawing/2010/main" val="0"/>
              </a:ext>
            </a:extLst>
          </a:blip>
          <a:srcRect l="25609" r="13357" b="-1"/>
          <a:stretch/>
        </p:blipFill>
        <p:spPr>
          <a:xfrm flipH="1">
            <a:off x="5921375" y="10"/>
            <a:ext cx="6270625" cy="6857990"/>
          </a:xfrm>
          <a:prstGeom prst="rect">
            <a:avLst/>
          </a:prstGeom>
          <a:noFill/>
        </p:spPr>
      </p:pic>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680398" y="2874339"/>
            <a:ext cx="4792475" cy="1109322"/>
          </a:xfrm>
        </p:spPr>
        <p:txBody>
          <a:bodyPr lIns="91440" tIns="45720" rIns="91440" bIns="45720" anchor="t">
            <a:normAutofit/>
          </a:bodyPr>
          <a:lstStyle/>
          <a:p>
            <a:r>
              <a:rPr lang="en-GB" sz="2400" dirty="0"/>
              <a:t>Championing fair, inclusive leadership </a:t>
            </a:r>
          </a:p>
        </p:txBody>
      </p:sp>
    </p:spTree>
    <p:extLst>
      <p:ext uri="{BB962C8B-B14F-4D97-AF65-F5344CB8AC3E}">
        <p14:creationId xmlns:p14="http://schemas.microsoft.com/office/powerpoint/2010/main" val="506284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0466B1-E1BF-4347-215B-2112238581FA}"/>
              </a:ext>
            </a:extLst>
          </p:cNvPr>
          <p:cNvSpPr>
            <a:spLocks noGrp="1"/>
          </p:cNvSpPr>
          <p:nvPr>
            <p:ph type="body" sz="quarter" idx="13"/>
          </p:nvPr>
        </p:nvSpPr>
        <p:spPr/>
        <p:txBody>
          <a:bodyPr/>
          <a:lstStyle/>
          <a:p>
            <a:r>
              <a:rPr lang="en-GB" dirty="0"/>
              <a:t>4. Championing fair and inclusive leadership</a:t>
            </a:r>
          </a:p>
        </p:txBody>
      </p:sp>
      <p:pic>
        <p:nvPicPr>
          <p:cNvPr id="6" name="Picture 5" descr="A group of people in a room">
            <a:extLst>
              <a:ext uri="{FF2B5EF4-FFF2-40B4-BE49-F238E27FC236}">
                <a16:creationId xmlns:a16="http://schemas.microsoft.com/office/drawing/2014/main" id="{4863F537-CDFB-4B37-5DEB-31B5EDAD1A65}"/>
              </a:ext>
            </a:extLst>
          </p:cNvPr>
          <p:cNvPicPr>
            <a:picLocks noChangeAspect="1"/>
          </p:cNvPicPr>
          <p:nvPr/>
        </p:nvPicPr>
        <p:blipFill rotWithShape="1">
          <a:blip r:embed="rId3">
            <a:extLst>
              <a:ext uri="{28A0092B-C50C-407E-A947-70E740481C1C}">
                <a14:useLocalDpi xmlns:a14="http://schemas.microsoft.com/office/drawing/2010/main" val="0"/>
              </a:ext>
            </a:extLst>
          </a:blip>
          <a:srcRect l="20888" t="8583" r="9438" b="-1"/>
          <a:stretch/>
        </p:blipFill>
        <p:spPr>
          <a:xfrm>
            <a:off x="7897090" y="3054927"/>
            <a:ext cx="3859273" cy="3151341"/>
          </a:xfrm>
          <a:prstGeom prst="rect">
            <a:avLst/>
          </a:prstGeom>
          <a:noFill/>
        </p:spPr>
      </p:pic>
      <p:sp>
        <p:nvSpPr>
          <p:cNvPr id="3" name="Text Placeholder 2">
            <a:extLst>
              <a:ext uri="{FF2B5EF4-FFF2-40B4-BE49-F238E27FC236}">
                <a16:creationId xmlns:a16="http://schemas.microsoft.com/office/drawing/2014/main" id="{DC9A3132-3B7C-1ACB-ECF5-EC43E6757143}"/>
              </a:ext>
            </a:extLst>
          </p:cNvPr>
          <p:cNvSpPr>
            <a:spLocks noGrp="1"/>
          </p:cNvSpPr>
          <p:nvPr>
            <p:ph type="body" sz="quarter" idx="18"/>
          </p:nvPr>
        </p:nvSpPr>
        <p:spPr>
          <a:xfrm>
            <a:off x="1206249" y="1750357"/>
            <a:ext cx="9152175" cy="2364444"/>
          </a:xfrm>
        </p:spPr>
        <p:txBody>
          <a:bodyPr/>
          <a:lstStyle/>
          <a:p>
            <a:r>
              <a:rPr lang="en-GB" dirty="0"/>
              <a:t>Support colleagues through </a:t>
            </a:r>
            <a:r>
              <a:rPr lang="en-GB" b="1" dirty="0"/>
              <a:t>mentoring, coaching</a:t>
            </a:r>
            <a:r>
              <a:rPr lang="en-GB" dirty="0"/>
              <a:t>, teaching or training</a:t>
            </a:r>
          </a:p>
          <a:p>
            <a:r>
              <a:rPr lang="en-GB" b="1" dirty="0"/>
              <a:t>Fair access </a:t>
            </a:r>
            <a:r>
              <a:rPr lang="en-GB" dirty="0"/>
              <a:t>to training, development and employment opportunities</a:t>
            </a:r>
          </a:p>
          <a:p>
            <a:r>
              <a:rPr lang="en-GB" dirty="0"/>
              <a:t>Taking active steps to create environment where it’s safe to</a:t>
            </a:r>
          </a:p>
          <a:p>
            <a:pPr lvl="1"/>
            <a:r>
              <a:rPr lang="en-GB" sz="1800" dirty="0"/>
              <a:t>Talk about errors</a:t>
            </a:r>
          </a:p>
          <a:p>
            <a:pPr lvl="1"/>
            <a:r>
              <a:rPr lang="en-GB" sz="1800" dirty="0"/>
              <a:t>Raise concerns</a:t>
            </a:r>
          </a:p>
          <a:p>
            <a:pPr lvl="1"/>
            <a:r>
              <a:rPr lang="en-GB" sz="1800" dirty="0"/>
              <a:t>Ask questions</a:t>
            </a:r>
          </a:p>
          <a:p>
            <a:r>
              <a:rPr lang="en-GB" dirty="0"/>
              <a:t>Dealing promptly and adequately with concerns</a:t>
            </a:r>
          </a:p>
        </p:txBody>
      </p:sp>
      <p:sp>
        <p:nvSpPr>
          <p:cNvPr id="4" name="Slide Number Placeholder 3">
            <a:extLst>
              <a:ext uri="{FF2B5EF4-FFF2-40B4-BE49-F238E27FC236}">
                <a16:creationId xmlns:a16="http://schemas.microsoft.com/office/drawing/2014/main" id="{8E1A78FF-5DF1-296D-C0BB-4D6272D7A4B2}"/>
              </a:ext>
            </a:extLst>
          </p:cNvPr>
          <p:cNvSpPr>
            <a:spLocks noGrp="1"/>
          </p:cNvSpPr>
          <p:nvPr>
            <p:ph type="sldNum" sz="quarter" idx="12"/>
          </p:nvPr>
        </p:nvSpPr>
        <p:spPr/>
        <p:txBody>
          <a:bodyPr/>
          <a:lstStyle/>
          <a:p>
            <a:fld id="{5E0A3A8E-DB68-445D-BC49-52F20A2D5C96}" type="slidenum">
              <a:rPr lang="en-GB" smtClean="0"/>
              <a:pPr/>
              <a:t>29</a:t>
            </a:fld>
            <a:endParaRPr lang="en-GB" dirty="0"/>
          </a:p>
        </p:txBody>
      </p:sp>
      <p:pic>
        <p:nvPicPr>
          <p:cNvPr id="7" name="Picture 2">
            <a:extLst>
              <a:ext uri="{FF2B5EF4-FFF2-40B4-BE49-F238E27FC236}">
                <a16:creationId xmlns:a16="http://schemas.microsoft.com/office/drawing/2014/main" id="{E018B0D1-5FDD-3209-270A-EEBB1F8EA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8219" y="426625"/>
            <a:ext cx="2500810" cy="779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3567DDE-3F55-B724-4B64-DB988C160F33}"/>
              </a:ext>
            </a:extLst>
          </p:cNvPr>
          <p:cNvPicPr>
            <a:picLocks noChangeAspect="1"/>
          </p:cNvPicPr>
          <p:nvPr/>
        </p:nvPicPr>
        <p:blipFill>
          <a:blip r:embed="rId5">
            <a:duotone>
              <a:prstClr val="black"/>
              <a:srgbClr val="D9C3A5">
                <a:tint val="50000"/>
                <a:satMod val="180000"/>
              </a:srgbClr>
            </a:duotone>
          </a:blip>
          <a:stretch>
            <a:fillRect/>
          </a:stretch>
        </p:blipFill>
        <p:spPr>
          <a:xfrm>
            <a:off x="1641764" y="4658657"/>
            <a:ext cx="5194076" cy="1547611"/>
          </a:xfrm>
          <a:prstGeom prst="rect">
            <a:avLst/>
          </a:prstGeom>
          <a:solidFill>
            <a:schemeClr val="accent4"/>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403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sz="quarter" idx="13"/>
          </p:nvPr>
        </p:nvSpPr>
        <p:spPr>
          <a:xfrm>
            <a:off x="690325" y="464164"/>
            <a:ext cx="10667998" cy="461796"/>
          </a:xfrm>
        </p:spPr>
        <p:txBody>
          <a:bodyPr vert="horz" lIns="0" tIns="11515" rIns="0" bIns="0" rtlCol="0">
            <a:normAutofit/>
          </a:bodyPr>
          <a:lstStyle/>
          <a:p>
            <a:r>
              <a:rPr lang="en-GB" sz="3100" spc="73"/>
              <a:t>GMC Outreach</a:t>
            </a:r>
            <a:endParaRPr sz="3100" spc="73"/>
          </a:p>
        </p:txBody>
      </p:sp>
      <p:sp>
        <p:nvSpPr>
          <p:cNvPr id="12" name="Slide Number Placeholder 2">
            <a:extLst>
              <a:ext uri="{FF2B5EF4-FFF2-40B4-BE49-F238E27FC236}">
                <a16:creationId xmlns:a16="http://schemas.microsoft.com/office/drawing/2014/main" id="{7AE34CBA-707D-B9EA-7173-B72DB1EC251A}"/>
              </a:ext>
            </a:extLst>
          </p:cNvPr>
          <p:cNvSpPr>
            <a:spLocks noGrp="1"/>
          </p:cNvSpPr>
          <p:nvPr>
            <p:ph type="sldNum" sz="quarter" idx="12"/>
          </p:nvPr>
        </p:nvSpPr>
        <p:spPr>
          <a:xfrm>
            <a:off x="756519" y="6356010"/>
            <a:ext cx="449730" cy="232286"/>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5E0A3A8E-DB68-445D-BC49-52F20A2D5C96}"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0299947-77FD-4F9E-AA36-CA6282165FDB}"/>
              </a:ext>
            </a:extLst>
          </p:cNvPr>
          <p:cNvSpPr txBox="1">
            <a:spLocks/>
          </p:cNvSpPr>
          <p:nvPr/>
        </p:nvSpPr>
        <p:spPr bwMode="auto">
          <a:xfrm>
            <a:off x="690326" y="1275535"/>
            <a:ext cx="5522350" cy="51183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marL="342900" indent="-342900" algn="l" rtl="0" fontAlgn="base">
              <a:spcBef>
                <a:spcPct val="20000"/>
              </a:spcBef>
              <a:spcAft>
                <a:spcPct val="0"/>
              </a:spcAft>
              <a:buClr>
                <a:srgbClr val="30A5BE"/>
              </a:buClr>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30A5BE"/>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30A5BE"/>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9pPr>
          </a:lstStyle>
          <a:p>
            <a:pPr marL="0" marR="0" lvl="0" indent="0" algn="l" defTabSz="914400" rtl="0" eaLnBrk="1" fontAlgn="base" latinLnBrk="0" hangingPunct="1">
              <a:lnSpc>
                <a:spcPct val="90000"/>
              </a:lnSpc>
              <a:spcBef>
                <a:spcPts val="0"/>
              </a:spcBef>
              <a:spcAft>
                <a:spcPts val="600"/>
              </a:spcAft>
              <a:buClr>
                <a:srgbClr val="F39200"/>
              </a:buClr>
              <a:buSzPct val="60000"/>
              <a:buNone/>
              <a:tabLst/>
              <a:defRPr/>
            </a:pPr>
            <a:r>
              <a:rPr kumimoji="0" lang="en-GB" altLang="en-US" sz="2500" b="0" i="0" u="none" strike="noStrike" kern="1200" cap="none" spc="0" normalizeH="0" baseline="0" noProof="0">
                <a:ln>
                  <a:noFill/>
                </a:ln>
                <a:solidFill>
                  <a:srgbClr val="000000"/>
                </a:solidFill>
                <a:effectLst/>
                <a:uLnTx/>
                <a:uFillTx/>
                <a:latin typeface="Calibri"/>
                <a:ea typeface="+mn-ea"/>
                <a:cs typeface="+mn-cs"/>
              </a:rPr>
              <a:t>Regional and national </a:t>
            </a:r>
          </a:p>
          <a:p>
            <a:pPr marL="0" marR="0" lvl="0" indent="0" algn="l" defTabSz="914400" rtl="0" eaLnBrk="1" fontAlgn="base" latinLnBrk="0" hangingPunct="1">
              <a:lnSpc>
                <a:spcPct val="90000"/>
              </a:lnSpc>
              <a:spcBef>
                <a:spcPts val="0"/>
              </a:spcBef>
              <a:spcAft>
                <a:spcPts val="600"/>
              </a:spcAft>
              <a:buClr>
                <a:srgbClr val="F39200"/>
              </a:buClr>
              <a:buSzPct val="60000"/>
              <a:buFont typeface="Wingdings" panose="05000000000000000000" pitchFamily="2" charset="2"/>
              <a:buChar char="l"/>
              <a:tabLst/>
              <a:defRPr/>
            </a:pPr>
            <a:endParaRPr kumimoji="0" lang="en-GB" sz="2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90000"/>
              </a:lnSpc>
              <a:spcBef>
                <a:spcPts val="0"/>
              </a:spcBef>
              <a:spcAft>
                <a:spcPts val="600"/>
              </a:spcAft>
              <a:buClr>
                <a:srgbClr val="F39200"/>
              </a:buClr>
              <a:buSzPct val="60000"/>
              <a:buNone/>
              <a:tabLst/>
              <a:defRPr/>
            </a:pPr>
            <a:r>
              <a:rPr kumimoji="0" lang="en-GB" sz="2500" b="0" i="0" u="none" strike="noStrike" kern="1200" cap="none" spc="0" normalizeH="0" baseline="0" noProof="0">
                <a:ln>
                  <a:noFill/>
                </a:ln>
                <a:solidFill>
                  <a:srgbClr val="000000"/>
                </a:solidFill>
                <a:effectLst/>
                <a:uLnTx/>
                <a:uFillTx/>
                <a:latin typeface="Calibri"/>
                <a:ea typeface="+mn-ea"/>
                <a:cs typeface="+mn-cs"/>
              </a:rPr>
              <a:t>Improve understanding</a:t>
            </a:r>
          </a:p>
          <a:p>
            <a:pPr marL="0" marR="0" lvl="0" indent="0" algn="l" defTabSz="914400" rtl="0" eaLnBrk="1" fontAlgn="base" latinLnBrk="0" hangingPunct="1">
              <a:lnSpc>
                <a:spcPct val="90000"/>
              </a:lnSpc>
              <a:spcBef>
                <a:spcPts val="0"/>
              </a:spcBef>
              <a:spcAft>
                <a:spcPts val="600"/>
              </a:spcAft>
              <a:buClr>
                <a:srgbClr val="F39200"/>
              </a:buClr>
              <a:buSzPct val="60000"/>
              <a:buFont typeface="Wingdings" panose="05000000000000000000" pitchFamily="2" charset="2"/>
              <a:buChar char="l"/>
              <a:tabLst/>
              <a:defRPr/>
            </a:pPr>
            <a:endParaRPr kumimoji="0" lang="en-GB" sz="2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90000"/>
              </a:lnSpc>
              <a:spcBef>
                <a:spcPts val="0"/>
              </a:spcBef>
              <a:spcAft>
                <a:spcPts val="600"/>
              </a:spcAft>
              <a:buClr>
                <a:srgbClr val="F39200"/>
              </a:buClr>
              <a:buSzPct val="60000"/>
              <a:buNone/>
              <a:tabLst/>
              <a:defRPr/>
            </a:pPr>
            <a:r>
              <a:rPr kumimoji="0" lang="en-GB" sz="2500" b="0" i="0" u="none" strike="noStrike" kern="1200" cap="none" spc="0" normalizeH="0" baseline="0" noProof="0">
                <a:ln>
                  <a:noFill/>
                </a:ln>
                <a:solidFill>
                  <a:srgbClr val="000000"/>
                </a:solidFill>
                <a:effectLst/>
                <a:uLnTx/>
                <a:uFillTx/>
                <a:latin typeface="Calibri"/>
                <a:ea typeface="+mn-ea"/>
                <a:cs typeface="+mn-cs"/>
              </a:rPr>
              <a:t>Promote and support excellence</a:t>
            </a:r>
          </a:p>
          <a:p>
            <a:pPr marL="0" marR="0" lvl="0" indent="0" algn="l" defTabSz="914400" rtl="0" eaLnBrk="1" fontAlgn="base" latinLnBrk="0" hangingPunct="1">
              <a:lnSpc>
                <a:spcPct val="90000"/>
              </a:lnSpc>
              <a:spcBef>
                <a:spcPts val="0"/>
              </a:spcBef>
              <a:spcAft>
                <a:spcPts val="600"/>
              </a:spcAft>
              <a:buClr>
                <a:srgbClr val="F39200"/>
              </a:buClr>
              <a:buSzPct val="60000"/>
              <a:buFont typeface="Wingdings" panose="05000000000000000000" pitchFamily="2" charset="2"/>
              <a:buChar char="l"/>
              <a:tabLst/>
              <a:defRPr/>
            </a:pPr>
            <a:endParaRPr kumimoji="0" lang="en-GB" sz="2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90000"/>
              </a:lnSpc>
              <a:spcBef>
                <a:spcPts val="0"/>
              </a:spcBef>
              <a:spcAft>
                <a:spcPts val="600"/>
              </a:spcAft>
              <a:buClr>
                <a:srgbClr val="F39200"/>
              </a:buClr>
              <a:buSzPct val="60000"/>
              <a:buNone/>
              <a:tabLst/>
              <a:defRPr/>
            </a:pPr>
            <a:r>
              <a:rPr kumimoji="0" lang="en-GB" altLang="en-US" sz="2500" b="0" i="0" u="none" strike="noStrike" kern="1200" cap="none" spc="0" normalizeH="0" baseline="0" noProof="0">
                <a:ln>
                  <a:noFill/>
                </a:ln>
                <a:solidFill>
                  <a:srgbClr val="000000"/>
                </a:solidFill>
                <a:effectLst/>
                <a:uLnTx/>
                <a:uFillTx/>
                <a:latin typeface="Calibri"/>
                <a:ea typeface="+mn-ea"/>
                <a:cs typeface="+mn-cs"/>
              </a:rPr>
              <a:t>Teaching and engagement workshops</a:t>
            </a:r>
            <a:endParaRPr kumimoji="0" lang="en-GB" sz="2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90000"/>
              </a:lnSpc>
              <a:spcBef>
                <a:spcPts val="0"/>
              </a:spcBef>
              <a:spcAft>
                <a:spcPts val="600"/>
              </a:spcAft>
              <a:buClr>
                <a:srgbClr val="F39200"/>
              </a:buClr>
              <a:buSzPct val="60000"/>
              <a:buFont typeface="Wingdings" panose="05000000000000000000" pitchFamily="2" charset="2"/>
              <a:buChar char="l"/>
              <a:tabLst/>
              <a:defRPr/>
            </a:pPr>
            <a:endParaRPr kumimoji="0" lang="en-GB" sz="2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90000"/>
              </a:lnSpc>
              <a:spcBef>
                <a:spcPts val="0"/>
              </a:spcBef>
              <a:spcAft>
                <a:spcPts val="600"/>
              </a:spcAft>
              <a:buClr>
                <a:srgbClr val="F39200"/>
              </a:buClr>
              <a:buSzPct val="60000"/>
              <a:buNone/>
              <a:tabLst/>
              <a:defRPr/>
            </a:pPr>
            <a:r>
              <a:rPr kumimoji="0" lang="en-GB" sz="2500" b="0" i="0" u="none" strike="noStrike" kern="1200" cap="none" spc="0" normalizeH="0" baseline="0" noProof="0">
                <a:ln>
                  <a:noFill/>
                </a:ln>
                <a:solidFill>
                  <a:srgbClr val="000000"/>
                </a:solidFill>
                <a:effectLst/>
                <a:uLnTx/>
                <a:uFillTx/>
                <a:latin typeface="Calibri"/>
                <a:ea typeface="+mn-ea"/>
                <a:cs typeface="+mn-cs"/>
              </a:rPr>
              <a:t>In person and online</a:t>
            </a:r>
          </a:p>
          <a:p>
            <a:pPr marL="0" marR="0" lvl="0" indent="0" algn="l" defTabSz="914400" rtl="0" eaLnBrk="1" fontAlgn="base" latinLnBrk="0" hangingPunct="1">
              <a:lnSpc>
                <a:spcPct val="90000"/>
              </a:lnSpc>
              <a:spcBef>
                <a:spcPts val="0"/>
              </a:spcBef>
              <a:spcAft>
                <a:spcPts val="600"/>
              </a:spcAft>
              <a:buClr>
                <a:srgbClr val="F39200"/>
              </a:buClr>
              <a:buSzPct val="60000"/>
              <a:buFont typeface="Wingdings" panose="05000000000000000000" pitchFamily="2" charset="2"/>
              <a:buChar char="l"/>
              <a:tabLst/>
              <a:defRPr/>
            </a:pPr>
            <a:endParaRPr kumimoji="0" lang="en-GB" sz="2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90000"/>
              </a:lnSpc>
              <a:spcBef>
                <a:spcPts val="0"/>
              </a:spcBef>
              <a:spcAft>
                <a:spcPts val="600"/>
              </a:spcAft>
              <a:buClr>
                <a:srgbClr val="F39200"/>
              </a:buClr>
              <a:buSzPct val="60000"/>
              <a:buNone/>
              <a:tabLst/>
              <a:defRPr/>
            </a:pPr>
            <a:r>
              <a:rPr kumimoji="0" lang="en-GB" sz="2500" b="0" i="0" u="none" strike="noStrike" kern="1200" cap="none" spc="0" normalizeH="0" baseline="0" noProof="0">
                <a:ln>
                  <a:noFill/>
                </a:ln>
                <a:solidFill>
                  <a:srgbClr val="000000"/>
                </a:solidFill>
                <a:effectLst/>
                <a:uLnTx/>
                <a:uFillTx/>
                <a:latin typeface="Calibri"/>
                <a:ea typeface="+mn-ea"/>
                <a:cs typeface="+mn-cs"/>
              </a:rPr>
              <a:t>Gather and share insight</a:t>
            </a:r>
          </a:p>
        </p:txBody>
      </p:sp>
      <p:pic>
        <p:nvPicPr>
          <p:cNvPr id="6" name="Picture 5">
            <a:extLst>
              <a:ext uri="{FF2B5EF4-FFF2-40B4-BE49-F238E27FC236}">
                <a16:creationId xmlns:a16="http://schemas.microsoft.com/office/drawing/2014/main" id="{84BB6EA7-D5B0-45E2-8550-825AFB0931C7}"/>
              </a:ext>
            </a:extLst>
          </p:cNvPr>
          <p:cNvPicPr>
            <a:picLocks noChangeAspect="1"/>
          </p:cNvPicPr>
          <p:nvPr/>
        </p:nvPicPr>
        <p:blipFill>
          <a:blip r:embed="rId3"/>
          <a:stretch>
            <a:fillRect/>
          </a:stretch>
        </p:blipFill>
        <p:spPr>
          <a:xfrm>
            <a:off x="7144628" y="381615"/>
            <a:ext cx="3785310" cy="5801243"/>
          </a:xfrm>
          <a:prstGeom prst="rect">
            <a:avLst/>
          </a:prstGeom>
          <a:noFill/>
        </p:spPr>
      </p:pic>
    </p:spTree>
    <p:extLst>
      <p:ext uri="{BB962C8B-B14F-4D97-AF65-F5344CB8AC3E}">
        <p14:creationId xmlns:p14="http://schemas.microsoft.com/office/powerpoint/2010/main" val="328927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B3C1A405-52AA-B790-1C91-C72630580C91}"/>
              </a:ext>
            </a:extLst>
          </p:cNvPr>
          <p:cNvSpPr>
            <a:spLocks noGrp="1"/>
          </p:cNvSpPr>
          <p:nvPr>
            <p:ph type="title"/>
          </p:nvPr>
        </p:nvSpPr>
        <p:spPr>
          <a:xfrm>
            <a:off x="838200" y="2466753"/>
            <a:ext cx="10515600" cy="2892056"/>
          </a:xfrm>
        </p:spPr>
        <p:txBody>
          <a:bodyPr/>
          <a:lstStyle/>
          <a:p>
            <a:r>
              <a:rPr lang="en-GB" sz="3600" b="1" dirty="0"/>
              <a:t>What can support Doctors to be more confident to raise concerns and talk about errors to support learning?</a:t>
            </a:r>
          </a:p>
        </p:txBody>
      </p:sp>
      <p:sp>
        <p:nvSpPr>
          <p:cNvPr id="4" name="Slide Number Placeholder 3">
            <a:extLst>
              <a:ext uri="{FF2B5EF4-FFF2-40B4-BE49-F238E27FC236}">
                <a16:creationId xmlns:a16="http://schemas.microsoft.com/office/drawing/2014/main" id="{A78E84F4-977D-05CA-F8FC-33E8B94D9CBD}"/>
              </a:ext>
            </a:extLst>
          </p:cNvPr>
          <p:cNvSpPr>
            <a:spLocks noGrp="1"/>
          </p:cNvSpPr>
          <p:nvPr>
            <p:ph type="sldNum" sz="quarter" idx="12"/>
          </p:nvPr>
        </p:nvSpPr>
        <p:spPr/>
        <p:txBody>
          <a:bodyPr/>
          <a:lstStyle/>
          <a:p>
            <a:fld id="{5E0A3A8E-DB68-445D-BC49-52F20A2D5C96}" type="slidenum">
              <a:rPr lang="en-GB" smtClean="0"/>
              <a:t>30</a:t>
            </a:fld>
            <a:endParaRPr lang="en-GB"/>
          </a:p>
        </p:txBody>
      </p:sp>
      <p:sp>
        <p:nvSpPr>
          <p:cNvPr id="5" name="TPPolling" title="Polling Shape">
            <a:extLst>
              <a:ext uri="{FF2B5EF4-FFF2-40B4-BE49-F238E27FC236}">
                <a16:creationId xmlns:a16="http://schemas.microsoft.com/office/drawing/2014/main" id="{E87D4975-2D61-4337-8B20-40F8F6387DCC}"/>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53863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person and a child sitting at a desk">
            <a:extLst>
              <a:ext uri="{FF2B5EF4-FFF2-40B4-BE49-F238E27FC236}">
                <a16:creationId xmlns:a16="http://schemas.microsoft.com/office/drawing/2014/main" id="{A9DF36EB-B3D4-425C-306C-F141E435DB7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921375" y="837282"/>
            <a:ext cx="6270625" cy="5078775"/>
          </a:xfrm>
        </p:spPr>
      </p:pic>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700995" y="691809"/>
            <a:ext cx="4783753" cy="1282463"/>
          </a:xfrm>
        </p:spPr>
        <p:txBody>
          <a:bodyPr>
            <a:normAutofit/>
          </a:bodyPr>
          <a:lstStyle/>
          <a:p>
            <a:r>
              <a:rPr lang="en-GB" sz="2400" dirty="0"/>
              <a:t>Supporting continuity of care and safe delegation</a:t>
            </a:r>
          </a:p>
          <a:p>
            <a:endParaRPr lang="en-GB" sz="2200" dirty="0"/>
          </a:p>
        </p:txBody>
      </p:sp>
      <p:sp>
        <p:nvSpPr>
          <p:cNvPr id="4" name="Text Placeholder 3">
            <a:extLst>
              <a:ext uri="{FF2B5EF4-FFF2-40B4-BE49-F238E27FC236}">
                <a16:creationId xmlns:a16="http://schemas.microsoft.com/office/drawing/2014/main" id="{D7DD31EC-EBED-62D3-CE4D-7B076261E204}"/>
              </a:ext>
            </a:extLst>
          </p:cNvPr>
          <p:cNvSpPr>
            <a:spLocks noGrp="1"/>
          </p:cNvSpPr>
          <p:nvPr>
            <p:ph type="body" sz="quarter" idx="12"/>
          </p:nvPr>
        </p:nvSpPr>
        <p:spPr>
          <a:xfrm>
            <a:off x="872836" y="2119746"/>
            <a:ext cx="4603190" cy="3200400"/>
          </a:xfrm>
        </p:spPr>
        <p:txBody>
          <a:bodyPr>
            <a:normAutofit/>
          </a:bodyPr>
          <a:lstStyle/>
          <a:p>
            <a:r>
              <a:rPr lang="en-GB" sz="1400"/>
              <a:t>66. </a:t>
            </a:r>
            <a:r>
              <a:rPr lang="en-GB" sz="1400">
                <a:effectLst/>
                <a:latin typeface="Calibri" panose="020F0502020204030204" pitchFamily="34" charset="0"/>
                <a:ea typeface="Calibri" panose="020F0502020204030204" pitchFamily="34" charset="0"/>
                <a:cs typeface="Arial" panose="020B0604020202020204" pitchFamily="34" charset="0"/>
              </a:rPr>
              <a:t>You must be confident that any person you delegate to has the necessary knowledge, skills and training to carry out the task you’re delegating. You must give them clear instructions and encourage them to ask questions and seek support or supervision if they need it.</a:t>
            </a:r>
          </a:p>
          <a:p>
            <a:endParaRPr lang="en-GB" sz="1400">
              <a:latin typeface="Calibri" panose="020F0502020204030204" pitchFamily="34" charset="0"/>
              <a:cs typeface="Arial" panose="020B0604020202020204" pitchFamily="34" charset="0"/>
            </a:endParaRPr>
          </a:p>
          <a:p>
            <a:r>
              <a:rPr lang="en-GB" sz="1400">
                <a:latin typeface="Calibri" panose="020F0502020204030204" pitchFamily="34" charset="0"/>
                <a:cs typeface="Arial" panose="020B0604020202020204" pitchFamily="34" charset="0"/>
              </a:rPr>
              <a:t>67. </a:t>
            </a:r>
            <a:r>
              <a:rPr lang="en-GB" sz="1400">
                <a:effectLst/>
                <a:latin typeface="Calibri" panose="020F0502020204030204" pitchFamily="34" charset="0"/>
                <a:ea typeface="Calibri" panose="020F0502020204030204" pitchFamily="34" charset="0"/>
                <a:cs typeface="Arial" panose="020B0604020202020204" pitchFamily="34" charset="0"/>
              </a:rPr>
              <a:t>If a task is delegated to you by a colleague but you’re not confident you have the necessary knowledge, skills or training to carry it out safely, you must prioritise patient safety and seek help, even if you’ve already agreed to carry out the task independently.</a:t>
            </a:r>
            <a:endParaRPr lang="en-GB" sz="1400"/>
          </a:p>
          <a:p>
            <a:endParaRPr lang="en-GB" sz="1400"/>
          </a:p>
        </p:txBody>
      </p:sp>
    </p:spTree>
    <p:extLst>
      <p:ext uri="{BB962C8B-B14F-4D97-AF65-F5344CB8AC3E}">
        <p14:creationId xmlns:p14="http://schemas.microsoft.com/office/powerpoint/2010/main" val="1474364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755BEA-A657-0E35-4B84-53B927FF0A82}"/>
              </a:ext>
            </a:extLst>
          </p:cNvPr>
          <p:cNvSpPr>
            <a:spLocks noGrp="1"/>
          </p:cNvSpPr>
          <p:nvPr>
            <p:ph type="body" sz="quarter" idx="13"/>
          </p:nvPr>
        </p:nvSpPr>
        <p:spPr>
          <a:xfrm>
            <a:off x="639525" y="299951"/>
            <a:ext cx="10667998" cy="461796"/>
          </a:xfrm>
        </p:spPr>
        <p:txBody>
          <a:bodyPr/>
          <a:lstStyle/>
          <a:p>
            <a:r>
              <a:rPr lang="en-GB" dirty="0"/>
              <a:t>5. Supporting continuity of care and safe delegation</a:t>
            </a:r>
          </a:p>
        </p:txBody>
      </p:sp>
      <p:sp>
        <p:nvSpPr>
          <p:cNvPr id="4" name="Slide Number Placeholder 3">
            <a:extLst>
              <a:ext uri="{FF2B5EF4-FFF2-40B4-BE49-F238E27FC236}">
                <a16:creationId xmlns:a16="http://schemas.microsoft.com/office/drawing/2014/main" id="{1D1C02DE-82FB-42CB-7E7F-5C7411A1E92A}"/>
              </a:ext>
            </a:extLst>
          </p:cNvPr>
          <p:cNvSpPr>
            <a:spLocks noGrp="1"/>
          </p:cNvSpPr>
          <p:nvPr>
            <p:ph type="sldNum" sz="quarter" idx="12"/>
          </p:nvPr>
        </p:nvSpPr>
        <p:spPr/>
        <p:txBody>
          <a:bodyPr/>
          <a:lstStyle/>
          <a:p>
            <a:fld id="{5E0A3A8E-DB68-445D-BC49-52F20A2D5C96}" type="slidenum">
              <a:rPr lang="en-GB" smtClean="0"/>
              <a:pPr/>
              <a:t>32</a:t>
            </a:fld>
            <a:endParaRPr lang="en-GB" dirty="0"/>
          </a:p>
        </p:txBody>
      </p:sp>
      <p:graphicFrame>
        <p:nvGraphicFramePr>
          <p:cNvPr id="11" name="Diagram 10">
            <a:extLst>
              <a:ext uri="{FF2B5EF4-FFF2-40B4-BE49-F238E27FC236}">
                <a16:creationId xmlns:a16="http://schemas.microsoft.com/office/drawing/2014/main" id="{9AB649E2-1432-BB9C-71C5-3E13FCFFFAF6}"/>
              </a:ext>
            </a:extLst>
          </p:cNvPr>
          <p:cNvGraphicFramePr/>
          <p:nvPr/>
        </p:nvGraphicFramePr>
        <p:xfrm>
          <a:off x="2247900" y="93734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5352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EDA9A-585B-ED71-CC90-0B1CE19ED5E1}"/>
              </a:ext>
            </a:extLst>
          </p:cNvPr>
          <p:cNvSpPr>
            <a:spLocks noGrp="1"/>
          </p:cNvSpPr>
          <p:nvPr>
            <p:ph type="body" sz="quarter" idx="13"/>
          </p:nvPr>
        </p:nvSpPr>
        <p:spPr/>
        <p:txBody>
          <a:bodyPr/>
          <a:lstStyle/>
          <a:p>
            <a:r>
              <a:rPr lang="en-GB" sz="3400" dirty="0"/>
              <a:t>How </a:t>
            </a:r>
            <a:r>
              <a:rPr lang="en-GB" sz="3400" i="1" dirty="0"/>
              <a:t>Good medical practice </a:t>
            </a:r>
            <a:r>
              <a:rPr lang="en-GB" sz="3400" dirty="0"/>
              <a:t>relates to GMC investigations</a:t>
            </a:r>
          </a:p>
          <a:p>
            <a:endParaRPr lang="en-GB" sz="3400" dirty="0"/>
          </a:p>
        </p:txBody>
      </p:sp>
      <p:sp>
        <p:nvSpPr>
          <p:cNvPr id="4" name="Slide Number Placeholder 3">
            <a:extLst>
              <a:ext uri="{FF2B5EF4-FFF2-40B4-BE49-F238E27FC236}">
                <a16:creationId xmlns:a16="http://schemas.microsoft.com/office/drawing/2014/main" id="{25772472-8A16-A4DE-8AF7-9F0450672A0E}"/>
              </a:ext>
            </a:extLst>
          </p:cNvPr>
          <p:cNvSpPr>
            <a:spLocks noGrp="1"/>
          </p:cNvSpPr>
          <p:nvPr>
            <p:ph type="sldNum" sz="quarter" idx="12"/>
          </p:nvPr>
        </p:nvSpPr>
        <p:spPr/>
        <p:txBody>
          <a:bodyPr/>
          <a:lstStyle/>
          <a:p>
            <a:fld id="{5E0A3A8E-DB68-445D-BC49-52F20A2D5C96}" type="slidenum">
              <a:rPr lang="en-GB" smtClean="0"/>
              <a:pPr/>
              <a:t>33</a:t>
            </a:fld>
            <a:endParaRPr lang="en-GB" dirty="0"/>
          </a:p>
        </p:txBody>
      </p:sp>
      <p:graphicFrame>
        <p:nvGraphicFramePr>
          <p:cNvPr id="3" name="Diagram 2">
            <a:extLst>
              <a:ext uri="{FF2B5EF4-FFF2-40B4-BE49-F238E27FC236}">
                <a16:creationId xmlns:a16="http://schemas.microsoft.com/office/drawing/2014/main" id="{FC76FBB6-4FDC-FDEC-5770-2E46BF5B2E30}"/>
              </a:ext>
            </a:extLst>
          </p:cNvPr>
          <p:cNvGraphicFramePr/>
          <p:nvPr/>
        </p:nvGraphicFramePr>
        <p:xfrm>
          <a:off x="679361" y="1109710"/>
          <a:ext cx="10678962" cy="5042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8676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61DB12-7C6E-578D-2783-729360B60CBF}"/>
              </a:ext>
            </a:extLst>
          </p:cNvPr>
          <p:cNvSpPr>
            <a:spLocks noGrp="1"/>
          </p:cNvSpPr>
          <p:nvPr>
            <p:ph type="body" sz="quarter" idx="10"/>
          </p:nvPr>
        </p:nvSpPr>
        <p:spPr/>
        <p:txBody>
          <a:bodyPr/>
          <a:lstStyle/>
          <a:p>
            <a:r>
              <a:rPr lang="en-US"/>
              <a:t>How </a:t>
            </a:r>
            <a:r>
              <a:rPr lang="en-US" dirty="0"/>
              <a:t>we can support you</a:t>
            </a:r>
          </a:p>
        </p:txBody>
      </p:sp>
      <p:sp>
        <p:nvSpPr>
          <p:cNvPr id="3" name="Text Placeholder 2">
            <a:extLst>
              <a:ext uri="{FF2B5EF4-FFF2-40B4-BE49-F238E27FC236}">
                <a16:creationId xmlns:a16="http://schemas.microsoft.com/office/drawing/2014/main" id="{81157D67-FBEC-A472-2D19-769AF77C019C}"/>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79800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D6816F-03CD-D9EB-0667-9640442188AE}"/>
              </a:ext>
            </a:extLst>
          </p:cNvPr>
          <p:cNvSpPr>
            <a:spLocks noGrp="1"/>
          </p:cNvSpPr>
          <p:nvPr>
            <p:ph type="body" sz="quarter" idx="13"/>
          </p:nvPr>
        </p:nvSpPr>
        <p:spPr/>
        <p:txBody>
          <a:bodyPr/>
          <a:lstStyle/>
          <a:p>
            <a:r>
              <a:rPr lang="en-GB" dirty="0"/>
              <a:t>GMC ethical hub content</a:t>
            </a:r>
          </a:p>
        </p:txBody>
      </p:sp>
      <p:sp>
        <p:nvSpPr>
          <p:cNvPr id="3" name="Slide Number Placeholder 2">
            <a:extLst>
              <a:ext uri="{FF2B5EF4-FFF2-40B4-BE49-F238E27FC236}">
                <a16:creationId xmlns:a16="http://schemas.microsoft.com/office/drawing/2014/main" id="{4CF1905A-B9B3-8789-616F-9E159EE812F6}"/>
              </a:ext>
            </a:extLst>
          </p:cNvPr>
          <p:cNvSpPr>
            <a:spLocks noGrp="1"/>
          </p:cNvSpPr>
          <p:nvPr>
            <p:ph type="sldNum" sz="quarter" idx="12"/>
          </p:nvPr>
        </p:nvSpPr>
        <p:spPr/>
        <p:txBody>
          <a:bodyPr/>
          <a:lstStyle/>
          <a:p>
            <a:fld id="{5E0A3A8E-DB68-445D-BC49-52F20A2D5C96}" type="slidenum">
              <a:rPr lang="en-GB" smtClean="0"/>
              <a:pPr/>
              <a:t>35</a:t>
            </a:fld>
            <a:endParaRPr lang="en-GB" dirty="0"/>
          </a:p>
        </p:txBody>
      </p:sp>
      <p:sp>
        <p:nvSpPr>
          <p:cNvPr id="4" name="Text Placeholder 3">
            <a:extLst>
              <a:ext uri="{FF2B5EF4-FFF2-40B4-BE49-F238E27FC236}">
                <a16:creationId xmlns:a16="http://schemas.microsoft.com/office/drawing/2014/main" id="{474B4612-0D0E-A174-D3C4-7529BEBA5B2C}"/>
              </a:ext>
            </a:extLst>
          </p:cNvPr>
          <p:cNvSpPr>
            <a:spLocks noGrp="1"/>
          </p:cNvSpPr>
          <p:nvPr>
            <p:ph type="body" sz="quarter" idx="18"/>
          </p:nvPr>
        </p:nvSpPr>
        <p:spPr>
          <a:xfrm>
            <a:off x="713775" y="1564164"/>
            <a:ext cx="5231291" cy="5118301"/>
          </a:xfrm>
        </p:spPr>
        <p:txBody>
          <a:bodyPr/>
          <a:lstStyle/>
          <a:p>
            <a:r>
              <a:rPr lang="en-GB" dirty="0">
                <a:hlinkClick r:id="rId2"/>
              </a:rPr>
              <a:t>Racism in the workplace - GMC (gmc-uk.org)</a:t>
            </a:r>
            <a:endParaRPr lang="en-GB" dirty="0"/>
          </a:p>
          <a:p>
            <a:r>
              <a:rPr lang="en-GB" dirty="0">
                <a:hlinkClick r:id="rId3"/>
              </a:rPr>
              <a:t>Speaking up - ethical topic - GMC (gmc-uk.org)</a:t>
            </a:r>
            <a:endParaRPr lang="en-GB" dirty="0"/>
          </a:p>
          <a:p>
            <a:r>
              <a:rPr lang="en-GB" dirty="0">
                <a:hlinkClick r:id="rId4"/>
              </a:rPr>
              <a:t>Identifying and tackling sexual misconduct - ethical topic - GMC (gmc-uk.org)</a:t>
            </a:r>
            <a:endParaRPr lang="en-GB" dirty="0"/>
          </a:p>
        </p:txBody>
      </p:sp>
      <p:pic>
        <p:nvPicPr>
          <p:cNvPr id="9" name="Picture 8">
            <a:extLst>
              <a:ext uri="{FF2B5EF4-FFF2-40B4-BE49-F238E27FC236}">
                <a16:creationId xmlns:a16="http://schemas.microsoft.com/office/drawing/2014/main" id="{92748B56-3167-6D0D-067F-CDECA3478691}"/>
              </a:ext>
            </a:extLst>
          </p:cNvPr>
          <p:cNvPicPr>
            <a:picLocks noChangeAspect="1"/>
          </p:cNvPicPr>
          <p:nvPr/>
        </p:nvPicPr>
        <p:blipFill rotWithShape="1">
          <a:blip r:embed="rId5"/>
          <a:srcRect b="50876"/>
          <a:stretch/>
        </p:blipFill>
        <p:spPr>
          <a:xfrm>
            <a:off x="7059169" y="272947"/>
            <a:ext cx="3947990" cy="5423765"/>
          </a:xfrm>
          <a:prstGeom prst="rect">
            <a:avLst/>
          </a:prstGeom>
          <a:effectLst>
            <a:softEdge rad="63500"/>
          </a:effectLst>
        </p:spPr>
      </p:pic>
      <p:sp>
        <p:nvSpPr>
          <p:cNvPr id="5" name="TextBox 4">
            <a:extLst>
              <a:ext uri="{FF2B5EF4-FFF2-40B4-BE49-F238E27FC236}">
                <a16:creationId xmlns:a16="http://schemas.microsoft.com/office/drawing/2014/main" id="{1A01BC1F-2113-ED9E-BBB5-6EF59CA52F1D}"/>
              </a:ext>
            </a:extLst>
          </p:cNvPr>
          <p:cNvSpPr txBox="1"/>
          <p:nvPr/>
        </p:nvSpPr>
        <p:spPr>
          <a:xfrm>
            <a:off x="249382" y="5049982"/>
            <a:ext cx="5846618" cy="646730"/>
          </a:xfrm>
          <a:prstGeom prst="rect">
            <a:avLst/>
          </a:prstGeom>
        </p:spPr>
        <p:txBody>
          <a:bodyPr vert="horz" wrap="square" lIns="91440" tIns="45720" rIns="91440" bIns="45720" rtlCol="0" anchor="b">
            <a:normAutofit/>
          </a:bodyPr>
          <a:lstStyle/>
          <a:p>
            <a:pPr algn="l"/>
            <a:r>
              <a:rPr lang="en-GB" sz="2800" dirty="0">
                <a:hlinkClick r:id="rId6"/>
              </a:rPr>
              <a:t>Home - GMC (gmc-uk.org)</a:t>
            </a:r>
            <a:endParaRPr lang="en-GB" sz="2700" dirty="0">
              <a:solidFill>
                <a:schemeClr val="tx2"/>
              </a:solidFill>
            </a:endParaRPr>
          </a:p>
        </p:txBody>
      </p:sp>
    </p:spTree>
    <p:extLst>
      <p:ext uri="{BB962C8B-B14F-4D97-AF65-F5344CB8AC3E}">
        <p14:creationId xmlns:p14="http://schemas.microsoft.com/office/powerpoint/2010/main" val="1049069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D46D92-9042-4AB8-A049-BD876C390A79}"/>
              </a:ext>
            </a:extLst>
          </p:cNvPr>
          <p:cNvSpPr>
            <a:spLocks noGrp="1"/>
          </p:cNvSpPr>
          <p:nvPr>
            <p:ph type="body" sz="quarter" idx="10"/>
          </p:nvPr>
        </p:nvSpPr>
        <p:spPr/>
        <p:txBody>
          <a:bodyPr/>
          <a:lstStyle/>
          <a:p>
            <a:r>
              <a:rPr lang="en-GB" dirty="0"/>
              <a:t>Questions / comments</a:t>
            </a:r>
          </a:p>
        </p:txBody>
      </p:sp>
      <p:sp>
        <p:nvSpPr>
          <p:cNvPr id="3" name="Text Placeholder 2">
            <a:extLst>
              <a:ext uri="{FF2B5EF4-FFF2-40B4-BE49-F238E27FC236}">
                <a16:creationId xmlns:a16="http://schemas.microsoft.com/office/drawing/2014/main" id="{3CC1EDEA-511E-47FA-80ED-1D6DF6577214}"/>
              </a:ext>
            </a:extLst>
          </p:cNvPr>
          <p:cNvSpPr>
            <a:spLocks noGrp="1"/>
          </p:cNvSpPr>
          <p:nvPr>
            <p:ph type="body" sz="quarter" idx="11"/>
          </p:nvPr>
        </p:nvSpPr>
        <p:spPr/>
        <p:txBody>
          <a:bodyPr/>
          <a:lstStyle/>
          <a:p>
            <a:r>
              <a:rPr lang="en-GB" sz="2400" dirty="0">
                <a:hlinkClick r:id="rId3"/>
              </a:rPr>
              <a:t>professionalstandards@gmc-uk.org</a:t>
            </a:r>
            <a:endParaRPr lang="en-GB" sz="2400" dirty="0"/>
          </a:p>
          <a:p>
            <a:r>
              <a:rPr lang="en-GB" sz="2400" dirty="0"/>
              <a:t> </a:t>
            </a:r>
          </a:p>
        </p:txBody>
      </p:sp>
    </p:spTree>
    <p:extLst>
      <p:ext uri="{BB962C8B-B14F-4D97-AF65-F5344CB8AC3E}">
        <p14:creationId xmlns:p14="http://schemas.microsoft.com/office/powerpoint/2010/main" val="2229704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with black squares&#10;&#10;Description automatically generated">
            <a:extLst>
              <a:ext uri="{FF2B5EF4-FFF2-40B4-BE49-F238E27FC236}">
                <a16:creationId xmlns:a16="http://schemas.microsoft.com/office/drawing/2014/main" id="{BA0D60E7-0923-92A2-9251-999D23DE8895}"/>
              </a:ext>
            </a:extLst>
          </p:cNvPr>
          <p:cNvPicPr>
            <a:picLocks noChangeAspect="1"/>
          </p:cNvPicPr>
          <p:nvPr/>
        </p:nvPicPr>
        <p:blipFill>
          <a:blip r:embed="rId2"/>
          <a:stretch>
            <a:fillRect/>
          </a:stretch>
        </p:blipFill>
        <p:spPr>
          <a:xfrm>
            <a:off x="889234" y="1327589"/>
            <a:ext cx="4794220" cy="4802413"/>
          </a:xfrm>
          <a:prstGeom prst="rect">
            <a:avLst/>
          </a:prstGeom>
        </p:spPr>
      </p:pic>
    </p:spTree>
    <p:extLst>
      <p:ext uri="{BB962C8B-B14F-4D97-AF65-F5344CB8AC3E}">
        <p14:creationId xmlns:p14="http://schemas.microsoft.com/office/powerpoint/2010/main" val="935845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ECA603-2022-F384-7FCF-68DB083ADD37}"/>
              </a:ext>
            </a:extLst>
          </p:cNvPr>
          <p:cNvSpPr>
            <a:spLocks noGrp="1"/>
          </p:cNvSpPr>
          <p:nvPr>
            <p:ph type="body" sz="quarter" idx="13"/>
          </p:nvPr>
        </p:nvSpPr>
        <p:spPr/>
        <p:txBody>
          <a:bodyPr/>
          <a:lstStyle/>
          <a:p>
            <a:r>
              <a:rPr lang="en-GB" dirty="0"/>
              <a:t>Evaluation and session certificate</a:t>
            </a:r>
          </a:p>
          <a:p>
            <a:endParaRPr lang="en-GB" dirty="0"/>
          </a:p>
        </p:txBody>
      </p:sp>
      <p:sp>
        <p:nvSpPr>
          <p:cNvPr id="6" name="Text Placeholder 2">
            <a:extLst>
              <a:ext uri="{FF2B5EF4-FFF2-40B4-BE49-F238E27FC236}">
                <a16:creationId xmlns:a16="http://schemas.microsoft.com/office/drawing/2014/main" id="{7B332D3C-3B87-DD47-6F0A-0240C0CBA00D}"/>
              </a:ext>
            </a:extLst>
          </p:cNvPr>
          <p:cNvSpPr>
            <a:spLocks noGrp="1"/>
          </p:cNvSpPr>
          <p:nvPr>
            <p:ph type="body" sz="quarter" idx="18"/>
          </p:nvPr>
        </p:nvSpPr>
        <p:spPr>
          <a:xfrm>
            <a:off x="690324" y="1276511"/>
            <a:ext cx="10667999" cy="461797"/>
          </a:xfrm>
        </p:spPr>
        <p:txBody>
          <a:bodyPr/>
          <a:lstStyle/>
          <a:p>
            <a:pPr marL="0" indent="0">
              <a:buNone/>
            </a:pPr>
            <a:r>
              <a:rPr lang="en-GB" sz="3600" dirty="0">
                <a:solidFill>
                  <a:schemeClr val="tx2"/>
                </a:solidFill>
              </a:rPr>
              <a:t>https://www.smartsurvey.co.uk/s/N1IWPU/</a:t>
            </a:r>
          </a:p>
        </p:txBody>
      </p:sp>
      <p:sp>
        <p:nvSpPr>
          <p:cNvPr id="7" name="TextBox 6">
            <a:extLst>
              <a:ext uri="{FF2B5EF4-FFF2-40B4-BE49-F238E27FC236}">
                <a16:creationId xmlns:a16="http://schemas.microsoft.com/office/drawing/2014/main" id="{0512482F-AB10-D5D7-B2D1-7AF4F0529C19}"/>
              </a:ext>
            </a:extLst>
          </p:cNvPr>
          <p:cNvSpPr txBox="1"/>
          <p:nvPr/>
        </p:nvSpPr>
        <p:spPr>
          <a:xfrm>
            <a:off x="1943438" y="5487563"/>
            <a:ext cx="7974957" cy="515975"/>
          </a:xfrm>
          <a:prstGeom prst="rect">
            <a:avLst/>
          </a:prstGeom>
        </p:spPr>
        <p:txBody>
          <a:bodyPr vert="horz" wrap="square" lIns="91440" tIns="45720" rIns="91440" bIns="45720" rtlCol="0" anchor="b">
            <a:normAutofit/>
          </a:bodyPr>
          <a:lstStyle/>
          <a:p>
            <a:pPr algn="ctr"/>
            <a:r>
              <a:rPr lang="en-GB" sz="2400" dirty="0">
                <a:solidFill>
                  <a:schemeClr val="tx2"/>
                </a:solidFill>
              </a:rPr>
              <a:t>Session delivered by: Rachel Ball</a:t>
            </a:r>
            <a:endParaRPr lang="en-GB" sz="2400" b="1" dirty="0">
              <a:solidFill>
                <a:schemeClr val="tx2"/>
              </a:solidFill>
            </a:endParaRPr>
          </a:p>
        </p:txBody>
      </p:sp>
      <p:pic>
        <p:nvPicPr>
          <p:cNvPr id="8" name="Picture 7">
            <a:extLst>
              <a:ext uri="{FF2B5EF4-FFF2-40B4-BE49-F238E27FC236}">
                <a16:creationId xmlns:a16="http://schemas.microsoft.com/office/drawing/2014/main" id="{935CAC99-ECC5-AEA8-D305-32252CDFCD1A}"/>
              </a:ext>
            </a:extLst>
          </p:cNvPr>
          <p:cNvPicPr>
            <a:picLocks noChangeAspect="1"/>
          </p:cNvPicPr>
          <p:nvPr/>
        </p:nvPicPr>
        <p:blipFill>
          <a:blip r:embed="rId2"/>
          <a:stretch>
            <a:fillRect/>
          </a:stretch>
        </p:blipFill>
        <p:spPr>
          <a:xfrm>
            <a:off x="5830684" y="2088859"/>
            <a:ext cx="4586531" cy="3250648"/>
          </a:xfrm>
          <a:prstGeom prst="rect">
            <a:avLst/>
          </a:prstGeom>
        </p:spPr>
      </p:pic>
      <p:pic>
        <p:nvPicPr>
          <p:cNvPr id="10" name="Picture 9" descr="A qr code on a white background&#10;&#10;Description automatically generated">
            <a:extLst>
              <a:ext uri="{FF2B5EF4-FFF2-40B4-BE49-F238E27FC236}">
                <a16:creationId xmlns:a16="http://schemas.microsoft.com/office/drawing/2014/main" id="{2409FA2E-BB30-15E2-963C-4F13DA40D5FC}"/>
              </a:ext>
            </a:extLst>
          </p:cNvPr>
          <p:cNvPicPr>
            <a:picLocks noChangeAspect="1"/>
          </p:cNvPicPr>
          <p:nvPr/>
        </p:nvPicPr>
        <p:blipFill rotWithShape="1">
          <a:blip r:embed="rId3">
            <a:extLst>
              <a:ext uri="{28A0092B-C50C-407E-A947-70E740481C1C}">
                <a14:useLocalDpi xmlns:a14="http://schemas.microsoft.com/office/drawing/2010/main" val="0"/>
              </a:ext>
            </a:extLst>
          </a:blip>
          <a:srcRect l="12436" t="12363" r="13004" b="13140"/>
          <a:stretch/>
        </p:blipFill>
        <p:spPr>
          <a:xfrm>
            <a:off x="1296139" y="2088859"/>
            <a:ext cx="3253383" cy="3250648"/>
          </a:xfrm>
          <a:prstGeom prst="rect">
            <a:avLst/>
          </a:prstGeom>
        </p:spPr>
      </p:pic>
    </p:spTree>
    <p:extLst>
      <p:ext uri="{BB962C8B-B14F-4D97-AF65-F5344CB8AC3E}">
        <p14:creationId xmlns:p14="http://schemas.microsoft.com/office/powerpoint/2010/main" val="441225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0FDCB-3A73-42DA-953E-A226F76087F1}"/>
              </a:ext>
            </a:extLst>
          </p:cNvPr>
          <p:cNvSpPr>
            <a:spLocks noGrp="1"/>
          </p:cNvSpPr>
          <p:nvPr>
            <p:ph type="body" sz="quarter" idx="10"/>
          </p:nvPr>
        </p:nvSpPr>
        <p:spPr>
          <a:xfrm>
            <a:off x="787814" y="1709530"/>
            <a:ext cx="9050675" cy="1052433"/>
          </a:xfrm>
        </p:spPr>
        <p:txBody>
          <a:bodyPr/>
          <a:lstStyle/>
          <a:p>
            <a:r>
              <a:rPr lang="en-GB" dirty="0"/>
              <a:t>Regional Liaison Adviser</a:t>
            </a:r>
          </a:p>
        </p:txBody>
      </p:sp>
      <p:sp>
        <p:nvSpPr>
          <p:cNvPr id="5" name="Text Placeholder 4">
            <a:extLst>
              <a:ext uri="{FF2B5EF4-FFF2-40B4-BE49-F238E27FC236}">
                <a16:creationId xmlns:a16="http://schemas.microsoft.com/office/drawing/2014/main" id="{ADB40456-7D99-437D-BFEF-D7931ECF03BD}"/>
              </a:ext>
            </a:extLst>
          </p:cNvPr>
          <p:cNvSpPr>
            <a:spLocks noGrp="1"/>
          </p:cNvSpPr>
          <p:nvPr>
            <p:ph type="body" sz="quarter" idx="11"/>
          </p:nvPr>
        </p:nvSpPr>
        <p:spPr>
          <a:xfrm>
            <a:off x="694489" y="3280092"/>
            <a:ext cx="10477093" cy="3577907"/>
          </a:xfrm>
        </p:spPr>
        <p:txBody>
          <a:bodyPr/>
          <a:lstStyle/>
          <a:p>
            <a:endParaRPr lang="en-GB" dirty="0"/>
          </a:p>
          <a:p>
            <a:endParaRPr lang="en-GB" dirty="0"/>
          </a:p>
        </p:txBody>
      </p:sp>
      <p:pic>
        <p:nvPicPr>
          <p:cNvPr id="6" name="Picture 5" descr="C:\Users\jwren\AppData\Local\Microsoft\Windows\Temporary Internet Files\Content.Outlook\IY0IF2C2\twitter.png">
            <a:extLst>
              <a:ext uri="{FF2B5EF4-FFF2-40B4-BE49-F238E27FC236}">
                <a16:creationId xmlns:a16="http://schemas.microsoft.com/office/drawing/2014/main" id="{9418B0EC-1D19-46E4-8E93-A42BD14C59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814" y="3711893"/>
            <a:ext cx="4778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F04409AB-FE8D-4BFD-9097-C7BCC1EDB5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26" y="5318763"/>
            <a:ext cx="47942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a:extLst>
              <a:ext uri="{FF2B5EF4-FFF2-40B4-BE49-F238E27FC236}">
                <a16:creationId xmlns:a16="http://schemas.microsoft.com/office/drawing/2014/main" id="{52602C3B-2181-4B19-80DF-F62426643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80705" y="4474429"/>
            <a:ext cx="47942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1C1E85C8-9C24-4153-8F99-E64CD9FC2756}"/>
              </a:ext>
            </a:extLst>
          </p:cNvPr>
          <p:cNvSpPr txBox="1"/>
          <p:nvPr/>
        </p:nvSpPr>
        <p:spPr>
          <a:xfrm>
            <a:off x="2093843" y="2761963"/>
            <a:ext cx="7050157" cy="2862322"/>
          </a:xfrm>
          <a:prstGeom prst="rect">
            <a:avLst/>
          </a:prstGeom>
          <a:noFill/>
        </p:spPr>
        <p:txBody>
          <a:bodyPr wrap="square">
            <a:spAutoFit/>
          </a:bodyPr>
          <a:lstStyle/>
          <a:p>
            <a:pPr eaLnBrk="1" fontAlgn="base" hangingPunct="1">
              <a:lnSpc>
                <a:spcPct val="100000"/>
              </a:lnSpc>
              <a:spcBef>
                <a:spcPct val="0"/>
              </a:spcBef>
              <a:spcAft>
                <a:spcPct val="0"/>
              </a:spcAft>
              <a:buClrTx/>
              <a:buNone/>
              <a:defRPr/>
            </a:pPr>
            <a:r>
              <a:rPr lang="en-GB" altLang="en-US" u="sng" dirty="0">
                <a:solidFill>
                  <a:schemeClr val="bg1"/>
                </a:solidFill>
                <a:latin typeface="Arial" charset="0"/>
                <a:cs typeface="Arial" charset="0"/>
                <a:hlinkClick r:id="rId5">
                  <a:extLst>
                    <a:ext uri="{A12FA001-AC4F-418D-AE19-62706E023703}">
                      <ahyp:hlinkClr xmlns:ahyp="http://schemas.microsoft.com/office/drawing/2018/hyperlinkcolor" val="tx"/>
                    </a:ext>
                  </a:extLst>
                </a:hlinkClick>
              </a:rPr>
              <a:t>Rachel.Ball@gmc-uk.org</a:t>
            </a:r>
            <a:endParaRPr lang="en-GB" altLang="en-US" u="sng" dirty="0">
              <a:solidFill>
                <a:schemeClr val="bg1"/>
              </a:solidFill>
              <a:latin typeface="Arial" charset="0"/>
              <a:cs typeface="Arial" charset="0"/>
            </a:endParaRPr>
          </a:p>
          <a:p>
            <a:pPr eaLnBrk="1" fontAlgn="base" hangingPunct="1">
              <a:lnSpc>
                <a:spcPct val="100000"/>
              </a:lnSpc>
              <a:spcBef>
                <a:spcPct val="0"/>
              </a:spcBef>
              <a:spcAft>
                <a:spcPct val="0"/>
              </a:spcAft>
              <a:buClrTx/>
              <a:buNone/>
              <a:defRPr/>
            </a:pPr>
            <a:endParaRPr lang="en-GB" altLang="en-US" sz="1800" dirty="0">
              <a:solidFill>
                <a:schemeClr val="bg1"/>
              </a:solidFill>
              <a:latin typeface="Arial" charset="0"/>
              <a:cs typeface="Arial" charset="0"/>
            </a:endParaRPr>
          </a:p>
          <a:p>
            <a:pPr eaLnBrk="1" fontAlgn="base" hangingPunct="1">
              <a:lnSpc>
                <a:spcPct val="100000"/>
              </a:lnSpc>
              <a:spcBef>
                <a:spcPct val="0"/>
              </a:spcBef>
              <a:spcAft>
                <a:spcPct val="0"/>
              </a:spcAft>
              <a:buClrTx/>
              <a:buNone/>
              <a:defRPr/>
            </a:pPr>
            <a:endParaRPr lang="en-GB" altLang="en-US" sz="1800" dirty="0">
              <a:solidFill>
                <a:srgbClr val="FFFFFF"/>
              </a:solidFill>
              <a:latin typeface="Arial" charset="0"/>
              <a:cs typeface="Arial" charset="0"/>
            </a:endParaRPr>
          </a:p>
          <a:p>
            <a:pPr eaLnBrk="1" fontAlgn="base" hangingPunct="1">
              <a:lnSpc>
                <a:spcPct val="100000"/>
              </a:lnSpc>
              <a:spcBef>
                <a:spcPct val="0"/>
              </a:spcBef>
              <a:spcAft>
                <a:spcPct val="0"/>
              </a:spcAft>
              <a:buClrTx/>
              <a:buNone/>
              <a:defRPr/>
            </a:pPr>
            <a:r>
              <a:rPr lang="en-GB" altLang="en-US" sz="1800" dirty="0">
                <a:solidFill>
                  <a:srgbClr val="FFFFFF"/>
                </a:solidFill>
                <a:latin typeface="Arial" charset="0"/>
                <a:cs typeface="Arial" charset="0"/>
              </a:rPr>
              <a:t>@gmcuk</a:t>
            </a:r>
          </a:p>
          <a:p>
            <a:pPr eaLnBrk="1" fontAlgn="base" hangingPunct="1">
              <a:lnSpc>
                <a:spcPct val="100000"/>
              </a:lnSpc>
              <a:spcBef>
                <a:spcPct val="0"/>
              </a:spcBef>
              <a:spcAft>
                <a:spcPct val="0"/>
              </a:spcAft>
              <a:buClrTx/>
              <a:buNone/>
              <a:defRPr/>
            </a:pPr>
            <a:endParaRPr lang="en-GB" altLang="en-US" sz="1800" dirty="0">
              <a:solidFill>
                <a:srgbClr val="FFFFFF"/>
              </a:solidFill>
              <a:latin typeface="Arial" charset="0"/>
              <a:cs typeface="Arial" charset="0"/>
            </a:endParaRPr>
          </a:p>
          <a:p>
            <a:pPr eaLnBrk="1" fontAlgn="base" hangingPunct="1">
              <a:lnSpc>
                <a:spcPct val="100000"/>
              </a:lnSpc>
              <a:spcBef>
                <a:spcPct val="0"/>
              </a:spcBef>
              <a:spcAft>
                <a:spcPct val="0"/>
              </a:spcAft>
              <a:buClrTx/>
              <a:buNone/>
              <a:defRPr/>
            </a:pPr>
            <a:endParaRPr lang="en-GB" altLang="en-US" sz="1800" dirty="0">
              <a:solidFill>
                <a:srgbClr val="FFFFFF"/>
              </a:solidFill>
              <a:latin typeface="Arial" charset="0"/>
              <a:cs typeface="Arial" charset="0"/>
            </a:endParaRPr>
          </a:p>
          <a:p>
            <a:pPr eaLnBrk="1" fontAlgn="base" hangingPunct="1">
              <a:lnSpc>
                <a:spcPct val="100000"/>
              </a:lnSpc>
              <a:spcBef>
                <a:spcPct val="0"/>
              </a:spcBef>
              <a:spcAft>
                <a:spcPct val="0"/>
              </a:spcAft>
              <a:buClrTx/>
              <a:buNone/>
              <a:defRPr/>
            </a:pPr>
            <a:r>
              <a:rPr lang="en-GB" altLang="en-US" sz="1800" dirty="0">
                <a:solidFill>
                  <a:srgbClr val="FFFFFF"/>
                </a:solidFill>
                <a:latin typeface="Arial" charset="0"/>
                <a:cs typeface="Arial" charset="0"/>
              </a:rPr>
              <a:t>0161 923 6602: GMC Contact Centre</a:t>
            </a:r>
          </a:p>
          <a:p>
            <a:pPr eaLnBrk="1" fontAlgn="base" hangingPunct="1">
              <a:lnSpc>
                <a:spcPct val="100000"/>
              </a:lnSpc>
              <a:spcBef>
                <a:spcPct val="0"/>
              </a:spcBef>
              <a:spcAft>
                <a:spcPct val="0"/>
              </a:spcAft>
              <a:buClrTx/>
              <a:buNone/>
              <a:defRPr/>
            </a:pPr>
            <a:endParaRPr lang="en-GB" altLang="en-US" sz="1800" dirty="0">
              <a:solidFill>
                <a:srgbClr val="FFFFFF"/>
              </a:solidFill>
              <a:latin typeface="Arial" charset="0"/>
              <a:cs typeface="Arial" charset="0"/>
            </a:endParaRPr>
          </a:p>
          <a:p>
            <a:pPr eaLnBrk="1" fontAlgn="base" hangingPunct="1">
              <a:lnSpc>
                <a:spcPct val="100000"/>
              </a:lnSpc>
              <a:spcBef>
                <a:spcPct val="0"/>
              </a:spcBef>
              <a:spcAft>
                <a:spcPct val="0"/>
              </a:spcAft>
              <a:buClrTx/>
              <a:buNone/>
              <a:defRPr/>
            </a:pPr>
            <a:endParaRPr lang="en-GB" altLang="en-US" sz="1800" dirty="0">
              <a:solidFill>
                <a:srgbClr val="FFFFFF"/>
              </a:solidFill>
              <a:latin typeface="Arial" charset="0"/>
              <a:cs typeface="Arial" charset="0"/>
            </a:endParaRPr>
          </a:p>
          <a:p>
            <a:pPr eaLnBrk="1" fontAlgn="base" hangingPunct="1">
              <a:lnSpc>
                <a:spcPct val="100000"/>
              </a:lnSpc>
              <a:spcBef>
                <a:spcPct val="0"/>
              </a:spcBef>
              <a:spcAft>
                <a:spcPct val="0"/>
              </a:spcAft>
              <a:buClrTx/>
              <a:buNone/>
              <a:defRPr/>
            </a:pPr>
            <a:r>
              <a:rPr lang="en-GB" sz="1800" dirty="0">
                <a:solidFill>
                  <a:srgbClr val="FFFFFF"/>
                </a:solidFill>
                <a:latin typeface="Arial" panose="020B0604020202020204" pitchFamily="34" charset="0"/>
                <a:cs typeface="Arial" panose="020B0604020202020204" pitchFamily="34" charset="0"/>
              </a:rPr>
              <a:t>0161 923 6399: GMC Confidential Helpline</a:t>
            </a:r>
            <a:endParaRPr lang="en-GB" altLang="en-US" sz="1800" dirty="0">
              <a:solidFill>
                <a:srgbClr val="FFFFFF"/>
              </a:solidFill>
              <a:latin typeface="Arial" panose="020B0604020202020204" pitchFamily="34" charset="0"/>
              <a:cs typeface="Arial" panose="020B0604020202020204" pitchFamily="34" charset="0"/>
            </a:endParaRPr>
          </a:p>
        </p:txBody>
      </p:sp>
      <p:pic>
        <p:nvPicPr>
          <p:cNvPr id="16" name="Picture 8">
            <a:extLst>
              <a:ext uri="{FF2B5EF4-FFF2-40B4-BE49-F238E27FC236}">
                <a16:creationId xmlns:a16="http://schemas.microsoft.com/office/drawing/2014/main" id="{02DBBA95-508F-4AA2-82B3-A3AEFA3341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05" y="2661483"/>
            <a:ext cx="618649" cy="61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5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0"/>
            <a:ext cx="0" cy="0"/>
          </a:xfrm>
        </p:spPr>
        <p:txBody>
          <a:bodyPr/>
          <a:lstStyle/>
          <a:p>
            <a:br>
              <a:rPr lang="en-US" altLang="en-US" sz="3600" b="1" dirty="0">
                <a:solidFill>
                  <a:schemeClr val="bg1"/>
                </a:solidFill>
                <a:latin typeface="+mn-lt"/>
              </a:rPr>
            </a:br>
            <a:r>
              <a:rPr lang="en-US" altLang="en-US" sz="3600" b="1" dirty="0">
                <a:solidFill>
                  <a:schemeClr val="bg1"/>
                </a:solidFill>
                <a:latin typeface="+mn-lt"/>
              </a:rPr>
              <a:t>	What do we do?</a:t>
            </a:r>
          </a:p>
        </p:txBody>
      </p:sp>
      <p:pic>
        <p:nvPicPr>
          <p:cNvPr id="287747" name="Picture 3" descr="circle jigsaw_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789" y="1196976"/>
            <a:ext cx="326707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circle jigsaw_regi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1" y="1627188"/>
            <a:ext cx="2105025"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ircle jigsaw_revali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964" y="2000250"/>
            <a:ext cx="197008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ircle jigsaw_fitness to practi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4275" y="3860800"/>
            <a:ext cx="3733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ircle jigsaw_stand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1200" y="2057400"/>
            <a:ext cx="2916238"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
            <a:extLst>
              <a:ext uri="{FF2B5EF4-FFF2-40B4-BE49-F238E27FC236}">
                <a16:creationId xmlns:a16="http://schemas.microsoft.com/office/drawing/2014/main" id="{F87DBF20-5B6E-4A87-8CB1-9B8850ECF0D7}"/>
              </a:ext>
            </a:extLst>
          </p:cNvPr>
          <p:cNvSpPr>
            <a:spLocks noGrp="1"/>
          </p:cNvSpPr>
          <p:nvPr>
            <p:ph type="body" sz="quarter" idx="13"/>
          </p:nvPr>
        </p:nvSpPr>
        <p:spPr>
          <a:xfrm>
            <a:off x="690325" y="464164"/>
            <a:ext cx="10667998" cy="461796"/>
          </a:xfrm>
        </p:spPr>
        <p:txBody>
          <a:bodyPr/>
          <a:lstStyle/>
          <a:p>
            <a:r>
              <a:rPr lang="en-GB" dirty="0"/>
              <a:t>What do we do?</a:t>
            </a:r>
          </a:p>
        </p:txBody>
      </p:sp>
      <p:sp>
        <p:nvSpPr>
          <p:cNvPr id="2" name="Slide Number Placeholder 1">
            <a:extLst>
              <a:ext uri="{FF2B5EF4-FFF2-40B4-BE49-F238E27FC236}">
                <a16:creationId xmlns:a16="http://schemas.microsoft.com/office/drawing/2014/main" id="{A7D2E767-A2F7-40E6-81D1-B999E3DB63B6}"/>
              </a:ext>
            </a:extLst>
          </p:cNvPr>
          <p:cNvSpPr>
            <a:spLocks noGrp="1"/>
          </p:cNvSpPr>
          <p:nvPr>
            <p:ph type="sldNum" sz="quarter" idx="12"/>
          </p:nvPr>
        </p:nvSpPr>
        <p:spPr/>
        <p:txBody>
          <a:bodyPr/>
          <a:lstStyle/>
          <a:p>
            <a:fld id="{5E0A3A8E-DB68-445D-BC49-52F20A2D5C96}" type="slidenum">
              <a:rPr lang="en-GB" smtClean="0"/>
              <a:pPr/>
              <a:t>4</a:t>
            </a:fld>
            <a:endParaRPr lang="en-GB" dirty="0"/>
          </a:p>
        </p:txBody>
      </p:sp>
    </p:spTree>
    <p:extLst>
      <p:ext uri="{BB962C8B-B14F-4D97-AF65-F5344CB8AC3E}">
        <p14:creationId xmlns:p14="http://schemas.microsoft.com/office/powerpoint/2010/main" val="4138232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7747"/>
                                        </p:tgtEl>
                                        <p:attrNameLst>
                                          <p:attrName>style.visibility</p:attrName>
                                        </p:attrNameLst>
                                      </p:cBhvr>
                                      <p:to>
                                        <p:strVal val="visible"/>
                                      </p:to>
                                    </p:set>
                                    <p:anim calcmode="lin" valueType="num">
                                      <p:cBhvr additive="base">
                                        <p:cTn id="7" dur="500" fill="hold"/>
                                        <p:tgtEl>
                                          <p:spTgt spid="287747"/>
                                        </p:tgtEl>
                                        <p:attrNameLst>
                                          <p:attrName>ppt_x</p:attrName>
                                        </p:attrNameLst>
                                      </p:cBhvr>
                                      <p:tavLst>
                                        <p:tav tm="0">
                                          <p:val>
                                            <p:strVal val="#ppt_x"/>
                                          </p:val>
                                        </p:tav>
                                        <p:tav tm="100000">
                                          <p:val>
                                            <p:strVal val="#ppt_x"/>
                                          </p:val>
                                        </p:tav>
                                      </p:tavLst>
                                    </p:anim>
                                    <p:anim calcmode="lin" valueType="num">
                                      <p:cBhvr additive="base">
                                        <p:cTn id="8" dur="500" fill="hold"/>
                                        <p:tgtEl>
                                          <p:spTgt spid="2877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C45F3C-6FFD-F7F2-3453-A64BAA762C64}"/>
              </a:ext>
            </a:extLst>
          </p:cNvPr>
          <p:cNvSpPr>
            <a:spLocks noGrp="1"/>
          </p:cNvSpPr>
          <p:nvPr>
            <p:ph type="body" sz="quarter" idx="25"/>
          </p:nvPr>
        </p:nvSpPr>
        <p:spPr/>
        <p:txBody>
          <a:bodyPr/>
          <a:lstStyle/>
          <a:p>
            <a:r>
              <a:rPr lang="en-GB"/>
              <a:t>Good medical practice</a:t>
            </a:r>
          </a:p>
        </p:txBody>
      </p:sp>
      <p:sp>
        <p:nvSpPr>
          <p:cNvPr id="4" name="Text Placeholder 3">
            <a:extLst>
              <a:ext uri="{FF2B5EF4-FFF2-40B4-BE49-F238E27FC236}">
                <a16:creationId xmlns:a16="http://schemas.microsoft.com/office/drawing/2014/main" id="{DF0481F0-60EA-9D9E-E4FC-BE8F287BCB08}"/>
              </a:ext>
            </a:extLst>
          </p:cNvPr>
          <p:cNvSpPr>
            <a:spLocks noGrp="1"/>
          </p:cNvSpPr>
          <p:nvPr>
            <p:ph type="body" sz="quarter" idx="26"/>
          </p:nvPr>
        </p:nvSpPr>
        <p:spPr>
          <a:xfrm>
            <a:off x="6096000" y="2407441"/>
            <a:ext cx="3060700" cy="463924"/>
          </a:xfrm>
        </p:spPr>
        <p:txBody>
          <a:bodyPr/>
          <a:lstStyle/>
          <a:p>
            <a:r>
              <a:rPr lang="en-GB"/>
              <a:t>Protecting children and               young people</a:t>
            </a:r>
          </a:p>
        </p:txBody>
      </p:sp>
      <p:sp>
        <p:nvSpPr>
          <p:cNvPr id="5" name="Text Placeholder 4">
            <a:extLst>
              <a:ext uri="{FF2B5EF4-FFF2-40B4-BE49-F238E27FC236}">
                <a16:creationId xmlns:a16="http://schemas.microsoft.com/office/drawing/2014/main" id="{08314737-4B73-3D15-D467-8D050E72D0A1}"/>
              </a:ext>
            </a:extLst>
          </p:cNvPr>
          <p:cNvSpPr>
            <a:spLocks noGrp="1"/>
          </p:cNvSpPr>
          <p:nvPr>
            <p:ph type="body" sz="quarter" idx="27"/>
          </p:nvPr>
        </p:nvSpPr>
        <p:spPr/>
        <p:txBody>
          <a:bodyPr/>
          <a:lstStyle/>
          <a:p>
            <a:r>
              <a:rPr lang="en-GB"/>
              <a:t>Confidentiality</a:t>
            </a:r>
          </a:p>
        </p:txBody>
      </p:sp>
      <p:sp>
        <p:nvSpPr>
          <p:cNvPr id="6" name="Text Placeholder 5">
            <a:extLst>
              <a:ext uri="{FF2B5EF4-FFF2-40B4-BE49-F238E27FC236}">
                <a16:creationId xmlns:a16="http://schemas.microsoft.com/office/drawing/2014/main" id="{60ADDAB2-167E-BEC1-B60C-88E0702E0405}"/>
              </a:ext>
            </a:extLst>
          </p:cNvPr>
          <p:cNvSpPr>
            <a:spLocks noGrp="1"/>
          </p:cNvSpPr>
          <p:nvPr>
            <p:ph type="body" sz="quarter" idx="28"/>
          </p:nvPr>
        </p:nvSpPr>
        <p:spPr/>
        <p:txBody>
          <a:bodyPr/>
          <a:lstStyle/>
          <a:p>
            <a:r>
              <a:rPr lang="en-GB"/>
              <a:t>Leadership and management</a:t>
            </a:r>
          </a:p>
        </p:txBody>
      </p:sp>
      <p:sp>
        <p:nvSpPr>
          <p:cNvPr id="7" name="Text Placeholder 6">
            <a:extLst>
              <a:ext uri="{FF2B5EF4-FFF2-40B4-BE49-F238E27FC236}">
                <a16:creationId xmlns:a16="http://schemas.microsoft.com/office/drawing/2014/main" id="{1B2B2FD9-CB27-2B94-3676-FA86BA3DD260}"/>
              </a:ext>
            </a:extLst>
          </p:cNvPr>
          <p:cNvSpPr>
            <a:spLocks noGrp="1"/>
          </p:cNvSpPr>
          <p:nvPr>
            <p:ph type="body" sz="quarter" idx="29"/>
          </p:nvPr>
        </p:nvSpPr>
        <p:spPr/>
        <p:txBody>
          <a:bodyPr/>
          <a:lstStyle/>
          <a:p>
            <a:r>
              <a:rPr lang="en-GB"/>
              <a:t>Decision making and consent</a:t>
            </a:r>
          </a:p>
        </p:txBody>
      </p:sp>
      <p:sp>
        <p:nvSpPr>
          <p:cNvPr id="8" name="Text Placeholder 7">
            <a:extLst>
              <a:ext uri="{FF2B5EF4-FFF2-40B4-BE49-F238E27FC236}">
                <a16:creationId xmlns:a16="http://schemas.microsoft.com/office/drawing/2014/main" id="{E6351347-6E1B-D08A-EC94-76F810C2BEB0}"/>
              </a:ext>
            </a:extLst>
          </p:cNvPr>
          <p:cNvSpPr>
            <a:spLocks noGrp="1"/>
          </p:cNvSpPr>
          <p:nvPr>
            <p:ph type="body" sz="quarter" idx="30"/>
          </p:nvPr>
        </p:nvSpPr>
        <p:spPr/>
        <p:txBody>
          <a:bodyPr/>
          <a:lstStyle/>
          <a:p>
            <a:r>
              <a:rPr lang="en-GB"/>
              <a:t>0-18</a:t>
            </a:r>
          </a:p>
        </p:txBody>
      </p:sp>
      <p:sp>
        <p:nvSpPr>
          <p:cNvPr id="9" name="Text Placeholder 8">
            <a:extLst>
              <a:ext uri="{FF2B5EF4-FFF2-40B4-BE49-F238E27FC236}">
                <a16:creationId xmlns:a16="http://schemas.microsoft.com/office/drawing/2014/main" id="{636D83E0-0DF8-11E5-33D6-5B23376BCE22}"/>
              </a:ext>
            </a:extLst>
          </p:cNvPr>
          <p:cNvSpPr>
            <a:spLocks noGrp="1"/>
          </p:cNvSpPr>
          <p:nvPr>
            <p:ph type="body" sz="quarter" idx="31"/>
          </p:nvPr>
        </p:nvSpPr>
        <p:spPr/>
        <p:txBody>
          <a:bodyPr/>
          <a:lstStyle/>
          <a:p>
            <a:r>
              <a:rPr lang="en-GB"/>
              <a:t>Raising and acting on concerns</a:t>
            </a:r>
          </a:p>
        </p:txBody>
      </p:sp>
    </p:spTree>
    <p:extLst>
      <p:ext uri="{BB962C8B-B14F-4D97-AF65-F5344CB8AC3E}">
        <p14:creationId xmlns:p14="http://schemas.microsoft.com/office/powerpoint/2010/main" val="83472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956371CB-1575-B421-D522-D1FCFEBDA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018" y="1800845"/>
            <a:ext cx="5554362" cy="370290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a:extLst>
              <a:ext uri="{FF2B5EF4-FFF2-40B4-BE49-F238E27FC236}">
                <a16:creationId xmlns:a16="http://schemas.microsoft.com/office/drawing/2014/main" id="{DD0322B3-F331-EB8E-7752-E3557D4D61C9}"/>
              </a:ext>
            </a:extLst>
          </p:cNvPr>
          <p:cNvSpPr txBox="1">
            <a:spLocks/>
          </p:cNvSpPr>
          <p:nvPr/>
        </p:nvSpPr>
        <p:spPr>
          <a:xfrm>
            <a:off x="762000" y="2024145"/>
            <a:ext cx="5334000" cy="3256309"/>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a:ln>
                  <a:noFill/>
                </a:ln>
                <a:solidFill>
                  <a:srgbClr val="000000"/>
                </a:solidFill>
                <a:effectLst/>
                <a:uLnTx/>
                <a:uFillTx/>
                <a:latin typeface="Calibri"/>
                <a:ea typeface="+mn-ea"/>
                <a:cs typeface="+mn-cs"/>
              </a:rPr>
              <a:t>Good medical practice </a:t>
            </a:r>
            <a:r>
              <a:rPr kumimoji="0" lang="en-GB" sz="2800" b="0" i="0" u="none" strike="noStrike" kern="1200" cap="none" spc="0" normalizeH="0" baseline="0" noProof="0">
                <a:ln>
                  <a:noFill/>
                </a:ln>
                <a:solidFill>
                  <a:srgbClr val="000000"/>
                </a:solidFill>
                <a:effectLst/>
                <a:uLnTx/>
                <a:uFillTx/>
                <a:latin typeface="Calibri"/>
                <a:ea typeface="+mn-ea"/>
                <a:cs typeface="+mn-cs"/>
              </a:rPr>
              <a:t>is at the heart of UK healthcare. It sets the standards of care and professional behaviour expected of all medical professionals registered with us.</a:t>
            </a:r>
          </a:p>
        </p:txBody>
      </p:sp>
    </p:spTree>
    <p:extLst>
      <p:ext uri="{BB962C8B-B14F-4D97-AF65-F5344CB8AC3E}">
        <p14:creationId xmlns:p14="http://schemas.microsoft.com/office/powerpoint/2010/main" val="245903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2503A9-4480-1AD6-C0ED-4EAB05393353}"/>
              </a:ext>
            </a:extLst>
          </p:cNvPr>
          <p:cNvSpPr>
            <a:spLocks noGrp="1"/>
          </p:cNvSpPr>
          <p:nvPr>
            <p:ph type="body" sz="quarter" idx="11"/>
          </p:nvPr>
        </p:nvSpPr>
        <p:spPr>
          <a:xfrm>
            <a:off x="4318747" y="648238"/>
            <a:ext cx="4792475" cy="1109322"/>
          </a:xfrm>
        </p:spPr>
        <p:txBody>
          <a:bodyPr/>
          <a:lstStyle/>
          <a:p>
            <a:r>
              <a:rPr lang="en-GB" dirty="0"/>
              <a:t>The consultation</a:t>
            </a:r>
          </a:p>
        </p:txBody>
      </p:sp>
      <p:pic>
        <p:nvPicPr>
          <p:cNvPr id="5" name="Picture 4">
            <a:extLst>
              <a:ext uri="{FF2B5EF4-FFF2-40B4-BE49-F238E27FC236}">
                <a16:creationId xmlns:a16="http://schemas.microsoft.com/office/drawing/2014/main" id="{23BA589C-3E70-1D2B-9E94-AB14D27275B3}"/>
              </a:ext>
            </a:extLst>
          </p:cNvPr>
          <p:cNvPicPr>
            <a:picLocks noChangeAspect="1"/>
          </p:cNvPicPr>
          <p:nvPr/>
        </p:nvPicPr>
        <p:blipFill rotWithShape="1">
          <a:blip r:embed="rId3"/>
          <a:srcRect l="10961" t="27511" r="64005" b="9348"/>
          <a:stretch/>
        </p:blipFill>
        <p:spPr bwMode="auto">
          <a:xfrm>
            <a:off x="2644325" y="1757560"/>
            <a:ext cx="7704426" cy="4891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319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4224682-184D-4731-992B-EE2B117FAA9F}"/>
              </a:ext>
            </a:extLst>
          </p:cNvPr>
          <p:cNvSpPr txBox="1">
            <a:spLocks/>
          </p:cNvSpPr>
          <p:nvPr/>
        </p:nvSpPr>
        <p:spPr>
          <a:xfrm>
            <a:off x="692273" y="3071518"/>
            <a:ext cx="4792475" cy="110932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fontAlgn="auto">
              <a:spcAft>
                <a:spcPts val="0"/>
              </a:spcAft>
              <a:buClrTx/>
              <a:buSzTx/>
              <a:tabLst/>
              <a:defRPr/>
            </a:pPr>
            <a:r>
              <a:rPr kumimoji="0" lang="en-GB" sz="4000" b="1" i="0" u="none" strike="noStrike" kern="1200" cap="none" spc="0" normalizeH="0" baseline="0" noProof="0">
                <a:ln>
                  <a:noFill/>
                </a:ln>
                <a:effectLst/>
                <a:uLnTx/>
                <a:uFillTx/>
                <a:latin typeface="+mn-lt"/>
                <a:ea typeface="+mn-ea"/>
                <a:cs typeface="+mn-cs"/>
              </a:rPr>
              <a:t>Aims of the session:</a:t>
            </a:r>
          </a:p>
        </p:txBody>
      </p:sp>
      <p:sp>
        <p:nvSpPr>
          <p:cNvPr id="2" name="Title 1">
            <a:extLst>
              <a:ext uri="{FF2B5EF4-FFF2-40B4-BE49-F238E27FC236}">
                <a16:creationId xmlns:a16="http://schemas.microsoft.com/office/drawing/2014/main" id="{7C888391-D3C4-448E-A314-CCFB4DFD00BB}"/>
              </a:ext>
            </a:extLst>
          </p:cNvPr>
          <p:cNvSpPr>
            <a:spLocks noGrp="1"/>
          </p:cNvSpPr>
          <p:nvPr>
            <p:ph type="title" idx="4294967295"/>
          </p:nvPr>
        </p:nvSpPr>
        <p:spPr>
          <a:xfrm>
            <a:off x="0" y="0"/>
            <a:ext cx="0" cy="0"/>
          </a:xfrm>
        </p:spPr>
        <p:txBody>
          <a:bodyPr/>
          <a:lstStyle/>
          <a:p>
            <a:r>
              <a:rPr lang="en-GB"/>
              <a:t> </a:t>
            </a:r>
          </a:p>
        </p:txBody>
      </p:sp>
      <p:sp>
        <p:nvSpPr>
          <p:cNvPr id="16" name="Slide Number Placeholder 2" hidden="1">
            <a:extLst>
              <a:ext uri="{FF2B5EF4-FFF2-40B4-BE49-F238E27FC236}">
                <a16:creationId xmlns:a16="http://schemas.microsoft.com/office/drawing/2014/main" id="{DFE01890-86B4-DA0D-F2B3-28FBEDA3A7DA}"/>
              </a:ext>
            </a:extLst>
          </p:cNvPr>
          <p:cNvSpPr>
            <a:spLocks noGrp="1"/>
          </p:cNvSpPr>
          <p:nvPr>
            <p:ph type="sldNum" sz="quarter" idx="4294967295"/>
          </p:nvPr>
        </p:nvSpPr>
        <p:spPr>
          <a:xfrm>
            <a:off x="756519" y="6356010"/>
            <a:ext cx="449730" cy="232286"/>
          </a:xfrm>
        </p:spPr>
        <p:txBody>
          <a:bodyPr/>
          <a:lstStyle/>
          <a:p>
            <a:pPr>
              <a:spcAft>
                <a:spcPts val="600"/>
              </a:spcAft>
            </a:pPr>
            <a:fld id="{5E0A3A8E-DB68-445D-BC49-52F20A2D5C96}" type="slidenum">
              <a:rPr lang="en-GB" smtClean="0"/>
              <a:pPr>
                <a:spcAft>
                  <a:spcPts val="600"/>
                </a:spcAft>
              </a:pPr>
              <a:t>8</a:t>
            </a:fld>
            <a:endParaRPr lang="en-GB"/>
          </a:p>
        </p:txBody>
      </p:sp>
      <p:graphicFrame>
        <p:nvGraphicFramePr>
          <p:cNvPr id="12" name="Text Placeholder 4">
            <a:extLst>
              <a:ext uri="{FF2B5EF4-FFF2-40B4-BE49-F238E27FC236}">
                <a16:creationId xmlns:a16="http://schemas.microsoft.com/office/drawing/2014/main" id="{2ECDEBE6-E4B4-8F70-77EE-B90FBD18B792}"/>
              </a:ext>
            </a:extLst>
          </p:cNvPr>
          <p:cNvGraphicFramePr/>
          <p:nvPr>
            <p:extLst>
              <p:ext uri="{D42A27DB-BD31-4B8C-83A1-F6EECF244321}">
                <p14:modId xmlns:p14="http://schemas.microsoft.com/office/powerpoint/2010/main" val="2252413533"/>
              </p:ext>
            </p:extLst>
          </p:nvPr>
        </p:nvGraphicFramePr>
        <p:xfrm>
          <a:off x="5330370" y="0"/>
          <a:ext cx="670725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378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25C28AC-4C15-7A5A-43A8-020B5A711A23}"/>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276336" y="157971"/>
            <a:ext cx="6542057" cy="65420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5CDEF8D-F6CF-20D6-DBF4-060F2EB8459E}"/>
              </a:ext>
            </a:extLst>
          </p:cNvPr>
          <p:cNvSpPr>
            <a:spLocks noGrp="1"/>
          </p:cNvSpPr>
          <p:nvPr>
            <p:ph type="body" sz="quarter" idx="11"/>
          </p:nvPr>
        </p:nvSpPr>
        <p:spPr/>
        <p:txBody>
          <a:bodyPr/>
          <a:lstStyle/>
          <a:p>
            <a:r>
              <a:rPr lang="en-GB"/>
              <a:t>The four domains</a:t>
            </a:r>
          </a:p>
        </p:txBody>
      </p:sp>
    </p:spTree>
    <p:extLst>
      <p:ext uri="{BB962C8B-B14F-4D97-AF65-F5344CB8AC3E}">
        <p14:creationId xmlns:p14="http://schemas.microsoft.com/office/powerpoint/2010/main" val="3295164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4f0e27a0-7d6b-44e3-a204-adf7681e4855"/>
  <p:tag name="TPVERSION" val="8"/>
  <p:tag name="TPFULLVERSION" val="8.5.6.1"/>
  <p:tag name="PPTVERSION" val="16"/>
  <p:tag name="TPOS" val="2"/>
  <p:tag name="TPLASTSAVEVERSION" val="6.4 PC"/>
  <p:tag name="WASPOLLED" val="EAEA06111BA643C69AF1C5911AE0CBD3"/>
</p:tagLst>
</file>

<file path=ppt/tags/tag2.xml><?xml version="1.0" encoding="utf-8"?>
<p:tagLst xmlns:a="http://schemas.openxmlformats.org/drawingml/2006/main" xmlns:r="http://schemas.openxmlformats.org/officeDocument/2006/relationships" xmlns:p="http://schemas.openxmlformats.org/presentationml/2006/main">
  <p:tag name="TYPE" val="WordCloudSlideV2"/>
  <p:tag name="AUTOOPENPOLL" val="True"/>
  <p:tag name="AUTOFORMATCHART" val="True"/>
  <p:tag name="LIVECHARTING" val="False"/>
  <p:tag name="HASRESULTS" val="False"/>
  <p:tag name="TPQUESTIONXML" val="﻿&lt;?xml version=&quot;1.0&quot; encoding=&quot;utf-8&quot;?&gt;&#10;&lt;questionlist&gt;&#10;    &lt;properties&gt;&#10;        &lt;guid&gt;0C4D1DB6719D4778B90FFAA510731531&lt;/guid&gt;&#10;        &lt;description /&gt;&#10;        &lt;date&gt;11/15/2023 3:31:0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FE2E7152C1BE46B1B239B4ECB6761EAE&lt;/guid&gt;&#10;            &lt;repollguid&gt;6F6DA1B2D159427BB7DBC1416BD63B02&lt;/repollguid&gt;&#10;            &lt;sourceid&gt;5C14D9A25F234D219CFE0A854C3DB2F4&lt;/sourceid&gt;&#10;            &lt;questiontext&gt;What are you doing  in your workplace that contributes to a positive culture?&lt;/questiontext&gt;&#10;            &lt;showresults&gt;True&lt;/showresults&gt;&#10;            &lt;responsegrid&gt;0&lt;/responsegrid&gt;&#10;            &lt;countdowntimer&gt;False&lt;/countdowntimer&gt;&#10;            &lt;countdowntime&gt;30&lt;/countdowntime&gt;&#10;            &lt;correctvalue&gt;1&lt;/correctvalue&gt;&#10;            &lt;incorrectvalue&gt;0&lt;/incorrectvalue&gt;&#10;            &lt;keywordvaluetype&gt;0&lt;/keywordvaluetype&gt;&#10;            &lt;wordcloud&gt;True&lt;/wordcloud&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Lst>
</file>

<file path=ppt/tags/tag3.xml><?xml version="1.0" encoding="utf-8"?>
<p:tagLst xmlns:a="http://schemas.openxmlformats.org/drawingml/2006/main" xmlns:r="http://schemas.openxmlformats.org/officeDocument/2006/relationships" xmlns:p="http://schemas.openxmlformats.org/presentationml/2006/main">
  <p:tag name="TYPE" val="50"/>
  <p:tag name="NUMBERFORMAT" val="0"/>
</p:tagLst>
</file>

<file path=ppt/tags/tag4.xml><?xml version="1.0" encoding="utf-8"?>
<p:tagLst xmlns:a="http://schemas.openxmlformats.org/drawingml/2006/main" xmlns:r="http://schemas.openxmlformats.org/officeDocument/2006/relationships" xmlns:p="http://schemas.openxmlformats.org/presentationml/2006/main">
  <p:tag name="TYPE" val="WordCloudSlideV2"/>
  <p:tag name="AUTOOPENPOLL" val="True"/>
  <p:tag name="AUTOFORMATCHART" val="True"/>
  <p:tag name="LIVECHARTING" val="False"/>
  <p:tag name="HASRESULTS" val="False"/>
  <p:tag name="TPQUESTIONXML" val="﻿&lt;?xml version=&quot;1.0&quot; encoding=&quot;utf-8&quot;?&gt;&#10;&lt;questionlist&gt;&#10;    &lt;properties&gt;&#10;        &lt;guid&gt;8AA40DA85FAD4085B748EEEADF3C986E&lt;/guid&gt;&#10;        &lt;description /&gt;&#10;        &lt;date&gt;11/15/2023 3:33:2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C1173320604D40649AD6B3306771DD52&lt;/guid&gt;&#10;            &lt;repollguid&gt;D5CA99AEE5454841BBBB9EF02223AD03&lt;/repollguid&gt;&#10;            &lt;sourceid&gt;BE257AF3B575441DA54667320530AEAA&lt;/sourceid&gt;&#10;            &lt;questiontext&gt;What helps create a patient centred approach where you work?&lt;/questiontext&gt;&#10;            &lt;showresults&gt;True&lt;/showresults&gt;&#10;            &lt;responsegrid&gt;0&lt;/responsegrid&gt;&#10;            &lt;countdowntimer&gt;False&lt;/countdowntimer&gt;&#10;            &lt;countdowntime&gt;30&lt;/countdowntime&gt;&#10;            &lt;correctvalue&gt;1&lt;/correctvalue&gt;&#10;            &lt;incorrectvalue&gt;0&lt;/incorrectvalue&gt;&#10;            &lt;keywordvaluetype&gt;0&lt;/keywordvaluetype&gt;&#10;            &lt;wordcloud&gt;True&lt;/wordcloud&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LIVECHARTING" val="False"/>
  <p:tag name="HASRESULTS" val="False"/>
  <p:tag name="TPQUESTIONXML" val="﻿&lt;?xml version=&quot;1.0&quot; encoding=&quot;utf-8&quot;?&gt;&#10;&lt;questionlist&gt;&#10;    &lt;properties&gt;&#10;        &lt;guid&gt;237CFE2A0F274F889B628B9086C338AA&lt;/guid&gt;&#10;        &lt;description /&gt;&#10;        &lt;date&gt;11/15/2023 3:36:1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14233A808BB470693951EC46615539D&lt;/guid&gt;&#10;            &lt;repollguid&gt;6F9FC2C674794E2C8E9EA2570AA57E73&lt;/repollguid&gt;&#10;            &lt;sourceid&gt;FDD2C75A6B7C41ACAB1407B8CEB7129E&lt;/sourceid&gt;&#10;            &lt;questiontext&gt;Do you feel the new sections on discrimination are requir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75E56570A1B64130972C5A83BD50DAEA&lt;/guid&gt;&#10;                    &lt;answertext&gt;Yes really feel this is helpful&lt;/answertext&gt;&#10;                    &lt;valuetype&gt;0&lt;/valuetype&gt;&#10;                &lt;/answer&gt;&#10;                &lt;answer&gt;&#10;                    &lt;guid&gt;6815A0F9FB2F4FAF88F671379590C93B&lt;/guid&gt;&#10;                    &lt;answertext&gt;Yes but would have liked more emphasis on this as it is an issue where I work&lt;/answertext&gt;&#10;                    &lt;valuetype&gt;0&lt;/valuetype&gt;&#10;                &lt;/answer&gt;&#10;                &lt;answer&gt;&#10;                    &lt;guid&gt;7182B3B258F849AB8FEA6BE9DBA2E482&lt;/guid&gt;&#10;                    &lt;answertext&gt;Not sure&lt;/answertext&gt;&#10;                    &lt;valuetype&gt;0&lt;/valuetype&gt;&#10;                &lt;/answer&gt;&#10;                &lt;answer&gt;&#10;                    &lt;guid&gt;65EEBFBFD36A4957B5DF61CFA30D7263&lt;/guid&gt;&#10;                    &lt;answertext&gt;Don’t feel it was needed as don’t see this as issue where I work&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LIVECHARTING" val="False"/>
  <p:tag name="HASRESULTS" val="False"/>
  <p:tag name="TPQUESTIONXML" val="﻿&lt;?xml version=&quot;1.0&quot; encoding=&quot;utf-8&quot;?&gt;&#10;&lt;questionlist&gt;&#10;    &lt;properties&gt;&#10;        &lt;guid&gt;BC8F9E7C071D40EB8AC34349392D1166&lt;/guid&gt;&#10;        &lt;description /&gt;&#10;        &lt;date&gt;11/15/2023 3:44:4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7A539142BDD4794859CF08B170E9BC4&lt;/guid&gt;&#10;            &lt;repollguid&gt;7125A443CF20410F8D2FDD534CAE5B39&lt;/repollguid&gt;&#10;            &lt;sourceid&gt;252C8E79F5CA42C8B12FBB74D81F9AF6&lt;/sourceid&gt;&#10;            &lt;questiontext&gt;In your organisation do you feel able to raise concerns and talk about errors to support learning?&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23C2119D464D4ACA8669763BA249E787&lt;/guid&gt;&#10;                    &lt;answertext&gt;Yes feel supported and safe to do this&lt;/answertext&gt;&#10;                    &lt;valuetype&gt;0&lt;/valuetype&gt;&#10;                &lt;/answer&gt;&#10;                &lt;answer&gt;&#10;                    &lt;guid&gt;C9FDB3241D404EAFB996671047E83F90&lt;/guid&gt;&#10;                    &lt;answertext&gt;Yes but  would welcome more support to do this&lt;/answertext&gt;&#10;                    &lt;valuetype&gt;0&lt;/valuetype&gt;&#10;                &lt;/answer&gt;&#10;                &lt;answer&gt;&#10;                    &lt;guid&gt;833170C1B674440B82463FD0DE393207&lt;/guid&gt;&#10;                    &lt;answertext&gt;Not sure&lt;/answertext&gt;&#10;                    &lt;valuetype&gt;0&lt;/valuetype&gt;&#10;                &lt;/answer&gt;&#10;                &lt;answer&gt;&#10;                    &lt;guid&gt;A2B98ABB9A854817AD559E15BD3EE7BB&lt;/guid&gt;&#10;                    &lt;answertext&gt;No it does not feel safe to do that where I work&lt;/answertext&gt;&#10;                    &lt;valuetype&gt;0&lt;/valuetype&gt;&#10;                &lt;/answer&gt;&#10;                &lt;answer&gt;&#10;                    &lt;guid&gt;0826FD21392A4BF6A9B02DBB0E9479D3&lt;/guid&gt;&#10;                    &lt;answertext&gt;No I have had a negative experience of doing this in the past and felt unsupported&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heme/theme1.xml><?xml version="1.0" encoding="utf-8"?>
<a:theme xmlns:a="http://schemas.openxmlformats.org/drawingml/2006/main" name="1_Office Theme">
  <a:themeElements>
    <a:clrScheme name="GMC Colours">
      <a:dk1>
        <a:srgbClr val="0F265C"/>
      </a:dk1>
      <a:lt1>
        <a:srgbClr val="FFFFFF"/>
      </a:lt1>
      <a:dk2>
        <a:srgbClr val="156EA5"/>
      </a:dk2>
      <a:lt2>
        <a:srgbClr val="2CA6C2"/>
      </a:lt2>
      <a:accent1>
        <a:srgbClr val="F39200"/>
      </a:accent1>
      <a:accent2>
        <a:srgbClr val="7CA72B"/>
      </a:accent2>
      <a:accent3>
        <a:srgbClr val="485485"/>
      </a:accent3>
      <a:accent4>
        <a:srgbClr val="FFF5E9"/>
      </a:accent4>
      <a:accent5>
        <a:srgbClr val="000000"/>
      </a:accent5>
      <a:accent6>
        <a:srgbClr val="DDF1FD"/>
      </a:accent6>
      <a:hlink>
        <a:srgbClr val="2CA6C2"/>
      </a:hlink>
      <a:folHlink>
        <a:srgbClr val="485485"/>
      </a:folHlink>
    </a:clrScheme>
    <a:fontScheme name="Calibri light bulle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sz="2700" dirty="0" smtClean="0">
            <a:solidFill>
              <a:schemeClr val="tx2"/>
            </a:solidFill>
          </a:defRPr>
        </a:defPPr>
      </a:lstStyle>
    </a:txDef>
  </a:objectDefaults>
  <a:extraClrSchemeLst/>
  <a:extLst>
    <a:ext uri="{05A4C25C-085E-4340-85A3-A5531E510DB2}">
      <thm15:themeFamily xmlns:thm15="http://schemas.microsoft.com/office/thememl/2012/main" name="GMC_Presentation_Template_V2.0.potx" id="{2EBE6AE8-66B2-483A-800C-D62EEF3C45E7}" vid="{E382B8C2-1431-4768-8C40-BE1D079BD2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DE52654011F745A291979B660398F2" ma:contentTypeVersion="17" ma:contentTypeDescription="Create a new document." ma:contentTypeScope="" ma:versionID="c592b8f0ba04d85e72c4b140088038ef">
  <xsd:schema xmlns:xsd="http://www.w3.org/2001/XMLSchema" xmlns:xs="http://www.w3.org/2001/XMLSchema" xmlns:p="http://schemas.microsoft.com/office/2006/metadata/properties" xmlns:ns2="471cea48-cbb6-4288-a41f-b803299eedd5" xmlns:ns3="266b7593-33ac-4692-ad6d-f8f36662e10e" targetNamespace="http://schemas.microsoft.com/office/2006/metadata/properties" ma:root="true" ma:fieldsID="f88b6662a45761585823d357bcc35335" ns2:_="" ns3:_="">
    <xsd:import namespace="471cea48-cbb6-4288-a41f-b803299eedd5"/>
    <xsd:import namespace="266b7593-33ac-4692-ad6d-f8f36662e1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1cea48-cbb6-4288-a41f-b803299eed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867a3d-0b7e-4f6d-83ce-32be73024c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6b7593-33ac-4692-ad6d-f8f36662e1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c149cd-1edb-464c-84b6-d606196c579c}" ma:internalName="TaxCatchAll" ma:showField="CatchAllData" ma:web="266b7593-33ac-4692-ad6d-f8f36662e1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6b7593-33ac-4692-ad6d-f8f36662e10e" xsi:nil="true"/>
    <lcf76f155ced4ddcb4097134ff3c332f xmlns="471cea48-cbb6-4288-a41f-b803299eed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F9D0AD-7390-4F54-97A8-FD5969D50BA5}">
  <ds:schemaRefs>
    <ds:schemaRef ds:uri="266b7593-33ac-4692-ad6d-f8f36662e10e"/>
    <ds:schemaRef ds:uri="471cea48-cbb6-4288-a41f-b803299eed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4EDD79-AD3C-48F7-BE4E-82772C933E71}">
  <ds:schemaRefs>
    <ds:schemaRef ds:uri="http://schemas.microsoft.com/sharepoint/v3/contenttype/forms"/>
  </ds:schemaRefs>
</ds:datastoreItem>
</file>

<file path=customXml/itemProps3.xml><?xml version="1.0" encoding="utf-8"?>
<ds:datastoreItem xmlns:ds="http://schemas.openxmlformats.org/officeDocument/2006/customXml" ds:itemID="{073F8AA4-38FA-4B35-8B29-FBC5EAA132B1}">
  <ds:schemaRefs>
    <ds:schemaRef ds:uri="http://schemas.microsoft.com/office/2006/documentManagement/types"/>
    <ds:schemaRef ds:uri="266b7593-33ac-4692-ad6d-f8f36662e10e"/>
    <ds:schemaRef ds:uri="http://purl.org/dc/elements/1.1/"/>
    <ds:schemaRef ds:uri="http://schemas.microsoft.com/office/2006/metadata/properties"/>
    <ds:schemaRef ds:uri="471cea48-cbb6-4288-a41f-b803299eedd5"/>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GMC Presentation Template</Template>
  <TotalTime>2094</TotalTime>
  <Words>11450</Words>
  <Application>Microsoft Office PowerPoint</Application>
  <PresentationFormat>Widescreen</PresentationFormat>
  <Paragraphs>763</Paragraphs>
  <Slides>39</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Courier New</vt:lpstr>
      <vt:lpstr>Segoe UI</vt:lpstr>
      <vt:lpstr>Symbol</vt:lpstr>
      <vt:lpstr>Tahoma</vt:lpstr>
      <vt:lpstr>Wingdings</vt:lpstr>
      <vt:lpstr>1_Office Theme</vt:lpstr>
      <vt:lpstr>PowerPoint Presentation</vt:lpstr>
      <vt:lpstr>PowerPoint Presentation</vt:lpstr>
      <vt:lpstr>PowerPoint Presentation</vt:lpstr>
      <vt:lpstr>  What do we do?</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you doing  in your workplace that contributes to a positive culture?</vt:lpstr>
      <vt:lpstr>PowerPoint Presentation</vt:lpstr>
      <vt:lpstr>PowerPoint Presentation</vt:lpstr>
      <vt:lpstr>What helps create a patient centred approach where you work?</vt:lpstr>
      <vt:lpstr>PowerPoint Presentation</vt:lpstr>
      <vt:lpstr>PowerPoint Presentation</vt:lpstr>
      <vt:lpstr>PowerPoint Presentation</vt:lpstr>
      <vt:lpstr>PowerPoint Presentation</vt:lpstr>
      <vt:lpstr>How do you raise awareness about  discrimination  where you work?</vt:lpstr>
      <vt:lpstr>PowerPoint Presentation</vt:lpstr>
      <vt:lpstr>PowerPoint Presentation</vt:lpstr>
      <vt:lpstr>What can support Doctors to be more confident to raise concerns and talk about errors to support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Harding</dc:creator>
  <cp:lastModifiedBy>Rachel Ball</cp:lastModifiedBy>
  <cp:revision>20</cp:revision>
  <dcterms:created xsi:type="dcterms:W3CDTF">2023-09-19T11:32:28Z</dcterms:created>
  <dcterms:modified xsi:type="dcterms:W3CDTF">2024-01-04T11:24:19Z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0x01010034DE52654011F745A291979B660398F2</vt:lpwstr>
  </property>
  <property fmtid="{D5CDD505-2E9C-101B-9397-08002B2CF9AE}" pid="3" name="_dlc_DocIdItemGuid">
    <vt:lpwstr>768d531b-2dd4-46d1-ad25-be7190a5ffcd</vt:lpwstr>
  </property>
  <property fmtid="{D5CDD505-2E9C-101B-9397-08002B2CF9AE}" pid="4" name="MediaServiceImageTags">
    <vt:lpwstr/>
  </property>
</Properties>
</file>