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Lst>
  <p:notesMasterIdLst>
    <p:notesMasterId r:id="rId69"/>
  </p:notesMasterIdLst>
  <p:sldIdLst>
    <p:sldId id="1149" r:id="rId6"/>
    <p:sldId id="1146" r:id="rId7"/>
    <p:sldId id="1159" r:id="rId8"/>
    <p:sldId id="260" r:id="rId9"/>
    <p:sldId id="1135" r:id="rId10"/>
    <p:sldId id="1161" r:id="rId11"/>
    <p:sldId id="261" r:id="rId12"/>
    <p:sldId id="262" r:id="rId13"/>
    <p:sldId id="263" r:id="rId14"/>
    <p:sldId id="1153" r:id="rId15"/>
    <p:sldId id="1108" r:id="rId16"/>
    <p:sldId id="277" r:id="rId17"/>
    <p:sldId id="265" r:id="rId18"/>
    <p:sldId id="314" r:id="rId19"/>
    <p:sldId id="1113" r:id="rId20"/>
    <p:sldId id="264" r:id="rId21"/>
    <p:sldId id="1107" r:id="rId22"/>
    <p:sldId id="1111" r:id="rId23"/>
    <p:sldId id="313" r:id="rId24"/>
    <p:sldId id="1128" r:id="rId25"/>
    <p:sldId id="1137" r:id="rId26"/>
    <p:sldId id="1140" r:id="rId27"/>
    <p:sldId id="1138" r:id="rId28"/>
    <p:sldId id="1129" r:id="rId29"/>
    <p:sldId id="1139" r:id="rId30"/>
    <p:sldId id="1141" r:id="rId31"/>
    <p:sldId id="1142" r:id="rId32"/>
    <p:sldId id="1155" r:id="rId33"/>
    <p:sldId id="1144" r:id="rId34"/>
    <p:sldId id="1120" r:id="rId35"/>
    <p:sldId id="1114" r:id="rId36"/>
    <p:sldId id="1123" r:id="rId37"/>
    <p:sldId id="1124" r:id="rId38"/>
    <p:sldId id="323" r:id="rId39"/>
    <p:sldId id="1121" r:id="rId40"/>
    <p:sldId id="1130" r:id="rId41"/>
    <p:sldId id="1054" r:id="rId42"/>
    <p:sldId id="1132" r:id="rId43"/>
    <p:sldId id="1133" r:id="rId44"/>
    <p:sldId id="1134" r:id="rId45"/>
    <p:sldId id="1148" r:id="rId46"/>
    <p:sldId id="1150" r:id="rId47"/>
    <p:sldId id="1126" r:id="rId48"/>
    <p:sldId id="1125" r:id="rId49"/>
    <p:sldId id="1117" r:id="rId50"/>
    <p:sldId id="273" r:id="rId51"/>
    <p:sldId id="271" r:id="rId52"/>
    <p:sldId id="270" r:id="rId53"/>
    <p:sldId id="1156" r:id="rId54"/>
    <p:sldId id="1136" r:id="rId55"/>
    <p:sldId id="312" r:id="rId56"/>
    <p:sldId id="311" r:id="rId57"/>
    <p:sldId id="1152" r:id="rId58"/>
    <p:sldId id="1119" r:id="rId59"/>
    <p:sldId id="1157" r:id="rId60"/>
    <p:sldId id="1118" r:id="rId61"/>
    <p:sldId id="1158" r:id="rId62"/>
    <p:sldId id="1110" r:id="rId63"/>
    <p:sldId id="333" r:id="rId64"/>
    <p:sldId id="1151" r:id="rId65"/>
    <p:sldId id="1160" r:id="rId66"/>
    <p:sldId id="1115" r:id="rId67"/>
    <p:sldId id="1147" r:id="rId68"/>
  </p:sldIdLst>
  <p:sldSz cx="12192000" cy="6858000"/>
  <p:notesSz cx="6858000" cy="9144000"/>
  <p:defaultTextStyle>
    <a:defPPr>
      <a:defRPr lang="en-US"/>
    </a:defPPr>
    <a:lvl1pPr marL="0" algn="l" defTabSz="497739" rtl="0" eaLnBrk="1" latinLnBrk="0" hangingPunct="1">
      <a:defRPr sz="2000" kern="1200">
        <a:solidFill>
          <a:schemeClr val="tx1"/>
        </a:solidFill>
        <a:latin typeface="+mn-lt"/>
        <a:ea typeface="+mn-ea"/>
        <a:cs typeface="+mn-cs"/>
      </a:defRPr>
    </a:lvl1pPr>
    <a:lvl2pPr marL="497739" algn="l" defTabSz="497739" rtl="0" eaLnBrk="1" latinLnBrk="0" hangingPunct="1">
      <a:defRPr sz="2000" kern="1200">
        <a:solidFill>
          <a:schemeClr val="tx1"/>
        </a:solidFill>
        <a:latin typeface="+mn-lt"/>
        <a:ea typeface="+mn-ea"/>
        <a:cs typeface="+mn-cs"/>
      </a:defRPr>
    </a:lvl2pPr>
    <a:lvl3pPr marL="995478" algn="l" defTabSz="497739" rtl="0" eaLnBrk="1" latinLnBrk="0" hangingPunct="1">
      <a:defRPr sz="2000" kern="1200">
        <a:solidFill>
          <a:schemeClr val="tx1"/>
        </a:solidFill>
        <a:latin typeface="+mn-lt"/>
        <a:ea typeface="+mn-ea"/>
        <a:cs typeface="+mn-cs"/>
      </a:defRPr>
    </a:lvl3pPr>
    <a:lvl4pPr marL="1493217" algn="l" defTabSz="497739" rtl="0" eaLnBrk="1" latinLnBrk="0" hangingPunct="1">
      <a:defRPr sz="2000" kern="1200">
        <a:solidFill>
          <a:schemeClr val="tx1"/>
        </a:solidFill>
        <a:latin typeface="+mn-lt"/>
        <a:ea typeface="+mn-ea"/>
        <a:cs typeface="+mn-cs"/>
      </a:defRPr>
    </a:lvl4pPr>
    <a:lvl5pPr marL="1990957" algn="l" defTabSz="497739" rtl="0" eaLnBrk="1" latinLnBrk="0" hangingPunct="1">
      <a:defRPr sz="2000" kern="1200">
        <a:solidFill>
          <a:schemeClr val="tx1"/>
        </a:solidFill>
        <a:latin typeface="+mn-lt"/>
        <a:ea typeface="+mn-ea"/>
        <a:cs typeface="+mn-cs"/>
      </a:defRPr>
    </a:lvl5pPr>
    <a:lvl6pPr marL="2488695" algn="l" defTabSz="497739" rtl="0" eaLnBrk="1" latinLnBrk="0" hangingPunct="1">
      <a:defRPr sz="2000" kern="1200">
        <a:solidFill>
          <a:schemeClr val="tx1"/>
        </a:solidFill>
        <a:latin typeface="+mn-lt"/>
        <a:ea typeface="+mn-ea"/>
        <a:cs typeface="+mn-cs"/>
      </a:defRPr>
    </a:lvl6pPr>
    <a:lvl7pPr marL="2986435" algn="l" defTabSz="497739" rtl="0" eaLnBrk="1" latinLnBrk="0" hangingPunct="1">
      <a:defRPr sz="2000" kern="1200">
        <a:solidFill>
          <a:schemeClr val="tx1"/>
        </a:solidFill>
        <a:latin typeface="+mn-lt"/>
        <a:ea typeface="+mn-ea"/>
        <a:cs typeface="+mn-cs"/>
      </a:defRPr>
    </a:lvl7pPr>
    <a:lvl8pPr marL="3484174" algn="l" defTabSz="497739" rtl="0" eaLnBrk="1" latinLnBrk="0" hangingPunct="1">
      <a:defRPr sz="2000" kern="1200">
        <a:solidFill>
          <a:schemeClr val="tx1"/>
        </a:solidFill>
        <a:latin typeface="+mn-lt"/>
        <a:ea typeface="+mn-ea"/>
        <a:cs typeface="+mn-cs"/>
      </a:defRPr>
    </a:lvl8pPr>
    <a:lvl9pPr marL="3981914" algn="l" defTabSz="497739"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CE"/>
    <a:srgbClr val="FFB8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spc="0" baseline="0">
                <a:solidFill>
                  <a:schemeClr val="tx1">
                    <a:lumMod val="65000"/>
                    <a:lumOff val="35000"/>
                  </a:schemeClr>
                </a:solidFill>
                <a:latin typeface="+mn-lt"/>
                <a:ea typeface="+mn-ea"/>
                <a:cs typeface="+mn-cs"/>
              </a:defRPr>
            </a:pPr>
            <a:r>
              <a:rPr lang="en-GB" b="1"/>
              <a:t>Uptake 8 care process - July 2024  </a:t>
            </a:r>
          </a:p>
        </c:rich>
      </c:tx>
      <c:overlay val="0"/>
      <c:spPr>
        <a:noFill/>
        <a:ln>
          <a:noFill/>
        </a:ln>
        <a:effectLst/>
      </c:spPr>
      <c:txPr>
        <a:bodyPr rot="0" spcFirstLastPara="1" vertOverflow="ellipsis" vert="horz" wrap="square" anchor="ctr" anchorCtr="1"/>
        <a:lstStyle/>
        <a:p>
          <a:pPr>
            <a:defRPr sz="126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369203849518808"/>
          <c:y val="0.16245370370370371"/>
          <c:w val="0.75934514435695533"/>
          <c:h val="0.72088764946048411"/>
        </c:manualLayout>
      </c:layout>
      <c:barChart>
        <c:barDir val="col"/>
        <c:grouping val="clustered"/>
        <c:varyColors val="0"/>
        <c:ser>
          <c:idx val="1"/>
          <c:order val="1"/>
          <c:tx>
            <c:strRef>
              <c:f>'[Copy of T2DAY (2024-07) AM.xlsx]SY (2)'!$C$27</c:f>
              <c:strCache>
                <c:ptCount val="1"/>
                <c:pt idx="0">
                  <c:v>With T2 </c:v>
                </c:pt>
              </c:strCache>
            </c:strRef>
          </c:tx>
          <c:spPr>
            <a:solidFill>
              <a:srgbClr val="41B6E6"/>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'[Copy of T2DAY (2024-07) AM.xlsx]SY (2)'!$A$28:$A$31</c:f>
              <c:strCache>
                <c:ptCount val="4"/>
                <c:pt idx="0">
                  <c:v>BARNSLEY</c:v>
                </c:pt>
                <c:pt idx="1">
                  <c:v>DONCASTER</c:v>
                </c:pt>
                <c:pt idx="2">
                  <c:v>ROTHERHAM</c:v>
                </c:pt>
                <c:pt idx="3">
                  <c:v>SHEFFIELD</c:v>
                </c:pt>
              </c:strCache>
            </c:strRef>
          </c:cat>
          <c:val>
            <c:numRef>
              <c:f>'[Copy of T2DAY (2024-07) AM.xlsx]SY (2)'!$C$28:$C$31</c:f>
              <c:numCache>
                <c:formatCode>General</c:formatCode>
                <c:ptCount val="4"/>
                <c:pt idx="0">
                  <c:v>575</c:v>
                </c:pt>
                <c:pt idx="1">
                  <c:v>871</c:v>
                </c:pt>
                <c:pt idx="2">
                  <c:v>769</c:v>
                </c:pt>
                <c:pt idx="3">
                  <c:v>1542</c:v>
                </c:pt>
              </c:numCache>
            </c:numRef>
          </c:val>
          <c:extLst>
            <c:ext xmlns:c16="http://schemas.microsoft.com/office/drawing/2014/chart" uri="{C3380CC4-5D6E-409C-BE32-E72D297353CC}">
              <c16:uniqueId val="{00000000-3F2E-428F-9816-C7F6B986EC5B}"/>
            </c:ext>
          </c:extLst>
        </c:ser>
        <c:ser>
          <c:idx val="3"/>
          <c:order val="3"/>
          <c:tx>
            <c:strRef>
              <c:f>'[Copy of T2DAY (2024-07) AM.xlsx]SY (2)'!$F$27</c:f>
              <c:strCache>
                <c:ptCount val="1"/>
                <c:pt idx="0">
                  <c:v>Completed 8 care </c:v>
                </c:pt>
              </c:strCache>
            </c:strRef>
          </c:tx>
          <c:spPr>
            <a:solidFill>
              <a:srgbClr val="7030A0"/>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'[Copy of T2DAY (2024-07) AM.xlsx]SY (2)'!$A$28:$A$31</c:f>
              <c:strCache>
                <c:ptCount val="4"/>
                <c:pt idx="0">
                  <c:v>BARNSLEY</c:v>
                </c:pt>
                <c:pt idx="1">
                  <c:v>DONCASTER</c:v>
                </c:pt>
                <c:pt idx="2">
                  <c:v>ROTHERHAM</c:v>
                </c:pt>
                <c:pt idx="3">
                  <c:v>SHEFFIELD</c:v>
                </c:pt>
              </c:strCache>
            </c:strRef>
          </c:cat>
          <c:val>
            <c:numRef>
              <c:f>'[Copy of T2DAY (2024-07) AM.xlsx]SY (2)'!$F$28:$F$31</c:f>
              <c:numCache>
                <c:formatCode>General</c:formatCode>
                <c:ptCount val="4"/>
                <c:pt idx="0">
                  <c:v>147</c:v>
                </c:pt>
                <c:pt idx="1">
                  <c:v>209</c:v>
                </c:pt>
                <c:pt idx="2">
                  <c:v>142</c:v>
                </c:pt>
                <c:pt idx="3">
                  <c:v>463</c:v>
                </c:pt>
              </c:numCache>
            </c:numRef>
          </c:val>
          <c:extLst>
            <c:ext xmlns:c16="http://schemas.microsoft.com/office/drawing/2014/chart" uri="{C3380CC4-5D6E-409C-BE32-E72D297353CC}">
              <c16:uniqueId val="{00000001-3F2E-428F-9816-C7F6B986EC5B}"/>
            </c:ext>
          </c:extLst>
        </c:ser>
        <c:dLbls>
          <c:dLblPos val="outEnd"/>
          <c:showLegendKey val="0"/>
          <c:showVal val="1"/>
          <c:showCatName val="0"/>
          <c:showSerName val="0"/>
          <c:showPercent val="0"/>
          <c:showBubbleSize val="0"/>
        </c:dLbls>
        <c:gapWidth val="219"/>
        <c:overlap val="-27"/>
        <c:axId val="1094135040"/>
        <c:axId val="1137004304"/>
        <c:extLst>
          <c:ext xmlns:c15="http://schemas.microsoft.com/office/drawing/2012/chart" uri="{02D57815-91ED-43cb-92C2-25804820EDAC}">
            <c15:filteredBarSeries>
              <c15:ser>
                <c:idx val="0"/>
                <c:order val="0"/>
                <c:tx>
                  <c:strRef>
                    <c:extLst>
                      <c:ext uri="{02D57815-91ED-43cb-92C2-25804820EDAC}">
                        <c15:formulaRef>
                          <c15:sqref>'[Copy of T2DAY (2024-07) AM.xlsx]SY (2)'!$B$27</c15:sqref>
                        </c15:formulaRef>
                      </c:ext>
                    </c:extLst>
                    <c:strCache>
                      <c:ptCount val="1"/>
                      <c:pt idx="0">
                        <c:v>With T2 Feb 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'[Copy of T2DAY (2024-07) AM.xlsx]SY (2)'!$A$28:$A$31</c15:sqref>
                        </c15:formulaRef>
                      </c:ext>
                    </c:extLst>
                    <c:strCache>
                      <c:ptCount val="4"/>
                      <c:pt idx="0">
                        <c:v>BARNSLEY</c:v>
                      </c:pt>
                      <c:pt idx="1">
                        <c:v>DONCASTER</c:v>
                      </c:pt>
                      <c:pt idx="2">
                        <c:v>ROTHERHAM</c:v>
                      </c:pt>
                      <c:pt idx="3">
                        <c:v>SHEFFIELD</c:v>
                      </c:pt>
                    </c:strCache>
                  </c:strRef>
                </c:cat>
                <c:val>
                  <c:numRef>
                    <c:extLst>
                      <c:ext uri="{02D57815-91ED-43cb-92C2-25804820EDAC}">
                        <c15:formulaRef>
                          <c15:sqref>'[Copy of T2DAY (2024-07) AM.xlsx]SY (2)'!$B$28:$B$31</c15:sqref>
                        </c15:formulaRef>
                      </c:ext>
                    </c:extLst>
                    <c:numCache>
                      <c:formatCode>General</c:formatCode>
                      <c:ptCount val="4"/>
                      <c:pt idx="0">
                        <c:v>572</c:v>
                      </c:pt>
                      <c:pt idx="1">
                        <c:v>836</c:v>
                      </c:pt>
                      <c:pt idx="2">
                        <c:v>726</c:v>
                      </c:pt>
                      <c:pt idx="3">
                        <c:v>1475</c:v>
                      </c:pt>
                    </c:numCache>
                  </c:numRef>
                </c:val>
                <c:extLst>
                  <c:ext xmlns:c16="http://schemas.microsoft.com/office/drawing/2014/chart" uri="{C3380CC4-5D6E-409C-BE32-E72D297353CC}">
                    <c16:uniqueId val="{00000002-3F2E-428F-9816-C7F6B986EC5B}"/>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'[Copy of T2DAY (2024-07) AM.xlsx]SY (2)'!$D$27</c15:sqref>
                        </c15:formulaRef>
                      </c:ext>
                    </c:extLst>
                    <c:strCache>
                      <c:ptCount val="1"/>
                      <c:pt idx="0">
                        <c:v>Feb-24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'[Copy of T2DAY (2024-07) AM.xlsx]SY (2)'!$A$28:$A$31</c15:sqref>
                        </c15:formulaRef>
                      </c:ext>
                    </c:extLst>
                    <c:strCache>
                      <c:ptCount val="4"/>
                      <c:pt idx="0">
                        <c:v>BARNSLEY</c:v>
                      </c:pt>
                      <c:pt idx="1">
                        <c:v>DONCASTER</c:v>
                      </c:pt>
                      <c:pt idx="2">
                        <c:v>ROTHERHAM</c:v>
                      </c:pt>
                      <c:pt idx="3">
                        <c:v>SHEFFIELD</c:v>
                      </c:pt>
                    </c:strCache>
                  </c:strRef>
                </c:cat>
                <c:val>
                  <c:numRef>
                    <c:extLst xmlns:c15="http://schemas.microsoft.com/office/drawing/2012/chart">
                      <c:ext xmlns:c15="http://schemas.microsoft.com/office/drawing/2012/chart" uri="{02D57815-91ED-43cb-92C2-25804820EDAC}">
                        <c15:formulaRef>
                          <c15:sqref>'[Copy of T2DAY (2024-07) AM.xlsx]SY (2)'!$D$28:$D$31</c15:sqref>
                        </c15:formulaRef>
                      </c:ext>
                    </c:extLst>
                    <c:numCache>
                      <c:formatCode>General</c:formatCode>
                      <c:ptCount val="4"/>
                      <c:pt idx="0">
                        <c:v>129</c:v>
                      </c:pt>
                      <c:pt idx="1">
                        <c:v>191</c:v>
                      </c:pt>
                      <c:pt idx="2">
                        <c:v>116</c:v>
                      </c:pt>
                      <c:pt idx="3">
                        <c:v>470</c:v>
                      </c:pt>
                    </c:numCache>
                  </c:numRef>
                </c:val>
                <c:extLst xmlns:c15="http://schemas.microsoft.com/office/drawing/2012/chart">
                  <c:ext xmlns:c16="http://schemas.microsoft.com/office/drawing/2014/chart" uri="{C3380CC4-5D6E-409C-BE32-E72D297353CC}">
                    <c16:uniqueId val="{00000003-3F2E-428F-9816-C7F6B986EC5B}"/>
                  </c:ext>
                </c:extLst>
              </c15:ser>
            </c15:filteredBarSeries>
          </c:ext>
        </c:extLst>
      </c:barChart>
      <c:catAx>
        <c:axId val="109413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137004304"/>
        <c:crosses val="autoZero"/>
        <c:auto val="1"/>
        <c:lblAlgn val="ctr"/>
        <c:lblOffset val="100"/>
        <c:noMultiLvlLbl val="0"/>
      </c:catAx>
      <c:valAx>
        <c:axId val="11370043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94135040"/>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30553291415006367"/>
          <c:y val="7.8601270524428571E-2"/>
          <c:w val="0.37650809606906982"/>
          <c:h val="0.2714496783791092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81DE0C-097D-430D-B869-580CD9A9787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18679DE-1800-4A11-8868-3AEBDA38DE6F}">
      <dgm:prSet custT="1"/>
      <dgm:spPr/>
      <dgm:t>
        <a:bodyPr/>
        <a:lstStyle/>
        <a:p>
          <a:pPr>
            <a:lnSpc>
              <a:spcPct val="100000"/>
            </a:lnSpc>
          </a:pPr>
          <a:r>
            <a:rPr lang="en-GB" sz="2000"/>
            <a:t>National Diabetes Audit Data Q4 2022-23 indicates the prevalence of EOT2D within our total T2 population of 85,355 is </a:t>
          </a:r>
          <a:r>
            <a:rPr lang="en-GB" sz="2000" b="1"/>
            <a:t>3600 individuals</a:t>
          </a:r>
          <a:r>
            <a:rPr lang="en-GB" sz="2000"/>
            <a:t>, the </a:t>
          </a:r>
          <a:r>
            <a:rPr lang="en-GB" sz="2000" b="1"/>
            <a:t>majority of whom are cared for exclusively in General Practice.</a:t>
          </a:r>
          <a:endParaRPr lang="en-US" sz="2000"/>
        </a:p>
      </dgm:t>
    </dgm:pt>
    <dgm:pt modelId="{E61BA84B-1FA0-4E4D-AFBA-70A45EDC0114}" type="parTrans" cxnId="{5B2E5C10-D6B6-41E5-956D-C311A1617789}">
      <dgm:prSet/>
      <dgm:spPr/>
      <dgm:t>
        <a:bodyPr/>
        <a:lstStyle/>
        <a:p>
          <a:endParaRPr lang="en-US"/>
        </a:p>
      </dgm:t>
    </dgm:pt>
    <dgm:pt modelId="{1D23456F-ED60-4D4A-BED1-0A092EFF04AF}" type="sibTrans" cxnId="{5B2E5C10-D6B6-41E5-956D-C311A1617789}">
      <dgm:prSet/>
      <dgm:spPr/>
      <dgm:t>
        <a:bodyPr/>
        <a:lstStyle/>
        <a:p>
          <a:endParaRPr lang="en-US"/>
        </a:p>
      </dgm:t>
    </dgm:pt>
    <dgm:pt modelId="{EFCD7052-9EDA-4882-9A1B-AFA37B7D8DC2}">
      <dgm:prSet/>
      <dgm:spPr/>
      <dgm:t>
        <a:bodyPr/>
        <a:lstStyle/>
        <a:p>
          <a:pPr>
            <a:lnSpc>
              <a:spcPct val="100000"/>
            </a:lnSpc>
          </a:pPr>
          <a:r>
            <a:rPr lang="en-GB"/>
            <a:t>The National Diabetes Audit (NDA) shows that </a:t>
          </a:r>
          <a:r>
            <a:rPr lang="en-GB" b="1" u="sng"/>
            <a:t>prevalence is increasing yearly.</a:t>
          </a:r>
          <a:endParaRPr lang="en-US"/>
        </a:p>
      </dgm:t>
    </dgm:pt>
    <dgm:pt modelId="{F0463653-791C-4551-8A1E-FF5E6A68D231}" type="parTrans" cxnId="{F02F89FA-C793-40F6-8FD3-A8976816648F}">
      <dgm:prSet/>
      <dgm:spPr/>
      <dgm:t>
        <a:bodyPr/>
        <a:lstStyle/>
        <a:p>
          <a:endParaRPr lang="en-US"/>
        </a:p>
      </dgm:t>
    </dgm:pt>
    <dgm:pt modelId="{9438A745-3483-4C0D-91B5-E3F69F5EFF6C}" type="sibTrans" cxnId="{F02F89FA-C793-40F6-8FD3-A8976816648F}">
      <dgm:prSet/>
      <dgm:spPr/>
      <dgm:t>
        <a:bodyPr/>
        <a:lstStyle/>
        <a:p>
          <a:endParaRPr lang="en-US"/>
        </a:p>
      </dgm:t>
    </dgm:pt>
    <dgm:pt modelId="{B06ACA01-8826-46DA-8C43-467CE8DE3220}">
      <dgm:prSet/>
      <dgm:spPr/>
      <dgm:t>
        <a:bodyPr/>
        <a:lstStyle/>
        <a:p>
          <a:pPr>
            <a:lnSpc>
              <a:spcPct val="100000"/>
            </a:lnSpc>
          </a:pPr>
          <a:r>
            <a:rPr lang="en-US" dirty="0"/>
            <a:t>Patients with EOT2D In South Yorkshire have increased by 148 within 4 months. </a:t>
          </a:r>
        </a:p>
      </dgm:t>
    </dgm:pt>
    <dgm:pt modelId="{802D14CB-EE44-4DE7-BA0A-252BA8706C7D}" type="parTrans" cxnId="{546A873A-14F4-476B-A1CE-6BCCCB0A3F63}">
      <dgm:prSet/>
      <dgm:spPr/>
      <dgm:t>
        <a:bodyPr/>
        <a:lstStyle/>
        <a:p>
          <a:endParaRPr lang="en-GB"/>
        </a:p>
      </dgm:t>
    </dgm:pt>
    <dgm:pt modelId="{A9C850C1-92E8-493E-8BE9-72A6C70C3895}" type="sibTrans" cxnId="{546A873A-14F4-476B-A1CE-6BCCCB0A3F63}">
      <dgm:prSet/>
      <dgm:spPr/>
      <dgm:t>
        <a:bodyPr/>
        <a:lstStyle/>
        <a:p>
          <a:endParaRPr lang="en-GB"/>
        </a:p>
      </dgm:t>
    </dgm:pt>
    <dgm:pt modelId="{B6141EEF-BFF2-4D64-B07F-FF702B1CFE1E}" type="pres">
      <dgm:prSet presAssocID="{6281DE0C-097D-430D-B869-580CD9A97874}" presName="root" presStyleCnt="0">
        <dgm:presLayoutVars>
          <dgm:dir/>
          <dgm:resizeHandles val="exact"/>
        </dgm:presLayoutVars>
      </dgm:prSet>
      <dgm:spPr/>
    </dgm:pt>
    <dgm:pt modelId="{313C8604-BD3F-4C47-B8F2-C45DA9CEFBDF}" type="pres">
      <dgm:prSet presAssocID="{018679DE-1800-4A11-8868-3AEBDA38DE6F}" presName="compNode" presStyleCnt="0"/>
      <dgm:spPr/>
    </dgm:pt>
    <dgm:pt modelId="{04079DF9-E25C-4068-93A4-76BF0B0A4F31}" type="pres">
      <dgm:prSet presAssocID="{018679DE-1800-4A11-8868-3AEBDA38DE6F}" presName="bgRect" presStyleLbl="bgShp" presStyleIdx="0" presStyleCnt="3"/>
      <dgm:spPr/>
    </dgm:pt>
    <dgm:pt modelId="{2853F228-7558-442D-984F-3699D7696A09}" type="pres">
      <dgm:prSet presAssocID="{018679DE-1800-4A11-8868-3AEBDA38DE6F}" presName="iconRect" presStyleLbl="node1" presStyleIdx="0" presStyleCnt="3" custScaleX="165601" custScaleY="13425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BC171184-C008-44DD-8FE1-269588E446E0}" type="pres">
      <dgm:prSet presAssocID="{018679DE-1800-4A11-8868-3AEBDA38DE6F}" presName="spaceRect" presStyleCnt="0"/>
      <dgm:spPr/>
    </dgm:pt>
    <dgm:pt modelId="{CA8CC079-E44C-4620-BDFE-6F5383FDF98A}" type="pres">
      <dgm:prSet presAssocID="{018679DE-1800-4A11-8868-3AEBDA38DE6F}" presName="parTx" presStyleLbl="revTx" presStyleIdx="0" presStyleCnt="3">
        <dgm:presLayoutVars>
          <dgm:chMax val="0"/>
          <dgm:chPref val="0"/>
        </dgm:presLayoutVars>
      </dgm:prSet>
      <dgm:spPr/>
    </dgm:pt>
    <dgm:pt modelId="{1EDB0B6E-F781-42AD-A93D-1A6069B43D2F}" type="pres">
      <dgm:prSet presAssocID="{1D23456F-ED60-4D4A-BED1-0A092EFF04AF}" presName="sibTrans" presStyleCnt="0"/>
      <dgm:spPr/>
    </dgm:pt>
    <dgm:pt modelId="{7B836551-1CAE-4A57-980E-F20ABE5F4127}" type="pres">
      <dgm:prSet presAssocID="{EFCD7052-9EDA-4882-9A1B-AFA37B7D8DC2}" presName="compNode" presStyleCnt="0"/>
      <dgm:spPr/>
    </dgm:pt>
    <dgm:pt modelId="{ACFACAC8-71E5-472A-8553-C133CFC0FB47}" type="pres">
      <dgm:prSet presAssocID="{EFCD7052-9EDA-4882-9A1B-AFA37B7D8DC2}" presName="bgRect" presStyleLbl="bgShp" presStyleIdx="1" presStyleCnt="3"/>
      <dgm:spPr/>
    </dgm:pt>
    <dgm:pt modelId="{203BF8C3-7603-42BD-B66C-32A95F9C022C}" type="pres">
      <dgm:prSet presAssocID="{EFCD7052-9EDA-4882-9A1B-AFA37B7D8DC2}" presName="iconRect" presStyleLbl="node1" presStyleIdx="1" presStyleCnt="3" custScaleX="174144" custScaleY="12109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4B707EC7-12E5-433C-8EDB-63515CB04F61}" type="pres">
      <dgm:prSet presAssocID="{EFCD7052-9EDA-4882-9A1B-AFA37B7D8DC2}" presName="spaceRect" presStyleCnt="0"/>
      <dgm:spPr/>
    </dgm:pt>
    <dgm:pt modelId="{F007D625-A0A7-4B84-B719-D9A652F83CB5}" type="pres">
      <dgm:prSet presAssocID="{EFCD7052-9EDA-4882-9A1B-AFA37B7D8DC2}" presName="parTx" presStyleLbl="revTx" presStyleIdx="1" presStyleCnt="3">
        <dgm:presLayoutVars>
          <dgm:chMax val="0"/>
          <dgm:chPref val="0"/>
        </dgm:presLayoutVars>
      </dgm:prSet>
      <dgm:spPr/>
    </dgm:pt>
    <dgm:pt modelId="{041C0CB7-45B5-4BAE-B7F5-B8793FCEAA53}" type="pres">
      <dgm:prSet presAssocID="{9438A745-3483-4C0D-91B5-E3F69F5EFF6C}" presName="sibTrans" presStyleCnt="0"/>
      <dgm:spPr/>
    </dgm:pt>
    <dgm:pt modelId="{2161A3B6-5701-4B96-88F9-63F0EB1B29C0}" type="pres">
      <dgm:prSet presAssocID="{B06ACA01-8826-46DA-8C43-467CE8DE3220}" presName="compNode" presStyleCnt="0"/>
      <dgm:spPr/>
    </dgm:pt>
    <dgm:pt modelId="{32C9A3FB-117B-4623-A39E-F0D1E89BE38B}" type="pres">
      <dgm:prSet presAssocID="{B06ACA01-8826-46DA-8C43-467CE8DE3220}" presName="bgRect" presStyleLbl="bgShp" presStyleIdx="2" presStyleCnt="3"/>
      <dgm:spPr/>
    </dgm:pt>
    <dgm:pt modelId="{F2230391-4B90-4E87-BDCF-CD47B1B59057}" type="pres">
      <dgm:prSet presAssocID="{B06ACA01-8826-46DA-8C43-467CE8DE3220}" presName="iconRect" presStyleLbl="node1" presStyleIdx="2" presStyleCnt="3" custScaleX="179839" custScaleY="122173"/>
      <dgm:spPr>
        <a:blipFill>
          <a:blip xmlns:r="http://schemas.openxmlformats.org/officeDocument/2006/relationships" r:embed="rId4">
            <a:extLst>
              <a:ext uri="{28A0092B-C50C-407E-A947-70E740481C1C}">
                <a14:useLocalDpi xmlns:a14="http://schemas.microsoft.com/office/drawing/2010/main" val="0"/>
              </a:ext>
            </a:extLst>
          </a:blip>
          <a:srcRect/>
          <a:stretch>
            <a:fillRect l="-20000" r="-20000"/>
          </a:stretch>
        </a:blipFill>
      </dgm:spPr>
    </dgm:pt>
    <dgm:pt modelId="{A87FF920-113D-43E6-B771-73C6982B10BF}" type="pres">
      <dgm:prSet presAssocID="{B06ACA01-8826-46DA-8C43-467CE8DE3220}" presName="spaceRect" presStyleCnt="0"/>
      <dgm:spPr/>
    </dgm:pt>
    <dgm:pt modelId="{2C6AE7A0-1FCB-4CBF-9230-B1C9392D39C1}" type="pres">
      <dgm:prSet presAssocID="{B06ACA01-8826-46DA-8C43-467CE8DE3220}" presName="parTx" presStyleLbl="revTx" presStyleIdx="2" presStyleCnt="3">
        <dgm:presLayoutVars>
          <dgm:chMax val="0"/>
          <dgm:chPref val="0"/>
        </dgm:presLayoutVars>
      </dgm:prSet>
      <dgm:spPr/>
    </dgm:pt>
  </dgm:ptLst>
  <dgm:cxnLst>
    <dgm:cxn modelId="{5B2E5C10-D6B6-41E5-956D-C311A1617789}" srcId="{6281DE0C-097D-430D-B869-580CD9A97874}" destId="{018679DE-1800-4A11-8868-3AEBDA38DE6F}" srcOrd="0" destOrd="0" parTransId="{E61BA84B-1FA0-4E4D-AFBA-70A45EDC0114}" sibTransId="{1D23456F-ED60-4D4A-BED1-0A092EFF04AF}"/>
    <dgm:cxn modelId="{2E15361D-96FD-4695-90AF-FA5212A47FCD}" type="presOf" srcId="{EFCD7052-9EDA-4882-9A1B-AFA37B7D8DC2}" destId="{F007D625-A0A7-4B84-B719-D9A652F83CB5}" srcOrd="0" destOrd="0" presId="urn:microsoft.com/office/officeart/2018/2/layout/IconVerticalSolidList"/>
    <dgm:cxn modelId="{FFD5DF1D-4924-442F-AE28-3882939EA425}" type="presOf" srcId="{6281DE0C-097D-430D-B869-580CD9A97874}" destId="{B6141EEF-BFF2-4D64-B07F-FF702B1CFE1E}" srcOrd="0" destOrd="0" presId="urn:microsoft.com/office/officeart/2018/2/layout/IconVerticalSolidList"/>
    <dgm:cxn modelId="{B4F7C827-9D8D-4118-8C2A-1513F86AE891}" type="presOf" srcId="{B06ACA01-8826-46DA-8C43-467CE8DE3220}" destId="{2C6AE7A0-1FCB-4CBF-9230-B1C9392D39C1}" srcOrd="0" destOrd="0" presId="urn:microsoft.com/office/officeart/2018/2/layout/IconVerticalSolidList"/>
    <dgm:cxn modelId="{546A873A-14F4-476B-A1CE-6BCCCB0A3F63}" srcId="{6281DE0C-097D-430D-B869-580CD9A97874}" destId="{B06ACA01-8826-46DA-8C43-467CE8DE3220}" srcOrd="2" destOrd="0" parTransId="{802D14CB-EE44-4DE7-BA0A-252BA8706C7D}" sibTransId="{A9C850C1-92E8-493E-8BE9-72A6C70C3895}"/>
    <dgm:cxn modelId="{F152534F-45C2-433E-BB61-E78983C6422E}" type="presOf" srcId="{018679DE-1800-4A11-8868-3AEBDA38DE6F}" destId="{CA8CC079-E44C-4620-BDFE-6F5383FDF98A}" srcOrd="0" destOrd="0" presId="urn:microsoft.com/office/officeart/2018/2/layout/IconVerticalSolidList"/>
    <dgm:cxn modelId="{F02F89FA-C793-40F6-8FD3-A8976816648F}" srcId="{6281DE0C-097D-430D-B869-580CD9A97874}" destId="{EFCD7052-9EDA-4882-9A1B-AFA37B7D8DC2}" srcOrd="1" destOrd="0" parTransId="{F0463653-791C-4551-8A1E-FF5E6A68D231}" sibTransId="{9438A745-3483-4C0D-91B5-E3F69F5EFF6C}"/>
    <dgm:cxn modelId="{FAFEDC7D-E6CC-46C8-8473-2F76B7A597C2}" type="presParOf" srcId="{B6141EEF-BFF2-4D64-B07F-FF702B1CFE1E}" destId="{313C8604-BD3F-4C47-B8F2-C45DA9CEFBDF}" srcOrd="0" destOrd="0" presId="urn:microsoft.com/office/officeart/2018/2/layout/IconVerticalSolidList"/>
    <dgm:cxn modelId="{9A383713-857D-4354-9C60-A60A1107F95B}" type="presParOf" srcId="{313C8604-BD3F-4C47-B8F2-C45DA9CEFBDF}" destId="{04079DF9-E25C-4068-93A4-76BF0B0A4F31}" srcOrd="0" destOrd="0" presId="urn:microsoft.com/office/officeart/2018/2/layout/IconVerticalSolidList"/>
    <dgm:cxn modelId="{71732C58-F811-4380-BF60-5802BAE23130}" type="presParOf" srcId="{313C8604-BD3F-4C47-B8F2-C45DA9CEFBDF}" destId="{2853F228-7558-442D-984F-3699D7696A09}" srcOrd="1" destOrd="0" presId="urn:microsoft.com/office/officeart/2018/2/layout/IconVerticalSolidList"/>
    <dgm:cxn modelId="{CDDB5353-D241-4790-A03B-ECCAA0A4586D}" type="presParOf" srcId="{313C8604-BD3F-4C47-B8F2-C45DA9CEFBDF}" destId="{BC171184-C008-44DD-8FE1-269588E446E0}" srcOrd="2" destOrd="0" presId="urn:microsoft.com/office/officeart/2018/2/layout/IconVerticalSolidList"/>
    <dgm:cxn modelId="{C83E86C1-3FE7-40C8-A07B-BD836AB2A5D3}" type="presParOf" srcId="{313C8604-BD3F-4C47-B8F2-C45DA9CEFBDF}" destId="{CA8CC079-E44C-4620-BDFE-6F5383FDF98A}" srcOrd="3" destOrd="0" presId="urn:microsoft.com/office/officeart/2018/2/layout/IconVerticalSolidList"/>
    <dgm:cxn modelId="{DCD1E863-A1EB-41D0-9EB0-468883C59258}" type="presParOf" srcId="{B6141EEF-BFF2-4D64-B07F-FF702B1CFE1E}" destId="{1EDB0B6E-F781-42AD-A93D-1A6069B43D2F}" srcOrd="1" destOrd="0" presId="urn:microsoft.com/office/officeart/2018/2/layout/IconVerticalSolidList"/>
    <dgm:cxn modelId="{CDD90CD7-C681-4F54-B10C-FC64D52F450F}" type="presParOf" srcId="{B6141EEF-BFF2-4D64-B07F-FF702B1CFE1E}" destId="{7B836551-1CAE-4A57-980E-F20ABE5F4127}" srcOrd="2" destOrd="0" presId="urn:microsoft.com/office/officeart/2018/2/layout/IconVerticalSolidList"/>
    <dgm:cxn modelId="{C3240720-D70A-4456-98CA-74DF7FEF6150}" type="presParOf" srcId="{7B836551-1CAE-4A57-980E-F20ABE5F4127}" destId="{ACFACAC8-71E5-472A-8553-C133CFC0FB47}" srcOrd="0" destOrd="0" presId="urn:microsoft.com/office/officeart/2018/2/layout/IconVerticalSolidList"/>
    <dgm:cxn modelId="{EC02C183-5B4F-451C-AC6C-F3E6CDDE868F}" type="presParOf" srcId="{7B836551-1CAE-4A57-980E-F20ABE5F4127}" destId="{203BF8C3-7603-42BD-B66C-32A95F9C022C}" srcOrd="1" destOrd="0" presId="urn:microsoft.com/office/officeart/2018/2/layout/IconVerticalSolidList"/>
    <dgm:cxn modelId="{7D1564D7-AC5D-4B93-B623-DF013D66AE52}" type="presParOf" srcId="{7B836551-1CAE-4A57-980E-F20ABE5F4127}" destId="{4B707EC7-12E5-433C-8EDB-63515CB04F61}" srcOrd="2" destOrd="0" presId="urn:microsoft.com/office/officeart/2018/2/layout/IconVerticalSolidList"/>
    <dgm:cxn modelId="{E08C5455-D1D5-4A1C-A936-B2B812428E29}" type="presParOf" srcId="{7B836551-1CAE-4A57-980E-F20ABE5F4127}" destId="{F007D625-A0A7-4B84-B719-D9A652F83CB5}" srcOrd="3" destOrd="0" presId="urn:microsoft.com/office/officeart/2018/2/layout/IconVerticalSolidList"/>
    <dgm:cxn modelId="{F312617C-1426-40FB-936E-A660EC95A7D2}" type="presParOf" srcId="{B6141EEF-BFF2-4D64-B07F-FF702B1CFE1E}" destId="{041C0CB7-45B5-4BAE-B7F5-B8793FCEAA53}" srcOrd="3" destOrd="0" presId="urn:microsoft.com/office/officeart/2018/2/layout/IconVerticalSolidList"/>
    <dgm:cxn modelId="{205768B4-6554-44DD-9B30-964680D91EB9}" type="presParOf" srcId="{B6141EEF-BFF2-4D64-B07F-FF702B1CFE1E}" destId="{2161A3B6-5701-4B96-88F9-63F0EB1B29C0}" srcOrd="4" destOrd="0" presId="urn:microsoft.com/office/officeart/2018/2/layout/IconVerticalSolidList"/>
    <dgm:cxn modelId="{16F5FE72-CBCD-4529-AE99-CDC9FD904940}" type="presParOf" srcId="{2161A3B6-5701-4B96-88F9-63F0EB1B29C0}" destId="{32C9A3FB-117B-4623-A39E-F0D1E89BE38B}" srcOrd="0" destOrd="0" presId="urn:microsoft.com/office/officeart/2018/2/layout/IconVerticalSolidList"/>
    <dgm:cxn modelId="{0A583520-2A18-4BDE-9C52-D910F97747FC}" type="presParOf" srcId="{2161A3B6-5701-4B96-88F9-63F0EB1B29C0}" destId="{F2230391-4B90-4E87-BDCF-CD47B1B59057}" srcOrd="1" destOrd="0" presId="urn:microsoft.com/office/officeart/2018/2/layout/IconVerticalSolidList"/>
    <dgm:cxn modelId="{D59FD7D9-F6AC-41CF-868F-2F30E911FCBA}" type="presParOf" srcId="{2161A3B6-5701-4B96-88F9-63F0EB1B29C0}" destId="{A87FF920-113D-43E6-B771-73C6982B10BF}" srcOrd="2" destOrd="0" presId="urn:microsoft.com/office/officeart/2018/2/layout/IconVerticalSolidList"/>
    <dgm:cxn modelId="{52E7AAB6-93D0-4D96-B676-AFB063AEB830}" type="presParOf" srcId="{2161A3B6-5701-4B96-88F9-63F0EB1B29C0}" destId="{2C6AE7A0-1FCB-4CBF-9230-B1C9392D39C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C05FC0-6473-44C6-977A-57D23F421355}"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9740A1A8-AC9A-4205-A497-52FA43FD47CB}">
      <dgm:prSet custT="1"/>
      <dgm:spPr/>
      <dgm:t>
        <a:bodyPr/>
        <a:lstStyle/>
        <a:p>
          <a:r>
            <a:rPr lang="en-US" sz="1600" b="1"/>
            <a:t>Seek out</a:t>
          </a:r>
        </a:p>
      </dgm:t>
    </dgm:pt>
    <dgm:pt modelId="{A74372CA-36BA-4E06-8632-5F72BB16C763}" type="parTrans" cxnId="{7800E41C-1FB3-4109-9B6C-23DCC5DF8B2C}">
      <dgm:prSet/>
      <dgm:spPr/>
      <dgm:t>
        <a:bodyPr/>
        <a:lstStyle/>
        <a:p>
          <a:endParaRPr lang="en-US" sz="1400"/>
        </a:p>
      </dgm:t>
    </dgm:pt>
    <dgm:pt modelId="{DA403E8A-98A6-4C02-889A-C3DFC265B150}" type="sibTrans" cxnId="{7800E41C-1FB3-4109-9B6C-23DCC5DF8B2C}">
      <dgm:prSet/>
      <dgm:spPr/>
      <dgm:t>
        <a:bodyPr/>
        <a:lstStyle/>
        <a:p>
          <a:endParaRPr lang="en-US" sz="1400"/>
        </a:p>
      </dgm:t>
    </dgm:pt>
    <dgm:pt modelId="{E5F5A099-68FF-421D-B462-6AA093428739}">
      <dgm:prSet custT="1"/>
      <dgm:spPr/>
      <dgm:t>
        <a:bodyPr/>
        <a:lstStyle/>
        <a:p>
          <a:r>
            <a:rPr lang="en-US" sz="1400"/>
            <a:t>Actively seek out your younger T2D patients. They probably won’t seek you out.</a:t>
          </a:r>
        </a:p>
      </dgm:t>
    </dgm:pt>
    <dgm:pt modelId="{22889665-BD2B-489D-B4D9-A8E4624A9A40}" type="parTrans" cxnId="{0173484D-98B3-48CD-BCCE-EAA2E642882D}">
      <dgm:prSet/>
      <dgm:spPr/>
      <dgm:t>
        <a:bodyPr/>
        <a:lstStyle/>
        <a:p>
          <a:endParaRPr lang="en-US" sz="1400"/>
        </a:p>
      </dgm:t>
    </dgm:pt>
    <dgm:pt modelId="{226E8B05-4DAA-4471-82C3-61C3537B9A91}" type="sibTrans" cxnId="{0173484D-98B3-48CD-BCCE-EAA2E642882D}">
      <dgm:prSet/>
      <dgm:spPr/>
      <dgm:t>
        <a:bodyPr/>
        <a:lstStyle/>
        <a:p>
          <a:endParaRPr lang="en-US" sz="1400"/>
        </a:p>
      </dgm:t>
    </dgm:pt>
    <dgm:pt modelId="{BF3E19AB-0862-420B-8AAB-76A42744A879}">
      <dgm:prSet custT="1"/>
      <dgm:spPr>
        <a:solidFill>
          <a:srgbClr val="FFB81C"/>
        </a:solidFill>
        <a:ln>
          <a:solidFill>
            <a:srgbClr val="FFB81C"/>
          </a:solidFill>
        </a:ln>
      </dgm:spPr>
      <dgm:t>
        <a:bodyPr/>
        <a:lstStyle/>
        <a:p>
          <a:r>
            <a:rPr lang="en-US" sz="1600" b="1"/>
            <a:t>Think</a:t>
          </a:r>
        </a:p>
      </dgm:t>
    </dgm:pt>
    <dgm:pt modelId="{E76F30E4-1D5B-48B7-9F6F-A3114F09E0DF}" type="parTrans" cxnId="{C281F819-1840-4CAF-9C86-75408162C6AA}">
      <dgm:prSet/>
      <dgm:spPr/>
      <dgm:t>
        <a:bodyPr/>
        <a:lstStyle/>
        <a:p>
          <a:endParaRPr lang="en-US" sz="1400"/>
        </a:p>
      </dgm:t>
    </dgm:pt>
    <dgm:pt modelId="{DDCEFD9D-B206-44FC-89BB-2B5423BD2846}" type="sibTrans" cxnId="{C281F819-1840-4CAF-9C86-75408162C6AA}">
      <dgm:prSet/>
      <dgm:spPr/>
      <dgm:t>
        <a:bodyPr/>
        <a:lstStyle/>
        <a:p>
          <a:endParaRPr lang="en-US" sz="1400"/>
        </a:p>
      </dgm:t>
    </dgm:pt>
    <dgm:pt modelId="{125137B6-1115-45A6-AD09-B973FB8F6E81}">
      <dgm:prSet custT="1"/>
      <dgm:spPr>
        <a:solidFill>
          <a:schemeClr val="accent4">
            <a:lumMod val="20000"/>
            <a:lumOff val="80000"/>
            <a:alpha val="90000"/>
          </a:schemeClr>
        </a:solidFill>
        <a:ln>
          <a:solidFill>
            <a:schemeClr val="accent4">
              <a:lumMod val="20000"/>
              <a:lumOff val="80000"/>
              <a:alpha val="90000"/>
            </a:schemeClr>
          </a:solidFill>
        </a:ln>
      </dgm:spPr>
      <dgm:t>
        <a:bodyPr/>
        <a:lstStyle/>
        <a:p>
          <a:r>
            <a:rPr lang="en-US" sz="1400"/>
            <a:t>Think differently when consulting with a younger person with T2D.</a:t>
          </a:r>
        </a:p>
      </dgm:t>
    </dgm:pt>
    <dgm:pt modelId="{55163E2A-3DCF-40A8-9BA5-9777C217D411}" type="parTrans" cxnId="{E3A2E8A4-E276-43F3-B6BE-BD2F39C91EF8}">
      <dgm:prSet/>
      <dgm:spPr/>
      <dgm:t>
        <a:bodyPr/>
        <a:lstStyle/>
        <a:p>
          <a:endParaRPr lang="en-US" sz="1400"/>
        </a:p>
      </dgm:t>
    </dgm:pt>
    <dgm:pt modelId="{1291E7FB-0CB7-4806-A82D-4A825CB2F28B}" type="sibTrans" cxnId="{E3A2E8A4-E276-43F3-B6BE-BD2F39C91EF8}">
      <dgm:prSet/>
      <dgm:spPr/>
      <dgm:t>
        <a:bodyPr/>
        <a:lstStyle/>
        <a:p>
          <a:endParaRPr lang="en-US" sz="1400"/>
        </a:p>
      </dgm:t>
    </dgm:pt>
    <dgm:pt modelId="{647FAA1E-E0F4-483D-AC86-55CE388796A1}">
      <dgm:prSet custT="1"/>
      <dgm:spPr/>
      <dgm:t>
        <a:bodyPr/>
        <a:lstStyle/>
        <a:p>
          <a:r>
            <a:rPr lang="en-US" sz="1600" b="1"/>
            <a:t>Individually assess</a:t>
          </a:r>
        </a:p>
      </dgm:t>
    </dgm:pt>
    <dgm:pt modelId="{E5E8CDD6-F5CC-412B-8C36-0F81DC626BF7}" type="parTrans" cxnId="{ABC4664B-E6EE-4593-8C32-F5A79BF060D1}">
      <dgm:prSet/>
      <dgm:spPr/>
      <dgm:t>
        <a:bodyPr/>
        <a:lstStyle/>
        <a:p>
          <a:endParaRPr lang="en-US" sz="1400"/>
        </a:p>
      </dgm:t>
    </dgm:pt>
    <dgm:pt modelId="{80D84EC4-1E8E-477B-807F-6633C79EEC55}" type="sibTrans" cxnId="{ABC4664B-E6EE-4593-8C32-F5A79BF060D1}">
      <dgm:prSet/>
      <dgm:spPr/>
      <dgm:t>
        <a:bodyPr/>
        <a:lstStyle/>
        <a:p>
          <a:endParaRPr lang="en-US" sz="1400"/>
        </a:p>
      </dgm:t>
    </dgm:pt>
    <dgm:pt modelId="{86494D86-A3D1-4D3B-90FF-C837FB82C5CF}">
      <dgm:prSet custT="1"/>
      <dgm:spPr/>
      <dgm:t>
        <a:bodyPr/>
        <a:lstStyle/>
        <a:p>
          <a:r>
            <a:rPr lang="en-US" sz="1400" dirty="0"/>
            <a:t>Do not assess their CV risk using QRISK tool. This will underestimate their CV risk.  EOT2D plus any one additional risk factor = high CV risk</a:t>
          </a:r>
        </a:p>
      </dgm:t>
    </dgm:pt>
    <dgm:pt modelId="{A0D12B61-67CC-4075-B324-4B8E1D2BA87F}" type="parTrans" cxnId="{F24BB2B8-0D48-4C1B-944F-5EC521CAEF26}">
      <dgm:prSet/>
      <dgm:spPr/>
      <dgm:t>
        <a:bodyPr/>
        <a:lstStyle/>
        <a:p>
          <a:endParaRPr lang="en-US" sz="1400"/>
        </a:p>
      </dgm:t>
    </dgm:pt>
    <dgm:pt modelId="{EC6E00DF-5AAB-463A-94A5-2E1BED1459C9}" type="sibTrans" cxnId="{F24BB2B8-0D48-4C1B-944F-5EC521CAEF26}">
      <dgm:prSet/>
      <dgm:spPr/>
      <dgm:t>
        <a:bodyPr/>
        <a:lstStyle/>
        <a:p>
          <a:endParaRPr lang="en-US" sz="1400"/>
        </a:p>
      </dgm:t>
    </dgm:pt>
    <dgm:pt modelId="{BA0CE483-B820-460E-8983-356E78AA8317}">
      <dgm:prSet custT="1"/>
      <dgm:spPr>
        <a:solidFill>
          <a:srgbClr val="FFB81C"/>
        </a:solidFill>
        <a:ln>
          <a:solidFill>
            <a:srgbClr val="FFB81C"/>
          </a:solidFill>
        </a:ln>
      </dgm:spPr>
      <dgm:t>
        <a:bodyPr/>
        <a:lstStyle/>
        <a:p>
          <a:r>
            <a:rPr lang="en-US" sz="1600" b="1"/>
            <a:t>Talk</a:t>
          </a:r>
        </a:p>
      </dgm:t>
    </dgm:pt>
    <dgm:pt modelId="{C2D21F6B-483B-4929-889A-A8C4CA6266E2}" type="parTrans" cxnId="{3405606D-4524-4493-998B-270195DAEAA7}">
      <dgm:prSet/>
      <dgm:spPr/>
      <dgm:t>
        <a:bodyPr/>
        <a:lstStyle/>
        <a:p>
          <a:endParaRPr lang="en-US" sz="1400"/>
        </a:p>
      </dgm:t>
    </dgm:pt>
    <dgm:pt modelId="{4C8CC458-B80B-4835-91AE-C52CD0B19B05}" type="sibTrans" cxnId="{3405606D-4524-4493-998B-270195DAEAA7}">
      <dgm:prSet/>
      <dgm:spPr/>
      <dgm:t>
        <a:bodyPr/>
        <a:lstStyle/>
        <a:p>
          <a:endParaRPr lang="en-US" sz="1400"/>
        </a:p>
      </dgm:t>
    </dgm:pt>
    <dgm:pt modelId="{66EDF904-0BB0-4C59-BD99-5195680C8CB7}">
      <dgm:prSet custT="1"/>
      <dgm:spPr>
        <a:solidFill>
          <a:schemeClr val="accent4">
            <a:lumMod val="20000"/>
            <a:lumOff val="80000"/>
            <a:alpha val="90000"/>
          </a:schemeClr>
        </a:solidFill>
        <a:ln>
          <a:solidFill>
            <a:schemeClr val="accent4">
              <a:lumMod val="20000"/>
              <a:lumOff val="80000"/>
              <a:alpha val="90000"/>
            </a:schemeClr>
          </a:solidFill>
        </a:ln>
      </dgm:spPr>
      <dgm:t>
        <a:bodyPr/>
        <a:lstStyle/>
        <a:p>
          <a:r>
            <a:rPr lang="en-US" sz="1400" dirty="0"/>
            <a:t>Talk to women of childbearing age and T2D about their contraception and their risks if not prepared for pregnancy. No contraception = aiming for conception.</a:t>
          </a:r>
        </a:p>
      </dgm:t>
    </dgm:pt>
    <dgm:pt modelId="{67581435-F579-43E3-82C5-62A422F0865A}" type="parTrans" cxnId="{90BE82E7-8AE7-42FC-BE94-9AF44F1B2589}">
      <dgm:prSet/>
      <dgm:spPr/>
      <dgm:t>
        <a:bodyPr/>
        <a:lstStyle/>
        <a:p>
          <a:endParaRPr lang="en-US" sz="1400"/>
        </a:p>
      </dgm:t>
    </dgm:pt>
    <dgm:pt modelId="{2BF89E8C-CFC4-49B0-8317-E08DD9E41449}" type="sibTrans" cxnId="{90BE82E7-8AE7-42FC-BE94-9AF44F1B2589}">
      <dgm:prSet/>
      <dgm:spPr/>
      <dgm:t>
        <a:bodyPr/>
        <a:lstStyle/>
        <a:p>
          <a:endParaRPr lang="en-US" sz="1400"/>
        </a:p>
      </dgm:t>
    </dgm:pt>
    <dgm:pt modelId="{149A7C26-3D6D-47E8-9E55-2C38857BFE16}">
      <dgm:prSet custT="1"/>
      <dgm:spPr/>
      <dgm:t>
        <a:bodyPr/>
        <a:lstStyle/>
        <a:p>
          <a:r>
            <a:rPr lang="en-US" sz="1600" b="1"/>
            <a:t>Question</a:t>
          </a:r>
        </a:p>
      </dgm:t>
    </dgm:pt>
    <dgm:pt modelId="{ED733A58-E97E-497A-B759-4D1C94E6B2CD}" type="parTrans" cxnId="{6072C497-B9F0-43E1-9941-3D913B3BF2DB}">
      <dgm:prSet/>
      <dgm:spPr/>
      <dgm:t>
        <a:bodyPr/>
        <a:lstStyle/>
        <a:p>
          <a:endParaRPr lang="en-US" sz="1400"/>
        </a:p>
      </dgm:t>
    </dgm:pt>
    <dgm:pt modelId="{65C2782F-B7E3-4B0D-BD70-C23E9F1947B2}" type="sibTrans" cxnId="{6072C497-B9F0-43E1-9941-3D913B3BF2DB}">
      <dgm:prSet/>
      <dgm:spPr/>
      <dgm:t>
        <a:bodyPr/>
        <a:lstStyle/>
        <a:p>
          <a:endParaRPr lang="en-US" sz="1400"/>
        </a:p>
      </dgm:t>
    </dgm:pt>
    <dgm:pt modelId="{5215BE11-ACEE-4081-99B7-731703ABE908}">
      <dgm:prSet custT="1"/>
      <dgm:spPr/>
      <dgm:t>
        <a:bodyPr/>
        <a:lstStyle/>
        <a:p>
          <a:r>
            <a:rPr lang="en-US" sz="1400" dirty="0"/>
            <a:t>Question a diagnosis if it doesn’t feel right. Is the patient failing to respond to treatment as expected? Are there clinical features which don’t fit with type 2D? Ask for advice or refer. </a:t>
          </a:r>
        </a:p>
      </dgm:t>
    </dgm:pt>
    <dgm:pt modelId="{4768EA7A-7051-42A0-89CB-BC18583E3853}" type="parTrans" cxnId="{8ECD1283-DDCC-4440-A124-E0834E7023A3}">
      <dgm:prSet/>
      <dgm:spPr/>
      <dgm:t>
        <a:bodyPr/>
        <a:lstStyle/>
        <a:p>
          <a:endParaRPr lang="en-US" sz="1400"/>
        </a:p>
      </dgm:t>
    </dgm:pt>
    <dgm:pt modelId="{9768246B-505B-45DF-88D4-4715543FDE7B}" type="sibTrans" cxnId="{8ECD1283-DDCC-4440-A124-E0834E7023A3}">
      <dgm:prSet/>
      <dgm:spPr/>
      <dgm:t>
        <a:bodyPr/>
        <a:lstStyle/>
        <a:p>
          <a:endParaRPr lang="en-US" sz="1400"/>
        </a:p>
      </dgm:t>
    </dgm:pt>
    <dgm:pt modelId="{2694D2B2-844D-4F12-AA12-FDD0BDFCE097}">
      <dgm:prSet custT="1"/>
      <dgm:spPr>
        <a:solidFill>
          <a:srgbClr val="FFB81C"/>
        </a:solidFill>
        <a:ln>
          <a:solidFill>
            <a:srgbClr val="FFB81C"/>
          </a:solidFill>
        </a:ln>
      </dgm:spPr>
      <dgm:t>
        <a:bodyPr/>
        <a:lstStyle/>
        <a:p>
          <a:r>
            <a:rPr lang="en-US" sz="1600" b="1" dirty="0"/>
            <a:t>Promote self management and remission</a:t>
          </a:r>
        </a:p>
      </dgm:t>
    </dgm:pt>
    <dgm:pt modelId="{2F7FA908-3928-4043-A607-4BF5340C3D9D}" type="parTrans" cxnId="{C043BA41-A8FD-454C-9D88-CC18082B0BF4}">
      <dgm:prSet/>
      <dgm:spPr/>
      <dgm:t>
        <a:bodyPr/>
        <a:lstStyle/>
        <a:p>
          <a:endParaRPr lang="en-US" sz="1400"/>
        </a:p>
      </dgm:t>
    </dgm:pt>
    <dgm:pt modelId="{81E4D498-EEEB-49FF-80EB-352E9D641080}" type="sibTrans" cxnId="{C043BA41-A8FD-454C-9D88-CC18082B0BF4}">
      <dgm:prSet/>
      <dgm:spPr/>
      <dgm:t>
        <a:bodyPr/>
        <a:lstStyle/>
        <a:p>
          <a:endParaRPr lang="en-US" sz="1400"/>
        </a:p>
      </dgm:t>
    </dgm:pt>
    <dgm:pt modelId="{A13704C0-D452-43A0-9B28-7DB6D92388F8}">
      <dgm:prSet custT="1"/>
      <dgm:spPr>
        <a:solidFill>
          <a:schemeClr val="accent4">
            <a:lumMod val="20000"/>
            <a:lumOff val="80000"/>
            <a:alpha val="90000"/>
          </a:schemeClr>
        </a:solidFill>
        <a:ln>
          <a:solidFill>
            <a:schemeClr val="accent4">
              <a:lumMod val="20000"/>
              <a:lumOff val="80000"/>
              <a:alpha val="90000"/>
            </a:schemeClr>
          </a:solidFill>
        </a:ln>
      </dgm:spPr>
      <dgm:t>
        <a:bodyPr/>
        <a:lstStyle/>
        <a:p>
          <a:r>
            <a:rPr lang="en-US" sz="1400" dirty="0"/>
            <a:t>Promote the T2D remission </a:t>
          </a:r>
          <a:r>
            <a:rPr lang="en-US" sz="1400" dirty="0" err="1"/>
            <a:t>programme</a:t>
          </a:r>
          <a:r>
            <a:rPr lang="en-US" sz="1400" dirty="0"/>
            <a:t> to anyone eligible and interested. Also utilize the structured education </a:t>
          </a:r>
          <a:r>
            <a:rPr lang="en-US" sz="1400" dirty="0" err="1"/>
            <a:t>programmes</a:t>
          </a:r>
          <a:r>
            <a:rPr lang="en-US" sz="1400" dirty="0"/>
            <a:t> e.g. DESMOND, Healthy Living for People with Type 2 Diabetes,  X-PERT </a:t>
          </a:r>
          <a:r>
            <a:rPr lang="en-US" sz="1400" dirty="0" err="1"/>
            <a:t>programme</a:t>
          </a:r>
          <a:r>
            <a:rPr lang="en-US" sz="1400" dirty="0"/>
            <a:t>, etc. </a:t>
          </a:r>
        </a:p>
      </dgm:t>
    </dgm:pt>
    <dgm:pt modelId="{06F9D622-1DFF-48B6-A25D-1C20F05DA964}" type="parTrans" cxnId="{3F4C0180-A3FB-4EDE-914F-A99A9F0FD8CA}">
      <dgm:prSet/>
      <dgm:spPr/>
      <dgm:t>
        <a:bodyPr/>
        <a:lstStyle/>
        <a:p>
          <a:endParaRPr lang="en-US" sz="1400"/>
        </a:p>
      </dgm:t>
    </dgm:pt>
    <dgm:pt modelId="{F84F6D82-CC51-480B-A10B-31F73E9AA292}" type="sibTrans" cxnId="{3F4C0180-A3FB-4EDE-914F-A99A9F0FD8CA}">
      <dgm:prSet/>
      <dgm:spPr/>
      <dgm:t>
        <a:bodyPr/>
        <a:lstStyle/>
        <a:p>
          <a:endParaRPr lang="en-US" sz="1400"/>
        </a:p>
      </dgm:t>
    </dgm:pt>
    <dgm:pt modelId="{7041CB1C-C660-40D6-9086-2B0B098C87F7}">
      <dgm:prSet custT="1"/>
      <dgm:spPr/>
      <dgm:t>
        <a:bodyPr/>
        <a:lstStyle/>
        <a:p>
          <a:r>
            <a:rPr lang="en-US" sz="1400" dirty="0"/>
            <a:t>Promote the DPP (Prevention </a:t>
          </a:r>
          <a:r>
            <a:rPr lang="en-US" sz="1400" dirty="0" err="1"/>
            <a:t>programme</a:t>
          </a:r>
          <a:r>
            <a:rPr lang="en-US" sz="1400" dirty="0"/>
            <a:t>) to anyone eligible and interested.  HbA1c of 42-47 in last 12mths.  </a:t>
          </a:r>
          <a:r>
            <a:rPr lang="en-US" sz="1400" u="sng" dirty="0"/>
            <a:t>All </a:t>
          </a:r>
          <a:r>
            <a:rPr lang="en-US" sz="1400" dirty="0"/>
            <a:t>women with history of GDM are eligible whatever their HbA1c in last 12mths. </a:t>
          </a:r>
        </a:p>
      </dgm:t>
    </dgm:pt>
    <dgm:pt modelId="{BBF206E1-35EA-446D-9191-35DB8C46A2AB}" type="parTrans" cxnId="{092D0159-A1C5-4922-8429-0B9BB0227B6A}">
      <dgm:prSet/>
      <dgm:spPr/>
      <dgm:t>
        <a:bodyPr/>
        <a:lstStyle/>
        <a:p>
          <a:endParaRPr lang="en-US" sz="1400"/>
        </a:p>
      </dgm:t>
    </dgm:pt>
    <dgm:pt modelId="{845F633C-5362-4931-8A07-6517B527D8F2}" type="sibTrans" cxnId="{092D0159-A1C5-4922-8429-0B9BB0227B6A}">
      <dgm:prSet/>
      <dgm:spPr/>
      <dgm:t>
        <a:bodyPr/>
        <a:lstStyle/>
        <a:p>
          <a:endParaRPr lang="en-US" sz="1400"/>
        </a:p>
      </dgm:t>
    </dgm:pt>
    <dgm:pt modelId="{9E3B6408-6C00-40BC-B3D5-0E658AFD9054}">
      <dgm:prSet custT="1"/>
      <dgm:spPr/>
      <dgm:t>
        <a:bodyPr/>
        <a:lstStyle/>
        <a:p>
          <a:r>
            <a:rPr lang="en-US" sz="1600" b="1" dirty="0"/>
            <a:t>Prevent</a:t>
          </a:r>
        </a:p>
      </dgm:t>
    </dgm:pt>
    <dgm:pt modelId="{CE467DFD-F882-4E73-8F93-6E03FF122D45}" type="sibTrans" cxnId="{08EB5F84-69B9-4371-BE30-EEA56CDA8640}">
      <dgm:prSet/>
      <dgm:spPr/>
      <dgm:t>
        <a:bodyPr/>
        <a:lstStyle/>
        <a:p>
          <a:endParaRPr lang="en-US" sz="1400"/>
        </a:p>
      </dgm:t>
    </dgm:pt>
    <dgm:pt modelId="{3C1D8EC3-1167-41D8-A4CD-F67A952C0CCA}" type="parTrans" cxnId="{08EB5F84-69B9-4371-BE30-EEA56CDA8640}">
      <dgm:prSet/>
      <dgm:spPr/>
      <dgm:t>
        <a:bodyPr/>
        <a:lstStyle/>
        <a:p>
          <a:endParaRPr lang="en-US" sz="1400"/>
        </a:p>
      </dgm:t>
    </dgm:pt>
    <dgm:pt modelId="{74D10598-8DCE-4F92-B0C1-2DB6F613A507}" type="pres">
      <dgm:prSet presAssocID="{5EC05FC0-6473-44C6-977A-57D23F421355}" presName="Name0" presStyleCnt="0">
        <dgm:presLayoutVars>
          <dgm:dir/>
          <dgm:animLvl val="lvl"/>
          <dgm:resizeHandles val="exact"/>
        </dgm:presLayoutVars>
      </dgm:prSet>
      <dgm:spPr/>
    </dgm:pt>
    <dgm:pt modelId="{E434855A-A22F-4EC1-866F-2A63077033B3}" type="pres">
      <dgm:prSet presAssocID="{9E3B6408-6C00-40BC-B3D5-0E658AFD9054}" presName="boxAndChildren" presStyleCnt="0"/>
      <dgm:spPr/>
    </dgm:pt>
    <dgm:pt modelId="{4BE5CBF3-8778-4ADE-A060-225594A568C1}" type="pres">
      <dgm:prSet presAssocID="{9E3B6408-6C00-40BC-B3D5-0E658AFD9054}" presName="parentTextBox" presStyleLbl="alignNode1" presStyleIdx="0" presStyleCnt="7"/>
      <dgm:spPr/>
    </dgm:pt>
    <dgm:pt modelId="{82C4237F-4454-4E1F-95A4-3B013735CC8C}" type="pres">
      <dgm:prSet presAssocID="{9E3B6408-6C00-40BC-B3D5-0E658AFD9054}" presName="descendantBox" presStyleLbl="bgAccFollowNode1" presStyleIdx="0" presStyleCnt="7"/>
      <dgm:spPr/>
    </dgm:pt>
    <dgm:pt modelId="{1E461A36-4748-488E-8DC7-F0B8CE50AF06}" type="pres">
      <dgm:prSet presAssocID="{81E4D498-EEEB-49FF-80EB-352E9D641080}" presName="sp" presStyleCnt="0"/>
      <dgm:spPr/>
    </dgm:pt>
    <dgm:pt modelId="{AD8EA573-39FF-47BF-B083-85CA3AD17561}" type="pres">
      <dgm:prSet presAssocID="{2694D2B2-844D-4F12-AA12-FDD0BDFCE097}" presName="arrowAndChildren" presStyleCnt="0"/>
      <dgm:spPr/>
    </dgm:pt>
    <dgm:pt modelId="{6C76A654-2CC3-4691-9809-7C7F007785D6}" type="pres">
      <dgm:prSet presAssocID="{2694D2B2-844D-4F12-AA12-FDD0BDFCE097}" presName="parentTextArrow" presStyleLbl="node1" presStyleIdx="0" presStyleCnt="0"/>
      <dgm:spPr/>
    </dgm:pt>
    <dgm:pt modelId="{955EE1A0-E75F-4FB0-A6E3-4E08F8CB5992}" type="pres">
      <dgm:prSet presAssocID="{2694D2B2-844D-4F12-AA12-FDD0BDFCE097}" presName="arrow" presStyleLbl="alignNode1" presStyleIdx="1" presStyleCnt="7"/>
      <dgm:spPr/>
    </dgm:pt>
    <dgm:pt modelId="{8C3A465A-EBF7-4E12-9DCF-9D5ED9FCD2A9}" type="pres">
      <dgm:prSet presAssocID="{2694D2B2-844D-4F12-AA12-FDD0BDFCE097}" presName="descendantArrow" presStyleLbl="bgAccFollowNode1" presStyleIdx="1" presStyleCnt="7"/>
      <dgm:spPr/>
    </dgm:pt>
    <dgm:pt modelId="{0F83E339-BA7E-401A-A5AB-E62EDEC6ADB0}" type="pres">
      <dgm:prSet presAssocID="{65C2782F-B7E3-4B0D-BD70-C23E9F1947B2}" presName="sp" presStyleCnt="0"/>
      <dgm:spPr/>
    </dgm:pt>
    <dgm:pt modelId="{978E3F89-D322-4128-9062-A9E9501EBE33}" type="pres">
      <dgm:prSet presAssocID="{149A7C26-3D6D-47E8-9E55-2C38857BFE16}" presName="arrowAndChildren" presStyleCnt="0"/>
      <dgm:spPr/>
    </dgm:pt>
    <dgm:pt modelId="{CFCBB642-9A53-4B1D-BF93-FCE91FE6514A}" type="pres">
      <dgm:prSet presAssocID="{149A7C26-3D6D-47E8-9E55-2C38857BFE16}" presName="parentTextArrow" presStyleLbl="node1" presStyleIdx="0" presStyleCnt="0"/>
      <dgm:spPr/>
    </dgm:pt>
    <dgm:pt modelId="{149E16F2-13FE-4E21-8C5E-14B36A9EC2D9}" type="pres">
      <dgm:prSet presAssocID="{149A7C26-3D6D-47E8-9E55-2C38857BFE16}" presName="arrow" presStyleLbl="alignNode1" presStyleIdx="2" presStyleCnt="7"/>
      <dgm:spPr/>
    </dgm:pt>
    <dgm:pt modelId="{1AD38C84-2A9B-44CB-975C-6E470041F9E9}" type="pres">
      <dgm:prSet presAssocID="{149A7C26-3D6D-47E8-9E55-2C38857BFE16}" presName="descendantArrow" presStyleLbl="bgAccFollowNode1" presStyleIdx="2" presStyleCnt="7"/>
      <dgm:spPr/>
    </dgm:pt>
    <dgm:pt modelId="{56DADAE0-F793-465E-9DD8-69690C87D366}" type="pres">
      <dgm:prSet presAssocID="{4C8CC458-B80B-4835-91AE-C52CD0B19B05}" presName="sp" presStyleCnt="0"/>
      <dgm:spPr/>
    </dgm:pt>
    <dgm:pt modelId="{A9A8C0B2-D8E5-48B9-BDF2-9C273C3359FB}" type="pres">
      <dgm:prSet presAssocID="{BA0CE483-B820-460E-8983-356E78AA8317}" presName="arrowAndChildren" presStyleCnt="0"/>
      <dgm:spPr/>
    </dgm:pt>
    <dgm:pt modelId="{9F397BA0-D5A5-443E-A485-5772646E458D}" type="pres">
      <dgm:prSet presAssocID="{BA0CE483-B820-460E-8983-356E78AA8317}" presName="parentTextArrow" presStyleLbl="node1" presStyleIdx="0" presStyleCnt="0"/>
      <dgm:spPr/>
    </dgm:pt>
    <dgm:pt modelId="{072FFC99-C7C7-40AF-B619-755C7B431DB3}" type="pres">
      <dgm:prSet presAssocID="{BA0CE483-B820-460E-8983-356E78AA8317}" presName="arrow" presStyleLbl="alignNode1" presStyleIdx="3" presStyleCnt="7"/>
      <dgm:spPr/>
    </dgm:pt>
    <dgm:pt modelId="{F39FD761-E139-41F0-994B-301CBB9083E6}" type="pres">
      <dgm:prSet presAssocID="{BA0CE483-B820-460E-8983-356E78AA8317}" presName="descendantArrow" presStyleLbl="bgAccFollowNode1" presStyleIdx="3" presStyleCnt="7"/>
      <dgm:spPr/>
    </dgm:pt>
    <dgm:pt modelId="{23EE1136-1E7B-4F6E-B297-DA39B50E5783}" type="pres">
      <dgm:prSet presAssocID="{80D84EC4-1E8E-477B-807F-6633C79EEC55}" presName="sp" presStyleCnt="0"/>
      <dgm:spPr/>
    </dgm:pt>
    <dgm:pt modelId="{9E5EF886-2791-4359-A715-EE75ECEBDA4D}" type="pres">
      <dgm:prSet presAssocID="{647FAA1E-E0F4-483D-AC86-55CE388796A1}" presName="arrowAndChildren" presStyleCnt="0"/>
      <dgm:spPr/>
    </dgm:pt>
    <dgm:pt modelId="{A6045583-E01C-4798-956B-ACC14D9C9A51}" type="pres">
      <dgm:prSet presAssocID="{647FAA1E-E0F4-483D-AC86-55CE388796A1}" presName="parentTextArrow" presStyleLbl="node1" presStyleIdx="0" presStyleCnt="0"/>
      <dgm:spPr/>
    </dgm:pt>
    <dgm:pt modelId="{A47E59CE-F239-4F7A-8670-BCB5F420E3F4}" type="pres">
      <dgm:prSet presAssocID="{647FAA1E-E0F4-483D-AC86-55CE388796A1}" presName="arrow" presStyleLbl="alignNode1" presStyleIdx="4" presStyleCnt="7"/>
      <dgm:spPr/>
    </dgm:pt>
    <dgm:pt modelId="{75E15206-A214-481D-967D-80B0AB7C417F}" type="pres">
      <dgm:prSet presAssocID="{647FAA1E-E0F4-483D-AC86-55CE388796A1}" presName="descendantArrow" presStyleLbl="bgAccFollowNode1" presStyleIdx="4" presStyleCnt="7"/>
      <dgm:spPr/>
    </dgm:pt>
    <dgm:pt modelId="{0F6ABDE5-6EFE-44C8-BB59-437C637AE857}" type="pres">
      <dgm:prSet presAssocID="{DDCEFD9D-B206-44FC-89BB-2B5423BD2846}" presName="sp" presStyleCnt="0"/>
      <dgm:spPr/>
    </dgm:pt>
    <dgm:pt modelId="{248246B3-DC75-49F6-9A77-041E16630DD4}" type="pres">
      <dgm:prSet presAssocID="{BF3E19AB-0862-420B-8AAB-76A42744A879}" presName="arrowAndChildren" presStyleCnt="0"/>
      <dgm:spPr/>
    </dgm:pt>
    <dgm:pt modelId="{D46F93BC-CB33-4AC1-89DE-5E161C3F94C4}" type="pres">
      <dgm:prSet presAssocID="{BF3E19AB-0862-420B-8AAB-76A42744A879}" presName="parentTextArrow" presStyleLbl="node1" presStyleIdx="0" presStyleCnt="0"/>
      <dgm:spPr/>
    </dgm:pt>
    <dgm:pt modelId="{1D84F288-5325-424F-868D-DFBA740EE2A8}" type="pres">
      <dgm:prSet presAssocID="{BF3E19AB-0862-420B-8AAB-76A42744A879}" presName="arrow" presStyleLbl="alignNode1" presStyleIdx="5" presStyleCnt="7"/>
      <dgm:spPr/>
    </dgm:pt>
    <dgm:pt modelId="{5EBE4DB0-2BA5-4CBD-BDDF-70900B1D7B20}" type="pres">
      <dgm:prSet presAssocID="{BF3E19AB-0862-420B-8AAB-76A42744A879}" presName="descendantArrow" presStyleLbl="bgAccFollowNode1" presStyleIdx="5" presStyleCnt="7"/>
      <dgm:spPr/>
    </dgm:pt>
    <dgm:pt modelId="{72DC762F-59FC-4FBD-BB6C-5C93EB41E743}" type="pres">
      <dgm:prSet presAssocID="{DA403E8A-98A6-4C02-889A-C3DFC265B150}" presName="sp" presStyleCnt="0"/>
      <dgm:spPr/>
    </dgm:pt>
    <dgm:pt modelId="{93751981-5488-44AF-AE80-FEB581EF95AA}" type="pres">
      <dgm:prSet presAssocID="{9740A1A8-AC9A-4205-A497-52FA43FD47CB}" presName="arrowAndChildren" presStyleCnt="0"/>
      <dgm:spPr/>
    </dgm:pt>
    <dgm:pt modelId="{619B71FC-20A5-4327-9A8D-1EE03734FA32}" type="pres">
      <dgm:prSet presAssocID="{9740A1A8-AC9A-4205-A497-52FA43FD47CB}" presName="parentTextArrow" presStyleLbl="node1" presStyleIdx="0" presStyleCnt="0"/>
      <dgm:spPr/>
    </dgm:pt>
    <dgm:pt modelId="{CF3F9B0D-9B3B-416E-90B5-4BC7E5BB53DA}" type="pres">
      <dgm:prSet presAssocID="{9740A1A8-AC9A-4205-A497-52FA43FD47CB}" presName="arrow" presStyleLbl="alignNode1" presStyleIdx="6" presStyleCnt="7"/>
      <dgm:spPr/>
    </dgm:pt>
    <dgm:pt modelId="{7AF8BE4C-B891-4DA4-A34A-BF1C4A284A01}" type="pres">
      <dgm:prSet presAssocID="{9740A1A8-AC9A-4205-A497-52FA43FD47CB}" presName="descendantArrow" presStyleLbl="bgAccFollowNode1" presStyleIdx="6" presStyleCnt="7"/>
      <dgm:spPr/>
    </dgm:pt>
  </dgm:ptLst>
  <dgm:cxnLst>
    <dgm:cxn modelId="{7189F20D-2329-4AE7-94DA-A1C35A8BA625}" type="presOf" srcId="{125137B6-1115-45A6-AD09-B973FB8F6E81}" destId="{5EBE4DB0-2BA5-4CBD-BDDF-70900B1D7B20}" srcOrd="0" destOrd="0" presId="urn:microsoft.com/office/officeart/2016/7/layout/VerticalDownArrowProcess"/>
    <dgm:cxn modelId="{2B8FEA0F-0400-4921-A6FE-2D63E3C5348C}" type="presOf" srcId="{A13704C0-D452-43A0-9B28-7DB6D92388F8}" destId="{8C3A465A-EBF7-4E12-9DCF-9D5ED9FCD2A9}" srcOrd="0" destOrd="0" presId="urn:microsoft.com/office/officeart/2016/7/layout/VerticalDownArrowProcess"/>
    <dgm:cxn modelId="{C281F819-1840-4CAF-9C86-75408162C6AA}" srcId="{5EC05FC0-6473-44C6-977A-57D23F421355}" destId="{BF3E19AB-0862-420B-8AAB-76A42744A879}" srcOrd="1" destOrd="0" parTransId="{E76F30E4-1D5B-48B7-9F6F-A3114F09E0DF}" sibTransId="{DDCEFD9D-B206-44FC-89BB-2B5423BD2846}"/>
    <dgm:cxn modelId="{7800E41C-1FB3-4109-9B6C-23DCC5DF8B2C}" srcId="{5EC05FC0-6473-44C6-977A-57D23F421355}" destId="{9740A1A8-AC9A-4205-A497-52FA43FD47CB}" srcOrd="0" destOrd="0" parTransId="{A74372CA-36BA-4E06-8632-5F72BB16C763}" sibTransId="{DA403E8A-98A6-4C02-889A-C3DFC265B150}"/>
    <dgm:cxn modelId="{1EF58F38-60F4-46DE-B036-42C4AF402D00}" type="presOf" srcId="{9E3B6408-6C00-40BC-B3D5-0E658AFD9054}" destId="{4BE5CBF3-8778-4ADE-A060-225594A568C1}" srcOrd="0" destOrd="0" presId="urn:microsoft.com/office/officeart/2016/7/layout/VerticalDownArrowProcess"/>
    <dgm:cxn modelId="{44279561-7313-464F-9CE4-D411280ED9D3}" type="presOf" srcId="{647FAA1E-E0F4-483D-AC86-55CE388796A1}" destId="{A47E59CE-F239-4F7A-8670-BCB5F420E3F4}" srcOrd="1" destOrd="0" presId="urn:microsoft.com/office/officeart/2016/7/layout/VerticalDownArrowProcess"/>
    <dgm:cxn modelId="{C043BA41-A8FD-454C-9D88-CC18082B0BF4}" srcId="{5EC05FC0-6473-44C6-977A-57D23F421355}" destId="{2694D2B2-844D-4F12-AA12-FDD0BDFCE097}" srcOrd="5" destOrd="0" parTransId="{2F7FA908-3928-4043-A607-4BF5340C3D9D}" sibTransId="{81E4D498-EEEB-49FF-80EB-352E9D641080}"/>
    <dgm:cxn modelId="{22183066-6044-4349-BBFC-F4C649E471C1}" type="presOf" srcId="{E5F5A099-68FF-421D-B462-6AA093428739}" destId="{7AF8BE4C-B891-4DA4-A34A-BF1C4A284A01}" srcOrd="0" destOrd="0" presId="urn:microsoft.com/office/officeart/2016/7/layout/VerticalDownArrowProcess"/>
    <dgm:cxn modelId="{ABC4664B-E6EE-4593-8C32-F5A79BF060D1}" srcId="{5EC05FC0-6473-44C6-977A-57D23F421355}" destId="{647FAA1E-E0F4-483D-AC86-55CE388796A1}" srcOrd="2" destOrd="0" parTransId="{E5E8CDD6-F5CC-412B-8C36-0F81DC626BF7}" sibTransId="{80D84EC4-1E8E-477B-807F-6633C79EEC55}"/>
    <dgm:cxn modelId="{3405606D-4524-4493-998B-270195DAEAA7}" srcId="{5EC05FC0-6473-44C6-977A-57D23F421355}" destId="{BA0CE483-B820-460E-8983-356E78AA8317}" srcOrd="3" destOrd="0" parTransId="{C2D21F6B-483B-4929-889A-A8C4CA6266E2}" sibTransId="{4C8CC458-B80B-4835-91AE-C52CD0B19B05}"/>
    <dgm:cxn modelId="{0173484D-98B3-48CD-BCCE-EAA2E642882D}" srcId="{9740A1A8-AC9A-4205-A497-52FA43FD47CB}" destId="{E5F5A099-68FF-421D-B462-6AA093428739}" srcOrd="0" destOrd="0" parTransId="{22889665-BD2B-489D-B4D9-A8E4624A9A40}" sibTransId="{226E8B05-4DAA-4471-82C3-61C3537B9A91}"/>
    <dgm:cxn modelId="{76AE986F-379E-4A71-8409-0370DA77D574}" type="presOf" srcId="{2694D2B2-844D-4F12-AA12-FDD0BDFCE097}" destId="{955EE1A0-E75F-4FB0-A6E3-4E08F8CB5992}" srcOrd="1" destOrd="0" presId="urn:microsoft.com/office/officeart/2016/7/layout/VerticalDownArrowProcess"/>
    <dgm:cxn modelId="{6791F356-6700-48B2-909A-53D61B911C8B}" type="presOf" srcId="{66EDF904-0BB0-4C59-BD99-5195680C8CB7}" destId="{F39FD761-E139-41F0-994B-301CBB9083E6}" srcOrd="0" destOrd="0" presId="urn:microsoft.com/office/officeart/2016/7/layout/VerticalDownArrowProcess"/>
    <dgm:cxn modelId="{A0C0A478-99E9-4176-BC63-FE26FEA60BDD}" type="presOf" srcId="{647FAA1E-E0F4-483D-AC86-55CE388796A1}" destId="{A6045583-E01C-4798-956B-ACC14D9C9A51}" srcOrd="0" destOrd="0" presId="urn:microsoft.com/office/officeart/2016/7/layout/VerticalDownArrowProcess"/>
    <dgm:cxn modelId="{092D0159-A1C5-4922-8429-0B9BB0227B6A}" srcId="{9E3B6408-6C00-40BC-B3D5-0E658AFD9054}" destId="{7041CB1C-C660-40D6-9086-2B0B098C87F7}" srcOrd="0" destOrd="0" parTransId="{BBF206E1-35EA-446D-9191-35DB8C46A2AB}" sibTransId="{845F633C-5362-4931-8A07-6517B527D8F2}"/>
    <dgm:cxn modelId="{4992E259-B645-4861-AAD1-9C48F2407925}" type="presOf" srcId="{7041CB1C-C660-40D6-9086-2B0B098C87F7}" destId="{82C4237F-4454-4E1F-95A4-3B013735CC8C}" srcOrd="0" destOrd="0" presId="urn:microsoft.com/office/officeart/2016/7/layout/VerticalDownArrowProcess"/>
    <dgm:cxn modelId="{3F4C0180-A3FB-4EDE-914F-A99A9F0FD8CA}" srcId="{2694D2B2-844D-4F12-AA12-FDD0BDFCE097}" destId="{A13704C0-D452-43A0-9B28-7DB6D92388F8}" srcOrd="0" destOrd="0" parTransId="{06F9D622-1DFF-48B6-A25D-1C20F05DA964}" sibTransId="{F84F6D82-CC51-480B-A10B-31F73E9AA292}"/>
    <dgm:cxn modelId="{795B0380-8E9E-485B-BD88-41A44416E74B}" type="presOf" srcId="{149A7C26-3D6D-47E8-9E55-2C38857BFE16}" destId="{CFCBB642-9A53-4B1D-BF93-FCE91FE6514A}" srcOrd="0" destOrd="0" presId="urn:microsoft.com/office/officeart/2016/7/layout/VerticalDownArrowProcess"/>
    <dgm:cxn modelId="{1303D481-FDB0-4E84-9CF7-811E535AD2BE}" type="presOf" srcId="{9740A1A8-AC9A-4205-A497-52FA43FD47CB}" destId="{619B71FC-20A5-4327-9A8D-1EE03734FA32}" srcOrd="0" destOrd="0" presId="urn:microsoft.com/office/officeart/2016/7/layout/VerticalDownArrowProcess"/>
    <dgm:cxn modelId="{8ECD1283-DDCC-4440-A124-E0834E7023A3}" srcId="{149A7C26-3D6D-47E8-9E55-2C38857BFE16}" destId="{5215BE11-ACEE-4081-99B7-731703ABE908}" srcOrd="0" destOrd="0" parTransId="{4768EA7A-7051-42A0-89CB-BC18583E3853}" sibTransId="{9768246B-505B-45DF-88D4-4715543FDE7B}"/>
    <dgm:cxn modelId="{08EB5F84-69B9-4371-BE30-EEA56CDA8640}" srcId="{5EC05FC0-6473-44C6-977A-57D23F421355}" destId="{9E3B6408-6C00-40BC-B3D5-0E658AFD9054}" srcOrd="6" destOrd="0" parTransId="{3C1D8EC3-1167-41D8-A4CD-F67A952C0CCA}" sibTransId="{CE467DFD-F882-4E73-8F93-6E03FF122D45}"/>
    <dgm:cxn modelId="{6072C497-B9F0-43E1-9941-3D913B3BF2DB}" srcId="{5EC05FC0-6473-44C6-977A-57D23F421355}" destId="{149A7C26-3D6D-47E8-9E55-2C38857BFE16}" srcOrd="4" destOrd="0" parTransId="{ED733A58-E97E-497A-B759-4D1C94E6B2CD}" sibTransId="{65C2782F-B7E3-4B0D-BD70-C23E9F1947B2}"/>
    <dgm:cxn modelId="{AA7014A2-96D1-40DB-9AC6-DAEBEFFAB684}" type="presOf" srcId="{BA0CE483-B820-460E-8983-356E78AA8317}" destId="{9F397BA0-D5A5-443E-A485-5772646E458D}" srcOrd="0" destOrd="0" presId="urn:microsoft.com/office/officeart/2016/7/layout/VerticalDownArrowProcess"/>
    <dgm:cxn modelId="{E3A2E8A4-E276-43F3-B6BE-BD2F39C91EF8}" srcId="{BF3E19AB-0862-420B-8AAB-76A42744A879}" destId="{125137B6-1115-45A6-AD09-B973FB8F6E81}" srcOrd="0" destOrd="0" parTransId="{55163E2A-3DCF-40A8-9BA5-9777C217D411}" sibTransId="{1291E7FB-0CB7-4806-A82D-4A825CB2F28B}"/>
    <dgm:cxn modelId="{8AFCEBA5-A2F0-4CB1-A22B-62C955AD21B6}" type="presOf" srcId="{149A7C26-3D6D-47E8-9E55-2C38857BFE16}" destId="{149E16F2-13FE-4E21-8C5E-14B36A9EC2D9}" srcOrd="1" destOrd="0" presId="urn:microsoft.com/office/officeart/2016/7/layout/VerticalDownArrowProcess"/>
    <dgm:cxn modelId="{F24BB2B8-0D48-4C1B-944F-5EC521CAEF26}" srcId="{647FAA1E-E0F4-483D-AC86-55CE388796A1}" destId="{86494D86-A3D1-4D3B-90FF-C837FB82C5CF}" srcOrd="0" destOrd="0" parTransId="{A0D12B61-67CC-4075-B324-4B8E1D2BA87F}" sibTransId="{EC6E00DF-5AAB-463A-94A5-2E1BED1459C9}"/>
    <dgm:cxn modelId="{F456CFCC-5A24-43ED-BDD1-E8418577E9FA}" type="presOf" srcId="{BF3E19AB-0862-420B-8AAB-76A42744A879}" destId="{D46F93BC-CB33-4AC1-89DE-5E161C3F94C4}" srcOrd="0" destOrd="0" presId="urn:microsoft.com/office/officeart/2016/7/layout/VerticalDownArrowProcess"/>
    <dgm:cxn modelId="{AE706FD1-4151-43EC-AB41-761F1F4EFAEA}" type="presOf" srcId="{5215BE11-ACEE-4081-99B7-731703ABE908}" destId="{1AD38C84-2A9B-44CB-975C-6E470041F9E9}" srcOrd="0" destOrd="0" presId="urn:microsoft.com/office/officeart/2016/7/layout/VerticalDownArrowProcess"/>
    <dgm:cxn modelId="{A9D34FD6-0DA5-4B81-A61B-EA5B0E372153}" type="presOf" srcId="{BF3E19AB-0862-420B-8AAB-76A42744A879}" destId="{1D84F288-5325-424F-868D-DFBA740EE2A8}" srcOrd="1" destOrd="0" presId="urn:microsoft.com/office/officeart/2016/7/layout/VerticalDownArrowProcess"/>
    <dgm:cxn modelId="{5C35FFD7-8BBD-4F01-BB0C-97CB6C2C25CF}" type="presOf" srcId="{BA0CE483-B820-460E-8983-356E78AA8317}" destId="{072FFC99-C7C7-40AF-B619-755C7B431DB3}" srcOrd="1" destOrd="0" presId="urn:microsoft.com/office/officeart/2016/7/layout/VerticalDownArrowProcess"/>
    <dgm:cxn modelId="{C3A127D8-C224-401A-BFAF-7AD0F97D38FC}" type="presOf" srcId="{5EC05FC0-6473-44C6-977A-57D23F421355}" destId="{74D10598-8DCE-4F92-B0C1-2DB6F613A507}" srcOrd="0" destOrd="0" presId="urn:microsoft.com/office/officeart/2016/7/layout/VerticalDownArrowProcess"/>
    <dgm:cxn modelId="{6DD900E3-FE95-4AB0-B7CA-60B800C818F0}" type="presOf" srcId="{2694D2B2-844D-4F12-AA12-FDD0BDFCE097}" destId="{6C76A654-2CC3-4691-9809-7C7F007785D6}" srcOrd="0" destOrd="0" presId="urn:microsoft.com/office/officeart/2016/7/layout/VerticalDownArrowProcess"/>
    <dgm:cxn modelId="{90BE82E7-8AE7-42FC-BE94-9AF44F1B2589}" srcId="{BA0CE483-B820-460E-8983-356E78AA8317}" destId="{66EDF904-0BB0-4C59-BD99-5195680C8CB7}" srcOrd="0" destOrd="0" parTransId="{67581435-F579-43E3-82C5-62A422F0865A}" sibTransId="{2BF89E8C-CFC4-49B0-8317-E08DD9E41449}"/>
    <dgm:cxn modelId="{5A2D02EA-CC50-4C00-A61C-BD043ED2B2FE}" type="presOf" srcId="{9740A1A8-AC9A-4205-A497-52FA43FD47CB}" destId="{CF3F9B0D-9B3B-416E-90B5-4BC7E5BB53DA}" srcOrd="1" destOrd="0" presId="urn:microsoft.com/office/officeart/2016/7/layout/VerticalDownArrowProcess"/>
    <dgm:cxn modelId="{898633FA-1230-438D-A438-CF2980A8FC84}" type="presOf" srcId="{86494D86-A3D1-4D3B-90FF-C837FB82C5CF}" destId="{75E15206-A214-481D-967D-80B0AB7C417F}" srcOrd="0" destOrd="0" presId="urn:microsoft.com/office/officeart/2016/7/layout/VerticalDownArrowProcess"/>
    <dgm:cxn modelId="{3B9CFA9A-566C-4C6B-A1C9-D9E0A340BE29}" type="presParOf" srcId="{74D10598-8DCE-4F92-B0C1-2DB6F613A507}" destId="{E434855A-A22F-4EC1-866F-2A63077033B3}" srcOrd="0" destOrd="0" presId="urn:microsoft.com/office/officeart/2016/7/layout/VerticalDownArrowProcess"/>
    <dgm:cxn modelId="{12C0DDE3-EFAA-464C-A96B-392B77BEB080}" type="presParOf" srcId="{E434855A-A22F-4EC1-866F-2A63077033B3}" destId="{4BE5CBF3-8778-4ADE-A060-225594A568C1}" srcOrd="0" destOrd="0" presId="urn:microsoft.com/office/officeart/2016/7/layout/VerticalDownArrowProcess"/>
    <dgm:cxn modelId="{409CCA85-9668-4E24-B148-C8DA5AE0A033}" type="presParOf" srcId="{E434855A-A22F-4EC1-866F-2A63077033B3}" destId="{82C4237F-4454-4E1F-95A4-3B013735CC8C}" srcOrd="1" destOrd="0" presId="urn:microsoft.com/office/officeart/2016/7/layout/VerticalDownArrowProcess"/>
    <dgm:cxn modelId="{E4F95B26-F565-4AA0-91B8-C5971F897677}" type="presParOf" srcId="{74D10598-8DCE-4F92-B0C1-2DB6F613A507}" destId="{1E461A36-4748-488E-8DC7-F0B8CE50AF06}" srcOrd="1" destOrd="0" presId="urn:microsoft.com/office/officeart/2016/7/layout/VerticalDownArrowProcess"/>
    <dgm:cxn modelId="{DFA41CE3-9818-4BB1-80A9-1CFBFC86A98A}" type="presParOf" srcId="{74D10598-8DCE-4F92-B0C1-2DB6F613A507}" destId="{AD8EA573-39FF-47BF-B083-85CA3AD17561}" srcOrd="2" destOrd="0" presId="urn:microsoft.com/office/officeart/2016/7/layout/VerticalDownArrowProcess"/>
    <dgm:cxn modelId="{67995ED2-8E27-4D8C-948F-7202C70ECDA9}" type="presParOf" srcId="{AD8EA573-39FF-47BF-B083-85CA3AD17561}" destId="{6C76A654-2CC3-4691-9809-7C7F007785D6}" srcOrd="0" destOrd="0" presId="urn:microsoft.com/office/officeart/2016/7/layout/VerticalDownArrowProcess"/>
    <dgm:cxn modelId="{D1806818-6FC5-4C50-B145-30AD9AC3A2AD}" type="presParOf" srcId="{AD8EA573-39FF-47BF-B083-85CA3AD17561}" destId="{955EE1A0-E75F-4FB0-A6E3-4E08F8CB5992}" srcOrd="1" destOrd="0" presId="urn:microsoft.com/office/officeart/2016/7/layout/VerticalDownArrowProcess"/>
    <dgm:cxn modelId="{ADC1A430-41AF-4C51-8832-5640AB241EE7}" type="presParOf" srcId="{AD8EA573-39FF-47BF-B083-85CA3AD17561}" destId="{8C3A465A-EBF7-4E12-9DCF-9D5ED9FCD2A9}" srcOrd="2" destOrd="0" presId="urn:microsoft.com/office/officeart/2016/7/layout/VerticalDownArrowProcess"/>
    <dgm:cxn modelId="{65D06612-A0A3-45E7-9906-74505AD7CE52}" type="presParOf" srcId="{74D10598-8DCE-4F92-B0C1-2DB6F613A507}" destId="{0F83E339-BA7E-401A-A5AB-E62EDEC6ADB0}" srcOrd="3" destOrd="0" presId="urn:microsoft.com/office/officeart/2016/7/layout/VerticalDownArrowProcess"/>
    <dgm:cxn modelId="{9FDDF9EF-6B62-470E-BF28-A16C4D8DF4A8}" type="presParOf" srcId="{74D10598-8DCE-4F92-B0C1-2DB6F613A507}" destId="{978E3F89-D322-4128-9062-A9E9501EBE33}" srcOrd="4" destOrd="0" presId="urn:microsoft.com/office/officeart/2016/7/layout/VerticalDownArrowProcess"/>
    <dgm:cxn modelId="{4B360A3A-32A5-46CB-A4C2-97990BF0B775}" type="presParOf" srcId="{978E3F89-D322-4128-9062-A9E9501EBE33}" destId="{CFCBB642-9A53-4B1D-BF93-FCE91FE6514A}" srcOrd="0" destOrd="0" presId="urn:microsoft.com/office/officeart/2016/7/layout/VerticalDownArrowProcess"/>
    <dgm:cxn modelId="{F430BD6A-547C-425B-BDBD-8F818014375A}" type="presParOf" srcId="{978E3F89-D322-4128-9062-A9E9501EBE33}" destId="{149E16F2-13FE-4E21-8C5E-14B36A9EC2D9}" srcOrd="1" destOrd="0" presId="urn:microsoft.com/office/officeart/2016/7/layout/VerticalDownArrowProcess"/>
    <dgm:cxn modelId="{B33A9705-7C3D-4814-B410-F460740122FE}" type="presParOf" srcId="{978E3F89-D322-4128-9062-A9E9501EBE33}" destId="{1AD38C84-2A9B-44CB-975C-6E470041F9E9}" srcOrd="2" destOrd="0" presId="urn:microsoft.com/office/officeart/2016/7/layout/VerticalDownArrowProcess"/>
    <dgm:cxn modelId="{CB90C8F8-C63E-4094-9B89-6EE15669FBD3}" type="presParOf" srcId="{74D10598-8DCE-4F92-B0C1-2DB6F613A507}" destId="{56DADAE0-F793-465E-9DD8-69690C87D366}" srcOrd="5" destOrd="0" presId="urn:microsoft.com/office/officeart/2016/7/layout/VerticalDownArrowProcess"/>
    <dgm:cxn modelId="{C2F13FB8-6857-472E-B2F7-70DFA5B54C49}" type="presParOf" srcId="{74D10598-8DCE-4F92-B0C1-2DB6F613A507}" destId="{A9A8C0B2-D8E5-48B9-BDF2-9C273C3359FB}" srcOrd="6" destOrd="0" presId="urn:microsoft.com/office/officeart/2016/7/layout/VerticalDownArrowProcess"/>
    <dgm:cxn modelId="{8461A148-DEC0-4CB3-9861-728360EAC5DB}" type="presParOf" srcId="{A9A8C0B2-D8E5-48B9-BDF2-9C273C3359FB}" destId="{9F397BA0-D5A5-443E-A485-5772646E458D}" srcOrd="0" destOrd="0" presId="urn:microsoft.com/office/officeart/2016/7/layout/VerticalDownArrowProcess"/>
    <dgm:cxn modelId="{0AA8E50D-7B51-4309-AFDC-F07B7531B50C}" type="presParOf" srcId="{A9A8C0B2-D8E5-48B9-BDF2-9C273C3359FB}" destId="{072FFC99-C7C7-40AF-B619-755C7B431DB3}" srcOrd="1" destOrd="0" presId="urn:microsoft.com/office/officeart/2016/7/layout/VerticalDownArrowProcess"/>
    <dgm:cxn modelId="{F556292B-B18A-4994-9782-85312244349D}" type="presParOf" srcId="{A9A8C0B2-D8E5-48B9-BDF2-9C273C3359FB}" destId="{F39FD761-E139-41F0-994B-301CBB9083E6}" srcOrd="2" destOrd="0" presId="urn:microsoft.com/office/officeart/2016/7/layout/VerticalDownArrowProcess"/>
    <dgm:cxn modelId="{7443D1A7-73E9-4C3E-9235-F60A47047E93}" type="presParOf" srcId="{74D10598-8DCE-4F92-B0C1-2DB6F613A507}" destId="{23EE1136-1E7B-4F6E-B297-DA39B50E5783}" srcOrd="7" destOrd="0" presId="urn:microsoft.com/office/officeart/2016/7/layout/VerticalDownArrowProcess"/>
    <dgm:cxn modelId="{1444627B-8BA5-4866-9201-0A9E49F815A0}" type="presParOf" srcId="{74D10598-8DCE-4F92-B0C1-2DB6F613A507}" destId="{9E5EF886-2791-4359-A715-EE75ECEBDA4D}" srcOrd="8" destOrd="0" presId="urn:microsoft.com/office/officeart/2016/7/layout/VerticalDownArrowProcess"/>
    <dgm:cxn modelId="{3FBEEE0E-52B1-432A-B21B-4A40A781AB6E}" type="presParOf" srcId="{9E5EF886-2791-4359-A715-EE75ECEBDA4D}" destId="{A6045583-E01C-4798-956B-ACC14D9C9A51}" srcOrd="0" destOrd="0" presId="urn:microsoft.com/office/officeart/2016/7/layout/VerticalDownArrowProcess"/>
    <dgm:cxn modelId="{4FEDE61D-DB6C-493F-8C94-EAEE42FB3803}" type="presParOf" srcId="{9E5EF886-2791-4359-A715-EE75ECEBDA4D}" destId="{A47E59CE-F239-4F7A-8670-BCB5F420E3F4}" srcOrd="1" destOrd="0" presId="urn:microsoft.com/office/officeart/2016/7/layout/VerticalDownArrowProcess"/>
    <dgm:cxn modelId="{78656B72-2FE8-4918-8779-5512DF03EB59}" type="presParOf" srcId="{9E5EF886-2791-4359-A715-EE75ECEBDA4D}" destId="{75E15206-A214-481D-967D-80B0AB7C417F}" srcOrd="2" destOrd="0" presId="urn:microsoft.com/office/officeart/2016/7/layout/VerticalDownArrowProcess"/>
    <dgm:cxn modelId="{C7AF0E18-F4F5-4D7B-BEAD-6EF06867512E}" type="presParOf" srcId="{74D10598-8DCE-4F92-B0C1-2DB6F613A507}" destId="{0F6ABDE5-6EFE-44C8-BB59-437C637AE857}" srcOrd="9" destOrd="0" presId="urn:microsoft.com/office/officeart/2016/7/layout/VerticalDownArrowProcess"/>
    <dgm:cxn modelId="{EB4445BD-462E-4071-9837-482217D025DD}" type="presParOf" srcId="{74D10598-8DCE-4F92-B0C1-2DB6F613A507}" destId="{248246B3-DC75-49F6-9A77-041E16630DD4}" srcOrd="10" destOrd="0" presId="urn:microsoft.com/office/officeart/2016/7/layout/VerticalDownArrowProcess"/>
    <dgm:cxn modelId="{37FE54CD-7D3A-4978-8268-2F31E9A038AD}" type="presParOf" srcId="{248246B3-DC75-49F6-9A77-041E16630DD4}" destId="{D46F93BC-CB33-4AC1-89DE-5E161C3F94C4}" srcOrd="0" destOrd="0" presId="urn:microsoft.com/office/officeart/2016/7/layout/VerticalDownArrowProcess"/>
    <dgm:cxn modelId="{BDED4C28-D5FE-4DDC-BEB6-41BB96A816DC}" type="presParOf" srcId="{248246B3-DC75-49F6-9A77-041E16630DD4}" destId="{1D84F288-5325-424F-868D-DFBA740EE2A8}" srcOrd="1" destOrd="0" presId="urn:microsoft.com/office/officeart/2016/7/layout/VerticalDownArrowProcess"/>
    <dgm:cxn modelId="{65D1EE6E-9A1F-4422-A178-9BC90F9B3C69}" type="presParOf" srcId="{248246B3-DC75-49F6-9A77-041E16630DD4}" destId="{5EBE4DB0-2BA5-4CBD-BDDF-70900B1D7B20}" srcOrd="2" destOrd="0" presId="urn:microsoft.com/office/officeart/2016/7/layout/VerticalDownArrowProcess"/>
    <dgm:cxn modelId="{3D94AD64-BF37-441E-AED5-4A8332F91291}" type="presParOf" srcId="{74D10598-8DCE-4F92-B0C1-2DB6F613A507}" destId="{72DC762F-59FC-4FBD-BB6C-5C93EB41E743}" srcOrd="11" destOrd="0" presId="urn:microsoft.com/office/officeart/2016/7/layout/VerticalDownArrowProcess"/>
    <dgm:cxn modelId="{DBD2F1CE-95A6-48FA-B153-7E0ED28B0C7C}" type="presParOf" srcId="{74D10598-8DCE-4F92-B0C1-2DB6F613A507}" destId="{93751981-5488-44AF-AE80-FEB581EF95AA}" srcOrd="12" destOrd="0" presId="urn:microsoft.com/office/officeart/2016/7/layout/VerticalDownArrowProcess"/>
    <dgm:cxn modelId="{A9969AF8-8A7A-415B-B84F-7C13B834D87A}" type="presParOf" srcId="{93751981-5488-44AF-AE80-FEB581EF95AA}" destId="{619B71FC-20A5-4327-9A8D-1EE03734FA32}" srcOrd="0" destOrd="0" presId="urn:microsoft.com/office/officeart/2016/7/layout/VerticalDownArrowProcess"/>
    <dgm:cxn modelId="{4575577C-6E6A-49A6-8723-CF35016BDAE4}" type="presParOf" srcId="{93751981-5488-44AF-AE80-FEB581EF95AA}" destId="{CF3F9B0D-9B3B-416E-90B5-4BC7E5BB53DA}" srcOrd="1" destOrd="0" presId="urn:microsoft.com/office/officeart/2016/7/layout/VerticalDownArrowProcess"/>
    <dgm:cxn modelId="{192024F7-07F5-4EE0-8F66-744F61B8849A}" type="presParOf" srcId="{93751981-5488-44AF-AE80-FEB581EF95AA}" destId="{7AF8BE4C-B891-4DA4-A34A-BF1C4A284A01}"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4888CB-9A89-4271-A77D-3B3838042AAB}"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996EEB2E-895E-40E9-A2B9-06F4D94A87C2}">
      <dgm:prSet custT="1"/>
      <dgm:spPr/>
      <dgm:t>
        <a:bodyPr/>
        <a:lstStyle/>
        <a:p>
          <a:r>
            <a:rPr lang="en-GB" sz="1400" b="1"/>
            <a:t>Run a search and identify your patient cohort  </a:t>
          </a:r>
          <a:endParaRPr lang="en-US" sz="1400" b="1"/>
        </a:p>
      </dgm:t>
    </dgm:pt>
    <dgm:pt modelId="{C005970E-402A-4B3D-8B0A-DB31B95259F4}" type="parTrans" cxnId="{4FB27B80-DDC1-43E3-8BD9-83C185E91EAD}">
      <dgm:prSet/>
      <dgm:spPr/>
      <dgm:t>
        <a:bodyPr/>
        <a:lstStyle/>
        <a:p>
          <a:endParaRPr lang="en-US" sz="1400"/>
        </a:p>
      </dgm:t>
    </dgm:pt>
    <dgm:pt modelId="{37ADE349-F068-45D2-898E-DCF2F9818450}" type="sibTrans" cxnId="{4FB27B80-DDC1-43E3-8BD9-83C185E91EAD}">
      <dgm:prSet phldrT="1" phldr="0" custT="1"/>
      <dgm:spPr/>
      <dgm:t>
        <a:bodyPr/>
        <a:lstStyle/>
        <a:p>
          <a:r>
            <a:rPr lang="en-US" sz="1400"/>
            <a:t>1</a:t>
          </a:r>
        </a:p>
      </dgm:t>
    </dgm:pt>
    <dgm:pt modelId="{A3CC00D2-5B6D-4AD5-BF40-4266FE8BCD0C}">
      <dgm:prSet custT="1"/>
      <dgm:spPr/>
      <dgm:t>
        <a:bodyPr/>
        <a:lstStyle/>
        <a:p>
          <a:r>
            <a:rPr lang="en-GB" sz="1400" b="1" dirty="0"/>
            <a:t>Ensure all 9 care processes are completed annually  </a:t>
          </a:r>
          <a:endParaRPr lang="en-US" sz="1400" b="1" dirty="0"/>
        </a:p>
      </dgm:t>
    </dgm:pt>
    <dgm:pt modelId="{5026D32E-1174-4EB5-A788-90840873FD7A}" type="parTrans" cxnId="{5CAB2862-F9B3-45C1-9CE8-E371FF4D02A9}">
      <dgm:prSet/>
      <dgm:spPr/>
      <dgm:t>
        <a:bodyPr/>
        <a:lstStyle/>
        <a:p>
          <a:endParaRPr lang="en-US" sz="1400"/>
        </a:p>
      </dgm:t>
    </dgm:pt>
    <dgm:pt modelId="{CDBA0767-5F8C-4FC2-B2E2-B04E06BB5FFB}" type="sibTrans" cxnId="{5CAB2862-F9B3-45C1-9CE8-E371FF4D02A9}">
      <dgm:prSet phldrT="2" phldr="0" custT="1"/>
      <dgm:spPr/>
      <dgm:t>
        <a:bodyPr/>
        <a:lstStyle/>
        <a:p>
          <a:r>
            <a:rPr lang="en-US" sz="1400"/>
            <a:t>2</a:t>
          </a:r>
        </a:p>
      </dgm:t>
    </dgm:pt>
    <dgm:pt modelId="{003157CC-A700-4813-89C2-0BCD7550497B}">
      <dgm:prSet custT="1"/>
      <dgm:spPr/>
      <dgm:t>
        <a:bodyPr/>
        <a:lstStyle/>
        <a:p>
          <a:r>
            <a:rPr lang="en-GB" sz="1400" b="1"/>
            <a:t>Talk to women of childbearing age about the risks of, and preparing for, pregnancy. (FOLIC ACID 5MG)</a:t>
          </a:r>
          <a:endParaRPr lang="en-US" sz="1400" b="1"/>
        </a:p>
      </dgm:t>
    </dgm:pt>
    <dgm:pt modelId="{D1120355-B3EB-4560-9954-73DDBE1DE5B5}" type="parTrans" cxnId="{3857E378-3576-49C3-8E2C-949675A904BD}">
      <dgm:prSet/>
      <dgm:spPr/>
      <dgm:t>
        <a:bodyPr/>
        <a:lstStyle/>
        <a:p>
          <a:endParaRPr lang="en-US" sz="1400"/>
        </a:p>
      </dgm:t>
    </dgm:pt>
    <dgm:pt modelId="{36CD4A98-E069-40C1-A88C-3652D694BF45}" type="sibTrans" cxnId="{3857E378-3576-49C3-8E2C-949675A904BD}">
      <dgm:prSet phldrT="3" phldr="0" custT="1"/>
      <dgm:spPr/>
      <dgm:t>
        <a:bodyPr/>
        <a:lstStyle/>
        <a:p>
          <a:r>
            <a:rPr lang="en-US" sz="1400"/>
            <a:t>3</a:t>
          </a:r>
        </a:p>
      </dgm:t>
    </dgm:pt>
    <dgm:pt modelId="{63916B23-6B1B-4B06-A98E-F1069C0A1889}">
      <dgm:prSet custT="1"/>
      <dgm:spPr/>
      <dgm:t>
        <a:bodyPr/>
        <a:lstStyle/>
        <a:p>
          <a:r>
            <a:rPr lang="en-GB" sz="1400" b="1"/>
            <a:t>Discuss and consider referring to the remission programme.</a:t>
          </a:r>
          <a:endParaRPr lang="en-US" sz="1400" b="1"/>
        </a:p>
      </dgm:t>
    </dgm:pt>
    <dgm:pt modelId="{1C19C468-7688-44C0-816B-5C0A2F5731B9}" type="parTrans" cxnId="{7ECBED06-0A8C-4E36-884D-3E96E1FB1F33}">
      <dgm:prSet/>
      <dgm:spPr/>
      <dgm:t>
        <a:bodyPr/>
        <a:lstStyle/>
        <a:p>
          <a:endParaRPr lang="en-US" sz="1400"/>
        </a:p>
      </dgm:t>
    </dgm:pt>
    <dgm:pt modelId="{AB89BA16-736D-441C-87F1-E7B172288A42}" type="sibTrans" cxnId="{7ECBED06-0A8C-4E36-884D-3E96E1FB1F33}">
      <dgm:prSet phldrT="4" phldr="0" custT="1"/>
      <dgm:spPr/>
      <dgm:t>
        <a:bodyPr/>
        <a:lstStyle/>
        <a:p>
          <a:r>
            <a:rPr lang="en-US" sz="1400"/>
            <a:t>4</a:t>
          </a:r>
        </a:p>
      </dgm:t>
    </dgm:pt>
    <dgm:pt modelId="{5D9C2989-50BF-4D34-9CA1-3D1BC2F85C9B}">
      <dgm:prSet custT="1"/>
      <dgm:spPr/>
      <dgm:t>
        <a:bodyPr/>
        <a:lstStyle/>
        <a:p>
          <a:r>
            <a:rPr lang="en-GB" sz="1400" b="1"/>
            <a:t>Refer to structured education programmes e.g.</a:t>
          </a:r>
          <a:r>
            <a:rPr lang="en-GB" sz="1200" b="1"/>
            <a:t> DESMOND/X-PERT or Healthy Living and/or offer locally available programmes. </a:t>
          </a:r>
          <a:endParaRPr lang="en-US" sz="1400" b="1"/>
        </a:p>
      </dgm:t>
    </dgm:pt>
    <dgm:pt modelId="{929E3D8C-8FCB-43B2-AAA3-F05B2E9043C3}" type="parTrans" cxnId="{92C0F97F-E836-4F2C-BB42-403F255F5882}">
      <dgm:prSet/>
      <dgm:spPr/>
      <dgm:t>
        <a:bodyPr/>
        <a:lstStyle/>
        <a:p>
          <a:endParaRPr lang="en-US" sz="1400"/>
        </a:p>
      </dgm:t>
    </dgm:pt>
    <dgm:pt modelId="{F90F3BD0-A166-425E-A515-C77F68ECD829}" type="sibTrans" cxnId="{92C0F97F-E836-4F2C-BB42-403F255F5882}">
      <dgm:prSet phldrT="5" phldr="0" custT="1"/>
      <dgm:spPr/>
      <dgm:t>
        <a:bodyPr/>
        <a:lstStyle/>
        <a:p>
          <a:r>
            <a:rPr lang="en-US" sz="1400"/>
            <a:t>5</a:t>
          </a:r>
        </a:p>
      </dgm:t>
    </dgm:pt>
    <dgm:pt modelId="{419079B2-08FF-40E4-AE5C-FF54F1D65C2E}">
      <dgm:prSet custT="1"/>
      <dgm:spPr/>
      <dgm:t>
        <a:bodyPr/>
        <a:lstStyle/>
        <a:p>
          <a:r>
            <a:rPr lang="en-GB" sz="1400" b="1"/>
            <a:t>Identify a T2Day Diabetes Champion for the practice. </a:t>
          </a:r>
        </a:p>
        <a:p>
          <a:r>
            <a:rPr lang="en-GB" sz="1400" b="1"/>
            <a:t>Can we make T2 Day part of the agenda. </a:t>
          </a:r>
          <a:endParaRPr lang="en-US" sz="1400" b="1"/>
        </a:p>
      </dgm:t>
    </dgm:pt>
    <dgm:pt modelId="{E1A8DBFB-D8E3-43C6-9A6E-707D1F8584E1}" type="parTrans" cxnId="{DCE231BF-F9A9-4C96-AE3A-E75B0DACEF90}">
      <dgm:prSet/>
      <dgm:spPr/>
      <dgm:t>
        <a:bodyPr/>
        <a:lstStyle/>
        <a:p>
          <a:endParaRPr lang="en-US" sz="1400"/>
        </a:p>
      </dgm:t>
    </dgm:pt>
    <dgm:pt modelId="{2285F774-9BDF-4901-9B5E-04075C8BD561}" type="sibTrans" cxnId="{DCE231BF-F9A9-4C96-AE3A-E75B0DACEF90}">
      <dgm:prSet phldrT="6" phldr="0" custT="1"/>
      <dgm:spPr/>
      <dgm:t>
        <a:bodyPr/>
        <a:lstStyle/>
        <a:p>
          <a:r>
            <a:rPr lang="en-US" sz="1400"/>
            <a:t>6</a:t>
          </a:r>
        </a:p>
      </dgm:t>
    </dgm:pt>
    <dgm:pt modelId="{0E25060E-A325-4852-8D5D-2DB502EFADBA}" type="pres">
      <dgm:prSet presAssocID="{654888CB-9A89-4271-A77D-3B3838042AAB}" presName="linearFlow" presStyleCnt="0">
        <dgm:presLayoutVars>
          <dgm:dir/>
          <dgm:animLvl val="lvl"/>
          <dgm:resizeHandles val="exact"/>
        </dgm:presLayoutVars>
      </dgm:prSet>
      <dgm:spPr/>
    </dgm:pt>
    <dgm:pt modelId="{CD016155-2038-43A2-A6C5-8A122CA66980}" type="pres">
      <dgm:prSet presAssocID="{996EEB2E-895E-40E9-A2B9-06F4D94A87C2}" presName="compositeNode" presStyleCnt="0"/>
      <dgm:spPr/>
    </dgm:pt>
    <dgm:pt modelId="{FA2B2A21-6EE2-4BA2-A5F7-FB4E88D3F00B}" type="pres">
      <dgm:prSet presAssocID="{996EEB2E-895E-40E9-A2B9-06F4D94A87C2}" presName="parTx" presStyleLbl="node1" presStyleIdx="0" presStyleCnt="0">
        <dgm:presLayoutVars>
          <dgm:chMax val="0"/>
          <dgm:chPref val="0"/>
          <dgm:bulletEnabled val="1"/>
        </dgm:presLayoutVars>
      </dgm:prSet>
      <dgm:spPr/>
    </dgm:pt>
    <dgm:pt modelId="{2EDAF413-4978-4974-87F0-8C66A5383FCC}" type="pres">
      <dgm:prSet presAssocID="{996EEB2E-895E-40E9-A2B9-06F4D94A87C2}" presName="parSh" presStyleCnt="0"/>
      <dgm:spPr/>
    </dgm:pt>
    <dgm:pt modelId="{2CACBAAB-7021-4B83-8B5C-97FBB7BD4DA3}" type="pres">
      <dgm:prSet presAssocID="{996EEB2E-895E-40E9-A2B9-06F4D94A87C2}" presName="lineNode" presStyleLbl="alignAccFollowNode1" presStyleIdx="0" presStyleCnt="18"/>
      <dgm:spPr/>
    </dgm:pt>
    <dgm:pt modelId="{4D14F746-32C7-47B4-B1EF-76B813FD5BBF}" type="pres">
      <dgm:prSet presAssocID="{996EEB2E-895E-40E9-A2B9-06F4D94A87C2}" presName="lineArrowNode" presStyleLbl="alignAccFollowNode1" presStyleIdx="1" presStyleCnt="18"/>
      <dgm:spPr/>
    </dgm:pt>
    <dgm:pt modelId="{76DE6DD6-7BAC-4C55-A25F-910A029D44A8}" type="pres">
      <dgm:prSet presAssocID="{37ADE349-F068-45D2-898E-DCF2F9818450}" presName="sibTransNodeCircle" presStyleLbl="alignNode1" presStyleIdx="0" presStyleCnt="6">
        <dgm:presLayoutVars>
          <dgm:chMax val="0"/>
          <dgm:bulletEnabled/>
        </dgm:presLayoutVars>
      </dgm:prSet>
      <dgm:spPr/>
    </dgm:pt>
    <dgm:pt modelId="{A46319D7-B41E-48B5-A432-57946F72CD31}" type="pres">
      <dgm:prSet presAssocID="{37ADE349-F068-45D2-898E-DCF2F9818450}" presName="spacerBetweenCircleAndCallout" presStyleCnt="0">
        <dgm:presLayoutVars/>
      </dgm:prSet>
      <dgm:spPr/>
    </dgm:pt>
    <dgm:pt modelId="{F926641F-E923-4BEA-A811-29AAB06F90A7}" type="pres">
      <dgm:prSet presAssocID="{996EEB2E-895E-40E9-A2B9-06F4D94A87C2}" presName="nodeText" presStyleLbl="alignAccFollowNode1" presStyleIdx="2" presStyleCnt="18">
        <dgm:presLayoutVars>
          <dgm:bulletEnabled val="1"/>
        </dgm:presLayoutVars>
      </dgm:prSet>
      <dgm:spPr/>
    </dgm:pt>
    <dgm:pt modelId="{8F690F77-7BFA-4B67-B50A-4E31BD5174EB}" type="pres">
      <dgm:prSet presAssocID="{37ADE349-F068-45D2-898E-DCF2F9818450}" presName="sibTransComposite" presStyleCnt="0"/>
      <dgm:spPr/>
    </dgm:pt>
    <dgm:pt modelId="{B5D2DE96-C142-4942-BF10-9F138C3B0121}" type="pres">
      <dgm:prSet presAssocID="{A3CC00D2-5B6D-4AD5-BF40-4266FE8BCD0C}" presName="compositeNode" presStyleCnt="0"/>
      <dgm:spPr/>
    </dgm:pt>
    <dgm:pt modelId="{402D5CE3-838D-454C-9E04-665281B95CBB}" type="pres">
      <dgm:prSet presAssocID="{A3CC00D2-5B6D-4AD5-BF40-4266FE8BCD0C}" presName="parTx" presStyleLbl="node1" presStyleIdx="0" presStyleCnt="0">
        <dgm:presLayoutVars>
          <dgm:chMax val="0"/>
          <dgm:chPref val="0"/>
          <dgm:bulletEnabled val="1"/>
        </dgm:presLayoutVars>
      </dgm:prSet>
      <dgm:spPr/>
    </dgm:pt>
    <dgm:pt modelId="{1982D65F-B93D-4418-A37C-C3E605A371F6}" type="pres">
      <dgm:prSet presAssocID="{A3CC00D2-5B6D-4AD5-BF40-4266FE8BCD0C}" presName="parSh" presStyleCnt="0"/>
      <dgm:spPr/>
    </dgm:pt>
    <dgm:pt modelId="{14D9E614-7E9D-4E66-BC50-CDD4C16F83DD}" type="pres">
      <dgm:prSet presAssocID="{A3CC00D2-5B6D-4AD5-BF40-4266FE8BCD0C}" presName="lineNode" presStyleLbl="alignAccFollowNode1" presStyleIdx="3" presStyleCnt="18"/>
      <dgm:spPr/>
    </dgm:pt>
    <dgm:pt modelId="{D654C176-FC00-4EF4-87A5-96AC8D073D64}" type="pres">
      <dgm:prSet presAssocID="{A3CC00D2-5B6D-4AD5-BF40-4266FE8BCD0C}" presName="lineArrowNode" presStyleLbl="alignAccFollowNode1" presStyleIdx="4" presStyleCnt="18"/>
      <dgm:spPr/>
    </dgm:pt>
    <dgm:pt modelId="{A8A7D6A0-D66C-45F5-A7A1-5AE662A0A736}" type="pres">
      <dgm:prSet presAssocID="{CDBA0767-5F8C-4FC2-B2E2-B04E06BB5FFB}" presName="sibTransNodeCircle" presStyleLbl="alignNode1" presStyleIdx="1" presStyleCnt="6">
        <dgm:presLayoutVars>
          <dgm:chMax val="0"/>
          <dgm:bulletEnabled/>
        </dgm:presLayoutVars>
      </dgm:prSet>
      <dgm:spPr/>
    </dgm:pt>
    <dgm:pt modelId="{11FA4328-161A-4A7C-8B8B-DB0B43275152}" type="pres">
      <dgm:prSet presAssocID="{CDBA0767-5F8C-4FC2-B2E2-B04E06BB5FFB}" presName="spacerBetweenCircleAndCallout" presStyleCnt="0">
        <dgm:presLayoutVars/>
      </dgm:prSet>
      <dgm:spPr/>
    </dgm:pt>
    <dgm:pt modelId="{0CAB1C38-B178-4A75-8BD0-A22C3B1EA0FD}" type="pres">
      <dgm:prSet presAssocID="{A3CC00D2-5B6D-4AD5-BF40-4266FE8BCD0C}" presName="nodeText" presStyleLbl="alignAccFollowNode1" presStyleIdx="5" presStyleCnt="18">
        <dgm:presLayoutVars>
          <dgm:bulletEnabled val="1"/>
        </dgm:presLayoutVars>
      </dgm:prSet>
      <dgm:spPr/>
    </dgm:pt>
    <dgm:pt modelId="{6F372C29-98FC-46D8-8D49-F4A8E07BBE29}" type="pres">
      <dgm:prSet presAssocID="{CDBA0767-5F8C-4FC2-B2E2-B04E06BB5FFB}" presName="sibTransComposite" presStyleCnt="0"/>
      <dgm:spPr/>
    </dgm:pt>
    <dgm:pt modelId="{FC617B05-61CD-4F8D-B92E-4879580A0008}" type="pres">
      <dgm:prSet presAssocID="{003157CC-A700-4813-89C2-0BCD7550497B}" presName="compositeNode" presStyleCnt="0"/>
      <dgm:spPr/>
    </dgm:pt>
    <dgm:pt modelId="{EC28BF86-1A22-441F-941C-D01045C4936E}" type="pres">
      <dgm:prSet presAssocID="{003157CC-A700-4813-89C2-0BCD7550497B}" presName="parTx" presStyleLbl="node1" presStyleIdx="0" presStyleCnt="0">
        <dgm:presLayoutVars>
          <dgm:chMax val="0"/>
          <dgm:chPref val="0"/>
          <dgm:bulletEnabled val="1"/>
        </dgm:presLayoutVars>
      </dgm:prSet>
      <dgm:spPr/>
    </dgm:pt>
    <dgm:pt modelId="{10C9428A-8069-4EAD-9220-F73C1E80ADE7}" type="pres">
      <dgm:prSet presAssocID="{003157CC-A700-4813-89C2-0BCD7550497B}" presName="parSh" presStyleCnt="0"/>
      <dgm:spPr/>
    </dgm:pt>
    <dgm:pt modelId="{2C508872-09DD-47F1-AF8C-551DC078FE08}" type="pres">
      <dgm:prSet presAssocID="{003157CC-A700-4813-89C2-0BCD7550497B}" presName="lineNode" presStyleLbl="alignAccFollowNode1" presStyleIdx="6" presStyleCnt="18"/>
      <dgm:spPr/>
    </dgm:pt>
    <dgm:pt modelId="{7F1ADA69-37DC-4821-9F7A-F999BDCAAA37}" type="pres">
      <dgm:prSet presAssocID="{003157CC-A700-4813-89C2-0BCD7550497B}" presName="lineArrowNode" presStyleLbl="alignAccFollowNode1" presStyleIdx="7" presStyleCnt="18"/>
      <dgm:spPr/>
    </dgm:pt>
    <dgm:pt modelId="{F9EB8EA6-BD5B-45AE-94E7-AD8C9EC387AF}" type="pres">
      <dgm:prSet presAssocID="{36CD4A98-E069-40C1-A88C-3652D694BF45}" presName="sibTransNodeCircle" presStyleLbl="alignNode1" presStyleIdx="2" presStyleCnt="6">
        <dgm:presLayoutVars>
          <dgm:chMax val="0"/>
          <dgm:bulletEnabled/>
        </dgm:presLayoutVars>
      </dgm:prSet>
      <dgm:spPr/>
    </dgm:pt>
    <dgm:pt modelId="{CFCC37BB-8253-4D9C-B3BC-45853A85B619}" type="pres">
      <dgm:prSet presAssocID="{36CD4A98-E069-40C1-A88C-3652D694BF45}" presName="spacerBetweenCircleAndCallout" presStyleCnt="0">
        <dgm:presLayoutVars/>
      </dgm:prSet>
      <dgm:spPr/>
    </dgm:pt>
    <dgm:pt modelId="{8F5A8759-DAFC-480B-8654-4045E95A1244}" type="pres">
      <dgm:prSet presAssocID="{003157CC-A700-4813-89C2-0BCD7550497B}" presName="nodeText" presStyleLbl="alignAccFollowNode1" presStyleIdx="8" presStyleCnt="18">
        <dgm:presLayoutVars>
          <dgm:bulletEnabled val="1"/>
        </dgm:presLayoutVars>
      </dgm:prSet>
      <dgm:spPr/>
    </dgm:pt>
    <dgm:pt modelId="{CC8E3A8B-77C3-42AB-9E7B-C884A4AA3D15}" type="pres">
      <dgm:prSet presAssocID="{36CD4A98-E069-40C1-A88C-3652D694BF45}" presName="sibTransComposite" presStyleCnt="0"/>
      <dgm:spPr/>
    </dgm:pt>
    <dgm:pt modelId="{390947DE-715D-4FAB-ACCF-113D6B989CEA}" type="pres">
      <dgm:prSet presAssocID="{63916B23-6B1B-4B06-A98E-F1069C0A1889}" presName="compositeNode" presStyleCnt="0"/>
      <dgm:spPr/>
    </dgm:pt>
    <dgm:pt modelId="{7C233C63-11DF-48DD-8BBE-5AF78CE5963B}" type="pres">
      <dgm:prSet presAssocID="{63916B23-6B1B-4B06-A98E-F1069C0A1889}" presName="parTx" presStyleLbl="node1" presStyleIdx="0" presStyleCnt="0">
        <dgm:presLayoutVars>
          <dgm:chMax val="0"/>
          <dgm:chPref val="0"/>
          <dgm:bulletEnabled val="1"/>
        </dgm:presLayoutVars>
      </dgm:prSet>
      <dgm:spPr/>
    </dgm:pt>
    <dgm:pt modelId="{02CE54D3-C84C-48E8-97FD-B3E91817F1B8}" type="pres">
      <dgm:prSet presAssocID="{63916B23-6B1B-4B06-A98E-F1069C0A1889}" presName="parSh" presStyleCnt="0"/>
      <dgm:spPr/>
    </dgm:pt>
    <dgm:pt modelId="{C6A1228C-E3B4-4E0C-A5A0-6C847A218513}" type="pres">
      <dgm:prSet presAssocID="{63916B23-6B1B-4B06-A98E-F1069C0A1889}" presName="lineNode" presStyleLbl="alignAccFollowNode1" presStyleIdx="9" presStyleCnt="18"/>
      <dgm:spPr/>
    </dgm:pt>
    <dgm:pt modelId="{6E3B7E31-E58C-40D3-8454-88AF4B6EFE64}" type="pres">
      <dgm:prSet presAssocID="{63916B23-6B1B-4B06-A98E-F1069C0A1889}" presName="lineArrowNode" presStyleLbl="alignAccFollowNode1" presStyleIdx="10" presStyleCnt="18"/>
      <dgm:spPr/>
    </dgm:pt>
    <dgm:pt modelId="{0F56EAC9-B591-47EA-94BC-CD744B80B123}" type="pres">
      <dgm:prSet presAssocID="{AB89BA16-736D-441C-87F1-E7B172288A42}" presName="sibTransNodeCircle" presStyleLbl="alignNode1" presStyleIdx="3" presStyleCnt="6">
        <dgm:presLayoutVars>
          <dgm:chMax val="0"/>
          <dgm:bulletEnabled/>
        </dgm:presLayoutVars>
      </dgm:prSet>
      <dgm:spPr/>
    </dgm:pt>
    <dgm:pt modelId="{697AA8A7-C541-48D7-927E-010DCF349A86}" type="pres">
      <dgm:prSet presAssocID="{AB89BA16-736D-441C-87F1-E7B172288A42}" presName="spacerBetweenCircleAndCallout" presStyleCnt="0">
        <dgm:presLayoutVars/>
      </dgm:prSet>
      <dgm:spPr/>
    </dgm:pt>
    <dgm:pt modelId="{3F2FFE69-0987-486A-9A96-298BC2438243}" type="pres">
      <dgm:prSet presAssocID="{63916B23-6B1B-4B06-A98E-F1069C0A1889}" presName="nodeText" presStyleLbl="alignAccFollowNode1" presStyleIdx="11" presStyleCnt="18">
        <dgm:presLayoutVars>
          <dgm:bulletEnabled val="1"/>
        </dgm:presLayoutVars>
      </dgm:prSet>
      <dgm:spPr/>
    </dgm:pt>
    <dgm:pt modelId="{F1000E83-82C1-4A4A-B8A2-C0CFDAE7FAE8}" type="pres">
      <dgm:prSet presAssocID="{AB89BA16-736D-441C-87F1-E7B172288A42}" presName="sibTransComposite" presStyleCnt="0"/>
      <dgm:spPr/>
    </dgm:pt>
    <dgm:pt modelId="{BF7C8244-FE04-427F-A0BF-288C6259D3DF}" type="pres">
      <dgm:prSet presAssocID="{5D9C2989-50BF-4D34-9CA1-3D1BC2F85C9B}" presName="compositeNode" presStyleCnt="0"/>
      <dgm:spPr/>
    </dgm:pt>
    <dgm:pt modelId="{E0E6252C-690A-446B-8549-226986EA5A61}" type="pres">
      <dgm:prSet presAssocID="{5D9C2989-50BF-4D34-9CA1-3D1BC2F85C9B}" presName="parTx" presStyleLbl="node1" presStyleIdx="0" presStyleCnt="0">
        <dgm:presLayoutVars>
          <dgm:chMax val="0"/>
          <dgm:chPref val="0"/>
          <dgm:bulletEnabled val="1"/>
        </dgm:presLayoutVars>
      </dgm:prSet>
      <dgm:spPr/>
    </dgm:pt>
    <dgm:pt modelId="{AC655947-7D82-41F6-949E-8C6EFC8D6EBF}" type="pres">
      <dgm:prSet presAssocID="{5D9C2989-50BF-4D34-9CA1-3D1BC2F85C9B}" presName="parSh" presStyleCnt="0"/>
      <dgm:spPr/>
    </dgm:pt>
    <dgm:pt modelId="{33BD6B7E-7AAB-4AAB-BF6A-8E8A75992292}" type="pres">
      <dgm:prSet presAssocID="{5D9C2989-50BF-4D34-9CA1-3D1BC2F85C9B}" presName="lineNode" presStyleLbl="alignAccFollowNode1" presStyleIdx="12" presStyleCnt="18"/>
      <dgm:spPr/>
    </dgm:pt>
    <dgm:pt modelId="{6EA2D450-8207-4381-9E69-33EFBE8D425D}" type="pres">
      <dgm:prSet presAssocID="{5D9C2989-50BF-4D34-9CA1-3D1BC2F85C9B}" presName="lineArrowNode" presStyleLbl="alignAccFollowNode1" presStyleIdx="13" presStyleCnt="18"/>
      <dgm:spPr/>
    </dgm:pt>
    <dgm:pt modelId="{B8FF1216-1B1A-4B3B-9A5C-3AA62D5D82B9}" type="pres">
      <dgm:prSet presAssocID="{F90F3BD0-A166-425E-A515-C77F68ECD829}" presName="sibTransNodeCircle" presStyleLbl="alignNode1" presStyleIdx="4" presStyleCnt="6">
        <dgm:presLayoutVars>
          <dgm:chMax val="0"/>
          <dgm:bulletEnabled/>
        </dgm:presLayoutVars>
      </dgm:prSet>
      <dgm:spPr/>
    </dgm:pt>
    <dgm:pt modelId="{74F6C662-7F11-450B-9D7E-BAD5D7CC4453}" type="pres">
      <dgm:prSet presAssocID="{F90F3BD0-A166-425E-A515-C77F68ECD829}" presName="spacerBetweenCircleAndCallout" presStyleCnt="0">
        <dgm:presLayoutVars/>
      </dgm:prSet>
      <dgm:spPr/>
    </dgm:pt>
    <dgm:pt modelId="{5C2ED0AF-AF41-46FA-B604-DDA48F3E4CC8}" type="pres">
      <dgm:prSet presAssocID="{5D9C2989-50BF-4D34-9CA1-3D1BC2F85C9B}" presName="nodeText" presStyleLbl="alignAccFollowNode1" presStyleIdx="14" presStyleCnt="18">
        <dgm:presLayoutVars>
          <dgm:bulletEnabled val="1"/>
        </dgm:presLayoutVars>
      </dgm:prSet>
      <dgm:spPr/>
    </dgm:pt>
    <dgm:pt modelId="{AD6DCA11-35A2-496C-BA21-B5757BCAEA2C}" type="pres">
      <dgm:prSet presAssocID="{F90F3BD0-A166-425E-A515-C77F68ECD829}" presName="sibTransComposite" presStyleCnt="0"/>
      <dgm:spPr/>
    </dgm:pt>
    <dgm:pt modelId="{3DF5841E-EF63-4707-B632-FF74EDC3612D}" type="pres">
      <dgm:prSet presAssocID="{419079B2-08FF-40E4-AE5C-FF54F1D65C2E}" presName="compositeNode" presStyleCnt="0"/>
      <dgm:spPr/>
    </dgm:pt>
    <dgm:pt modelId="{066C4BCD-9195-4C77-BF8E-68992235EC44}" type="pres">
      <dgm:prSet presAssocID="{419079B2-08FF-40E4-AE5C-FF54F1D65C2E}" presName="parTx" presStyleLbl="node1" presStyleIdx="0" presStyleCnt="0">
        <dgm:presLayoutVars>
          <dgm:chMax val="0"/>
          <dgm:chPref val="0"/>
          <dgm:bulletEnabled val="1"/>
        </dgm:presLayoutVars>
      </dgm:prSet>
      <dgm:spPr/>
    </dgm:pt>
    <dgm:pt modelId="{26DB7E94-D5A2-44C5-8946-808CADD733E6}" type="pres">
      <dgm:prSet presAssocID="{419079B2-08FF-40E4-AE5C-FF54F1D65C2E}" presName="parSh" presStyleCnt="0"/>
      <dgm:spPr/>
    </dgm:pt>
    <dgm:pt modelId="{D1591E91-A1E2-4490-80CB-4D99FE6A3831}" type="pres">
      <dgm:prSet presAssocID="{419079B2-08FF-40E4-AE5C-FF54F1D65C2E}" presName="lineNode" presStyleLbl="alignAccFollowNode1" presStyleIdx="15" presStyleCnt="18"/>
      <dgm:spPr/>
    </dgm:pt>
    <dgm:pt modelId="{67F1EAF8-5268-4F77-9015-D0576CF75BAF}" type="pres">
      <dgm:prSet presAssocID="{419079B2-08FF-40E4-AE5C-FF54F1D65C2E}" presName="lineArrowNode" presStyleLbl="alignAccFollowNode1" presStyleIdx="16" presStyleCnt="18"/>
      <dgm:spPr/>
    </dgm:pt>
    <dgm:pt modelId="{07859B84-5A89-49E8-91F3-0D255F399736}" type="pres">
      <dgm:prSet presAssocID="{2285F774-9BDF-4901-9B5E-04075C8BD561}" presName="sibTransNodeCircle" presStyleLbl="alignNode1" presStyleIdx="5" presStyleCnt="6">
        <dgm:presLayoutVars>
          <dgm:chMax val="0"/>
          <dgm:bulletEnabled/>
        </dgm:presLayoutVars>
      </dgm:prSet>
      <dgm:spPr/>
    </dgm:pt>
    <dgm:pt modelId="{73C3847A-32ED-498D-92EC-475DF51A1450}" type="pres">
      <dgm:prSet presAssocID="{2285F774-9BDF-4901-9B5E-04075C8BD561}" presName="spacerBetweenCircleAndCallout" presStyleCnt="0">
        <dgm:presLayoutVars/>
      </dgm:prSet>
      <dgm:spPr/>
    </dgm:pt>
    <dgm:pt modelId="{0717E641-27D1-4CCA-9824-1DB726D5B719}" type="pres">
      <dgm:prSet presAssocID="{419079B2-08FF-40E4-AE5C-FF54F1D65C2E}" presName="nodeText" presStyleLbl="alignAccFollowNode1" presStyleIdx="17" presStyleCnt="18">
        <dgm:presLayoutVars>
          <dgm:bulletEnabled val="1"/>
        </dgm:presLayoutVars>
      </dgm:prSet>
      <dgm:spPr/>
    </dgm:pt>
  </dgm:ptLst>
  <dgm:cxnLst>
    <dgm:cxn modelId="{7ECBED06-0A8C-4E36-884D-3E96E1FB1F33}" srcId="{654888CB-9A89-4271-A77D-3B3838042AAB}" destId="{63916B23-6B1B-4B06-A98E-F1069C0A1889}" srcOrd="3" destOrd="0" parTransId="{1C19C468-7688-44C0-816B-5C0A2F5731B9}" sibTransId="{AB89BA16-736D-441C-87F1-E7B172288A42}"/>
    <dgm:cxn modelId="{BBB91E0E-7736-444A-ABC1-0DE784AC7F73}" type="presOf" srcId="{36CD4A98-E069-40C1-A88C-3652D694BF45}" destId="{F9EB8EA6-BD5B-45AE-94E7-AD8C9EC387AF}" srcOrd="0" destOrd="0" presId="urn:microsoft.com/office/officeart/2016/7/layout/LinearArrowProcessNumbered"/>
    <dgm:cxn modelId="{0D6A1F5D-E473-46F2-BEDC-D65DAAB8D02D}" type="presOf" srcId="{419079B2-08FF-40E4-AE5C-FF54F1D65C2E}" destId="{0717E641-27D1-4CCA-9824-1DB726D5B719}" srcOrd="0" destOrd="0" presId="urn:microsoft.com/office/officeart/2016/7/layout/LinearArrowProcessNumbered"/>
    <dgm:cxn modelId="{5CAB2862-F9B3-45C1-9CE8-E371FF4D02A9}" srcId="{654888CB-9A89-4271-A77D-3B3838042AAB}" destId="{A3CC00D2-5B6D-4AD5-BF40-4266FE8BCD0C}" srcOrd="1" destOrd="0" parTransId="{5026D32E-1174-4EB5-A788-90840873FD7A}" sibTransId="{CDBA0767-5F8C-4FC2-B2E2-B04E06BB5FFB}"/>
    <dgm:cxn modelId="{2A9D5C4A-7016-44F8-8E28-DAF476C4526A}" type="presOf" srcId="{654888CB-9A89-4271-A77D-3B3838042AAB}" destId="{0E25060E-A325-4852-8D5D-2DB502EFADBA}" srcOrd="0" destOrd="0" presId="urn:microsoft.com/office/officeart/2016/7/layout/LinearArrowProcessNumbered"/>
    <dgm:cxn modelId="{3F27676D-CB9C-40BC-AF76-C978798066B1}" type="presOf" srcId="{A3CC00D2-5B6D-4AD5-BF40-4266FE8BCD0C}" destId="{0CAB1C38-B178-4A75-8BD0-A22C3B1EA0FD}" srcOrd="0" destOrd="0" presId="urn:microsoft.com/office/officeart/2016/7/layout/LinearArrowProcessNumbered"/>
    <dgm:cxn modelId="{70435B58-8E71-4615-83E8-BB545E848563}" type="presOf" srcId="{003157CC-A700-4813-89C2-0BCD7550497B}" destId="{8F5A8759-DAFC-480B-8654-4045E95A1244}" srcOrd="0" destOrd="0" presId="urn:microsoft.com/office/officeart/2016/7/layout/LinearArrowProcessNumbered"/>
    <dgm:cxn modelId="{3857E378-3576-49C3-8E2C-949675A904BD}" srcId="{654888CB-9A89-4271-A77D-3B3838042AAB}" destId="{003157CC-A700-4813-89C2-0BCD7550497B}" srcOrd="2" destOrd="0" parTransId="{D1120355-B3EB-4560-9954-73DDBE1DE5B5}" sibTransId="{36CD4A98-E069-40C1-A88C-3652D694BF45}"/>
    <dgm:cxn modelId="{92C0F97F-E836-4F2C-BB42-403F255F5882}" srcId="{654888CB-9A89-4271-A77D-3B3838042AAB}" destId="{5D9C2989-50BF-4D34-9CA1-3D1BC2F85C9B}" srcOrd="4" destOrd="0" parTransId="{929E3D8C-8FCB-43B2-AAA3-F05B2E9043C3}" sibTransId="{F90F3BD0-A166-425E-A515-C77F68ECD829}"/>
    <dgm:cxn modelId="{4FB27B80-DDC1-43E3-8BD9-83C185E91EAD}" srcId="{654888CB-9A89-4271-A77D-3B3838042AAB}" destId="{996EEB2E-895E-40E9-A2B9-06F4D94A87C2}" srcOrd="0" destOrd="0" parTransId="{C005970E-402A-4B3D-8B0A-DB31B95259F4}" sibTransId="{37ADE349-F068-45D2-898E-DCF2F9818450}"/>
    <dgm:cxn modelId="{54BC7389-7A1E-4650-9E42-6E1DA49E3234}" type="presOf" srcId="{996EEB2E-895E-40E9-A2B9-06F4D94A87C2}" destId="{F926641F-E923-4BEA-A811-29AAB06F90A7}" srcOrd="0" destOrd="0" presId="urn:microsoft.com/office/officeart/2016/7/layout/LinearArrowProcessNumbered"/>
    <dgm:cxn modelId="{30C75E9B-3C97-43C5-925E-10A4C048809B}" type="presOf" srcId="{CDBA0767-5F8C-4FC2-B2E2-B04E06BB5FFB}" destId="{A8A7D6A0-D66C-45F5-A7A1-5AE662A0A736}" srcOrd="0" destOrd="0" presId="urn:microsoft.com/office/officeart/2016/7/layout/LinearArrowProcessNumbered"/>
    <dgm:cxn modelId="{2180C49D-015E-47B4-B0A4-87A6E898F6E9}" type="presOf" srcId="{2285F774-9BDF-4901-9B5E-04075C8BD561}" destId="{07859B84-5A89-49E8-91F3-0D255F399736}" srcOrd="0" destOrd="0" presId="urn:microsoft.com/office/officeart/2016/7/layout/LinearArrowProcessNumbered"/>
    <dgm:cxn modelId="{613A37A8-4162-47A0-BECB-FF51A81F6F6F}" type="presOf" srcId="{63916B23-6B1B-4B06-A98E-F1069C0A1889}" destId="{3F2FFE69-0987-486A-9A96-298BC2438243}" srcOrd="0" destOrd="0" presId="urn:microsoft.com/office/officeart/2016/7/layout/LinearArrowProcessNumbered"/>
    <dgm:cxn modelId="{DCE231BF-F9A9-4C96-AE3A-E75B0DACEF90}" srcId="{654888CB-9A89-4271-A77D-3B3838042AAB}" destId="{419079B2-08FF-40E4-AE5C-FF54F1D65C2E}" srcOrd="5" destOrd="0" parTransId="{E1A8DBFB-D8E3-43C6-9A6E-707D1F8584E1}" sibTransId="{2285F774-9BDF-4901-9B5E-04075C8BD561}"/>
    <dgm:cxn modelId="{4F624ADC-B5AA-4782-90D0-E8B5C9B38F0B}" type="presOf" srcId="{AB89BA16-736D-441C-87F1-E7B172288A42}" destId="{0F56EAC9-B591-47EA-94BC-CD744B80B123}" srcOrd="0" destOrd="0" presId="urn:microsoft.com/office/officeart/2016/7/layout/LinearArrowProcessNumbered"/>
    <dgm:cxn modelId="{58439CEA-0E99-42A4-8B4B-6BD21224D637}" type="presOf" srcId="{F90F3BD0-A166-425E-A515-C77F68ECD829}" destId="{B8FF1216-1B1A-4B3B-9A5C-3AA62D5D82B9}" srcOrd="0" destOrd="0" presId="urn:microsoft.com/office/officeart/2016/7/layout/LinearArrowProcessNumbered"/>
    <dgm:cxn modelId="{57E29EF6-AAA9-4F7E-93C7-72C425875976}" type="presOf" srcId="{37ADE349-F068-45D2-898E-DCF2F9818450}" destId="{76DE6DD6-7BAC-4C55-A25F-910A029D44A8}" srcOrd="0" destOrd="0" presId="urn:microsoft.com/office/officeart/2016/7/layout/LinearArrowProcessNumbered"/>
    <dgm:cxn modelId="{83C403F9-C230-4FEC-8FB1-B7D33B726B83}" type="presOf" srcId="{5D9C2989-50BF-4D34-9CA1-3D1BC2F85C9B}" destId="{5C2ED0AF-AF41-46FA-B604-DDA48F3E4CC8}" srcOrd="0" destOrd="0" presId="urn:microsoft.com/office/officeart/2016/7/layout/LinearArrowProcessNumbered"/>
    <dgm:cxn modelId="{F34E2D4E-40D4-4E0E-AC27-B83F3C3B697A}" type="presParOf" srcId="{0E25060E-A325-4852-8D5D-2DB502EFADBA}" destId="{CD016155-2038-43A2-A6C5-8A122CA66980}" srcOrd="0" destOrd="0" presId="urn:microsoft.com/office/officeart/2016/7/layout/LinearArrowProcessNumbered"/>
    <dgm:cxn modelId="{2AD99724-EFC1-4FC0-BD33-CAC495B75CF4}" type="presParOf" srcId="{CD016155-2038-43A2-A6C5-8A122CA66980}" destId="{FA2B2A21-6EE2-4BA2-A5F7-FB4E88D3F00B}" srcOrd="0" destOrd="0" presId="urn:microsoft.com/office/officeart/2016/7/layout/LinearArrowProcessNumbered"/>
    <dgm:cxn modelId="{F8B831E9-796D-42A2-BB25-4EE62CEB7E98}" type="presParOf" srcId="{CD016155-2038-43A2-A6C5-8A122CA66980}" destId="{2EDAF413-4978-4974-87F0-8C66A5383FCC}" srcOrd="1" destOrd="0" presId="urn:microsoft.com/office/officeart/2016/7/layout/LinearArrowProcessNumbered"/>
    <dgm:cxn modelId="{12AF7201-A2BE-4C53-8F1C-B96DE3EFA0B4}" type="presParOf" srcId="{2EDAF413-4978-4974-87F0-8C66A5383FCC}" destId="{2CACBAAB-7021-4B83-8B5C-97FBB7BD4DA3}" srcOrd="0" destOrd="0" presId="urn:microsoft.com/office/officeart/2016/7/layout/LinearArrowProcessNumbered"/>
    <dgm:cxn modelId="{19AC8E37-01F8-4E37-9218-21E546523855}" type="presParOf" srcId="{2EDAF413-4978-4974-87F0-8C66A5383FCC}" destId="{4D14F746-32C7-47B4-B1EF-76B813FD5BBF}" srcOrd="1" destOrd="0" presId="urn:microsoft.com/office/officeart/2016/7/layout/LinearArrowProcessNumbered"/>
    <dgm:cxn modelId="{E38A41A7-26CD-4A0B-9DF0-D7A23554185A}" type="presParOf" srcId="{2EDAF413-4978-4974-87F0-8C66A5383FCC}" destId="{76DE6DD6-7BAC-4C55-A25F-910A029D44A8}" srcOrd="2" destOrd="0" presId="urn:microsoft.com/office/officeart/2016/7/layout/LinearArrowProcessNumbered"/>
    <dgm:cxn modelId="{4C8E2BC1-8389-4E6E-8750-8069993ACB2C}" type="presParOf" srcId="{2EDAF413-4978-4974-87F0-8C66A5383FCC}" destId="{A46319D7-B41E-48B5-A432-57946F72CD31}" srcOrd="3" destOrd="0" presId="urn:microsoft.com/office/officeart/2016/7/layout/LinearArrowProcessNumbered"/>
    <dgm:cxn modelId="{78830C09-483E-4BC3-A74B-704CF850CAF2}" type="presParOf" srcId="{CD016155-2038-43A2-A6C5-8A122CA66980}" destId="{F926641F-E923-4BEA-A811-29AAB06F90A7}" srcOrd="2" destOrd="0" presId="urn:microsoft.com/office/officeart/2016/7/layout/LinearArrowProcessNumbered"/>
    <dgm:cxn modelId="{8168F16C-46A3-4F97-87D9-142E2C386DF9}" type="presParOf" srcId="{0E25060E-A325-4852-8D5D-2DB502EFADBA}" destId="{8F690F77-7BFA-4B67-B50A-4E31BD5174EB}" srcOrd="1" destOrd="0" presId="urn:microsoft.com/office/officeart/2016/7/layout/LinearArrowProcessNumbered"/>
    <dgm:cxn modelId="{A5BA1C0F-F855-4D71-B16A-795B08F86613}" type="presParOf" srcId="{0E25060E-A325-4852-8D5D-2DB502EFADBA}" destId="{B5D2DE96-C142-4942-BF10-9F138C3B0121}" srcOrd="2" destOrd="0" presId="urn:microsoft.com/office/officeart/2016/7/layout/LinearArrowProcessNumbered"/>
    <dgm:cxn modelId="{BFE6E08D-C132-4EDA-B4FC-94AA43EAA4D8}" type="presParOf" srcId="{B5D2DE96-C142-4942-BF10-9F138C3B0121}" destId="{402D5CE3-838D-454C-9E04-665281B95CBB}" srcOrd="0" destOrd="0" presId="urn:microsoft.com/office/officeart/2016/7/layout/LinearArrowProcessNumbered"/>
    <dgm:cxn modelId="{63E7E432-7B74-4CF2-8CC1-585604400983}" type="presParOf" srcId="{B5D2DE96-C142-4942-BF10-9F138C3B0121}" destId="{1982D65F-B93D-4418-A37C-C3E605A371F6}" srcOrd="1" destOrd="0" presId="urn:microsoft.com/office/officeart/2016/7/layout/LinearArrowProcessNumbered"/>
    <dgm:cxn modelId="{062F3541-FD01-47AC-B5C2-A57C65D1421A}" type="presParOf" srcId="{1982D65F-B93D-4418-A37C-C3E605A371F6}" destId="{14D9E614-7E9D-4E66-BC50-CDD4C16F83DD}" srcOrd="0" destOrd="0" presId="urn:microsoft.com/office/officeart/2016/7/layout/LinearArrowProcessNumbered"/>
    <dgm:cxn modelId="{2957E068-0BC6-4E73-96FF-DE70485F3D7F}" type="presParOf" srcId="{1982D65F-B93D-4418-A37C-C3E605A371F6}" destId="{D654C176-FC00-4EF4-87A5-96AC8D073D64}" srcOrd="1" destOrd="0" presId="urn:microsoft.com/office/officeart/2016/7/layout/LinearArrowProcessNumbered"/>
    <dgm:cxn modelId="{5F547A71-F071-47CF-95D0-D61CF59F3AC9}" type="presParOf" srcId="{1982D65F-B93D-4418-A37C-C3E605A371F6}" destId="{A8A7D6A0-D66C-45F5-A7A1-5AE662A0A736}" srcOrd="2" destOrd="0" presId="urn:microsoft.com/office/officeart/2016/7/layout/LinearArrowProcessNumbered"/>
    <dgm:cxn modelId="{10FFBA9E-9B41-4E04-A172-4FB411E40958}" type="presParOf" srcId="{1982D65F-B93D-4418-A37C-C3E605A371F6}" destId="{11FA4328-161A-4A7C-8B8B-DB0B43275152}" srcOrd="3" destOrd="0" presId="urn:microsoft.com/office/officeart/2016/7/layout/LinearArrowProcessNumbered"/>
    <dgm:cxn modelId="{F6645C5A-1C7A-4511-BDDA-6E6D88C55F09}" type="presParOf" srcId="{B5D2DE96-C142-4942-BF10-9F138C3B0121}" destId="{0CAB1C38-B178-4A75-8BD0-A22C3B1EA0FD}" srcOrd="2" destOrd="0" presId="urn:microsoft.com/office/officeart/2016/7/layout/LinearArrowProcessNumbered"/>
    <dgm:cxn modelId="{A6702135-8E2B-40FD-853F-E26C5B2A17D6}" type="presParOf" srcId="{0E25060E-A325-4852-8D5D-2DB502EFADBA}" destId="{6F372C29-98FC-46D8-8D49-F4A8E07BBE29}" srcOrd="3" destOrd="0" presId="urn:microsoft.com/office/officeart/2016/7/layout/LinearArrowProcessNumbered"/>
    <dgm:cxn modelId="{F5C4A980-9E55-4F64-A455-49235EAA16B0}" type="presParOf" srcId="{0E25060E-A325-4852-8D5D-2DB502EFADBA}" destId="{FC617B05-61CD-4F8D-B92E-4879580A0008}" srcOrd="4" destOrd="0" presId="urn:microsoft.com/office/officeart/2016/7/layout/LinearArrowProcessNumbered"/>
    <dgm:cxn modelId="{9EF4124F-254B-4727-8294-50688D0A3921}" type="presParOf" srcId="{FC617B05-61CD-4F8D-B92E-4879580A0008}" destId="{EC28BF86-1A22-441F-941C-D01045C4936E}" srcOrd="0" destOrd="0" presId="urn:microsoft.com/office/officeart/2016/7/layout/LinearArrowProcessNumbered"/>
    <dgm:cxn modelId="{3881DF81-D7D2-425A-B44C-EB002970FBB8}" type="presParOf" srcId="{FC617B05-61CD-4F8D-B92E-4879580A0008}" destId="{10C9428A-8069-4EAD-9220-F73C1E80ADE7}" srcOrd="1" destOrd="0" presId="urn:microsoft.com/office/officeart/2016/7/layout/LinearArrowProcessNumbered"/>
    <dgm:cxn modelId="{95766104-3B25-4BC4-A2B0-D695062DB2E6}" type="presParOf" srcId="{10C9428A-8069-4EAD-9220-F73C1E80ADE7}" destId="{2C508872-09DD-47F1-AF8C-551DC078FE08}" srcOrd="0" destOrd="0" presId="urn:microsoft.com/office/officeart/2016/7/layout/LinearArrowProcessNumbered"/>
    <dgm:cxn modelId="{256D451C-CBF8-4C66-A5AC-5674CD8FC7F2}" type="presParOf" srcId="{10C9428A-8069-4EAD-9220-F73C1E80ADE7}" destId="{7F1ADA69-37DC-4821-9F7A-F999BDCAAA37}" srcOrd="1" destOrd="0" presId="urn:microsoft.com/office/officeart/2016/7/layout/LinearArrowProcessNumbered"/>
    <dgm:cxn modelId="{DD9D2E3D-8ED2-4B8F-AE1C-59B7D3063971}" type="presParOf" srcId="{10C9428A-8069-4EAD-9220-F73C1E80ADE7}" destId="{F9EB8EA6-BD5B-45AE-94E7-AD8C9EC387AF}" srcOrd="2" destOrd="0" presId="urn:microsoft.com/office/officeart/2016/7/layout/LinearArrowProcessNumbered"/>
    <dgm:cxn modelId="{AD6695A8-E1A0-4289-8C51-4BE0AD8BF4D9}" type="presParOf" srcId="{10C9428A-8069-4EAD-9220-F73C1E80ADE7}" destId="{CFCC37BB-8253-4D9C-B3BC-45853A85B619}" srcOrd="3" destOrd="0" presId="urn:microsoft.com/office/officeart/2016/7/layout/LinearArrowProcessNumbered"/>
    <dgm:cxn modelId="{15B3044E-6297-43F2-AF64-5FAF86AF5DEB}" type="presParOf" srcId="{FC617B05-61CD-4F8D-B92E-4879580A0008}" destId="{8F5A8759-DAFC-480B-8654-4045E95A1244}" srcOrd="2" destOrd="0" presId="urn:microsoft.com/office/officeart/2016/7/layout/LinearArrowProcessNumbered"/>
    <dgm:cxn modelId="{A092092A-EE48-4CB6-BF9F-8A3C36072B70}" type="presParOf" srcId="{0E25060E-A325-4852-8D5D-2DB502EFADBA}" destId="{CC8E3A8B-77C3-42AB-9E7B-C884A4AA3D15}" srcOrd="5" destOrd="0" presId="urn:microsoft.com/office/officeart/2016/7/layout/LinearArrowProcessNumbered"/>
    <dgm:cxn modelId="{D2CAEB98-098B-4656-8105-FC7731388C14}" type="presParOf" srcId="{0E25060E-A325-4852-8D5D-2DB502EFADBA}" destId="{390947DE-715D-4FAB-ACCF-113D6B989CEA}" srcOrd="6" destOrd="0" presId="urn:microsoft.com/office/officeart/2016/7/layout/LinearArrowProcessNumbered"/>
    <dgm:cxn modelId="{5F1C5AC6-3793-4155-8F7C-53F6C45E628F}" type="presParOf" srcId="{390947DE-715D-4FAB-ACCF-113D6B989CEA}" destId="{7C233C63-11DF-48DD-8BBE-5AF78CE5963B}" srcOrd="0" destOrd="0" presId="urn:microsoft.com/office/officeart/2016/7/layout/LinearArrowProcessNumbered"/>
    <dgm:cxn modelId="{5890056F-669A-41D0-B9CD-0C3706FAF387}" type="presParOf" srcId="{390947DE-715D-4FAB-ACCF-113D6B989CEA}" destId="{02CE54D3-C84C-48E8-97FD-B3E91817F1B8}" srcOrd="1" destOrd="0" presId="urn:microsoft.com/office/officeart/2016/7/layout/LinearArrowProcessNumbered"/>
    <dgm:cxn modelId="{EA114013-390C-4341-9AD9-930DE2E0870E}" type="presParOf" srcId="{02CE54D3-C84C-48E8-97FD-B3E91817F1B8}" destId="{C6A1228C-E3B4-4E0C-A5A0-6C847A218513}" srcOrd="0" destOrd="0" presId="urn:microsoft.com/office/officeart/2016/7/layout/LinearArrowProcessNumbered"/>
    <dgm:cxn modelId="{378E9359-3E20-45CD-895C-A467BE623623}" type="presParOf" srcId="{02CE54D3-C84C-48E8-97FD-B3E91817F1B8}" destId="{6E3B7E31-E58C-40D3-8454-88AF4B6EFE64}" srcOrd="1" destOrd="0" presId="urn:microsoft.com/office/officeart/2016/7/layout/LinearArrowProcessNumbered"/>
    <dgm:cxn modelId="{4E956B64-CDF0-4595-A750-92DF2811892F}" type="presParOf" srcId="{02CE54D3-C84C-48E8-97FD-B3E91817F1B8}" destId="{0F56EAC9-B591-47EA-94BC-CD744B80B123}" srcOrd="2" destOrd="0" presId="urn:microsoft.com/office/officeart/2016/7/layout/LinearArrowProcessNumbered"/>
    <dgm:cxn modelId="{B7605266-6D4F-4113-B1D5-2F851C0F22A1}" type="presParOf" srcId="{02CE54D3-C84C-48E8-97FD-B3E91817F1B8}" destId="{697AA8A7-C541-48D7-927E-010DCF349A86}" srcOrd="3" destOrd="0" presId="urn:microsoft.com/office/officeart/2016/7/layout/LinearArrowProcessNumbered"/>
    <dgm:cxn modelId="{874447AC-2BB0-4B44-A25D-7D2A051855EC}" type="presParOf" srcId="{390947DE-715D-4FAB-ACCF-113D6B989CEA}" destId="{3F2FFE69-0987-486A-9A96-298BC2438243}" srcOrd="2" destOrd="0" presId="urn:microsoft.com/office/officeart/2016/7/layout/LinearArrowProcessNumbered"/>
    <dgm:cxn modelId="{76C127F6-9C87-4156-8489-0177CB574377}" type="presParOf" srcId="{0E25060E-A325-4852-8D5D-2DB502EFADBA}" destId="{F1000E83-82C1-4A4A-B8A2-C0CFDAE7FAE8}" srcOrd="7" destOrd="0" presId="urn:microsoft.com/office/officeart/2016/7/layout/LinearArrowProcessNumbered"/>
    <dgm:cxn modelId="{EA58E64B-09E2-4DB0-BCCA-6C769F801D89}" type="presParOf" srcId="{0E25060E-A325-4852-8D5D-2DB502EFADBA}" destId="{BF7C8244-FE04-427F-A0BF-288C6259D3DF}" srcOrd="8" destOrd="0" presId="urn:microsoft.com/office/officeart/2016/7/layout/LinearArrowProcessNumbered"/>
    <dgm:cxn modelId="{006F02CE-7940-4FCF-B5D1-3C73102BB63B}" type="presParOf" srcId="{BF7C8244-FE04-427F-A0BF-288C6259D3DF}" destId="{E0E6252C-690A-446B-8549-226986EA5A61}" srcOrd="0" destOrd="0" presId="urn:microsoft.com/office/officeart/2016/7/layout/LinearArrowProcessNumbered"/>
    <dgm:cxn modelId="{8C478B5B-AD67-4BD4-A2C0-4B579E989A9D}" type="presParOf" srcId="{BF7C8244-FE04-427F-A0BF-288C6259D3DF}" destId="{AC655947-7D82-41F6-949E-8C6EFC8D6EBF}" srcOrd="1" destOrd="0" presId="urn:microsoft.com/office/officeart/2016/7/layout/LinearArrowProcessNumbered"/>
    <dgm:cxn modelId="{ADDE598F-F8C0-49B2-8630-1EFB0CF07588}" type="presParOf" srcId="{AC655947-7D82-41F6-949E-8C6EFC8D6EBF}" destId="{33BD6B7E-7AAB-4AAB-BF6A-8E8A75992292}" srcOrd="0" destOrd="0" presId="urn:microsoft.com/office/officeart/2016/7/layout/LinearArrowProcessNumbered"/>
    <dgm:cxn modelId="{2EC80BED-88C0-4487-87EB-DBA6C36A19CE}" type="presParOf" srcId="{AC655947-7D82-41F6-949E-8C6EFC8D6EBF}" destId="{6EA2D450-8207-4381-9E69-33EFBE8D425D}" srcOrd="1" destOrd="0" presId="urn:microsoft.com/office/officeart/2016/7/layout/LinearArrowProcessNumbered"/>
    <dgm:cxn modelId="{26419652-21A2-4BC9-B932-C519CC8B08E5}" type="presParOf" srcId="{AC655947-7D82-41F6-949E-8C6EFC8D6EBF}" destId="{B8FF1216-1B1A-4B3B-9A5C-3AA62D5D82B9}" srcOrd="2" destOrd="0" presId="urn:microsoft.com/office/officeart/2016/7/layout/LinearArrowProcessNumbered"/>
    <dgm:cxn modelId="{225DE7B5-1C0E-4646-8027-9511C93A2E26}" type="presParOf" srcId="{AC655947-7D82-41F6-949E-8C6EFC8D6EBF}" destId="{74F6C662-7F11-450B-9D7E-BAD5D7CC4453}" srcOrd="3" destOrd="0" presId="urn:microsoft.com/office/officeart/2016/7/layout/LinearArrowProcessNumbered"/>
    <dgm:cxn modelId="{219139CA-FDE2-4C26-AA6C-BCE02E68B337}" type="presParOf" srcId="{BF7C8244-FE04-427F-A0BF-288C6259D3DF}" destId="{5C2ED0AF-AF41-46FA-B604-DDA48F3E4CC8}" srcOrd="2" destOrd="0" presId="urn:microsoft.com/office/officeart/2016/7/layout/LinearArrowProcessNumbered"/>
    <dgm:cxn modelId="{0DD75DB0-F55D-46FE-96A6-2F24DA120773}" type="presParOf" srcId="{0E25060E-A325-4852-8D5D-2DB502EFADBA}" destId="{AD6DCA11-35A2-496C-BA21-B5757BCAEA2C}" srcOrd="9" destOrd="0" presId="urn:microsoft.com/office/officeart/2016/7/layout/LinearArrowProcessNumbered"/>
    <dgm:cxn modelId="{9DE0C367-F7EC-48FB-8EC7-C36269332F66}" type="presParOf" srcId="{0E25060E-A325-4852-8D5D-2DB502EFADBA}" destId="{3DF5841E-EF63-4707-B632-FF74EDC3612D}" srcOrd="10" destOrd="0" presId="urn:microsoft.com/office/officeart/2016/7/layout/LinearArrowProcessNumbered"/>
    <dgm:cxn modelId="{DA2E9375-E178-46B6-94B8-AB5DB114F8C9}" type="presParOf" srcId="{3DF5841E-EF63-4707-B632-FF74EDC3612D}" destId="{066C4BCD-9195-4C77-BF8E-68992235EC44}" srcOrd="0" destOrd="0" presId="urn:microsoft.com/office/officeart/2016/7/layout/LinearArrowProcessNumbered"/>
    <dgm:cxn modelId="{031792B7-78B9-4445-9BC3-031E76EE2184}" type="presParOf" srcId="{3DF5841E-EF63-4707-B632-FF74EDC3612D}" destId="{26DB7E94-D5A2-44C5-8946-808CADD733E6}" srcOrd="1" destOrd="0" presId="urn:microsoft.com/office/officeart/2016/7/layout/LinearArrowProcessNumbered"/>
    <dgm:cxn modelId="{C1EF84EE-1B00-40D3-B90A-F26E7D91A562}" type="presParOf" srcId="{26DB7E94-D5A2-44C5-8946-808CADD733E6}" destId="{D1591E91-A1E2-4490-80CB-4D99FE6A3831}" srcOrd="0" destOrd="0" presId="urn:microsoft.com/office/officeart/2016/7/layout/LinearArrowProcessNumbered"/>
    <dgm:cxn modelId="{B90D695E-D6D5-4A19-A5F7-33067A3FF124}" type="presParOf" srcId="{26DB7E94-D5A2-44C5-8946-808CADD733E6}" destId="{67F1EAF8-5268-4F77-9015-D0576CF75BAF}" srcOrd="1" destOrd="0" presId="urn:microsoft.com/office/officeart/2016/7/layout/LinearArrowProcessNumbered"/>
    <dgm:cxn modelId="{1DF88B4C-68E2-4F21-B10B-31EEE82FA7F6}" type="presParOf" srcId="{26DB7E94-D5A2-44C5-8946-808CADD733E6}" destId="{07859B84-5A89-49E8-91F3-0D255F399736}" srcOrd="2" destOrd="0" presId="urn:microsoft.com/office/officeart/2016/7/layout/LinearArrowProcessNumbered"/>
    <dgm:cxn modelId="{FF4EDF48-2E95-4652-A4F5-238D00C282AC}" type="presParOf" srcId="{26DB7E94-D5A2-44C5-8946-808CADD733E6}" destId="{73C3847A-32ED-498D-92EC-475DF51A1450}" srcOrd="3" destOrd="0" presId="urn:microsoft.com/office/officeart/2016/7/layout/LinearArrowProcessNumbered"/>
    <dgm:cxn modelId="{C9718227-7638-4100-A5BB-0FA4CFF7B9C1}" type="presParOf" srcId="{3DF5841E-EF63-4707-B632-FF74EDC3612D}" destId="{0717E641-27D1-4CCA-9824-1DB726D5B719}"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79DF9-E25C-4068-93A4-76BF0B0A4F31}">
      <dsp:nvSpPr>
        <dsp:cNvPr id="0" name=""/>
        <dsp:cNvSpPr/>
      </dsp:nvSpPr>
      <dsp:spPr>
        <a:xfrm>
          <a:off x="0" y="514"/>
          <a:ext cx="9083587" cy="12037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53F228-7558-442D-984F-3699D7696A09}">
      <dsp:nvSpPr>
        <dsp:cNvPr id="0" name=""/>
        <dsp:cNvSpPr/>
      </dsp:nvSpPr>
      <dsp:spPr>
        <a:xfrm>
          <a:off x="146977" y="157972"/>
          <a:ext cx="1096402" cy="888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8CC079-E44C-4620-BDFE-6F5383FDF98A}">
      <dsp:nvSpPr>
        <dsp:cNvPr id="0" name=""/>
        <dsp:cNvSpPr/>
      </dsp:nvSpPr>
      <dsp:spPr>
        <a:xfrm>
          <a:off x="1390357" y="514"/>
          <a:ext cx="7693229" cy="1203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399" tIns="127399" rIns="127399" bIns="127399" numCol="1" spcCol="1270" anchor="ctr" anchorCtr="0">
          <a:noAutofit/>
        </a:bodyPr>
        <a:lstStyle/>
        <a:p>
          <a:pPr marL="0" lvl="0" indent="0" algn="l" defTabSz="889000">
            <a:lnSpc>
              <a:spcPct val="100000"/>
            </a:lnSpc>
            <a:spcBef>
              <a:spcPct val="0"/>
            </a:spcBef>
            <a:spcAft>
              <a:spcPct val="35000"/>
            </a:spcAft>
            <a:buNone/>
          </a:pPr>
          <a:r>
            <a:rPr lang="en-GB" sz="2000" kern="1200"/>
            <a:t>National Diabetes Audit Data Q4 2022-23 indicates the prevalence of EOT2D within our total T2 population of 85,355 is </a:t>
          </a:r>
          <a:r>
            <a:rPr lang="en-GB" sz="2000" b="1" kern="1200"/>
            <a:t>3600 individuals</a:t>
          </a:r>
          <a:r>
            <a:rPr lang="en-GB" sz="2000" kern="1200"/>
            <a:t>, the </a:t>
          </a:r>
          <a:r>
            <a:rPr lang="en-GB" sz="2000" b="1" kern="1200"/>
            <a:t>majority of whom are cared for exclusively in General Practice.</a:t>
          </a:r>
          <a:endParaRPr lang="en-US" sz="2000" kern="1200"/>
        </a:p>
      </dsp:txBody>
      <dsp:txXfrm>
        <a:off x="1390357" y="514"/>
        <a:ext cx="7693229" cy="1203772"/>
      </dsp:txXfrm>
    </dsp:sp>
    <dsp:sp modelId="{ACFACAC8-71E5-472A-8553-C133CFC0FB47}">
      <dsp:nvSpPr>
        <dsp:cNvPr id="0" name=""/>
        <dsp:cNvSpPr/>
      </dsp:nvSpPr>
      <dsp:spPr>
        <a:xfrm>
          <a:off x="0" y="1505229"/>
          <a:ext cx="9083587" cy="12037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3BF8C3-7603-42BD-B66C-32A95F9C022C}">
      <dsp:nvSpPr>
        <dsp:cNvPr id="0" name=""/>
        <dsp:cNvSpPr/>
      </dsp:nvSpPr>
      <dsp:spPr>
        <a:xfrm>
          <a:off x="118696" y="1706249"/>
          <a:ext cx="1152963" cy="80173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07D625-A0A7-4B84-B719-D9A652F83CB5}">
      <dsp:nvSpPr>
        <dsp:cNvPr id="0" name=""/>
        <dsp:cNvSpPr/>
      </dsp:nvSpPr>
      <dsp:spPr>
        <a:xfrm>
          <a:off x="1390357" y="1505229"/>
          <a:ext cx="7693229" cy="1203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399" tIns="127399" rIns="127399" bIns="127399" numCol="1" spcCol="1270" anchor="ctr" anchorCtr="0">
          <a:noAutofit/>
        </a:bodyPr>
        <a:lstStyle/>
        <a:p>
          <a:pPr marL="0" lvl="0" indent="0" algn="l" defTabSz="1111250">
            <a:lnSpc>
              <a:spcPct val="100000"/>
            </a:lnSpc>
            <a:spcBef>
              <a:spcPct val="0"/>
            </a:spcBef>
            <a:spcAft>
              <a:spcPct val="35000"/>
            </a:spcAft>
            <a:buNone/>
          </a:pPr>
          <a:r>
            <a:rPr lang="en-GB" sz="2500" kern="1200"/>
            <a:t>The National Diabetes Audit (NDA) shows that </a:t>
          </a:r>
          <a:r>
            <a:rPr lang="en-GB" sz="2500" b="1" u="sng" kern="1200"/>
            <a:t>prevalence is increasing yearly.</a:t>
          </a:r>
          <a:endParaRPr lang="en-US" sz="2500" kern="1200"/>
        </a:p>
      </dsp:txBody>
      <dsp:txXfrm>
        <a:off x="1390357" y="1505229"/>
        <a:ext cx="7693229" cy="1203772"/>
      </dsp:txXfrm>
    </dsp:sp>
    <dsp:sp modelId="{32C9A3FB-117B-4623-A39E-F0D1E89BE38B}">
      <dsp:nvSpPr>
        <dsp:cNvPr id="0" name=""/>
        <dsp:cNvSpPr/>
      </dsp:nvSpPr>
      <dsp:spPr>
        <a:xfrm>
          <a:off x="0" y="3009945"/>
          <a:ext cx="9083587" cy="12037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230391-4B90-4E87-BDCF-CD47B1B59057}">
      <dsp:nvSpPr>
        <dsp:cNvPr id="0" name=""/>
        <dsp:cNvSpPr/>
      </dsp:nvSpPr>
      <dsp:spPr>
        <a:xfrm>
          <a:off x="99844" y="3207393"/>
          <a:ext cx="1190668" cy="80887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6AE7A0-1FCB-4CBF-9230-B1C9392D39C1}">
      <dsp:nvSpPr>
        <dsp:cNvPr id="0" name=""/>
        <dsp:cNvSpPr/>
      </dsp:nvSpPr>
      <dsp:spPr>
        <a:xfrm>
          <a:off x="1390357" y="3009945"/>
          <a:ext cx="7693229" cy="1203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399" tIns="127399" rIns="127399" bIns="127399" numCol="1" spcCol="1270" anchor="ctr" anchorCtr="0">
          <a:noAutofit/>
        </a:bodyPr>
        <a:lstStyle/>
        <a:p>
          <a:pPr marL="0" lvl="0" indent="0" algn="l" defTabSz="1111250">
            <a:lnSpc>
              <a:spcPct val="100000"/>
            </a:lnSpc>
            <a:spcBef>
              <a:spcPct val="0"/>
            </a:spcBef>
            <a:spcAft>
              <a:spcPct val="35000"/>
            </a:spcAft>
            <a:buNone/>
          </a:pPr>
          <a:r>
            <a:rPr lang="en-US" sz="2500" kern="1200" dirty="0"/>
            <a:t>Patients with EOT2D In South Yorkshire have increased by 148 within 4 months. </a:t>
          </a:r>
        </a:p>
      </dsp:txBody>
      <dsp:txXfrm>
        <a:off x="1390357" y="3009945"/>
        <a:ext cx="7693229" cy="1203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5CBF3-8778-4ADE-A060-225594A568C1}">
      <dsp:nvSpPr>
        <dsp:cNvPr id="0" name=""/>
        <dsp:cNvSpPr/>
      </dsp:nvSpPr>
      <dsp:spPr>
        <a:xfrm>
          <a:off x="0" y="5731797"/>
          <a:ext cx="2424260" cy="62722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413" tIns="113792" rIns="172413"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Prevent</a:t>
          </a:r>
        </a:p>
      </dsp:txBody>
      <dsp:txXfrm>
        <a:off x="0" y="5731797"/>
        <a:ext cx="2424260" cy="627227"/>
      </dsp:txXfrm>
    </dsp:sp>
    <dsp:sp modelId="{82C4237F-4454-4E1F-95A4-3B013735CC8C}">
      <dsp:nvSpPr>
        <dsp:cNvPr id="0" name=""/>
        <dsp:cNvSpPr/>
      </dsp:nvSpPr>
      <dsp:spPr>
        <a:xfrm>
          <a:off x="2424259" y="5731797"/>
          <a:ext cx="7272780" cy="62722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526" tIns="177800" rIns="147526" bIns="177800" numCol="1" spcCol="1270" anchor="ctr" anchorCtr="0">
          <a:noAutofit/>
        </a:bodyPr>
        <a:lstStyle/>
        <a:p>
          <a:pPr marL="0" lvl="0" indent="0" algn="l" defTabSz="622300">
            <a:lnSpc>
              <a:spcPct val="90000"/>
            </a:lnSpc>
            <a:spcBef>
              <a:spcPct val="0"/>
            </a:spcBef>
            <a:spcAft>
              <a:spcPct val="35000"/>
            </a:spcAft>
            <a:buNone/>
          </a:pPr>
          <a:r>
            <a:rPr lang="en-US" sz="1400" kern="1200" dirty="0"/>
            <a:t>Promote the DPP (Prevention </a:t>
          </a:r>
          <a:r>
            <a:rPr lang="en-US" sz="1400" kern="1200" dirty="0" err="1"/>
            <a:t>programme</a:t>
          </a:r>
          <a:r>
            <a:rPr lang="en-US" sz="1400" kern="1200" dirty="0"/>
            <a:t>) to anyone eligible and interested.  HbA1c of 42-47 in last 12mths.  </a:t>
          </a:r>
          <a:r>
            <a:rPr lang="en-US" sz="1400" u="sng" kern="1200" dirty="0"/>
            <a:t>All </a:t>
          </a:r>
          <a:r>
            <a:rPr lang="en-US" sz="1400" kern="1200" dirty="0"/>
            <a:t>women with history of GDM are eligible whatever their HbA1c in last 12mths. </a:t>
          </a:r>
        </a:p>
      </dsp:txBody>
      <dsp:txXfrm>
        <a:off x="2424259" y="5731797"/>
        <a:ext cx="7272780" cy="627227"/>
      </dsp:txXfrm>
    </dsp:sp>
    <dsp:sp modelId="{955EE1A0-E75F-4FB0-A6E3-4E08F8CB5992}">
      <dsp:nvSpPr>
        <dsp:cNvPr id="0" name=""/>
        <dsp:cNvSpPr/>
      </dsp:nvSpPr>
      <dsp:spPr>
        <a:xfrm rot="10800000">
          <a:off x="0" y="4776530"/>
          <a:ext cx="2424260" cy="964675"/>
        </a:xfrm>
        <a:prstGeom prst="upArrowCallout">
          <a:avLst>
            <a:gd name="adj1" fmla="val 5000"/>
            <a:gd name="adj2" fmla="val 10000"/>
            <a:gd name="adj3" fmla="val 15000"/>
            <a:gd name="adj4" fmla="val 64977"/>
          </a:avLst>
        </a:prstGeom>
        <a:solidFill>
          <a:srgbClr val="FFB81C"/>
        </a:solidFill>
        <a:ln w="12700" cap="flat" cmpd="sng" algn="ctr">
          <a:solidFill>
            <a:srgbClr val="FFB81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413" tIns="113792" rIns="172413"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Promote self management and remission</a:t>
          </a:r>
        </a:p>
      </dsp:txBody>
      <dsp:txXfrm rot="-10800000">
        <a:off x="0" y="4776530"/>
        <a:ext cx="2424260" cy="627039"/>
      </dsp:txXfrm>
    </dsp:sp>
    <dsp:sp modelId="{8C3A465A-EBF7-4E12-9DCF-9D5ED9FCD2A9}">
      <dsp:nvSpPr>
        <dsp:cNvPr id="0" name=""/>
        <dsp:cNvSpPr/>
      </dsp:nvSpPr>
      <dsp:spPr>
        <a:xfrm>
          <a:off x="2424259" y="4776530"/>
          <a:ext cx="7272780" cy="627039"/>
        </a:xfrm>
        <a:prstGeom prst="rect">
          <a:avLst/>
        </a:prstGeom>
        <a:solidFill>
          <a:schemeClr val="accent4">
            <a:lumMod val="20000"/>
            <a:lumOff val="80000"/>
            <a:alpha val="90000"/>
          </a:schemeClr>
        </a:solidFill>
        <a:ln w="12700" cap="flat" cmpd="sng" algn="ctr">
          <a:solidFill>
            <a:schemeClr val="accent4">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526" tIns="177800" rIns="147526" bIns="177800" numCol="1" spcCol="1270" anchor="ctr" anchorCtr="0">
          <a:noAutofit/>
        </a:bodyPr>
        <a:lstStyle/>
        <a:p>
          <a:pPr marL="0" lvl="0" indent="0" algn="l" defTabSz="622300">
            <a:lnSpc>
              <a:spcPct val="90000"/>
            </a:lnSpc>
            <a:spcBef>
              <a:spcPct val="0"/>
            </a:spcBef>
            <a:spcAft>
              <a:spcPct val="35000"/>
            </a:spcAft>
            <a:buNone/>
          </a:pPr>
          <a:r>
            <a:rPr lang="en-US" sz="1400" kern="1200" dirty="0"/>
            <a:t>Promote the T2D remission </a:t>
          </a:r>
          <a:r>
            <a:rPr lang="en-US" sz="1400" kern="1200" dirty="0" err="1"/>
            <a:t>programme</a:t>
          </a:r>
          <a:r>
            <a:rPr lang="en-US" sz="1400" kern="1200" dirty="0"/>
            <a:t> to anyone eligible and interested. Also utilize the structured education </a:t>
          </a:r>
          <a:r>
            <a:rPr lang="en-US" sz="1400" kern="1200" dirty="0" err="1"/>
            <a:t>programmes</a:t>
          </a:r>
          <a:r>
            <a:rPr lang="en-US" sz="1400" kern="1200" dirty="0"/>
            <a:t> e.g. DESMOND, Healthy Living for People with Type 2 Diabetes,  X-PERT </a:t>
          </a:r>
          <a:r>
            <a:rPr lang="en-US" sz="1400" kern="1200" dirty="0" err="1"/>
            <a:t>programme</a:t>
          </a:r>
          <a:r>
            <a:rPr lang="en-US" sz="1400" kern="1200" dirty="0"/>
            <a:t>, etc. </a:t>
          </a:r>
        </a:p>
      </dsp:txBody>
      <dsp:txXfrm>
        <a:off x="2424259" y="4776530"/>
        <a:ext cx="7272780" cy="627039"/>
      </dsp:txXfrm>
    </dsp:sp>
    <dsp:sp modelId="{149E16F2-13FE-4E21-8C5E-14B36A9EC2D9}">
      <dsp:nvSpPr>
        <dsp:cNvPr id="0" name=""/>
        <dsp:cNvSpPr/>
      </dsp:nvSpPr>
      <dsp:spPr>
        <a:xfrm rot="10800000">
          <a:off x="0" y="3821262"/>
          <a:ext cx="2424260" cy="96467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413" tIns="113792" rIns="172413" bIns="113792" numCol="1" spcCol="1270" anchor="ctr" anchorCtr="0">
          <a:noAutofit/>
        </a:bodyPr>
        <a:lstStyle/>
        <a:p>
          <a:pPr marL="0" lvl="0" indent="0" algn="ctr" defTabSz="711200">
            <a:lnSpc>
              <a:spcPct val="90000"/>
            </a:lnSpc>
            <a:spcBef>
              <a:spcPct val="0"/>
            </a:spcBef>
            <a:spcAft>
              <a:spcPct val="35000"/>
            </a:spcAft>
            <a:buNone/>
          </a:pPr>
          <a:r>
            <a:rPr lang="en-US" sz="1600" b="1" kern="1200"/>
            <a:t>Question</a:t>
          </a:r>
        </a:p>
      </dsp:txBody>
      <dsp:txXfrm rot="-10800000">
        <a:off x="0" y="3821262"/>
        <a:ext cx="2424260" cy="627039"/>
      </dsp:txXfrm>
    </dsp:sp>
    <dsp:sp modelId="{1AD38C84-2A9B-44CB-975C-6E470041F9E9}">
      <dsp:nvSpPr>
        <dsp:cNvPr id="0" name=""/>
        <dsp:cNvSpPr/>
      </dsp:nvSpPr>
      <dsp:spPr>
        <a:xfrm>
          <a:off x="2424259" y="3821262"/>
          <a:ext cx="7272780" cy="6270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526" tIns="177800" rIns="147526" bIns="177800" numCol="1" spcCol="1270" anchor="ctr" anchorCtr="0">
          <a:noAutofit/>
        </a:bodyPr>
        <a:lstStyle/>
        <a:p>
          <a:pPr marL="0" lvl="0" indent="0" algn="l" defTabSz="622300">
            <a:lnSpc>
              <a:spcPct val="90000"/>
            </a:lnSpc>
            <a:spcBef>
              <a:spcPct val="0"/>
            </a:spcBef>
            <a:spcAft>
              <a:spcPct val="35000"/>
            </a:spcAft>
            <a:buNone/>
          </a:pPr>
          <a:r>
            <a:rPr lang="en-US" sz="1400" kern="1200" dirty="0"/>
            <a:t>Question a diagnosis if it doesn’t feel right. Is the patient failing to respond to treatment as expected? Are there clinical features which don’t fit with type 2D? Ask for advice or refer. </a:t>
          </a:r>
        </a:p>
      </dsp:txBody>
      <dsp:txXfrm>
        <a:off x="2424259" y="3821262"/>
        <a:ext cx="7272780" cy="627039"/>
      </dsp:txXfrm>
    </dsp:sp>
    <dsp:sp modelId="{072FFC99-C7C7-40AF-B619-755C7B431DB3}">
      <dsp:nvSpPr>
        <dsp:cNvPr id="0" name=""/>
        <dsp:cNvSpPr/>
      </dsp:nvSpPr>
      <dsp:spPr>
        <a:xfrm rot="10800000">
          <a:off x="0" y="2865995"/>
          <a:ext cx="2424260" cy="964675"/>
        </a:xfrm>
        <a:prstGeom prst="upArrowCallout">
          <a:avLst>
            <a:gd name="adj1" fmla="val 5000"/>
            <a:gd name="adj2" fmla="val 10000"/>
            <a:gd name="adj3" fmla="val 15000"/>
            <a:gd name="adj4" fmla="val 64977"/>
          </a:avLst>
        </a:prstGeom>
        <a:solidFill>
          <a:srgbClr val="FFB81C"/>
        </a:solidFill>
        <a:ln w="12700" cap="flat" cmpd="sng" algn="ctr">
          <a:solidFill>
            <a:srgbClr val="FFB81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413" tIns="113792" rIns="172413" bIns="113792" numCol="1" spcCol="1270" anchor="ctr" anchorCtr="0">
          <a:noAutofit/>
        </a:bodyPr>
        <a:lstStyle/>
        <a:p>
          <a:pPr marL="0" lvl="0" indent="0" algn="ctr" defTabSz="711200">
            <a:lnSpc>
              <a:spcPct val="90000"/>
            </a:lnSpc>
            <a:spcBef>
              <a:spcPct val="0"/>
            </a:spcBef>
            <a:spcAft>
              <a:spcPct val="35000"/>
            </a:spcAft>
            <a:buNone/>
          </a:pPr>
          <a:r>
            <a:rPr lang="en-US" sz="1600" b="1" kern="1200"/>
            <a:t>Talk</a:t>
          </a:r>
        </a:p>
      </dsp:txBody>
      <dsp:txXfrm rot="-10800000">
        <a:off x="0" y="2865995"/>
        <a:ext cx="2424260" cy="627039"/>
      </dsp:txXfrm>
    </dsp:sp>
    <dsp:sp modelId="{F39FD761-E139-41F0-994B-301CBB9083E6}">
      <dsp:nvSpPr>
        <dsp:cNvPr id="0" name=""/>
        <dsp:cNvSpPr/>
      </dsp:nvSpPr>
      <dsp:spPr>
        <a:xfrm>
          <a:off x="2424259" y="2865995"/>
          <a:ext cx="7272780" cy="627039"/>
        </a:xfrm>
        <a:prstGeom prst="rect">
          <a:avLst/>
        </a:prstGeom>
        <a:solidFill>
          <a:schemeClr val="accent4">
            <a:lumMod val="20000"/>
            <a:lumOff val="80000"/>
            <a:alpha val="90000"/>
          </a:schemeClr>
        </a:solidFill>
        <a:ln w="12700" cap="flat" cmpd="sng" algn="ctr">
          <a:solidFill>
            <a:schemeClr val="accent4">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526" tIns="177800" rIns="147526" bIns="177800" numCol="1" spcCol="1270" anchor="ctr" anchorCtr="0">
          <a:noAutofit/>
        </a:bodyPr>
        <a:lstStyle/>
        <a:p>
          <a:pPr marL="0" lvl="0" indent="0" algn="l" defTabSz="622300">
            <a:lnSpc>
              <a:spcPct val="90000"/>
            </a:lnSpc>
            <a:spcBef>
              <a:spcPct val="0"/>
            </a:spcBef>
            <a:spcAft>
              <a:spcPct val="35000"/>
            </a:spcAft>
            <a:buNone/>
          </a:pPr>
          <a:r>
            <a:rPr lang="en-US" sz="1400" kern="1200" dirty="0"/>
            <a:t>Talk to women of childbearing age and T2D about their contraception and their risks if not prepared for pregnancy. No contraception = aiming for conception.</a:t>
          </a:r>
        </a:p>
      </dsp:txBody>
      <dsp:txXfrm>
        <a:off x="2424259" y="2865995"/>
        <a:ext cx="7272780" cy="627039"/>
      </dsp:txXfrm>
    </dsp:sp>
    <dsp:sp modelId="{A47E59CE-F239-4F7A-8670-BCB5F420E3F4}">
      <dsp:nvSpPr>
        <dsp:cNvPr id="0" name=""/>
        <dsp:cNvSpPr/>
      </dsp:nvSpPr>
      <dsp:spPr>
        <a:xfrm rot="10800000">
          <a:off x="0" y="1910727"/>
          <a:ext cx="2424260" cy="96467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413" tIns="113792" rIns="172413" bIns="113792" numCol="1" spcCol="1270" anchor="ctr" anchorCtr="0">
          <a:noAutofit/>
        </a:bodyPr>
        <a:lstStyle/>
        <a:p>
          <a:pPr marL="0" lvl="0" indent="0" algn="ctr" defTabSz="711200">
            <a:lnSpc>
              <a:spcPct val="90000"/>
            </a:lnSpc>
            <a:spcBef>
              <a:spcPct val="0"/>
            </a:spcBef>
            <a:spcAft>
              <a:spcPct val="35000"/>
            </a:spcAft>
            <a:buNone/>
          </a:pPr>
          <a:r>
            <a:rPr lang="en-US" sz="1600" b="1" kern="1200"/>
            <a:t>Individually assess</a:t>
          </a:r>
        </a:p>
      </dsp:txBody>
      <dsp:txXfrm rot="-10800000">
        <a:off x="0" y="1910727"/>
        <a:ext cx="2424260" cy="627039"/>
      </dsp:txXfrm>
    </dsp:sp>
    <dsp:sp modelId="{75E15206-A214-481D-967D-80B0AB7C417F}">
      <dsp:nvSpPr>
        <dsp:cNvPr id="0" name=""/>
        <dsp:cNvSpPr/>
      </dsp:nvSpPr>
      <dsp:spPr>
        <a:xfrm>
          <a:off x="2424259" y="1910727"/>
          <a:ext cx="7272780" cy="6270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526" tIns="177800" rIns="147526" bIns="177800" numCol="1" spcCol="1270" anchor="ctr" anchorCtr="0">
          <a:noAutofit/>
        </a:bodyPr>
        <a:lstStyle/>
        <a:p>
          <a:pPr marL="0" lvl="0" indent="0" algn="l" defTabSz="622300">
            <a:lnSpc>
              <a:spcPct val="90000"/>
            </a:lnSpc>
            <a:spcBef>
              <a:spcPct val="0"/>
            </a:spcBef>
            <a:spcAft>
              <a:spcPct val="35000"/>
            </a:spcAft>
            <a:buNone/>
          </a:pPr>
          <a:r>
            <a:rPr lang="en-US" sz="1400" kern="1200" dirty="0"/>
            <a:t>Do not assess their CV risk using QRISK tool. This will underestimate their CV risk.  EOT2D plus any one additional risk factor = high CV risk</a:t>
          </a:r>
        </a:p>
      </dsp:txBody>
      <dsp:txXfrm>
        <a:off x="2424259" y="1910727"/>
        <a:ext cx="7272780" cy="627039"/>
      </dsp:txXfrm>
    </dsp:sp>
    <dsp:sp modelId="{1D84F288-5325-424F-868D-DFBA740EE2A8}">
      <dsp:nvSpPr>
        <dsp:cNvPr id="0" name=""/>
        <dsp:cNvSpPr/>
      </dsp:nvSpPr>
      <dsp:spPr>
        <a:xfrm rot="10800000">
          <a:off x="0" y="955460"/>
          <a:ext cx="2424260" cy="964675"/>
        </a:xfrm>
        <a:prstGeom prst="upArrowCallout">
          <a:avLst>
            <a:gd name="adj1" fmla="val 5000"/>
            <a:gd name="adj2" fmla="val 10000"/>
            <a:gd name="adj3" fmla="val 15000"/>
            <a:gd name="adj4" fmla="val 64977"/>
          </a:avLst>
        </a:prstGeom>
        <a:solidFill>
          <a:srgbClr val="FFB81C"/>
        </a:solidFill>
        <a:ln w="12700" cap="flat" cmpd="sng" algn="ctr">
          <a:solidFill>
            <a:srgbClr val="FFB81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413" tIns="113792" rIns="172413" bIns="113792" numCol="1" spcCol="1270" anchor="ctr" anchorCtr="0">
          <a:noAutofit/>
        </a:bodyPr>
        <a:lstStyle/>
        <a:p>
          <a:pPr marL="0" lvl="0" indent="0" algn="ctr" defTabSz="711200">
            <a:lnSpc>
              <a:spcPct val="90000"/>
            </a:lnSpc>
            <a:spcBef>
              <a:spcPct val="0"/>
            </a:spcBef>
            <a:spcAft>
              <a:spcPct val="35000"/>
            </a:spcAft>
            <a:buNone/>
          </a:pPr>
          <a:r>
            <a:rPr lang="en-US" sz="1600" b="1" kern="1200"/>
            <a:t>Think</a:t>
          </a:r>
        </a:p>
      </dsp:txBody>
      <dsp:txXfrm rot="-10800000">
        <a:off x="0" y="955460"/>
        <a:ext cx="2424260" cy="627039"/>
      </dsp:txXfrm>
    </dsp:sp>
    <dsp:sp modelId="{5EBE4DB0-2BA5-4CBD-BDDF-70900B1D7B20}">
      <dsp:nvSpPr>
        <dsp:cNvPr id="0" name=""/>
        <dsp:cNvSpPr/>
      </dsp:nvSpPr>
      <dsp:spPr>
        <a:xfrm>
          <a:off x="2424259" y="955460"/>
          <a:ext cx="7272780" cy="627039"/>
        </a:xfrm>
        <a:prstGeom prst="rect">
          <a:avLst/>
        </a:prstGeom>
        <a:solidFill>
          <a:schemeClr val="accent4">
            <a:lumMod val="20000"/>
            <a:lumOff val="80000"/>
            <a:alpha val="90000"/>
          </a:schemeClr>
        </a:solidFill>
        <a:ln w="12700" cap="flat" cmpd="sng" algn="ctr">
          <a:solidFill>
            <a:schemeClr val="accent4">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526" tIns="177800" rIns="147526" bIns="177800" numCol="1" spcCol="1270" anchor="ctr" anchorCtr="0">
          <a:noAutofit/>
        </a:bodyPr>
        <a:lstStyle/>
        <a:p>
          <a:pPr marL="0" lvl="0" indent="0" algn="l" defTabSz="622300">
            <a:lnSpc>
              <a:spcPct val="90000"/>
            </a:lnSpc>
            <a:spcBef>
              <a:spcPct val="0"/>
            </a:spcBef>
            <a:spcAft>
              <a:spcPct val="35000"/>
            </a:spcAft>
            <a:buNone/>
          </a:pPr>
          <a:r>
            <a:rPr lang="en-US" sz="1400" kern="1200"/>
            <a:t>Think differently when consulting with a younger person with T2D.</a:t>
          </a:r>
        </a:p>
      </dsp:txBody>
      <dsp:txXfrm>
        <a:off x="2424259" y="955460"/>
        <a:ext cx="7272780" cy="627039"/>
      </dsp:txXfrm>
    </dsp:sp>
    <dsp:sp modelId="{CF3F9B0D-9B3B-416E-90B5-4BC7E5BB53DA}">
      <dsp:nvSpPr>
        <dsp:cNvPr id="0" name=""/>
        <dsp:cNvSpPr/>
      </dsp:nvSpPr>
      <dsp:spPr>
        <a:xfrm rot="10800000">
          <a:off x="0" y="192"/>
          <a:ext cx="2424260" cy="96467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413" tIns="113792" rIns="172413" bIns="113792" numCol="1" spcCol="1270" anchor="ctr" anchorCtr="0">
          <a:noAutofit/>
        </a:bodyPr>
        <a:lstStyle/>
        <a:p>
          <a:pPr marL="0" lvl="0" indent="0" algn="ctr" defTabSz="711200">
            <a:lnSpc>
              <a:spcPct val="90000"/>
            </a:lnSpc>
            <a:spcBef>
              <a:spcPct val="0"/>
            </a:spcBef>
            <a:spcAft>
              <a:spcPct val="35000"/>
            </a:spcAft>
            <a:buNone/>
          </a:pPr>
          <a:r>
            <a:rPr lang="en-US" sz="1600" b="1" kern="1200"/>
            <a:t>Seek out</a:t>
          </a:r>
        </a:p>
      </dsp:txBody>
      <dsp:txXfrm rot="-10800000">
        <a:off x="0" y="192"/>
        <a:ext cx="2424260" cy="627039"/>
      </dsp:txXfrm>
    </dsp:sp>
    <dsp:sp modelId="{7AF8BE4C-B891-4DA4-A34A-BF1C4A284A01}">
      <dsp:nvSpPr>
        <dsp:cNvPr id="0" name=""/>
        <dsp:cNvSpPr/>
      </dsp:nvSpPr>
      <dsp:spPr>
        <a:xfrm>
          <a:off x="2424259" y="192"/>
          <a:ext cx="7272780" cy="6270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526" tIns="177800" rIns="147526" bIns="177800" numCol="1" spcCol="1270" anchor="ctr" anchorCtr="0">
          <a:noAutofit/>
        </a:bodyPr>
        <a:lstStyle/>
        <a:p>
          <a:pPr marL="0" lvl="0" indent="0" algn="l" defTabSz="622300">
            <a:lnSpc>
              <a:spcPct val="90000"/>
            </a:lnSpc>
            <a:spcBef>
              <a:spcPct val="0"/>
            </a:spcBef>
            <a:spcAft>
              <a:spcPct val="35000"/>
            </a:spcAft>
            <a:buNone/>
          </a:pPr>
          <a:r>
            <a:rPr lang="en-US" sz="1400" kern="1200"/>
            <a:t>Actively seek out your younger T2D patients. They probably won’t seek you out.</a:t>
          </a:r>
        </a:p>
      </dsp:txBody>
      <dsp:txXfrm>
        <a:off x="2424259" y="192"/>
        <a:ext cx="7272780" cy="6270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CBAAB-7021-4B83-8B5C-97FBB7BD4DA3}">
      <dsp:nvSpPr>
        <dsp:cNvPr id="0" name=""/>
        <dsp:cNvSpPr/>
      </dsp:nvSpPr>
      <dsp:spPr>
        <a:xfrm>
          <a:off x="1017451" y="1621855"/>
          <a:ext cx="809215"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14F746-32C7-47B4-B1EF-76B813FD5BBF}">
      <dsp:nvSpPr>
        <dsp:cNvPr id="0" name=""/>
        <dsp:cNvSpPr/>
      </dsp:nvSpPr>
      <dsp:spPr>
        <a:xfrm>
          <a:off x="1875219" y="1553916"/>
          <a:ext cx="93059" cy="174790"/>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DE6DD6-7BAC-4C55-A25F-910A029D44A8}">
      <dsp:nvSpPr>
        <dsp:cNvPr id="0" name=""/>
        <dsp:cNvSpPr/>
      </dsp:nvSpPr>
      <dsp:spPr>
        <a:xfrm>
          <a:off x="513570" y="1219162"/>
          <a:ext cx="805458" cy="8054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56" tIns="31256" rIns="31256" bIns="31256" numCol="1" spcCol="1270" anchor="ctr" anchorCtr="0">
          <a:noAutofit/>
        </a:bodyPr>
        <a:lstStyle/>
        <a:p>
          <a:pPr marL="0" lvl="0" indent="0" algn="ctr" defTabSz="622300">
            <a:lnSpc>
              <a:spcPct val="90000"/>
            </a:lnSpc>
            <a:spcBef>
              <a:spcPct val="0"/>
            </a:spcBef>
            <a:spcAft>
              <a:spcPct val="35000"/>
            </a:spcAft>
            <a:buNone/>
          </a:pPr>
          <a:r>
            <a:rPr lang="en-US" sz="1400" kern="1200"/>
            <a:t>1</a:t>
          </a:r>
        </a:p>
      </dsp:txBody>
      <dsp:txXfrm>
        <a:off x="631527" y="1337119"/>
        <a:ext cx="569544" cy="569544"/>
      </dsp:txXfrm>
    </dsp:sp>
    <dsp:sp modelId="{F926641F-E923-4BEA-A811-29AAB06F90A7}">
      <dsp:nvSpPr>
        <dsp:cNvPr id="0" name=""/>
        <dsp:cNvSpPr/>
      </dsp:nvSpPr>
      <dsp:spPr>
        <a:xfrm>
          <a:off x="5932" y="2190220"/>
          <a:ext cx="1820733"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3622" tIns="165100" rIns="143622" bIns="165100" numCol="1" spcCol="1270" anchor="t" anchorCtr="0">
          <a:noAutofit/>
        </a:bodyPr>
        <a:lstStyle/>
        <a:p>
          <a:pPr marL="0" lvl="0" indent="0" algn="l" defTabSz="622300">
            <a:lnSpc>
              <a:spcPct val="90000"/>
            </a:lnSpc>
            <a:spcBef>
              <a:spcPct val="0"/>
            </a:spcBef>
            <a:spcAft>
              <a:spcPct val="35000"/>
            </a:spcAft>
            <a:buNone/>
          </a:pPr>
          <a:r>
            <a:rPr lang="en-GB" sz="1400" b="1" kern="1200"/>
            <a:t>Run a search and identify your patient cohort  </a:t>
          </a:r>
          <a:endParaRPr lang="en-US" sz="1400" b="1" kern="1200"/>
        </a:p>
      </dsp:txBody>
      <dsp:txXfrm>
        <a:off x="5932" y="2554367"/>
        <a:ext cx="1820733" cy="1601453"/>
      </dsp:txXfrm>
    </dsp:sp>
    <dsp:sp modelId="{14D9E614-7E9D-4E66-BC50-CDD4C16F83DD}">
      <dsp:nvSpPr>
        <dsp:cNvPr id="0" name=""/>
        <dsp:cNvSpPr/>
      </dsp:nvSpPr>
      <dsp:spPr>
        <a:xfrm>
          <a:off x="2028970" y="1621855"/>
          <a:ext cx="1820733"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54C176-FC00-4EF4-87A5-96AC8D073D64}">
      <dsp:nvSpPr>
        <dsp:cNvPr id="0" name=""/>
        <dsp:cNvSpPr/>
      </dsp:nvSpPr>
      <dsp:spPr>
        <a:xfrm>
          <a:off x="3898257" y="1553916"/>
          <a:ext cx="93059" cy="174790"/>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A7D6A0-D66C-45F5-A7A1-5AE662A0A736}">
      <dsp:nvSpPr>
        <dsp:cNvPr id="0" name=""/>
        <dsp:cNvSpPr/>
      </dsp:nvSpPr>
      <dsp:spPr>
        <a:xfrm>
          <a:off x="2536608" y="1219161"/>
          <a:ext cx="805458" cy="8054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56" tIns="31256" rIns="31256" bIns="31256" numCol="1" spcCol="1270" anchor="ctr" anchorCtr="0">
          <a:noAutofit/>
        </a:bodyPr>
        <a:lstStyle/>
        <a:p>
          <a:pPr marL="0" lvl="0" indent="0" algn="ctr" defTabSz="622300">
            <a:lnSpc>
              <a:spcPct val="90000"/>
            </a:lnSpc>
            <a:spcBef>
              <a:spcPct val="0"/>
            </a:spcBef>
            <a:spcAft>
              <a:spcPct val="35000"/>
            </a:spcAft>
            <a:buNone/>
          </a:pPr>
          <a:r>
            <a:rPr lang="en-US" sz="1400" kern="1200"/>
            <a:t>2</a:t>
          </a:r>
        </a:p>
      </dsp:txBody>
      <dsp:txXfrm>
        <a:off x="2654565" y="1337118"/>
        <a:ext cx="569544" cy="569544"/>
      </dsp:txXfrm>
    </dsp:sp>
    <dsp:sp modelId="{0CAB1C38-B178-4A75-8BD0-A22C3B1EA0FD}">
      <dsp:nvSpPr>
        <dsp:cNvPr id="0" name=""/>
        <dsp:cNvSpPr/>
      </dsp:nvSpPr>
      <dsp:spPr>
        <a:xfrm>
          <a:off x="2028970" y="2190220"/>
          <a:ext cx="1820733"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3622" tIns="165100" rIns="143622" bIns="165100" numCol="1" spcCol="1270" anchor="t" anchorCtr="0">
          <a:noAutofit/>
        </a:bodyPr>
        <a:lstStyle/>
        <a:p>
          <a:pPr marL="0" lvl="0" indent="0" algn="l" defTabSz="622300">
            <a:lnSpc>
              <a:spcPct val="90000"/>
            </a:lnSpc>
            <a:spcBef>
              <a:spcPct val="0"/>
            </a:spcBef>
            <a:spcAft>
              <a:spcPct val="35000"/>
            </a:spcAft>
            <a:buNone/>
          </a:pPr>
          <a:r>
            <a:rPr lang="en-GB" sz="1400" b="1" kern="1200" dirty="0"/>
            <a:t>Ensure all 9 care processes are completed annually  </a:t>
          </a:r>
          <a:endParaRPr lang="en-US" sz="1400" b="1" kern="1200" dirty="0"/>
        </a:p>
      </dsp:txBody>
      <dsp:txXfrm>
        <a:off x="2028970" y="2554367"/>
        <a:ext cx="1820733" cy="1601453"/>
      </dsp:txXfrm>
    </dsp:sp>
    <dsp:sp modelId="{2C508872-09DD-47F1-AF8C-551DC078FE08}">
      <dsp:nvSpPr>
        <dsp:cNvPr id="0" name=""/>
        <dsp:cNvSpPr/>
      </dsp:nvSpPr>
      <dsp:spPr>
        <a:xfrm>
          <a:off x="4052007" y="1621855"/>
          <a:ext cx="1820733"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1ADA69-37DC-4821-9F7A-F999BDCAAA37}">
      <dsp:nvSpPr>
        <dsp:cNvPr id="0" name=""/>
        <dsp:cNvSpPr/>
      </dsp:nvSpPr>
      <dsp:spPr>
        <a:xfrm>
          <a:off x="5921294" y="1553916"/>
          <a:ext cx="93059" cy="174790"/>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EB8EA6-BD5B-45AE-94E7-AD8C9EC387AF}">
      <dsp:nvSpPr>
        <dsp:cNvPr id="0" name=""/>
        <dsp:cNvSpPr/>
      </dsp:nvSpPr>
      <dsp:spPr>
        <a:xfrm>
          <a:off x="4559645" y="1219161"/>
          <a:ext cx="805458" cy="8054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56" tIns="31256" rIns="31256" bIns="31256" numCol="1" spcCol="1270" anchor="ctr" anchorCtr="0">
          <a:noAutofit/>
        </a:bodyPr>
        <a:lstStyle/>
        <a:p>
          <a:pPr marL="0" lvl="0" indent="0" algn="ctr" defTabSz="622300">
            <a:lnSpc>
              <a:spcPct val="90000"/>
            </a:lnSpc>
            <a:spcBef>
              <a:spcPct val="0"/>
            </a:spcBef>
            <a:spcAft>
              <a:spcPct val="35000"/>
            </a:spcAft>
            <a:buNone/>
          </a:pPr>
          <a:r>
            <a:rPr lang="en-US" sz="1400" kern="1200"/>
            <a:t>3</a:t>
          </a:r>
        </a:p>
      </dsp:txBody>
      <dsp:txXfrm>
        <a:off x="4677602" y="1337118"/>
        <a:ext cx="569544" cy="569544"/>
      </dsp:txXfrm>
    </dsp:sp>
    <dsp:sp modelId="{8F5A8759-DAFC-480B-8654-4045E95A1244}">
      <dsp:nvSpPr>
        <dsp:cNvPr id="0" name=""/>
        <dsp:cNvSpPr/>
      </dsp:nvSpPr>
      <dsp:spPr>
        <a:xfrm>
          <a:off x="4052007" y="2190220"/>
          <a:ext cx="1820733"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3622" tIns="165100" rIns="143622" bIns="165100" numCol="1" spcCol="1270" anchor="t" anchorCtr="0">
          <a:noAutofit/>
        </a:bodyPr>
        <a:lstStyle/>
        <a:p>
          <a:pPr marL="0" lvl="0" indent="0" algn="l" defTabSz="622300">
            <a:lnSpc>
              <a:spcPct val="90000"/>
            </a:lnSpc>
            <a:spcBef>
              <a:spcPct val="0"/>
            </a:spcBef>
            <a:spcAft>
              <a:spcPct val="35000"/>
            </a:spcAft>
            <a:buNone/>
          </a:pPr>
          <a:r>
            <a:rPr lang="en-GB" sz="1400" b="1" kern="1200"/>
            <a:t>Talk to women of childbearing age about the risks of, and preparing for, pregnancy. (FOLIC ACID 5MG)</a:t>
          </a:r>
          <a:endParaRPr lang="en-US" sz="1400" b="1" kern="1200"/>
        </a:p>
      </dsp:txBody>
      <dsp:txXfrm>
        <a:off x="4052007" y="2554367"/>
        <a:ext cx="1820733" cy="1601453"/>
      </dsp:txXfrm>
    </dsp:sp>
    <dsp:sp modelId="{C6A1228C-E3B4-4E0C-A5A0-6C847A218513}">
      <dsp:nvSpPr>
        <dsp:cNvPr id="0" name=""/>
        <dsp:cNvSpPr/>
      </dsp:nvSpPr>
      <dsp:spPr>
        <a:xfrm>
          <a:off x="6075045" y="1621855"/>
          <a:ext cx="1820733"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3B7E31-E58C-40D3-8454-88AF4B6EFE64}">
      <dsp:nvSpPr>
        <dsp:cNvPr id="0" name=""/>
        <dsp:cNvSpPr/>
      </dsp:nvSpPr>
      <dsp:spPr>
        <a:xfrm>
          <a:off x="7944332" y="1553916"/>
          <a:ext cx="93059" cy="174790"/>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56EAC9-B591-47EA-94BC-CD744B80B123}">
      <dsp:nvSpPr>
        <dsp:cNvPr id="0" name=""/>
        <dsp:cNvSpPr/>
      </dsp:nvSpPr>
      <dsp:spPr>
        <a:xfrm>
          <a:off x="6582683" y="1219161"/>
          <a:ext cx="805458" cy="8054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56" tIns="31256" rIns="31256" bIns="31256" numCol="1" spcCol="1270" anchor="ctr" anchorCtr="0">
          <a:noAutofit/>
        </a:bodyPr>
        <a:lstStyle/>
        <a:p>
          <a:pPr marL="0" lvl="0" indent="0" algn="ctr" defTabSz="622300">
            <a:lnSpc>
              <a:spcPct val="90000"/>
            </a:lnSpc>
            <a:spcBef>
              <a:spcPct val="0"/>
            </a:spcBef>
            <a:spcAft>
              <a:spcPct val="35000"/>
            </a:spcAft>
            <a:buNone/>
          </a:pPr>
          <a:r>
            <a:rPr lang="en-US" sz="1400" kern="1200"/>
            <a:t>4</a:t>
          </a:r>
        </a:p>
      </dsp:txBody>
      <dsp:txXfrm>
        <a:off x="6700640" y="1337118"/>
        <a:ext cx="569544" cy="569544"/>
      </dsp:txXfrm>
    </dsp:sp>
    <dsp:sp modelId="{3F2FFE69-0987-486A-9A96-298BC2438243}">
      <dsp:nvSpPr>
        <dsp:cNvPr id="0" name=""/>
        <dsp:cNvSpPr/>
      </dsp:nvSpPr>
      <dsp:spPr>
        <a:xfrm>
          <a:off x="6075045" y="2190220"/>
          <a:ext cx="1820733"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3622" tIns="165100" rIns="143622" bIns="165100" numCol="1" spcCol="1270" anchor="t" anchorCtr="0">
          <a:noAutofit/>
        </a:bodyPr>
        <a:lstStyle/>
        <a:p>
          <a:pPr marL="0" lvl="0" indent="0" algn="l" defTabSz="622300">
            <a:lnSpc>
              <a:spcPct val="90000"/>
            </a:lnSpc>
            <a:spcBef>
              <a:spcPct val="0"/>
            </a:spcBef>
            <a:spcAft>
              <a:spcPct val="35000"/>
            </a:spcAft>
            <a:buNone/>
          </a:pPr>
          <a:r>
            <a:rPr lang="en-GB" sz="1400" b="1" kern="1200"/>
            <a:t>Discuss and consider referring to the remission programme.</a:t>
          </a:r>
          <a:endParaRPr lang="en-US" sz="1400" b="1" kern="1200"/>
        </a:p>
      </dsp:txBody>
      <dsp:txXfrm>
        <a:off x="6075045" y="2554367"/>
        <a:ext cx="1820733" cy="1601453"/>
      </dsp:txXfrm>
    </dsp:sp>
    <dsp:sp modelId="{33BD6B7E-7AAB-4AAB-BF6A-8E8A75992292}">
      <dsp:nvSpPr>
        <dsp:cNvPr id="0" name=""/>
        <dsp:cNvSpPr/>
      </dsp:nvSpPr>
      <dsp:spPr>
        <a:xfrm>
          <a:off x="8098083" y="1621854"/>
          <a:ext cx="1820733"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A2D450-8207-4381-9E69-33EFBE8D425D}">
      <dsp:nvSpPr>
        <dsp:cNvPr id="0" name=""/>
        <dsp:cNvSpPr/>
      </dsp:nvSpPr>
      <dsp:spPr>
        <a:xfrm>
          <a:off x="9967369" y="1553916"/>
          <a:ext cx="93059" cy="174790"/>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FF1216-1B1A-4B3B-9A5C-3AA62D5D82B9}">
      <dsp:nvSpPr>
        <dsp:cNvPr id="0" name=""/>
        <dsp:cNvSpPr/>
      </dsp:nvSpPr>
      <dsp:spPr>
        <a:xfrm>
          <a:off x="8605721" y="1219161"/>
          <a:ext cx="805458" cy="8054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56" tIns="31256" rIns="31256" bIns="31256" numCol="1" spcCol="1270" anchor="ctr" anchorCtr="0">
          <a:noAutofit/>
        </a:bodyPr>
        <a:lstStyle/>
        <a:p>
          <a:pPr marL="0" lvl="0" indent="0" algn="ctr" defTabSz="622300">
            <a:lnSpc>
              <a:spcPct val="90000"/>
            </a:lnSpc>
            <a:spcBef>
              <a:spcPct val="0"/>
            </a:spcBef>
            <a:spcAft>
              <a:spcPct val="35000"/>
            </a:spcAft>
            <a:buNone/>
          </a:pPr>
          <a:r>
            <a:rPr lang="en-US" sz="1400" kern="1200"/>
            <a:t>5</a:t>
          </a:r>
        </a:p>
      </dsp:txBody>
      <dsp:txXfrm>
        <a:off x="8723678" y="1337118"/>
        <a:ext cx="569544" cy="569544"/>
      </dsp:txXfrm>
    </dsp:sp>
    <dsp:sp modelId="{5C2ED0AF-AF41-46FA-B604-DDA48F3E4CC8}">
      <dsp:nvSpPr>
        <dsp:cNvPr id="0" name=""/>
        <dsp:cNvSpPr/>
      </dsp:nvSpPr>
      <dsp:spPr>
        <a:xfrm>
          <a:off x="8098083" y="2190220"/>
          <a:ext cx="1820733"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3622" tIns="165100" rIns="143622" bIns="165100" numCol="1" spcCol="1270" anchor="t" anchorCtr="0">
          <a:noAutofit/>
        </a:bodyPr>
        <a:lstStyle/>
        <a:p>
          <a:pPr marL="0" lvl="0" indent="0" algn="l" defTabSz="622300">
            <a:lnSpc>
              <a:spcPct val="90000"/>
            </a:lnSpc>
            <a:spcBef>
              <a:spcPct val="0"/>
            </a:spcBef>
            <a:spcAft>
              <a:spcPct val="35000"/>
            </a:spcAft>
            <a:buNone/>
          </a:pPr>
          <a:r>
            <a:rPr lang="en-GB" sz="1400" b="1" kern="1200"/>
            <a:t>Refer to structured education programmes e.g.</a:t>
          </a:r>
          <a:r>
            <a:rPr lang="en-GB" sz="1200" b="1" kern="1200"/>
            <a:t> DESMOND/X-PERT or Healthy Living and/or offer locally available programmes. </a:t>
          </a:r>
          <a:endParaRPr lang="en-US" sz="1400" b="1" kern="1200"/>
        </a:p>
      </dsp:txBody>
      <dsp:txXfrm>
        <a:off x="8098083" y="2554367"/>
        <a:ext cx="1820733" cy="1601453"/>
      </dsp:txXfrm>
    </dsp:sp>
    <dsp:sp modelId="{D1591E91-A1E2-4490-80CB-4D99FE6A3831}">
      <dsp:nvSpPr>
        <dsp:cNvPr id="0" name=""/>
        <dsp:cNvSpPr/>
      </dsp:nvSpPr>
      <dsp:spPr>
        <a:xfrm>
          <a:off x="10121120" y="1621854"/>
          <a:ext cx="910366"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859B84-5A89-49E8-91F3-0D255F399736}">
      <dsp:nvSpPr>
        <dsp:cNvPr id="0" name=""/>
        <dsp:cNvSpPr/>
      </dsp:nvSpPr>
      <dsp:spPr>
        <a:xfrm>
          <a:off x="10628758" y="1219161"/>
          <a:ext cx="805458" cy="80545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56" tIns="31256" rIns="31256" bIns="31256" numCol="1" spcCol="1270" anchor="ctr" anchorCtr="0">
          <a:noAutofit/>
        </a:bodyPr>
        <a:lstStyle/>
        <a:p>
          <a:pPr marL="0" lvl="0" indent="0" algn="ctr" defTabSz="622300">
            <a:lnSpc>
              <a:spcPct val="90000"/>
            </a:lnSpc>
            <a:spcBef>
              <a:spcPct val="0"/>
            </a:spcBef>
            <a:spcAft>
              <a:spcPct val="35000"/>
            </a:spcAft>
            <a:buNone/>
          </a:pPr>
          <a:r>
            <a:rPr lang="en-US" sz="1400" kern="1200"/>
            <a:t>6</a:t>
          </a:r>
        </a:p>
      </dsp:txBody>
      <dsp:txXfrm>
        <a:off x="10746715" y="1337118"/>
        <a:ext cx="569544" cy="569544"/>
      </dsp:txXfrm>
    </dsp:sp>
    <dsp:sp modelId="{0717E641-27D1-4CCA-9824-1DB726D5B719}">
      <dsp:nvSpPr>
        <dsp:cNvPr id="0" name=""/>
        <dsp:cNvSpPr/>
      </dsp:nvSpPr>
      <dsp:spPr>
        <a:xfrm>
          <a:off x="10121120" y="2190220"/>
          <a:ext cx="1820733"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3622" tIns="165100" rIns="143622" bIns="165100" numCol="1" spcCol="1270" anchor="t" anchorCtr="0">
          <a:noAutofit/>
        </a:bodyPr>
        <a:lstStyle/>
        <a:p>
          <a:pPr marL="0" lvl="0" indent="0" algn="l" defTabSz="622300">
            <a:lnSpc>
              <a:spcPct val="90000"/>
            </a:lnSpc>
            <a:spcBef>
              <a:spcPct val="0"/>
            </a:spcBef>
            <a:spcAft>
              <a:spcPct val="35000"/>
            </a:spcAft>
            <a:buNone/>
          </a:pPr>
          <a:r>
            <a:rPr lang="en-GB" sz="1400" b="1" kern="1200"/>
            <a:t>Identify a T2Day Diabetes Champion for the practice. </a:t>
          </a:r>
        </a:p>
        <a:p>
          <a:pPr marL="0" lvl="0" indent="0" algn="l" defTabSz="622300">
            <a:lnSpc>
              <a:spcPct val="90000"/>
            </a:lnSpc>
            <a:spcBef>
              <a:spcPct val="0"/>
            </a:spcBef>
            <a:spcAft>
              <a:spcPct val="35000"/>
            </a:spcAft>
            <a:buNone/>
          </a:pPr>
          <a:r>
            <a:rPr lang="en-GB" sz="1400" b="1" kern="1200"/>
            <a:t>Can we make T2 Day part of the agenda. </a:t>
          </a:r>
          <a:endParaRPr lang="en-US" sz="1400" b="1" kern="1200"/>
        </a:p>
      </dsp:txBody>
      <dsp:txXfrm>
        <a:off x="10121120" y="2554367"/>
        <a:ext cx="1820733" cy="160145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2T08:32:14.644"/>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2T08:32:42.019"/>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2T08:33:02.241"/>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2T08:33:53.860"/>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2T08:48:31.982"/>
    </inkml:context>
    <inkml:brush xml:id="br0">
      <inkml:brushProperty name="width" value="0.035" units="cm"/>
      <inkml:brushProperty name="height" value="0.035" units="cm"/>
      <inkml:brushProperty name="color" value="#E71224"/>
    </inkml:brush>
  </inkml:definitions>
  <inkml:trace contextRef="#ctx0" brushRef="#br0">0 0 24575,'5'0'0,"2"0"-8191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2T08:48:53.084"/>
    </inkml:context>
    <inkml:brush xml:id="br0">
      <inkml:brushProperty name="width" value="0.035" units="cm"/>
      <inkml:brushProperty name="height" value="0.035" units="cm"/>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DAAAA-46C0-4616-AFAD-58BCD78E64D2}" type="datetimeFigureOut">
              <a:rPr lang="en-GB" smtClean="0"/>
              <a:t>08/10/2024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CE86A1-C787-473E-8D64-879281F4AE34}" type="slidenum">
              <a:rPr lang="en-GB" smtClean="0"/>
              <a:t>‹#›</a:t>
            </a:fld>
            <a:endParaRPr lang="en-GB"/>
          </a:p>
        </p:txBody>
      </p:sp>
    </p:spTree>
    <p:extLst>
      <p:ext uri="{BB962C8B-B14F-4D97-AF65-F5344CB8AC3E}">
        <p14:creationId xmlns:p14="http://schemas.microsoft.com/office/powerpoint/2010/main" val="247713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ssets.nhs.uk/campaign-resource-centre-v3-production/documents/Healthier_You_GDM_leaflet_FINAL_v2.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ssets.nhs.uk/campaign-resource-centre-v3-production/documents/Healthier_You_GDM_leaflet_FINAL_v2.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ingertips.phe.org.uk/search/diabetes#page/12/gid/1938133136/pat/204/par/U20350/ati/7/are/C88048/iid/92873/age/1/sex/4/cat/-1/ctp/-1/yrr/1/cid/4/tbm/1/page-options/car-ao-0_car-do-0_tre-ao-1_tre-so-1_ine-yo-1:2022:-1:-1_ine-ct-156"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NHSENGLAND </a:t>
            </a:r>
          </a:p>
        </p:txBody>
      </p:sp>
      <p:sp>
        <p:nvSpPr>
          <p:cNvPr id="4" name="Slide Number Placeholder 3"/>
          <p:cNvSpPr>
            <a:spLocks noGrp="1"/>
          </p:cNvSpPr>
          <p:nvPr>
            <p:ph type="sldNum" sz="quarter" idx="5"/>
          </p:nvPr>
        </p:nvSpPr>
        <p:spPr/>
        <p:txBody>
          <a:bodyPr/>
          <a:lstStyle/>
          <a:p>
            <a:fld id="{4C85BF09-2772-42E9-B1B5-75016C173AF1}" type="slidenum">
              <a:rPr lang="en-GB" smtClean="0"/>
              <a:t>5</a:t>
            </a:fld>
            <a:endParaRPr lang="en-GB"/>
          </a:p>
        </p:txBody>
      </p:sp>
    </p:spTree>
    <p:extLst>
      <p:ext uri="{BB962C8B-B14F-4D97-AF65-F5344CB8AC3E}">
        <p14:creationId xmlns:p14="http://schemas.microsoft.com/office/powerpoint/2010/main" val="969509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t>Split appointments where possible. I.E. 1</a:t>
            </a:r>
            <a:r>
              <a:rPr lang="en-GB" sz="1200" kern="1200" baseline="30000"/>
              <a:t>st</a:t>
            </a:r>
            <a:r>
              <a:rPr lang="en-GB" sz="1200" kern="1200"/>
              <a:t> appointment with HCA to do clinical elements such as Blood Pressure and 2</a:t>
            </a:r>
            <a:r>
              <a:rPr lang="en-GB" sz="1200" kern="1200" baseline="30000"/>
              <a:t>nd</a:t>
            </a:r>
            <a:r>
              <a:rPr lang="en-GB" sz="1200" kern="1200"/>
              <a:t> appointment with the nurse to discuss medication, and other clinical queries and discuss/refer to Remission/Prevention Programme etc.  </a:t>
            </a:r>
            <a:endParaRPr lang="en-US" sz="1200" kern="1200"/>
          </a:p>
          <a:p>
            <a:endParaRPr lang="en-GB"/>
          </a:p>
        </p:txBody>
      </p:sp>
      <p:sp>
        <p:nvSpPr>
          <p:cNvPr id="4" name="Slide Number Placeholder 3"/>
          <p:cNvSpPr>
            <a:spLocks noGrp="1"/>
          </p:cNvSpPr>
          <p:nvPr>
            <p:ph type="sldNum" sz="quarter" idx="5"/>
          </p:nvPr>
        </p:nvSpPr>
        <p:spPr/>
        <p:txBody>
          <a:bodyPr/>
          <a:lstStyle/>
          <a:p>
            <a:fld id="{4C85BF09-2772-42E9-B1B5-75016C173AF1}" type="slidenum">
              <a:rPr lang="en-GB" smtClean="0"/>
              <a:t>49</a:t>
            </a:fld>
            <a:endParaRPr lang="en-GB"/>
          </a:p>
        </p:txBody>
      </p:sp>
    </p:spTree>
    <p:extLst>
      <p:ext uri="{BB962C8B-B14F-4D97-AF65-F5344CB8AC3E}">
        <p14:creationId xmlns:p14="http://schemas.microsoft.com/office/powerpoint/2010/main" val="4252898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Can you be our Diabetes Champion for the practice?</a:t>
            </a:r>
          </a:p>
          <a:p>
            <a:r>
              <a:rPr lang="en-GB"/>
              <a:t>How will T2Day/DPP/T2DR stay on your practice’s/PCN’s agenda? </a:t>
            </a:r>
          </a:p>
          <a:p>
            <a:endParaRPr lang="en-GB"/>
          </a:p>
        </p:txBody>
      </p:sp>
      <p:sp>
        <p:nvSpPr>
          <p:cNvPr id="4" name="Slide Number Placeholder 3"/>
          <p:cNvSpPr>
            <a:spLocks noGrp="1"/>
          </p:cNvSpPr>
          <p:nvPr>
            <p:ph type="sldNum" sz="quarter" idx="5"/>
          </p:nvPr>
        </p:nvSpPr>
        <p:spPr/>
        <p:txBody>
          <a:bodyPr/>
          <a:lstStyle/>
          <a:p>
            <a:fld id="{9BCE86A1-C787-473E-8D64-879281F4AE34}" type="slidenum">
              <a:rPr lang="en-GB" smtClean="0"/>
              <a:t>52</a:t>
            </a:fld>
            <a:endParaRPr lang="en-GB"/>
          </a:p>
        </p:txBody>
      </p:sp>
    </p:spTree>
    <p:extLst>
      <p:ext uri="{BB962C8B-B14F-4D97-AF65-F5344CB8AC3E}">
        <p14:creationId xmlns:p14="http://schemas.microsoft.com/office/powerpoint/2010/main" val="1080928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NHSENGLAND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5BF09-2772-42E9-B1B5-75016C173A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432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Source NHSENGLAND </a:t>
            </a:r>
          </a:p>
        </p:txBody>
      </p:sp>
      <p:sp>
        <p:nvSpPr>
          <p:cNvPr id="4" name="Slide Number Placeholder 3"/>
          <p:cNvSpPr>
            <a:spLocks noGrp="1"/>
          </p:cNvSpPr>
          <p:nvPr>
            <p:ph type="sldNum" sz="quarter" idx="5"/>
          </p:nvPr>
        </p:nvSpPr>
        <p:spPr/>
        <p:txBody>
          <a:bodyPr/>
          <a:lstStyle/>
          <a:p>
            <a:fld id="{4C85BF09-2772-42E9-B1B5-75016C173AF1}" type="slidenum">
              <a:rPr lang="en-GB" smtClean="0"/>
              <a:t>60</a:t>
            </a:fld>
            <a:endParaRPr lang="en-GB"/>
          </a:p>
        </p:txBody>
      </p:sp>
    </p:spTree>
    <p:extLst>
      <p:ext uri="{BB962C8B-B14F-4D97-AF65-F5344CB8AC3E}">
        <p14:creationId xmlns:p14="http://schemas.microsoft.com/office/powerpoint/2010/main" val="649744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https://forms.microsoft.com/e/B6kssJUJQc     - link for adding to chat. </a:t>
            </a:r>
          </a:p>
        </p:txBody>
      </p:sp>
      <p:sp>
        <p:nvSpPr>
          <p:cNvPr id="4" name="Slide Number Placeholder 3"/>
          <p:cNvSpPr>
            <a:spLocks noGrp="1"/>
          </p:cNvSpPr>
          <p:nvPr>
            <p:ph type="sldNum" sz="quarter" idx="5"/>
          </p:nvPr>
        </p:nvSpPr>
        <p:spPr/>
        <p:txBody>
          <a:bodyPr/>
          <a:lstStyle/>
          <a:p>
            <a:fld id="{9BCE86A1-C787-473E-8D64-879281F4AE34}" type="slidenum">
              <a:rPr lang="en-GB" smtClean="0"/>
              <a:t>63</a:t>
            </a:fld>
            <a:endParaRPr lang="en-GB"/>
          </a:p>
        </p:txBody>
      </p:sp>
    </p:spTree>
    <p:extLst>
      <p:ext uri="{BB962C8B-B14F-4D97-AF65-F5344CB8AC3E}">
        <p14:creationId xmlns:p14="http://schemas.microsoft.com/office/powerpoint/2010/main" val="1673892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3"/>
              </a:rPr>
              <a:t>Healthier_You_GDM_leaflet_FINAL_v2.pdf (assets.nhs.uk)</a:t>
            </a:r>
            <a:endParaRPr lang="en-GB"/>
          </a:p>
          <a:p>
            <a:endParaRPr lang="en-GB"/>
          </a:p>
        </p:txBody>
      </p:sp>
      <p:sp>
        <p:nvSpPr>
          <p:cNvPr id="4" name="Slide Number Placeholder 3"/>
          <p:cNvSpPr>
            <a:spLocks noGrp="1"/>
          </p:cNvSpPr>
          <p:nvPr>
            <p:ph type="sldNum" sz="quarter" idx="5"/>
          </p:nvPr>
        </p:nvSpPr>
        <p:spPr/>
        <p:txBody>
          <a:bodyPr/>
          <a:lstStyle/>
          <a:p>
            <a:fld id="{9BCE86A1-C787-473E-8D64-879281F4AE34}" type="slidenum">
              <a:rPr lang="en-GB" smtClean="0"/>
              <a:t>9</a:t>
            </a:fld>
            <a:endParaRPr lang="en-GB"/>
          </a:p>
        </p:txBody>
      </p:sp>
    </p:spTree>
    <p:extLst>
      <p:ext uri="{BB962C8B-B14F-4D97-AF65-F5344CB8AC3E}">
        <p14:creationId xmlns:p14="http://schemas.microsoft.com/office/powerpoint/2010/main" val="1964961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Data searches ran on 9</a:t>
            </a:r>
            <a:r>
              <a:rPr lang="en-GB" baseline="30000"/>
              <a:t>th</a:t>
            </a:r>
            <a:r>
              <a:rPr lang="en-GB"/>
              <a:t> July 2024 for the last 12 months across South Yorkshire. The table shows % and the graph shows the current number of T2 patients against the number of completed all 8 care process across SY. </a:t>
            </a:r>
          </a:p>
        </p:txBody>
      </p:sp>
      <p:sp>
        <p:nvSpPr>
          <p:cNvPr id="4" name="Slide Number Placeholder 3"/>
          <p:cNvSpPr>
            <a:spLocks noGrp="1"/>
          </p:cNvSpPr>
          <p:nvPr>
            <p:ph type="sldNum" sz="quarter" idx="5"/>
          </p:nvPr>
        </p:nvSpPr>
        <p:spPr/>
        <p:txBody>
          <a:bodyPr/>
          <a:lstStyle/>
          <a:p>
            <a:fld id="{9BCE86A1-C787-473E-8D64-879281F4AE34}" type="slidenum">
              <a:rPr lang="en-GB" smtClean="0"/>
              <a:t>12</a:t>
            </a:fld>
            <a:endParaRPr lang="en-GB"/>
          </a:p>
        </p:txBody>
      </p:sp>
    </p:spTree>
    <p:extLst>
      <p:ext uri="{BB962C8B-B14F-4D97-AF65-F5344CB8AC3E}">
        <p14:creationId xmlns:p14="http://schemas.microsoft.com/office/powerpoint/2010/main" val="1092214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 priority, </a:t>
            </a:r>
            <a:r>
              <a:rPr lang="en-GB" err="1"/>
              <a:t>visualyl</a:t>
            </a:r>
            <a:r>
              <a:rPr lang="en-GB"/>
              <a:t> impaired, hearing , Bangladeshis, Pakistani and women GDM. </a:t>
            </a:r>
          </a:p>
        </p:txBody>
      </p:sp>
      <p:sp>
        <p:nvSpPr>
          <p:cNvPr id="4" name="Slide Number Placeholder 3"/>
          <p:cNvSpPr>
            <a:spLocks noGrp="1"/>
          </p:cNvSpPr>
          <p:nvPr>
            <p:ph type="sldNum" sz="quarter" idx="5"/>
          </p:nvPr>
        </p:nvSpPr>
        <p:spPr/>
        <p:txBody>
          <a:bodyPr/>
          <a:lstStyle/>
          <a:p>
            <a:fld id="{9BCE86A1-C787-473E-8D64-879281F4AE34}" type="slidenum">
              <a:rPr lang="en-GB" smtClean="0"/>
              <a:t>31</a:t>
            </a:fld>
            <a:endParaRPr lang="en-GB"/>
          </a:p>
        </p:txBody>
      </p:sp>
    </p:spTree>
    <p:extLst>
      <p:ext uri="{BB962C8B-B14F-4D97-AF65-F5344CB8AC3E}">
        <p14:creationId xmlns:p14="http://schemas.microsoft.com/office/powerpoint/2010/main" val="1919213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3"/>
              </a:rPr>
              <a:t>Healthier_You_GDM_leaflet_FINAL_v2.pdf (assets.nhs.uk)</a:t>
            </a:r>
            <a:endParaRPr lang="en-GB"/>
          </a:p>
          <a:p>
            <a:endParaRPr lang="en-GB"/>
          </a:p>
        </p:txBody>
      </p:sp>
      <p:sp>
        <p:nvSpPr>
          <p:cNvPr id="4" name="Slide Number Placeholder 3"/>
          <p:cNvSpPr>
            <a:spLocks noGrp="1"/>
          </p:cNvSpPr>
          <p:nvPr>
            <p:ph type="sldNum" sz="quarter" idx="5"/>
          </p:nvPr>
        </p:nvSpPr>
        <p:spPr/>
        <p:txBody>
          <a:bodyPr/>
          <a:lstStyle/>
          <a:p>
            <a:fld id="{9BCE86A1-C787-473E-8D64-879281F4AE34}" type="slidenum">
              <a:rPr lang="en-GB" smtClean="0"/>
              <a:t>34</a:t>
            </a:fld>
            <a:endParaRPr lang="en-GB"/>
          </a:p>
        </p:txBody>
      </p:sp>
    </p:spTree>
    <p:extLst>
      <p:ext uri="{BB962C8B-B14F-4D97-AF65-F5344CB8AC3E}">
        <p14:creationId xmlns:p14="http://schemas.microsoft.com/office/powerpoint/2010/main" val="1251766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Aged between 18-65</a:t>
            </a:r>
          </a:p>
          <a:p>
            <a:r>
              <a:rPr lang="en-GB"/>
              <a:t>BMI reading of a minimum of 27 unless from a BAME ethnicity and this would reduce to 25.</a:t>
            </a:r>
          </a:p>
          <a:p>
            <a:r>
              <a:rPr lang="en-GB"/>
              <a:t>Regarding the HbA1c scores, must be taken within the last 12 months: </a:t>
            </a:r>
          </a:p>
          <a:p>
            <a:r>
              <a:rPr lang="en-GB"/>
              <a:t>If on diabetes medication we would require a score of 43 or greater, if not on diabetes medication we would require a score of 48mmol or greater.</a:t>
            </a:r>
          </a:p>
          <a:p>
            <a:r>
              <a:rPr lang="en-GB"/>
              <a:t>In both instances HbA1c needs to be less than 87.</a:t>
            </a:r>
          </a:p>
          <a:p>
            <a:r>
              <a:rPr lang="en-GB"/>
              <a:t>So, the exclusion criteria … No one who is currently using insulin, breastfeeding, pregnant. The EMIS search wouldn’t pick up on if an individual is planning on becoming pregnant so that would be picked up in the assessment.</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D607E49-38B3-45D5-B059-80F490544568}" type="slidenum">
              <a:rPr kumimoji="0" lang="en-GB" altLang="en-US" sz="1200" b="0" i="0" u="none" strike="noStrike" kern="1200" cap="none" spc="0" normalizeH="0" baseline="0" noProof="0" smtClean="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541079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3609 in SY and 1475 in Sheffield, 17.76% of Sheffield T2 are from the Foundry area </a:t>
            </a:r>
          </a:p>
          <a:p>
            <a:endParaRPr lang="en-GB"/>
          </a:p>
          <a:p>
            <a:r>
              <a:rPr lang="en-GB" sz="1200">
                <a:effectLst/>
                <a:latin typeface="Calibri" panose="020F0502020204030204" pitchFamily="34" charset="0"/>
                <a:ea typeface="Calibri" panose="020F0502020204030204" pitchFamily="34" charset="0"/>
                <a:cs typeface="Times New Roman" panose="02020603050405020304" pitchFamily="18" charset="0"/>
              </a:rPr>
              <a:t>(</a:t>
            </a:r>
            <a:r>
              <a:rPr lang="en-GB"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Source</a:t>
            </a:r>
            <a:r>
              <a:rPr lang="en-GB" sz="1200">
                <a:effectLst/>
                <a:latin typeface="Calibri" panose="020F0502020204030204" pitchFamily="34" charset="0"/>
                <a:ea typeface="Calibri" panose="020F0502020204030204" pitchFamily="34" charset="0"/>
                <a:cs typeface="Times New Roman" panose="02020603050405020304" pitchFamily="18" charset="0"/>
              </a:rPr>
              <a:t>. April 2024 </a:t>
            </a:r>
            <a:r>
              <a:rPr lang="en-GB" sz="1200" err="1">
                <a:effectLst/>
                <a:latin typeface="Calibri" panose="020F0502020204030204" pitchFamily="34" charset="0"/>
                <a:ea typeface="Calibri" panose="020F0502020204030204" pitchFamily="34" charset="0"/>
                <a:cs typeface="Times New Roman" panose="02020603050405020304" pitchFamily="18" charset="0"/>
              </a:rPr>
              <a:t>Fingertips|PublichHealthData</a:t>
            </a:r>
            <a:r>
              <a:rPr lang="en-GB" sz="1200">
                <a:effectLst/>
                <a:latin typeface="Calibri" panose="020F0502020204030204" pitchFamily="34" charset="0"/>
                <a:ea typeface="Calibri" panose="020F0502020204030204" pitchFamily="34" charset="0"/>
                <a:cs typeface="Times New Roman" panose="02020603050405020304" pitchFamily="18" charset="0"/>
              </a:rPr>
              <a:t>).  </a:t>
            </a:r>
            <a:endParaRPr lang="en-GB"/>
          </a:p>
        </p:txBody>
      </p:sp>
      <p:sp>
        <p:nvSpPr>
          <p:cNvPr id="4" name="Slide Number Placeholder 3"/>
          <p:cNvSpPr>
            <a:spLocks noGrp="1"/>
          </p:cNvSpPr>
          <p:nvPr>
            <p:ph type="sldNum" sz="quarter" idx="5"/>
          </p:nvPr>
        </p:nvSpPr>
        <p:spPr/>
        <p:txBody>
          <a:bodyPr/>
          <a:lstStyle/>
          <a:p>
            <a:fld id="{4C85BF09-2772-42E9-B1B5-75016C173AF1}" type="slidenum">
              <a:rPr lang="en-GB" smtClean="0"/>
              <a:t>46</a:t>
            </a:fld>
            <a:endParaRPr lang="en-GB"/>
          </a:p>
        </p:txBody>
      </p:sp>
    </p:spTree>
    <p:extLst>
      <p:ext uri="{BB962C8B-B14F-4D97-AF65-F5344CB8AC3E}">
        <p14:creationId xmlns:p14="http://schemas.microsoft.com/office/powerpoint/2010/main" val="1657988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a:p>
            <a:pPr marL="285750" indent="-285750">
              <a:buFont typeface="Arial" panose="020B0604020202020204" pitchFamily="34" charset="0"/>
              <a:buChar char="•"/>
            </a:pPr>
            <a:r>
              <a:rPr lang="en-GB" sz="1600" b="1">
                <a:solidFill>
                  <a:srgbClr val="002060"/>
                </a:solidFill>
              </a:rPr>
              <a:t>Time </a:t>
            </a:r>
          </a:p>
          <a:p>
            <a:r>
              <a:rPr lang="en-GB"/>
              <a:t>Conversations started end of April 2024, Clinics started in May, followed by 2 weeks of mop-up work. </a:t>
            </a:r>
          </a:p>
          <a:p>
            <a:r>
              <a:rPr lang="en-GB" b="1"/>
              <a:t>BURNGREAVE</a:t>
            </a:r>
            <a:r>
              <a:rPr lang="en-GB"/>
              <a:t> was the first Plot Site. Patients were identified on System 1 reporting. </a:t>
            </a:r>
          </a:p>
          <a:p>
            <a:endParaRPr lang="en-GB"/>
          </a:p>
          <a:p>
            <a:r>
              <a:rPr lang="en-GB"/>
              <a:t>Discussed with the practice and nurse to review capacity.  Had done prior text for engagement with no success. </a:t>
            </a:r>
          </a:p>
          <a:p>
            <a:r>
              <a:rPr lang="en-GB"/>
              <a:t>Agree to start with 0 out 9 care elements. Hardest to engage</a:t>
            </a:r>
          </a:p>
          <a:p>
            <a:r>
              <a:rPr lang="en-GB"/>
              <a:t>Three Weekly Clinics ran with 8 appointments available</a:t>
            </a:r>
          </a:p>
          <a:p>
            <a:endParaRPr lang="en-GB"/>
          </a:p>
          <a:p>
            <a:r>
              <a:rPr lang="en-GB"/>
              <a:t>Telephone Call – provided a direct appointment for the clinics.   Discussed Diabetes reviews and all care elements and the opportunity to ask any questions before appointment.  Text sent of appointment. – KEY TO REDUCE DNA knew why attending. </a:t>
            </a:r>
          </a:p>
          <a:p>
            <a:r>
              <a:rPr lang="en-GB"/>
              <a:t>A reminder call the day before. </a:t>
            </a:r>
          </a:p>
          <a:p>
            <a:r>
              <a:rPr lang="en-GB"/>
              <a:t>Out of 24 appointments 21 attended. 87.5% attended. </a:t>
            </a:r>
          </a:p>
          <a:p>
            <a:r>
              <a:rPr lang="en-GB"/>
              <a:t>DNA followed up and was booked back into either the next clinic and or Ad Hoc appointments with the nurse or HCA (as appropriate) </a:t>
            </a:r>
          </a:p>
          <a:p>
            <a:r>
              <a:rPr lang="en-GB"/>
              <a:t>Out of the 3 clinics, not all 8 care elements were completed due to a number of reasons, these patients were followed up and offered an additional appointment. For example, some patients forgot or didn’t wish t complete there urine sample on the day. </a:t>
            </a:r>
          </a:p>
          <a:p>
            <a:r>
              <a:rPr lang="en-GB"/>
              <a:t>On the day Nurse, discussed retinal screening and encouraged to book and or Farah supported </a:t>
            </a:r>
          </a:p>
          <a:p>
            <a:endParaRPr lang="en-GB"/>
          </a:p>
        </p:txBody>
      </p:sp>
      <p:sp>
        <p:nvSpPr>
          <p:cNvPr id="4" name="Slide Number Placeholder 3"/>
          <p:cNvSpPr>
            <a:spLocks noGrp="1"/>
          </p:cNvSpPr>
          <p:nvPr>
            <p:ph type="sldNum" sz="quarter" idx="5"/>
          </p:nvPr>
        </p:nvSpPr>
        <p:spPr/>
        <p:txBody>
          <a:bodyPr/>
          <a:lstStyle/>
          <a:p>
            <a:fld id="{4C85BF09-2772-42E9-B1B5-75016C173AF1}" type="slidenum">
              <a:rPr lang="en-GB" smtClean="0"/>
              <a:t>47</a:t>
            </a:fld>
            <a:endParaRPr lang="en-GB"/>
          </a:p>
        </p:txBody>
      </p:sp>
    </p:spTree>
    <p:extLst>
      <p:ext uri="{BB962C8B-B14F-4D97-AF65-F5344CB8AC3E}">
        <p14:creationId xmlns:p14="http://schemas.microsoft.com/office/powerpoint/2010/main" val="14071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Lack of acceptance of T2 Diagnosis </a:t>
            </a:r>
          </a:p>
          <a:p>
            <a:r>
              <a:rPr lang="en-GB"/>
              <a:t>23</a:t>
            </a:r>
            <a:r>
              <a:rPr lang="en-GB" baseline="30000"/>
              <a:t>rd</a:t>
            </a:r>
            <a:r>
              <a:rPr lang="en-GB"/>
              <a:t> July appointment retinal </a:t>
            </a:r>
          </a:p>
        </p:txBody>
      </p:sp>
      <p:sp>
        <p:nvSpPr>
          <p:cNvPr id="4" name="Slide Number Placeholder 3"/>
          <p:cNvSpPr>
            <a:spLocks noGrp="1"/>
          </p:cNvSpPr>
          <p:nvPr>
            <p:ph type="sldNum" sz="quarter" idx="5"/>
          </p:nvPr>
        </p:nvSpPr>
        <p:spPr/>
        <p:txBody>
          <a:bodyPr/>
          <a:lstStyle/>
          <a:p>
            <a:fld id="{4C85BF09-2772-42E9-B1B5-75016C173AF1}" type="slidenum">
              <a:rPr lang="en-GB" smtClean="0"/>
              <a:t>48</a:t>
            </a:fld>
            <a:endParaRPr lang="en-GB"/>
          </a:p>
        </p:txBody>
      </p:sp>
    </p:spTree>
    <p:extLst>
      <p:ext uri="{BB962C8B-B14F-4D97-AF65-F5344CB8AC3E}">
        <p14:creationId xmlns:p14="http://schemas.microsoft.com/office/powerpoint/2010/main" val="24259763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00626-436E-A9FB-268E-0E88BCFC8EBB}"/>
              </a:ext>
            </a:extLst>
          </p:cNvPr>
          <p:cNvSpPr>
            <a:spLocks noGrp="1"/>
          </p:cNvSpPr>
          <p:nvPr>
            <p:ph type="ctrTitle"/>
          </p:nvPr>
        </p:nvSpPr>
        <p:spPr>
          <a:xfrm>
            <a:off x="923278" y="1233370"/>
            <a:ext cx="8315419" cy="1991881"/>
          </a:xfrm>
        </p:spPr>
        <p:txBody>
          <a:bodyPr anchor="b"/>
          <a:lstStyle>
            <a:lvl1pPr algn="ctr">
              <a:defRPr sz="4770" b="1">
                <a:solidFill>
                  <a:srgbClr val="0072CE"/>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6B4CE24-765A-DD4E-BA8C-C4FCA7135A34}"/>
              </a:ext>
            </a:extLst>
          </p:cNvPr>
          <p:cNvSpPr>
            <a:spLocks noGrp="1"/>
          </p:cNvSpPr>
          <p:nvPr>
            <p:ph type="subTitle" idx="1"/>
          </p:nvPr>
        </p:nvSpPr>
        <p:spPr>
          <a:xfrm>
            <a:off x="923278" y="3389012"/>
            <a:ext cx="7001524" cy="1040907"/>
          </a:xfrm>
        </p:spPr>
        <p:txBody>
          <a:bodyPr/>
          <a:lstStyle>
            <a:lvl1pPr marL="0" indent="0" algn="ctr">
              <a:buNone/>
              <a:defRPr sz="1908"/>
            </a:lvl1pPr>
            <a:lvl2pPr marL="363470" indent="0" algn="ctr">
              <a:buNone/>
              <a:defRPr sz="1590"/>
            </a:lvl2pPr>
            <a:lvl3pPr marL="726940" indent="0" algn="ctr">
              <a:buNone/>
              <a:defRPr sz="1431"/>
            </a:lvl3pPr>
            <a:lvl4pPr marL="1090411" indent="0" algn="ctr">
              <a:buNone/>
              <a:defRPr sz="1272"/>
            </a:lvl4pPr>
            <a:lvl5pPr marL="1453881" indent="0" algn="ctr">
              <a:buNone/>
              <a:defRPr sz="1272"/>
            </a:lvl5pPr>
            <a:lvl6pPr marL="1817351" indent="0" algn="ctr">
              <a:buNone/>
              <a:defRPr sz="1272"/>
            </a:lvl6pPr>
            <a:lvl7pPr marL="2180820" indent="0" algn="ctr">
              <a:buNone/>
              <a:defRPr sz="1272"/>
            </a:lvl7pPr>
            <a:lvl8pPr marL="2544291" indent="0" algn="ctr">
              <a:buNone/>
              <a:defRPr sz="1272"/>
            </a:lvl8pPr>
            <a:lvl9pPr marL="2907761" indent="0" algn="ctr">
              <a:buNone/>
              <a:defRPr sz="1272"/>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95F986-F1C1-B412-5D30-B759F98B928C}"/>
              </a:ext>
            </a:extLst>
          </p:cNvPr>
          <p:cNvSpPr>
            <a:spLocks noGrp="1"/>
          </p:cNvSpPr>
          <p:nvPr>
            <p:ph type="dt" sz="half" idx="10"/>
          </p:nvPr>
        </p:nvSpPr>
        <p:spPr/>
        <p:txBody>
          <a:bodyPr/>
          <a:lstStyle/>
          <a:p>
            <a:fld id="{065A9337-D0BE-42A7-8511-C6330394E087}" type="datetimeFigureOut">
              <a:rPr lang="en-GB" smtClean="0"/>
              <a:t>08/10/2024</a:t>
            </a:fld>
            <a:endParaRPr lang="en-GB"/>
          </a:p>
        </p:txBody>
      </p:sp>
      <p:sp>
        <p:nvSpPr>
          <p:cNvPr id="5" name="Footer Placeholder 4">
            <a:extLst>
              <a:ext uri="{FF2B5EF4-FFF2-40B4-BE49-F238E27FC236}">
                <a16:creationId xmlns:a16="http://schemas.microsoft.com/office/drawing/2014/main" id="{6974D08D-E2B5-5AD3-CBB2-094AF28AF8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B453F8-67B7-969E-A06F-A4F1E7508504}"/>
              </a:ext>
            </a:extLst>
          </p:cNvPr>
          <p:cNvSpPr>
            <a:spLocks noGrp="1"/>
          </p:cNvSpPr>
          <p:nvPr>
            <p:ph type="sldNum" sz="quarter" idx="12"/>
          </p:nvPr>
        </p:nvSpPr>
        <p:spPr/>
        <p:txBody>
          <a:bodyPr/>
          <a:lstStyle/>
          <a:p>
            <a:fld id="{6AEC3946-4130-4428-A20D-315430F1C902}" type="slidenum">
              <a:rPr lang="en-GB" smtClean="0"/>
              <a:t>‹#›</a:t>
            </a:fld>
            <a:endParaRPr lang="en-GB"/>
          </a:p>
        </p:txBody>
      </p:sp>
      <p:pic>
        <p:nvPicPr>
          <p:cNvPr id="15" name="Picture 14" descr="A picture containing text&#10;&#10;Description automatically generated">
            <a:extLst>
              <a:ext uri="{FF2B5EF4-FFF2-40B4-BE49-F238E27FC236}">
                <a16:creationId xmlns:a16="http://schemas.microsoft.com/office/drawing/2014/main" id="{7EF85414-1E1E-947C-E28B-188A0105895A}"/>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0" y="4290539"/>
            <a:ext cx="12192000" cy="2557936"/>
          </a:xfrm>
          <a:prstGeom prst="rect">
            <a:avLst/>
          </a:prstGeom>
        </p:spPr>
      </p:pic>
      <p:pic>
        <p:nvPicPr>
          <p:cNvPr id="16" name="Picture 15">
            <a:extLst>
              <a:ext uri="{FF2B5EF4-FFF2-40B4-BE49-F238E27FC236}">
                <a16:creationId xmlns:a16="http://schemas.microsoft.com/office/drawing/2014/main" id="{4BF912D2-549D-23F2-6820-C30FA3616FA8}"/>
              </a:ext>
            </a:extLst>
          </p:cNvPr>
          <p:cNvPicPr>
            <a:picLocks noChangeAspect="1"/>
          </p:cNvPicPr>
          <p:nvPr/>
        </p:nvPicPr>
        <p:blipFill rotWithShape="1">
          <a:blip r:embed="rId3"/>
          <a:srcRect l="11798" t="13593" r="15429" b="14820"/>
          <a:stretch/>
        </p:blipFill>
        <p:spPr>
          <a:xfrm>
            <a:off x="11127059" y="0"/>
            <a:ext cx="1064941" cy="1047565"/>
          </a:xfrm>
          <a:prstGeom prst="flowChartConnector">
            <a:avLst/>
          </a:prstGeom>
        </p:spPr>
      </p:pic>
      <p:pic>
        <p:nvPicPr>
          <p:cNvPr id="7" name="Picture 6" descr="A close-up of a logo&#10;&#10;Description automatically generated">
            <a:extLst>
              <a:ext uri="{FF2B5EF4-FFF2-40B4-BE49-F238E27FC236}">
                <a16:creationId xmlns:a16="http://schemas.microsoft.com/office/drawing/2014/main" id="{73C4FB86-68B1-B2F9-1230-9E840EA2B4C7}"/>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7262" y="9207"/>
            <a:ext cx="2238788" cy="775798"/>
          </a:xfrm>
          <a:prstGeom prst="rect">
            <a:avLst/>
          </a:prstGeom>
        </p:spPr>
      </p:pic>
    </p:spTree>
    <p:extLst>
      <p:ext uri="{BB962C8B-B14F-4D97-AF65-F5344CB8AC3E}">
        <p14:creationId xmlns:p14="http://schemas.microsoft.com/office/powerpoint/2010/main" val="3631191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pic>
        <p:nvPicPr>
          <p:cNvPr id="10" name="Picture 9" descr="Text&#10;&#10;Description automatically generated with low confidence">
            <a:extLst>
              <a:ext uri="{FF2B5EF4-FFF2-40B4-BE49-F238E27FC236}">
                <a16:creationId xmlns:a16="http://schemas.microsoft.com/office/drawing/2014/main" id="{9E2392B6-64AE-863A-7391-D7E88345AE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0766" y="276174"/>
            <a:ext cx="2183932" cy="717112"/>
          </a:xfrm>
          <a:prstGeom prst="rect">
            <a:avLst/>
          </a:prstGeom>
        </p:spPr>
      </p:pic>
      <p:pic>
        <p:nvPicPr>
          <p:cNvPr id="11" name="Picture 10" descr="Icon&#10;&#10;Description automatically generated">
            <a:extLst>
              <a:ext uri="{FF2B5EF4-FFF2-40B4-BE49-F238E27FC236}">
                <a16:creationId xmlns:a16="http://schemas.microsoft.com/office/drawing/2014/main" id="{D7478D74-A052-0F57-89AC-7417FA5A1962}"/>
              </a:ext>
            </a:extLst>
          </p:cNvPr>
          <p:cNvPicPr>
            <a:picLocks noChangeAspect="1"/>
          </p:cNvPicPr>
          <p:nvPr userDrawn="1"/>
        </p:nvPicPr>
        <p:blipFill>
          <a:blip r:embed="rId4">
            <a:alphaModFix amt="40000"/>
            <a:extLst>
              <a:ext uri="{28A0092B-C50C-407E-A947-70E740481C1C}">
                <a14:useLocalDpi xmlns:a14="http://schemas.microsoft.com/office/drawing/2010/main" val="0"/>
              </a:ext>
            </a:extLst>
          </a:blip>
          <a:stretch>
            <a:fillRect/>
          </a:stretch>
        </p:blipFill>
        <p:spPr>
          <a:xfrm>
            <a:off x="267302" y="276174"/>
            <a:ext cx="733725" cy="687201"/>
          </a:xfrm>
          <a:prstGeom prst="rect">
            <a:avLst/>
          </a:prstGeom>
          <a:solidFill>
            <a:schemeClr val="bg1">
              <a:alpha val="60000"/>
            </a:schemeClr>
          </a:solidFill>
          <a:effectLst>
            <a:reflection endPos="0" dist="50800" dir="5400000" sy="-100000" algn="bl" rotWithShape="0"/>
          </a:effectLst>
        </p:spPr>
      </p:pic>
    </p:spTree>
    <p:extLst>
      <p:ext uri="{BB962C8B-B14F-4D97-AF65-F5344CB8AC3E}">
        <p14:creationId xmlns:p14="http://schemas.microsoft.com/office/powerpoint/2010/main" val="2354841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Main Title Sub Title BP 2 Box L">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47EC6C2-C9FD-4765-90B2-B8D350F87162}"/>
              </a:ext>
            </a:extLst>
          </p:cNvPr>
          <p:cNvCxnSpPr>
            <a:cxnSpLocks/>
          </p:cNvCxnSpPr>
          <p:nvPr userDrawn="1"/>
        </p:nvCxnSpPr>
        <p:spPr bwMode="auto">
          <a:xfrm>
            <a:off x="702733" y="1860550"/>
            <a:ext cx="4986867" cy="0"/>
          </a:xfrm>
          <a:prstGeom prst="line">
            <a:avLst/>
          </a:prstGeom>
          <a:noFill/>
          <a:ln w="19050" algn="ctr">
            <a:solidFill>
              <a:schemeClr val="bg1">
                <a:lumMod val="50000"/>
              </a:schemeClr>
            </a:solidFill>
            <a:round/>
            <a:headEnd/>
            <a:tailEnd/>
          </a:ln>
        </p:spPr>
      </p:cxnSp>
      <p:cxnSp>
        <p:nvCxnSpPr>
          <p:cNvPr id="11" name="Straight Connector 10">
            <a:extLst>
              <a:ext uri="{FF2B5EF4-FFF2-40B4-BE49-F238E27FC236}">
                <a16:creationId xmlns:a16="http://schemas.microsoft.com/office/drawing/2014/main" id="{3B13CB22-7EA2-4ED7-81AB-912374DA5DC0}"/>
              </a:ext>
            </a:extLst>
          </p:cNvPr>
          <p:cNvCxnSpPr>
            <a:cxnSpLocks/>
          </p:cNvCxnSpPr>
          <p:nvPr userDrawn="1"/>
        </p:nvCxnSpPr>
        <p:spPr bwMode="auto">
          <a:xfrm>
            <a:off x="6223000" y="1860550"/>
            <a:ext cx="4986867" cy="0"/>
          </a:xfrm>
          <a:prstGeom prst="line">
            <a:avLst/>
          </a:prstGeom>
          <a:noFill/>
          <a:ln w="19050" algn="ctr">
            <a:solidFill>
              <a:schemeClr val="bg1">
                <a:lumMod val="50000"/>
              </a:schemeClr>
            </a:solidFill>
            <a:round/>
            <a:headEnd/>
            <a:tailEnd/>
          </a:ln>
        </p:spPr>
      </p:cxnSp>
      <p:sp>
        <p:nvSpPr>
          <p:cNvPr id="7" name="Title 1"/>
          <p:cNvSpPr>
            <a:spLocks noGrp="1"/>
          </p:cNvSpPr>
          <p:nvPr>
            <p:ph type="title"/>
          </p:nvPr>
        </p:nvSpPr>
        <p:spPr>
          <a:xfrm>
            <a:off x="712469" y="609601"/>
            <a:ext cx="10497399" cy="641351"/>
          </a:xfrm>
          <a:prstGeom prst="rect">
            <a:avLst/>
          </a:prstGeom>
        </p:spPr>
        <p:txBody>
          <a:bodyPr lIns="0" tIns="0" rIns="0" bIns="0" anchor="t"/>
          <a:lstStyle>
            <a:lvl1pPr>
              <a:defRPr sz="3600"/>
            </a:lvl1pPr>
          </a:lstStyle>
          <a:p>
            <a:r>
              <a:rPr lang="en-GB"/>
              <a:t>Click to edit Master title style</a:t>
            </a:r>
            <a:endParaRPr lang="en-US"/>
          </a:p>
        </p:txBody>
      </p:sp>
      <p:sp>
        <p:nvSpPr>
          <p:cNvPr id="8" name="Text Placeholder 2"/>
          <p:cNvSpPr>
            <a:spLocks noGrp="1"/>
          </p:cNvSpPr>
          <p:nvPr>
            <p:ph type="body" idx="1"/>
          </p:nvPr>
        </p:nvSpPr>
        <p:spPr>
          <a:xfrm>
            <a:off x="711200" y="1447801"/>
            <a:ext cx="4986867" cy="304799"/>
          </a:xfrm>
          <a:prstGeom prst="rect">
            <a:avLst/>
          </a:prstGeom>
        </p:spPr>
        <p:txBody>
          <a:bodyPr lIns="0" tIns="0" rIns="0" bIns="0" anchor="b"/>
          <a:lstStyle>
            <a:lvl1pPr marL="0" indent="0">
              <a:buNone/>
              <a:defRPr sz="2400" b="0"/>
            </a:lvl1pPr>
            <a:lvl2pPr marL="391123" indent="0">
              <a:buNone/>
              <a:defRPr sz="1711" b="1"/>
            </a:lvl2pPr>
            <a:lvl3pPr marL="782246" indent="0">
              <a:buNone/>
              <a:defRPr sz="1540" b="1"/>
            </a:lvl3pPr>
            <a:lvl4pPr marL="1173369" indent="0">
              <a:buNone/>
              <a:defRPr sz="1368" b="1"/>
            </a:lvl4pPr>
            <a:lvl5pPr marL="1564493" indent="0">
              <a:buNone/>
              <a:defRPr sz="1368" b="1"/>
            </a:lvl5pPr>
            <a:lvl6pPr marL="1955616" indent="0">
              <a:buNone/>
              <a:defRPr sz="1368" b="1"/>
            </a:lvl6pPr>
            <a:lvl7pPr marL="2346739" indent="0">
              <a:buNone/>
              <a:defRPr sz="1368" b="1"/>
            </a:lvl7pPr>
            <a:lvl8pPr marL="2737862" indent="0">
              <a:buNone/>
              <a:defRPr sz="1368" b="1"/>
            </a:lvl8pPr>
            <a:lvl9pPr marL="3128986" indent="0">
              <a:buNone/>
              <a:defRPr sz="1368" b="1"/>
            </a:lvl9pPr>
          </a:lstStyle>
          <a:p>
            <a:pPr lvl="0"/>
            <a:r>
              <a:rPr lang="en-GB"/>
              <a:t>Click to edit Master text</a:t>
            </a:r>
          </a:p>
        </p:txBody>
      </p:sp>
      <p:sp>
        <p:nvSpPr>
          <p:cNvPr id="9" name="Text Placeholder 4"/>
          <p:cNvSpPr>
            <a:spLocks noGrp="1"/>
          </p:cNvSpPr>
          <p:nvPr>
            <p:ph type="body" sz="quarter" idx="3"/>
          </p:nvPr>
        </p:nvSpPr>
        <p:spPr>
          <a:xfrm>
            <a:off x="6192878" y="1447800"/>
            <a:ext cx="5016989" cy="304800"/>
          </a:xfrm>
          <a:prstGeom prst="rect">
            <a:avLst/>
          </a:prstGeom>
        </p:spPr>
        <p:txBody>
          <a:bodyPr lIns="0" tIns="0" rIns="0" bIns="0" anchor="b"/>
          <a:lstStyle>
            <a:lvl1pPr marL="0" indent="0">
              <a:buNone/>
              <a:defRPr sz="2400" b="0"/>
            </a:lvl1pPr>
            <a:lvl2pPr marL="391123" indent="0">
              <a:buNone/>
              <a:defRPr sz="1711" b="1"/>
            </a:lvl2pPr>
            <a:lvl3pPr marL="782246" indent="0">
              <a:buNone/>
              <a:defRPr sz="1540" b="1"/>
            </a:lvl3pPr>
            <a:lvl4pPr marL="1173369" indent="0">
              <a:buNone/>
              <a:defRPr sz="1368" b="1"/>
            </a:lvl4pPr>
            <a:lvl5pPr marL="1564493" indent="0">
              <a:buNone/>
              <a:defRPr sz="1368" b="1"/>
            </a:lvl5pPr>
            <a:lvl6pPr marL="1955616" indent="0">
              <a:buNone/>
              <a:defRPr sz="1368" b="1"/>
            </a:lvl6pPr>
            <a:lvl7pPr marL="2346739" indent="0">
              <a:buNone/>
              <a:defRPr sz="1368" b="1"/>
            </a:lvl7pPr>
            <a:lvl8pPr marL="2737862" indent="0">
              <a:buNone/>
              <a:defRPr sz="1368" b="1"/>
            </a:lvl8pPr>
            <a:lvl9pPr marL="3128986" indent="0">
              <a:buNone/>
              <a:defRPr sz="1368" b="1"/>
            </a:lvl9pPr>
          </a:lstStyle>
          <a:p>
            <a:pPr lvl="0"/>
            <a:r>
              <a:rPr lang="en-GB"/>
              <a:t>Click to edit Master text</a:t>
            </a:r>
          </a:p>
        </p:txBody>
      </p:sp>
      <p:sp>
        <p:nvSpPr>
          <p:cNvPr id="16" name="Text Placeholder 2"/>
          <p:cNvSpPr>
            <a:spLocks noGrp="1"/>
          </p:cNvSpPr>
          <p:nvPr>
            <p:ph type="body" sz="quarter" idx="12"/>
          </p:nvPr>
        </p:nvSpPr>
        <p:spPr>
          <a:xfrm>
            <a:off x="711200" y="2057399"/>
            <a:ext cx="4986867" cy="3276600"/>
          </a:xfrm>
          <a:prstGeom prst="rect">
            <a:avLst/>
          </a:prstGeom>
        </p:spPr>
        <p:txBody>
          <a:bodyPr lIns="0" tIns="0" rIns="0" bIns="0" numCol="1"/>
          <a:lstStyle>
            <a:lvl1pPr marL="319088" indent="-319088">
              <a:spcBef>
                <a:spcPts val="600"/>
              </a:spcBef>
              <a:spcAft>
                <a:spcPts val="0"/>
              </a:spcAft>
              <a:buFontTx/>
              <a:buBlip>
                <a:blip r:embed="rId2"/>
              </a:buBlip>
              <a:defRPr sz="2400"/>
            </a:lvl1pPr>
            <a:lvl2pPr>
              <a:spcBef>
                <a:spcPts val="300"/>
              </a:spcBef>
              <a:spcAft>
                <a:spcPts val="0"/>
              </a:spcAft>
              <a:defRPr sz="2200"/>
            </a:lvl2pPr>
            <a:lvl3pPr>
              <a:spcBef>
                <a:spcPts val="0"/>
              </a:spcBef>
              <a:defRPr sz="2000"/>
            </a:lvl3pPr>
          </a:lstStyle>
          <a:p>
            <a:pPr lvl="0"/>
            <a:r>
              <a:rPr lang="en-US"/>
              <a:t>Click to edit Master text styles</a:t>
            </a:r>
          </a:p>
          <a:p>
            <a:pPr lvl="1"/>
            <a:r>
              <a:rPr lang="en-US"/>
              <a:t>Second level</a:t>
            </a:r>
          </a:p>
          <a:p>
            <a:pPr lvl="2"/>
            <a:r>
              <a:rPr lang="en-US"/>
              <a:t>Third level</a:t>
            </a:r>
          </a:p>
        </p:txBody>
      </p:sp>
      <p:sp>
        <p:nvSpPr>
          <p:cNvPr id="17" name="Text Placeholder 2"/>
          <p:cNvSpPr>
            <a:spLocks noGrp="1"/>
          </p:cNvSpPr>
          <p:nvPr>
            <p:ph type="body" sz="quarter" idx="13"/>
          </p:nvPr>
        </p:nvSpPr>
        <p:spPr>
          <a:xfrm>
            <a:off x="6202901" y="2057399"/>
            <a:ext cx="4986867" cy="3276600"/>
          </a:xfrm>
          <a:prstGeom prst="rect">
            <a:avLst/>
          </a:prstGeom>
        </p:spPr>
        <p:txBody>
          <a:bodyPr lIns="0" tIns="0" rIns="0" bIns="0" numCol="1"/>
          <a:lstStyle>
            <a:lvl1pPr marL="319088" indent="-319088">
              <a:spcBef>
                <a:spcPts val="600"/>
              </a:spcBef>
              <a:spcAft>
                <a:spcPts val="0"/>
              </a:spcAft>
              <a:buFontTx/>
              <a:buBlip>
                <a:blip r:embed="rId2"/>
              </a:buBlip>
              <a:defRPr sz="2400"/>
            </a:lvl1pPr>
            <a:lvl2pPr>
              <a:spcBef>
                <a:spcPts val="300"/>
              </a:spcBef>
              <a:spcAft>
                <a:spcPts val="0"/>
              </a:spcAft>
              <a:defRPr sz="2200"/>
            </a:lvl2pPr>
            <a:lvl3pPr>
              <a:spcBef>
                <a:spcPts val="0"/>
              </a:spcBef>
              <a:defRPr sz="20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20906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2" descr="A close up of a logo&#10;&#10;Description automatically generated">
            <a:extLst>
              <a:ext uri="{FF2B5EF4-FFF2-40B4-BE49-F238E27FC236}">
                <a16:creationId xmlns:a16="http://schemas.microsoft.com/office/drawing/2014/main" id="{128A523F-F16E-4BDD-BA49-0618C43D1D4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logo&#10;&#10;Description automatically generated">
            <a:extLst>
              <a:ext uri="{FF2B5EF4-FFF2-40B4-BE49-F238E27FC236}">
                <a16:creationId xmlns:a16="http://schemas.microsoft.com/office/drawing/2014/main" id="{0E31280D-6521-44A3-B970-7FD522B381F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47" y="415490"/>
            <a:ext cx="10363108" cy="1469778"/>
          </a:xfrm>
          <a:prstGeom prst="rect">
            <a:avLst/>
          </a:prstGeom>
        </p:spPr>
        <p:txBody>
          <a:bodyPr/>
          <a:lstStyle>
            <a:lvl1pPr algn="ctr">
              <a:defRPr/>
            </a:lvl1pPr>
          </a:lstStyle>
          <a:p>
            <a:r>
              <a:rPr lang="en-GB"/>
              <a:t>Click to edit Master title style</a:t>
            </a:r>
            <a:endParaRPr lang="en-US"/>
          </a:p>
        </p:txBody>
      </p:sp>
      <p:sp>
        <p:nvSpPr>
          <p:cNvPr id="3" name="Subtitle 2"/>
          <p:cNvSpPr>
            <a:spLocks noGrp="1"/>
          </p:cNvSpPr>
          <p:nvPr>
            <p:ph type="subTitle" idx="1"/>
          </p:nvPr>
        </p:nvSpPr>
        <p:spPr>
          <a:xfrm>
            <a:off x="1828891" y="1977938"/>
            <a:ext cx="8534219" cy="1119067"/>
          </a:xfrm>
          <a:prstGeom prst="rect">
            <a:avLst/>
          </a:prstGeom>
        </p:spPr>
        <p:txBody>
          <a:bodyPr/>
          <a:lstStyle>
            <a:lvl1pPr marL="0" indent="0" algn="ctr">
              <a:spcBef>
                <a:spcPts val="1540"/>
              </a:spcBef>
              <a:buNone/>
              <a:defRPr/>
            </a:lvl1pPr>
            <a:lvl2pPr marL="391123" indent="0" algn="ctr">
              <a:buNone/>
              <a:defRPr/>
            </a:lvl2pPr>
            <a:lvl3pPr marL="782246" indent="0" algn="ctr">
              <a:buNone/>
              <a:defRPr/>
            </a:lvl3pPr>
            <a:lvl4pPr marL="1173369" indent="0" algn="ctr">
              <a:buNone/>
              <a:defRPr/>
            </a:lvl4pPr>
            <a:lvl5pPr marL="1564493" indent="0" algn="ctr">
              <a:buNone/>
              <a:defRPr/>
            </a:lvl5pPr>
            <a:lvl6pPr marL="1955616" indent="0" algn="ctr">
              <a:buNone/>
              <a:defRPr/>
            </a:lvl6pPr>
            <a:lvl7pPr marL="2346739" indent="0" algn="ctr">
              <a:buNone/>
              <a:defRPr/>
            </a:lvl7pPr>
            <a:lvl8pPr marL="2737862" indent="0" algn="ctr">
              <a:buNone/>
              <a:defRPr/>
            </a:lvl8pPr>
            <a:lvl9pPr marL="3128986" indent="0" algn="ctr">
              <a:buNone/>
              <a:defRPr/>
            </a:lvl9pPr>
          </a:lstStyle>
          <a:p>
            <a:r>
              <a:rPr lang="en-GB"/>
              <a:t>Click to edit Master subtitle style</a:t>
            </a:r>
          </a:p>
        </p:txBody>
      </p:sp>
    </p:spTree>
    <p:extLst>
      <p:ext uri="{BB962C8B-B14F-4D97-AF65-F5344CB8AC3E}">
        <p14:creationId xmlns:p14="http://schemas.microsoft.com/office/powerpoint/2010/main" val="2603852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1 Column Bulletpoint">
    <p:spTree>
      <p:nvGrpSpPr>
        <p:cNvPr id="1" name=""/>
        <p:cNvGrpSpPr/>
        <p:nvPr/>
      </p:nvGrpSpPr>
      <p:grpSpPr>
        <a:xfrm>
          <a:off x="0" y="0"/>
          <a:ext cx="0" cy="0"/>
          <a:chOff x="0" y="0"/>
          <a:chExt cx="0" cy="0"/>
        </a:xfrm>
      </p:grpSpPr>
      <p:sp>
        <p:nvSpPr>
          <p:cNvPr id="13" name="Title 1"/>
          <p:cNvSpPr>
            <a:spLocks noGrp="1"/>
          </p:cNvSpPr>
          <p:nvPr>
            <p:ph type="title"/>
          </p:nvPr>
        </p:nvSpPr>
        <p:spPr>
          <a:xfrm>
            <a:off x="712469" y="609600"/>
            <a:ext cx="10768332" cy="685800"/>
          </a:xfrm>
          <a:prstGeom prst="rect">
            <a:avLst/>
          </a:prstGeom>
        </p:spPr>
        <p:txBody>
          <a:bodyPr lIns="0" tIns="0" rIns="0" bIns="0" anchor="t"/>
          <a:lstStyle>
            <a:lvl1pPr>
              <a:defRPr sz="3600"/>
            </a:lvl1pPr>
          </a:lstStyle>
          <a:p>
            <a:r>
              <a:rPr lang="en-GB"/>
              <a:t>Click to edit Master title style</a:t>
            </a:r>
            <a:endParaRPr lang="en-US"/>
          </a:p>
        </p:txBody>
      </p:sp>
      <p:sp>
        <p:nvSpPr>
          <p:cNvPr id="3" name="Text Placeholder 2"/>
          <p:cNvSpPr>
            <a:spLocks noGrp="1"/>
          </p:cNvSpPr>
          <p:nvPr>
            <p:ph type="body" sz="quarter" idx="11"/>
          </p:nvPr>
        </p:nvSpPr>
        <p:spPr>
          <a:xfrm>
            <a:off x="711200" y="1295400"/>
            <a:ext cx="10769600" cy="3276600"/>
          </a:xfrm>
          <a:prstGeom prst="rect">
            <a:avLst/>
          </a:prstGeom>
        </p:spPr>
        <p:txBody>
          <a:bodyPr lIns="0" tIns="0" rIns="0" bIns="0"/>
          <a:lstStyle>
            <a:lvl1pPr marL="319088" indent="-319088">
              <a:spcBef>
                <a:spcPts val="600"/>
              </a:spcBef>
              <a:spcAft>
                <a:spcPts val="0"/>
              </a:spcAft>
              <a:buFontTx/>
              <a:buBlip>
                <a:blip r:embed="rId2"/>
              </a:buBlip>
              <a:defRPr sz="2400"/>
            </a:lvl1pPr>
            <a:lvl2pPr>
              <a:spcBef>
                <a:spcPts val="300"/>
              </a:spcBef>
              <a:spcAft>
                <a:spcPts val="0"/>
              </a:spcAft>
              <a:defRPr sz="2200"/>
            </a:lvl2pPr>
            <a:lvl3pPr>
              <a:spcBef>
                <a:spcPts val="0"/>
              </a:spcBef>
              <a:defRPr sz="20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97590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Main Title Sub Title BP 2 Box NL">
    <p:spTree>
      <p:nvGrpSpPr>
        <p:cNvPr id="1" name=""/>
        <p:cNvGrpSpPr/>
        <p:nvPr/>
      </p:nvGrpSpPr>
      <p:grpSpPr>
        <a:xfrm>
          <a:off x="0" y="0"/>
          <a:ext cx="0" cy="0"/>
          <a:chOff x="0" y="0"/>
          <a:chExt cx="0" cy="0"/>
        </a:xfrm>
      </p:grpSpPr>
      <p:sp>
        <p:nvSpPr>
          <p:cNvPr id="2" name="Title 1"/>
          <p:cNvSpPr>
            <a:spLocks noGrp="1"/>
          </p:cNvSpPr>
          <p:nvPr>
            <p:ph type="title"/>
          </p:nvPr>
        </p:nvSpPr>
        <p:spPr>
          <a:xfrm>
            <a:off x="712469" y="609601"/>
            <a:ext cx="10493311" cy="730249"/>
          </a:xfrm>
          <a:prstGeom prst="rect">
            <a:avLst/>
          </a:prstGeom>
        </p:spPr>
        <p:txBody>
          <a:bodyPr lIns="0" tIns="0" rIns="0" bIns="0" anchor="t"/>
          <a:lstStyle>
            <a:lvl1pPr>
              <a:defRPr sz="3600"/>
            </a:lvl1pPr>
          </a:lstStyle>
          <a:p>
            <a:r>
              <a:rPr lang="en-GB"/>
              <a:t>Click to edit Master title style</a:t>
            </a:r>
            <a:endParaRPr lang="en-US"/>
          </a:p>
        </p:txBody>
      </p:sp>
      <p:sp>
        <p:nvSpPr>
          <p:cNvPr id="3" name="Text Placeholder 2"/>
          <p:cNvSpPr>
            <a:spLocks noGrp="1"/>
          </p:cNvSpPr>
          <p:nvPr>
            <p:ph type="body" idx="1"/>
          </p:nvPr>
        </p:nvSpPr>
        <p:spPr>
          <a:xfrm>
            <a:off x="711200" y="1447801"/>
            <a:ext cx="4986867" cy="304799"/>
          </a:xfrm>
          <a:prstGeom prst="rect">
            <a:avLst/>
          </a:prstGeom>
        </p:spPr>
        <p:txBody>
          <a:bodyPr lIns="0" tIns="0" rIns="0" bIns="0" anchor="b"/>
          <a:lstStyle>
            <a:lvl1pPr marL="0" indent="0">
              <a:buNone/>
              <a:defRPr sz="2400" b="0"/>
            </a:lvl1pPr>
            <a:lvl2pPr marL="391123" indent="0">
              <a:buNone/>
              <a:defRPr sz="1711" b="1"/>
            </a:lvl2pPr>
            <a:lvl3pPr marL="782246" indent="0">
              <a:buNone/>
              <a:defRPr sz="1540" b="1"/>
            </a:lvl3pPr>
            <a:lvl4pPr marL="1173369" indent="0">
              <a:buNone/>
              <a:defRPr sz="1368" b="1"/>
            </a:lvl4pPr>
            <a:lvl5pPr marL="1564493" indent="0">
              <a:buNone/>
              <a:defRPr sz="1368" b="1"/>
            </a:lvl5pPr>
            <a:lvl6pPr marL="1955616" indent="0">
              <a:buNone/>
              <a:defRPr sz="1368" b="1"/>
            </a:lvl6pPr>
            <a:lvl7pPr marL="2346739" indent="0">
              <a:buNone/>
              <a:defRPr sz="1368" b="1"/>
            </a:lvl7pPr>
            <a:lvl8pPr marL="2737862" indent="0">
              <a:buNone/>
              <a:defRPr sz="1368" b="1"/>
            </a:lvl8pPr>
            <a:lvl9pPr marL="3128986" indent="0">
              <a:buNone/>
              <a:defRPr sz="1368" b="1"/>
            </a:lvl9pPr>
          </a:lstStyle>
          <a:p>
            <a:pPr lvl="0"/>
            <a:r>
              <a:rPr lang="en-GB"/>
              <a:t>Click to edit Master text</a:t>
            </a:r>
          </a:p>
        </p:txBody>
      </p:sp>
      <p:sp>
        <p:nvSpPr>
          <p:cNvPr id="5" name="Text Placeholder 4"/>
          <p:cNvSpPr>
            <a:spLocks noGrp="1"/>
          </p:cNvSpPr>
          <p:nvPr>
            <p:ph type="body" sz="quarter" idx="3"/>
          </p:nvPr>
        </p:nvSpPr>
        <p:spPr>
          <a:xfrm>
            <a:off x="6192878" y="1447800"/>
            <a:ext cx="5012901" cy="304800"/>
          </a:xfrm>
          <a:prstGeom prst="rect">
            <a:avLst/>
          </a:prstGeom>
        </p:spPr>
        <p:txBody>
          <a:bodyPr lIns="0" tIns="0" rIns="0" bIns="0" anchor="b"/>
          <a:lstStyle>
            <a:lvl1pPr marL="0" indent="0">
              <a:buNone/>
              <a:defRPr sz="2400" b="0"/>
            </a:lvl1pPr>
            <a:lvl2pPr marL="391123" indent="0">
              <a:buNone/>
              <a:defRPr sz="1711" b="1"/>
            </a:lvl2pPr>
            <a:lvl3pPr marL="782246" indent="0">
              <a:buNone/>
              <a:defRPr sz="1540" b="1"/>
            </a:lvl3pPr>
            <a:lvl4pPr marL="1173369" indent="0">
              <a:buNone/>
              <a:defRPr sz="1368" b="1"/>
            </a:lvl4pPr>
            <a:lvl5pPr marL="1564493" indent="0">
              <a:buNone/>
              <a:defRPr sz="1368" b="1"/>
            </a:lvl5pPr>
            <a:lvl6pPr marL="1955616" indent="0">
              <a:buNone/>
              <a:defRPr sz="1368" b="1"/>
            </a:lvl6pPr>
            <a:lvl7pPr marL="2346739" indent="0">
              <a:buNone/>
              <a:defRPr sz="1368" b="1"/>
            </a:lvl7pPr>
            <a:lvl8pPr marL="2737862" indent="0">
              <a:buNone/>
              <a:defRPr sz="1368" b="1"/>
            </a:lvl8pPr>
            <a:lvl9pPr marL="3128986" indent="0">
              <a:buNone/>
              <a:defRPr sz="1368" b="1"/>
            </a:lvl9pPr>
          </a:lstStyle>
          <a:p>
            <a:pPr lvl="0"/>
            <a:r>
              <a:rPr lang="en-GB"/>
              <a:t>Click to edit Master text</a:t>
            </a:r>
          </a:p>
        </p:txBody>
      </p:sp>
      <p:sp>
        <p:nvSpPr>
          <p:cNvPr id="9" name="Text Placeholder 2"/>
          <p:cNvSpPr>
            <a:spLocks noGrp="1"/>
          </p:cNvSpPr>
          <p:nvPr>
            <p:ph type="body" sz="quarter" idx="12"/>
          </p:nvPr>
        </p:nvSpPr>
        <p:spPr>
          <a:xfrm>
            <a:off x="711200" y="2057399"/>
            <a:ext cx="4986867" cy="3276600"/>
          </a:xfrm>
          <a:prstGeom prst="rect">
            <a:avLst/>
          </a:prstGeom>
        </p:spPr>
        <p:txBody>
          <a:bodyPr lIns="0" tIns="0" rIns="0" bIns="0" numCol="1"/>
          <a:lstStyle>
            <a:lvl1pPr marL="319088" indent="-319088">
              <a:spcBef>
                <a:spcPts val="600"/>
              </a:spcBef>
              <a:spcAft>
                <a:spcPts val="0"/>
              </a:spcAft>
              <a:buFontTx/>
              <a:buBlip>
                <a:blip r:embed="rId2"/>
              </a:buBlip>
              <a:defRPr sz="2400"/>
            </a:lvl1pPr>
            <a:lvl2pPr>
              <a:spcBef>
                <a:spcPts val="300"/>
              </a:spcBef>
              <a:spcAft>
                <a:spcPts val="0"/>
              </a:spcAft>
              <a:defRPr sz="2200"/>
            </a:lvl2pPr>
            <a:lvl3pPr>
              <a:spcBef>
                <a:spcPts val="0"/>
              </a:spcBef>
              <a:defRPr sz="2000"/>
            </a:lvl3pPr>
          </a:lstStyle>
          <a:p>
            <a:pPr lvl="0"/>
            <a:r>
              <a:rPr lang="en-US"/>
              <a:t>Click to edit Master text styles</a:t>
            </a:r>
          </a:p>
          <a:p>
            <a:pPr lvl="1"/>
            <a:r>
              <a:rPr lang="en-US"/>
              <a:t>Second level</a:t>
            </a:r>
          </a:p>
          <a:p>
            <a:pPr lvl="2"/>
            <a:r>
              <a:rPr lang="en-US"/>
              <a:t>Third level</a:t>
            </a:r>
          </a:p>
        </p:txBody>
      </p:sp>
      <p:sp>
        <p:nvSpPr>
          <p:cNvPr id="10" name="Text Placeholder 2"/>
          <p:cNvSpPr>
            <a:spLocks noGrp="1"/>
          </p:cNvSpPr>
          <p:nvPr>
            <p:ph type="body" sz="quarter" idx="13"/>
          </p:nvPr>
        </p:nvSpPr>
        <p:spPr>
          <a:xfrm>
            <a:off x="6202901" y="2057399"/>
            <a:ext cx="4986867" cy="3276600"/>
          </a:xfrm>
          <a:prstGeom prst="rect">
            <a:avLst/>
          </a:prstGeom>
        </p:spPr>
        <p:txBody>
          <a:bodyPr lIns="0" tIns="0" rIns="0" bIns="0" numCol="1"/>
          <a:lstStyle>
            <a:lvl1pPr marL="319088" indent="-319088">
              <a:spcBef>
                <a:spcPts val="600"/>
              </a:spcBef>
              <a:spcAft>
                <a:spcPts val="0"/>
              </a:spcAft>
              <a:buFontTx/>
              <a:buBlip>
                <a:blip r:embed="rId2"/>
              </a:buBlip>
              <a:defRPr sz="2400"/>
            </a:lvl1pPr>
            <a:lvl2pPr>
              <a:spcBef>
                <a:spcPts val="300"/>
              </a:spcBef>
              <a:spcAft>
                <a:spcPts val="0"/>
              </a:spcAft>
              <a:defRPr sz="2200"/>
            </a:lvl2pPr>
            <a:lvl3pPr>
              <a:spcBef>
                <a:spcPts val="0"/>
              </a:spcBef>
              <a:defRPr sz="20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43372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12467" y="1447800"/>
            <a:ext cx="10768333" cy="4191000"/>
          </a:xfrm>
          <a:prstGeom prst="rect">
            <a:avLst/>
          </a:prstGeom>
        </p:spPr>
        <p:txBody>
          <a:bodyPr/>
          <a:lstStyle/>
          <a:p>
            <a:pPr lvl="0"/>
            <a:endParaRPr lang="en-US" noProof="0"/>
          </a:p>
        </p:txBody>
      </p:sp>
      <p:sp>
        <p:nvSpPr>
          <p:cNvPr id="5" name="Title 1"/>
          <p:cNvSpPr>
            <a:spLocks noGrp="1"/>
          </p:cNvSpPr>
          <p:nvPr>
            <p:ph type="title"/>
          </p:nvPr>
        </p:nvSpPr>
        <p:spPr>
          <a:xfrm>
            <a:off x="712469" y="609600"/>
            <a:ext cx="10768332" cy="685800"/>
          </a:xfrm>
          <a:prstGeom prst="rect">
            <a:avLst/>
          </a:prstGeom>
        </p:spPr>
        <p:txBody>
          <a:bodyPr lIns="0" tIns="0" rIns="0" bIns="0" anchor="t"/>
          <a:lstStyle>
            <a:lvl1pPr>
              <a:defRPr sz="3600"/>
            </a:lvl1pPr>
          </a:lstStyle>
          <a:p>
            <a:r>
              <a:rPr lang="en-GB"/>
              <a:t>Click to edit Master title style</a:t>
            </a:r>
            <a:endParaRPr lang="en-US"/>
          </a:p>
        </p:txBody>
      </p:sp>
    </p:spTree>
    <p:extLst>
      <p:ext uri="{BB962C8B-B14F-4D97-AF65-F5344CB8AC3E}">
        <p14:creationId xmlns:p14="http://schemas.microsoft.com/office/powerpoint/2010/main" val="2041220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Main Title Sub Title BP 2 Box L">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47EC6C2-C9FD-4765-90B2-B8D350F87162}"/>
              </a:ext>
            </a:extLst>
          </p:cNvPr>
          <p:cNvCxnSpPr>
            <a:cxnSpLocks/>
          </p:cNvCxnSpPr>
          <p:nvPr userDrawn="1"/>
        </p:nvCxnSpPr>
        <p:spPr bwMode="auto">
          <a:xfrm>
            <a:off x="702733" y="1860550"/>
            <a:ext cx="4986867" cy="0"/>
          </a:xfrm>
          <a:prstGeom prst="line">
            <a:avLst/>
          </a:prstGeom>
          <a:noFill/>
          <a:ln w="19050" algn="ctr">
            <a:solidFill>
              <a:schemeClr val="bg1">
                <a:lumMod val="50000"/>
              </a:schemeClr>
            </a:solidFill>
            <a:round/>
            <a:headEnd/>
            <a:tailEnd/>
          </a:ln>
        </p:spPr>
      </p:cxnSp>
      <p:cxnSp>
        <p:nvCxnSpPr>
          <p:cNvPr id="11" name="Straight Connector 10">
            <a:extLst>
              <a:ext uri="{FF2B5EF4-FFF2-40B4-BE49-F238E27FC236}">
                <a16:creationId xmlns:a16="http://schemas.microsoft.com/office/drawing/2014/main" id="{3B13CB22-7EA2-4ED7-81AB-912374DA5DC0}"/>
              </a:ext>
            </a:extLst>
          </p:cNvPr>
          <p:cNvCxnSpPr>
            <a:cxnSpLocks/>
          </p:cNvCxnSpPr>
          <p:nvPr userDrawn="1"/>
        </p:nvCxnSpPr>
        <p:spPr bwMode="auto">
          <a:xfrm>
            <a:off x="6223000" y="1860550"/>
            <a:ext cx="4986867" cy="0"/>
          </a:xfrm>
          <a:prstGeom prst="line">
            <a:avLst/>
          </a:prstGeom>
          <a:noFill/>
          <a:ln w="19050" algn="ctr">
            <a:solidFill>
              <a:schemeClr val="bg1">
                <a:lumMod val="50000"/>
              </a:schemeClr>
            </a:solidFill>
            <a:round/>
            <a:headEnd/>
            <a:tailEnd/>
          </a:ln>
        </p:spPr>
      </p:cxnSp>
      <p:sp>
        <p:nvSpPr>
          <p:cNvPr id="7" name="Title 1"/>
          <p:cNvSpPr>
            <a:spLocks noGrp="1"/>
          </p:cNvSpPr>
          <p:nvPr>
            <p:ph type="title"/>
          </p:nvPr>
        </p:nvSpPr>
        <p:spPr>
          <a:xfrm>
            <a:off x="712469" y="609601"/>
            <a:ext cx="10497399" cy="641351"/>
          </a:xfrm>
          <a:prstGeom prst="rect">
            <a:avLst/>
          </a:prstGeom>
        </p:spPr>
        <p:txBody>
          <a:bodyPr lIns="0" tIns="0" rIns="0" bIns="0" anchor="t"/>
          <a:lstStyle>
            <a:lvl1pPr>
              <a:defRPr sz="3600"/>
            </a:lvl1pPr>
          </a:lstStyle>
          <a:p>
            <a:r>
              <a:rPr lang="en-GB"/>
              <a:t>Click to edit Master title style</a:t>
            </a:r>
            <a:endParaRPr lang="en-US"/>
          </a:p>
        </p:txBody>
      </p:sp>
      <p:sp>
        <p:nvSpPr>
          <p:cNvPr id="8" name="Text Placeholder 2"/>
          <p:cNvSpPr>
            <a:spLocks noGrp="1"/>
          </p:cNvSpPr>
          <p:nvPr>
            <p:ph type="body" idx="1"/>
          </p:nvPr>
        </p:nvSpPr>
        <p:spPr>
          <a:xfrm>
            <a:off x="711200" y="1447801"/>
            <a:ext cx="4986867" cy="304799"/>
          </a:xfrm>
          <a:prstGeom prst="rect">
            <a:avLst/>
          </a:prstGeom>
        </p:spPr>
        <p:txBody>
          <a:bodyPr lIns="0" tIns="0" rIns="0" bIns="0" anchor="b"/>
          <a:lstStyle>
            <a:lvl1pPr marL="0" indent="0">
              <a:buNone/>
              <a:defRPr sz="2400" b="0"/>
            </a:lvl1pPr>
            <a:lvl2pPr marL="391123" indent="0">
              <a:buNone/>
              <a:defRPr sz="1711" b="1"/>
            </a:lvl2pPr>
            <a:lvl3pPr marL="782246" indent="0">
              <a:buNone/>
              <a:defRPr sz="1540" b="1"/>
            </a:lvl3pPr>
            <a:lvl4pPr marL="1173369" indent="0">
              <a:buNone/>
              <a:defRPr sz="1368" b="1"/>
            </a:lvl4pPr>
            <a:lvl5pPr marL="1564493" indent="0">
              <a:buNone/>
              <a:defRPr sz="1368" b="1"/>
            </a:lvl5pPr>
            <a:lvl6pPr marL="1955616" indent="0">
              <a:buNone/>
              <a:defRPr sz="1368" b="1"/>
            </a:lvl6pPr>
            <a:lvl7pPr marL="2346739" indent="0">
              <a:buNone/>
              <a:defRPr sz="1368" b="1"/>
            </a:lvl7pPr>
            <a:lvl8pPr marL="2737862" indent="0">
              <a:buNone/>
              <a:defRPr sz="1368" b="1"/>
            </a:lvl8pPr>
            <a:lvl9pPr marL="3128986" indent="0">
              <a:buNone/>
              <a:defRPr sz="1368" b="1"/>
            </a:lvl9pPr>
          </a:lstStyle>
          <a:p>
            <a:pPr lvl="0"/>
            <a:r>
              <a:rPr lang="en-GB"/>
              <a:t>Click to edit Master text</a:t>
            </a:r>
          </a:p>
        </p:txBody>
      </p:sp>
      <p:sp>
        <p:nvSpPr>
          <p:cNvPr id="9" name="Text Placeholder 4"/>
          <p:cNvSpPr>
            <a:spLocks noGrp="1"/>
          </p:cNvSpPr>
          <p:nvPr>
            <p:ph type="body" sz="quarter" idx="3"/>
          </p:nvPr>
        </p:nvSpPr>
        <p:spPr>
          <a:xfrm>
            <a:off x="6192878" y="1447800"/>
            <a:ext cx="5016989" cy="304800"/>
          </a:xfrm>
          <a:prstGeom prst="rect">
            <a:avLst/>
          </a:prstGeom>
        </p:spPr>
        <p:txBody>
          <a:bodyPr lIns="0" tIns="0" rIns="0" bIns="0" anchor="b"/>
          <a:lstStyle>
            <a:lvl1pPr marL="0" indent="0">
              <a:buNone/>
              <a:defRPr sz="2400" b="0"/>
            </a:lvl1pPr>
            <a:lvl2pPr marL="391123" indent="0">
              <a:buNone/>
              <a:defRPr sz="1711" b="1"/>
            </a:lvl2pPr>
            <a:lvl3pPr marL="782246" indent="0">
              <a:buNone/>
              <a:defRPr sz="1540" b="1"/>
            </a:lvl3pPr>
            <a:lvl4pPr marL="1173369" indent="0">
              <a:buNone/>
              <a:defRPr sz="1368" b="1"/>
            </a:lvl4pPr>
            <a:lvl5pPr marL="1564493" indent="0">
              <a:buNone/>
              <a:defRPr sz="1368" b="1"/>
            </a:lvl5pPr>
            <a:lvl6pPr marL="1955616" indent="0">
              <a:buNone/>
              <a:defRPr sz="1368" b="1"/>
            </a:lvl6pPr>
            <a:lvl7pPr marL="2346739" indent="0">
              <a:buNone/>
              <a:defRPr sz="1368" b="1"/>
            </a:lvl7pPr>
            <a:lvl8pPr marL="2737862" indent="0">
              <a:buNone/>
              <a:defRPr sz="1368" b="1"/>
            </a:lvl8pPr>
            <a:lvl9pPr marL="3128986" indent="0">
              <a:buNone/>
              <a:defRPr sz="1368" b="1"/>
            </a:lvl9pPr>
          </a:lstStyle>
          <a:p>
            <a:pPr lvl="0"/>
            <a:r>
              <a:rPr lang="en-GB"/>
              <a:t>Click to edit Master text</a:t>
            </a:r>
          </a:p>
        </p:txBody>
      </p:sp>
      <p:sp>
        <p:nvSpPr>
          <p:cNvPr id="16" name="Text Placeholder 2"/>
          <p:cNvSpPr>
            <a:spLocks noGrp="1"/>
          </p:cNvSpPr>
          <p:nvPr>
            <p:ph type="body" sz="quarter" idx="12"/>
          </p:nvPr>
        </p:nvSpPr>
        <p:spPr>
          <a:xfrm>
            <a:off x="711200" y="2057399"/>
            <a:ext cx="4986867" cy="3276600"/>
          </a:xfrm>
          <a:prstGeom prst="rect">
            <a:avLst/>
          </a:prstGeom>
        </p:spPr>
        <p:txBody>
          <a:bodyPr lIns="0" tIns="0" rIns="0" bIns="0" numCol="1"/>
          <a:lstStyle>
            <a:lvl1pPr marL="319088" indent="-319088">
              <a:spcBef>
                <a:spcPts val="600"/>
              </a:spcBef>
              <a:spcAft>
                <a:spcPts val="0"/>
              </a:spcAft>
              <a:buFontTx/>
              <a:buBlip>
                <a:blip r:embed="rId2"/>
              </a:buBlip>
              <a:defRPr sz="2400"/>
            </a:lvl1pPr>
            <a:lvl2pPr>
              <a:spcBef>
                <a:spcPts val="300"/>
              </a:spcBef>
              <a:spcAft>
                <a:spcPts val="0"/>
              </a:spcAft>
              <a:defRPr sz="2200"/>
            </a:lvl2pPr>
            <a:lvl3pPr>
              <a:spcBef>
                <a:spcPts val="0"/>
              </a:spcBef>
              <a:defRPr sz="2000"/>
            </a:lvl3pPr>
          </a:lstStyle>
          <a:p>
            <a:pPr lvl="0"/>
            <a:r>
              <a:rPr lang="en-US"/>
              <a:t>Click to edit Master text styles</a:t>
            </a:r>
          </a:p>
          <a:p>
            <a:pPr lvl="1"/>
            <a:r>
              <a:rPr lang="en-US"/>
              <a:t>Second level</a:t>
            </a:r>
          </a:p>
          <a:p>
            <a:pPr lvl="2"/>
            <a:r>
              <a:rPr lang="en-US"/>
              <a:t>Third level</a:t>
            </a:r>
          </a:p>
        </p:txBody>
      </p:sp>
      <p:sp>
        <p:nvSpPr>
          <p:cNvPr id="17" name="Text Placeholder 2"/>
          <p:cNvSpPr>
            <a:spLocks noGrp="1"/>
          </p:cNvSpPr>
          <p:nvPr>
            <p:ph type="body" sz="quarter" idx="13"/>
          </p:nvPr>
        </p:nvSpPr>
        <p:spPr>
          <a:xfrm>
            <a:off x="6202901" y="2057399"/>
            <a:ext cx="4986867" cy="3276600"/>
          </a:xfrm>
          <a:prstGeom prst="rect">
            <a:avLst/>
          </a:prstGeom>
        </p:spPr>
        <p:txBody>
          <a:bodyPr lIns="0" tIns="0" rIns="0" bIns="0" numCol="1"/>
          <a:lstStyle>
            <a:lvl1pPr marL="319088" indent="-319088">
              <a:spcBef>
                <a:spcPts val="600"/>
              </a:spcBef>
              <a:spcAft>
                <a:spcPts val="0"/>
              </a:spcAft>
              <a:buFontTx/>
              <a:buBlip>
                <a:blip r:embed="rId2"/>
              </a:buBlip>
              <a:defRPr sz="2400"/>
            </a:lvl1pPr>
            <a:lvl2pPr>
              <a:spcBef>
                <a:spcPts val="300"/>
              </a:spcBef>
              <a:spcAft>
                <a:spcPts val="0"/>
              </a:spcAft>
              <a:defRPr sz="2200"/>
            </a:lvl2pPr>
            <a:lvl3pPr>
              <a:spcBef>
                <a:spcPts val="0"/>
              </a:spcBef>
              <a:defRPr sz="20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3422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2 Column BP">
    <p:spTree>
      <p:nvGrpSpPr>
        <p:cNvPr id="1" name=""/>
        <p:cNvGrpSpPr/>
        <p:nvPr/>
      </p:nvGrpSpPr>
      <p:grpSpPr>
        <a:xfrm>
          <a:off x="0" y="0"/>
          <a:ext cx="0" cy="0"/>
          <a:chOff x="0" y="0"/>
          <a:chExt cx="0" cy="0"/>
        </a:xfrm>
      </p:grpSpPr>
      <p:sp>
        <p:nvSpPr>
          <p:cNvPr id="11" name="Title 1"/>
          <p:cNvSpPr>
            <a:spLocks noGrp="1"/>
          </p:cNvSpPr>
          <p:nvPr>
            <p:ph type="title"/>
          </p:nvPr>
        </p:nvSpPr>
        <p:spPr>
          <a:xfrm>
            <a:off x="712469" y="609600"/>
            <a:ext cx="10768332" cy="685800"/>
          </a:xfrm>
          <a:prstGeom prst="rect">
            <a:avLst/>
          </a:prstGeom>
        </p:spPr>
        <p:txBody>
          <a:bodyPr lIns="0" tIns="0" rIns="0" bIns="0" anchor="t"/>
          <a:lstStyle>
            <a:lvl1pPr>
              <a:defRPr sz="3600"/>
            </a:lvl1pPr>
          </a:lstStyle>
          <a:p>
            <a:r>
              <a:rPr lang="en-GB"/>
              <a:t>Click to edit Master title style</a:t>
            </a:r>
            <a:endParaRPr lang="en-US"/>
          </a:p>
        </p:txBody>
      </p:sp>
      <p:sp>
        <p:nvSpPr>
          <p:cNvPr id="4" name="Text Placeholder 2"/>
          <p:cNvSpPr>
            <a:spLocks noGrp="1"/>
          </p:cNvSpPr>
          <p:nvPr>
            <p:ph type="body" sz="quarter" idx="11"/>
          </p:nvPr>
        </p:nvSpPr>
        <p:spPr>
          <a:xfrm>
            <a:off x="711200" y="1295400"/>
            <a:ext cx="10769600" cy="3276600"/>
          </a:xfrm>
          <a:prstGeom prst="rect">
            <a:avLst/>
          </a:prstGeom>
        </p:spPr>
        <p:txBody>
          <a:bodyPr lIns="0" tIns="0" rIns="0" bIns="0" numCol="2"/>
          <a:lstStyle>
            <a:lvl1pPr marL="319088" indent="-319088">
              <a:spcBef>
                <a:spcPts val="600"/>
              </a:spcBef>
              <a:spcAft>
                <a:spcPts val="0"/>
              </a:spcAft>
              <a:buFontTx/>
              <a:buBlip>
                <a:blip r:embed="rId2"/>
              </a:buBlip>
              <a:defRPr sz="2400"/>
            </a:lvl1pPr>
            <a:lvl2pPr>
              <a:spcBef>
                <a:spcPts val="300"/>
              </a:spcBef>
              <a:spcAft>
                <a:spcPts val="0"/>
              </a:spcAft>
              <a:defRPr sz="2200"/>
            </a:lvl2pPr>
            <a:lvl3pPr>
              <a:spcBef>
                <a:spcPts val="0"/>
              </a:spcBef>
              <a:defRPr sz="20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23546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725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5" descr="A picture containing clipart&#10;&#10;Description automatically generated">
            <a:extLst>
              <a:ext uri="{FF2B5EF4-FFF2-40B4-BE49-F238E27FC236}">
                <a16:creationId xmlns:a16="http://schemas.microsoft.com/office/drawing/2014/main" id="{0F2E5AD1-A52D-477E-8DD6-4A11BEB80D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1200" y="5846764"/>
            <a:ext cx="23368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spcAft>
                <a:spcPts val="0"/>
              </a:spcAft>
              <a:defRPr/>
            </a:lvl1pPr>
          </a:lstStyle>
          <a:p>
            <a:r>
              <a:rPr lang="en-US" err="1"/>
              <a:t>Cl</a:t>
            </a:r>
            <a:r>
              <a:rPr lang="en-GB"/>
              <a:t>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5">
            <a:extLst>
              <a:ext uri="{FF2B5EF4-FFF2-40B4-BE49-F238E27FC236}">
                <a16:creationId xmlns:a16="http://schemas.microsoft.com/office/drawing/2014/main" id="{89A43DC3-10BA-4274-9B78-8DEA99AC64E7}"/>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8BE67B-4983-408D-ADB1-EDA9FE6C37DE}"/>
              </a:ext>
            </a:extLst>
          </p:cNvPr>
          <p:cNvSpPr>
            <a:spLocks noGrp="1" noChangeArrowheads="1"/>
          </p:cNvSpPr>
          <p:nvPr>
            <p:ph type="sldNum" sz="quarter" idx="11"/>
          </p:nvPr>
        </p:nvSpPr>
        <p:spPr/>
        <p:txBody>
          <a:bodyPr/>
          <a:lstStyle>
            <a:lvl1pPr>
              <a:defRPr/>
            </a:lvl1pPr>
          </a:lstStyle>
          <a:p>
            <a:pPr>
              <a:defRPr/>
            </a:pPr>
            <a:fld id="{A17E6215-C831-4040-9632-69BCD7FF7C16}" type="slidenum">
              <a:rPr lang="en-US" altLang="en-US"/>
              <a:pPr>
                <a:defRPr/>
              </a:pPr>
              <a:t>‹#›</a:t>
            </a:fld>
            <a:endParaRPr lang="en-US" altLang="en-US"/>
          </a:p>
        </p:txBody>
      </p:sp>
    </p:spTree>
    <p:extLst>
      <p:ext uri="{BB962C8B-B14F-4D97-AF65-F5344CB8AC3E}">
        <p14:creationId xmlns:p14="http://schemas.microsoft.com/office/powerpoint/2010/main" val="1871555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087D57-6176-219D-7E8C-1AFA32B42431}"/>
              </a:ext>
            </a:extLst>
          </p:cNvPr>
          <p:cNvSpPr>
            <a:spLocks noGrp="1"/>
          </p:cNvSpPr>
          <p:nvPr>
            <p:ph type="dt" sz="half" idx="10"/>
          </p:nvPr>
        </p:nvSpPr>
        <p:spPr/>
        <p:txBody>
          <a:bodyPr/>
          <a:lstStyle/>
          <a:p>
            <a:fld id="{065A9337-D0BE-42A7-8511-C6330394E087}" type="datetimeFigureOut">
              <a:rPr lang="en-GB" smtClean="0"/>
              <a:t>08/10/2024</a:t>
            </a:fld>
            <a:endParaRPr lang="en-GB"/>
          </a:p>
        </p:txBody>
      </p:sp>
      <p:sp>
        <p:nvSpPr>
          <p:cNvPr id="3" name="Footer Placeholder 2">
            <a:extLst>
              <a:ext uri="{FF2B5EF4-FFF2-40B4-BE49-F238E27FC236}">
                <a16:creationId xmlns:a16="http://schemas.microsoft.com/office/drawing/2014/main" id="{FB1DD7AE-F3A7-6353-9621-EDD3C01FB6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8D33EA0-F760-0984-16E4-8C9FF8B61068}"/>
              </a:ext>
            </a:extLst>
          </p:cNvPr>
          <p:cNvSpPr>
            <a:spLocks noGrp="1"/>
          </p:cNvSpPr>
          <p:nvPr>
            <p:ph type="sldNum" sz="quarter" idx="12"/>
          </p:nvPr>
        </p:nvSpPr>
        <p:spPr/>
        <p:txBody>
          <a:bodyPr/>
          <a:lstStyle/>
          <a:p>
            <a:fld id="{6AEC3946-4130-4428-A20D-315430F1C902}" type="slidenum">
              <a:rPr lang="en-GB" smtClean="0"/>
              <a:t>‹#›</a:t>
            </a:fld>
            <a:endParaRPr lang="en-GB"/>
          </a:p>
        </p:txBody>
      </p:sp>
      <p:sp>
        <p:nvSpPr>
          <p:cNvPr id="6" name="Title 1">
            <a:extLst>
              <a:ext uri="{FF2B5EF4-FFF2-40B4-BE49-F238E27FC236}">
                <a16:creationId xmlns:a16="http://schemas.microsoft.com/office/drawing/2014/main" id="{ECE0123A-4732-FCA0-01CC-BAEAB661ADBB}"/>
              </a:ext>
            </a:extLst>
          </p:cNvPr>
          <p:cNvSpPr>
            <a:spLocks noGrp="1"/>
          </p:cNvSpPr>
          <p:nvPr>
            <p:ph type="ctrTitle"/>
          </p:nvPr>
        </p:nvSpPr>
        <p:spPr>
          <a:xfrm>
            <a:off x="1938291" y="1242895"/>
            <a:ext cx="8315419" cy="1991881"/>
          </a:xfrm>
        </p:spPr>
        <p:txBody>
          <a:bodyPr anchor="b"/>
          <a:lstStyle>
            <a:lvl1pPr algn="ctr">
              <a:defRPr sz="4770" b="1">
                <a:solidFill>
                  <a:srgbClr val="0072CE"/>
                </a:solidFill>
              </a:defRPr>
            </a:lvl1pPr>
          </a:lstStyle>
          <a:p>
            <a:r>
              <a:rPr lang="en-US"/>
              <a:t>Click to edit Master title style</a:t>
            </a:r>
            <a:endParaRPr lang="en-GB"/>
          </a:p>
        </p:txBody>
      </p:sp>
      <p:pic>
        <p:nvPicPr>
          <p:cNvPr id="7" name="Picture 6">
            <a:extLst>
              <a:ext uri="{FF2B5EF4-FFF2-40B4-BE49-F238E27FC236}">
                <a16:creationId xmlns:a16="http://schemas.microsoft.com/office/drawing/2014/main" id="{7F385CC6-D6D5-3677-CC89-987F7924F1D6}"/>
              </a:ext>
            </a:extLst>
          </p:cNvPr>
          <p:cNvPicPr>
            <a:picLocks noChangeAspect="1"/>
          </p:cNvPicPr>
          <p:nvPr/>
        </p:nvPicPr>
        <p:blipFill rotWithShape="1">
          <a:blip r:embed="rId2"/>
          <a:srcRect l="11798" t="13593" r="15429" b="14820"/>
          <a:stretch/>
        </p:blipFill>
        <p:spPr>
          <a:xfrm>
            <a:off x="10822663" y="0"/>
            <a:ext cx="1362075" cy="1339851"/>
          </a:xfrm>
          <a:prstGeom prst="flowChartConnector">
            <a:avLst/>
          </a:prstGeom>
        </p:spPr>
      </p:pic>
      <p:pic>
        <p:nvPicPr>
          <p:cNvPr id="8" name="Picture 7" descr="A close-up of a logo&#10;&#10;Description automatically generated">
            <a:extLst>
              <a:ext uri="{FF2B5EF4-FFF2-40B4-BE49-F238E27FC236}">
                <a16:creationId xmlns:a16="http://schemas.microsoft.com/office/drawing/2014/main" id="{FAE8E208-A18A-7C61-92BF-EF70909AA6B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7262" y="0"/>
            <a:ext cx="2238788" cy="775798"/>
          </a:xfrm>
          <a:prstGeom prst="rect">
            <a:avLst/>
          </a:prstGeom>
        </p:spPr>
      </p:pic>
      <p:pic>
        <p:nvPicPr>
          <p:cNvPr id="10" name="Picture 9">
            <a:extLst>
              <a:ext uri="{FF2B5EF4-FFF2-40B4-BE49-F238E27FC236}">
                <a16:creationId xmlns:a16="http://schemas.microsoft.com/office/drawing/2014/main" id="{E8F9129B-03B1-F54D-6438-960729CE5C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88867"/>
            <a:ext cx="12192000" cy="3469133"/>
          </a:xfrm>
          <a:prstGeom prst="rect">
            <a:avLst/>
          </a:prstGeom>
        </p:spPr>
      </p:pic>
    </p:spTree>
    <p:extLst>
      <p:ext uri="{BB962C8B-B14F-4D97-AF65-F5344CB8AC3E}">
        <p14:creationId xmlns:p14="http://schemas.microsoft.com/office/powerpoint/2010/main" val="318016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05335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CAA11-E684-C44A-7018-096AAEAEDEC6}"/>
              </a:ext>
            </a:extLst>
          </p:cNvPr>
          <p:cNvSpPr>
            <a:spLocks noGrp="1"/>
          </p:cNvSpPr>
          <p:nvPr>
            <p:ph type="title"/>
          </p:nvPr>
        </p:nvSpPr>
        <p:spPr>
          <a:xfrm>
            <a:off x="838200" y="311860"/>
            <a:ext cx="9658350" cy="1325563"/>
          </a:xfrm>
        </p:spPr>
        <p:txBody>
          <a:bodyPr/>
          <a:lstStyle>
            <a:lvl1pPr>
              <a:defRPr b="1">
                <a:solidFill>
                  <a:srgbClr val="0072CE"/>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E9DB30-6550-E96F-C9FB-8EB042A609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1D8EB-152C-B5F0-882A-8B06D7DC72D2}"/>
              </a:ext>
            </a:extLst>
          </p:cNvPr>
          <p:cNvSpPr>
            <a:spLocks noGrp="1"/>
          </p:cNvSpPr>
          <p:nvPr>
            <p:ph type="dt" sz="half" idx="10"/>
          </p:nvPr>
        </p:nvSpPr>
        <p:spPr/>
        <p:txBody>
          <a:bodyPr/>
          <a:lstStyle/>
          <a:p>
            <a:fld id="{065A9337-D0BE-42A7-8511-C6330394E087}" type="datetimeFigureOut">
              <a:rPr lang="en-GB" smtClean="0"/>
              <a:t>08/10/2024</a:t>
            </a:fld>
            <a:endParaRPr lang="en-GB"/>
          </a:p>
        </p:txBody>
      </p:sp>
      <p:sp>
        <p:nvSpPr>
          <p:cNvPr id="5" name="Footer Placeholder 4">
            <a:extLst>
              <a:ext uri="{FF2B5EF4-FFF2-40B4-BE49-F238E27FC236}">
                <a16:creationId xmlns:a16="http://schemas.microsoft.com/office/drawing/2014/main" id="{155FFE57-05AD-44F3-2BFC-FAA09A8EBD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27FD81-1038-A69E-40EE-8F2E5E2BF3E1}"/>
              </a:ext>
            </a:extLst>
          </p:cNvPr>
          <p:cNvSpPr>
            <a:spLocks noGrp="1"/>
          </p:cNvSpPr>
          <p:nvPr>
            <p:ph type="sldNum" sz="quarter" idx="12"/>
          </p:nvPr>
        </p:nvSpPr>
        <p:spPr/>
        <p:txBody>
          <a:bodyPr/>
          <a:lstStyle/>
          <a:p>
            <a:fld id="{6AEC3946-4130-4428-A20D-315430F1C902}" type="slidenum">
              <a:rPr lang="en-GB" smtClean="0"/>
              <a:t>‹#›</a:t>
            </a:fld>
            <a:endParaRPr lang="en-GB"/>
          </a:p>
        </p:txBody>
      </p:sp>
      <p:pic>
        <p:nvPicPr>
          <p:cNvPr id="13" name="Picture 12">
            <a:extLst>
              <a:ext uri="{FF2B5EF4-FFF2-40B4-BE49-F238E27FC236}">
                <a16:creationId xmlns:a16="http://schemas.microsoft.com/office/drawing/2014/main" id="{E0AAB21A-CF18-7F56-344A-FF8BD763434B}"/>
              </a:ext>
            </a:extLst>
          </p:cNvPr>
          <p:cNvPicPr>
            <a:picLocks noChangeAspect="1"/>
          </p:cNvPicPr>
          <p:nvPr/>
        </p:nvPicPr>
        <p:blipFill rotWithShape="1">
          <a:blip r:embed="rId2"/>
          <a:srcRect l="11798" t="13593" r="15429" b="14820"/>
          <a:stretch/>
        </p:blipFill>
        <p:spPr>
          <a:xfrm>
            <a:off x="11027785" y="0"/>
            <a:ext cx="1164215" cy="1145219"/>
          </a:xfrm>
          <a:prstGeom prst="flowChartConnector">
            <a:avLst/>
          </a:prstGeom>
        </p:spPr>
      </p:pic>
      <p:pic>
        <p:nvPicPr>
          <p:cNvPr id="8" name="Picture 7" descr="A close-up of a logo&#10;&#10;Description automatically generated">
            <a:extLst>
              <a:ext uri="{FF2B5EF4-FFF2-40B4-BE49-F238E27FC236}">
                <a16:creationId xmlns:a16="http://schemas.microsoft.com/office/drawing/2014/main" id="{F8F54C66-394C-D232-F4B5-B605F09EF77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39160"/>
          <a:stretch/>
        </p:blipFill>
        <p:spPr>
          <a:xfrm>
            <a:off x="-28988" y="0"/>
            <a:ext cx="1362075" cy="775798"/>
          </a:xfrm>
          <a:prstGeom prst="rect">
            <a:avLst/>
          </a:prstGeom>
        </p:spPr>
      </p:pic>
    </p:spTree>
    <p:extLst>
      <p:ext uri="{BB962C8B-B14F-4D97-AF65-F5344CB8AC3E}">
        <p14:creationId xmlns:p14="http://schemas.microsoft.com/office/powerpoint/2010/main" val="1924326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F70E7-D855-C474-2FE5-C505B0CAE151}"/>
              </a:ext>
            </a:extLst>
          </p:cNvPr>
          <p:cNvSpPr>
            <a:spLocks noGrp="1"/>
          </p:cNvSpPr>
          <p:nvPr>
            <p:ph type="title"/>
          </p:nvPr>
        </p:nvSpPr>
        <p:spPr>
          <a:xfrm>
            <a:off x="730800" y="928920"/>
            <a:ext cx="10515600" cy="2228302"/>
          </a:xfrm>
        </p:spPr>
        <p:txBody>
          <a:bodyPr anchor="b">
            <a:normAutofit/>
          </a:bodyPr>
          <a:lstStyle>
            <a:lvl1pPr>
              <a:defRPr sz="6600" b="1">
                <a:solidFill>
                  <a:srgbClr val="0072CE"/>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C6ACAC9-1E4D-2AEF-3CF0-C144A35CB82D}"/>
              </a:ext>
            </a:extLst>
          </p:cNvPr>
          <p:cNvSpPr>
            <a:spLocks noGrp="1"/>
          </p:cNvSpPr>
          <p:nvPr>
            <p:ph type="body" idx="1"/>
          </p:nvPr>
        </p:nvSpPr>
        <p:spPr>
          <a:xfrm>
            <a:off x="730800" y="3183565"/>
            <a:ext cx="10515600" cy="902578"/>
          </a:xfrm>
        </p:spPr>
        <p:txBody>
          <a:bodyPr/>
          <a:lstStyle>
            <a:lvl1pPr marL="0" indent="0">
              <a:buNone/>
              <a:defRPr sz="1908">
                <a:solidFill>
                  <a:schemeClr val="tx1">
                    <a:tint val="75000"/>
                  </a:schemeClr>
                </a:solidFill>
              </a:defRPr>
            </a:lvl1pPr>
            <a:lvl2pPr marL="363470" indent="0">
              <a:buNone/>
              <a:defRPr sz="1590">
                <a:solidFill>
                  <a:schemeClr val="tx1">
                    <a:tint val="75000"/>
                  </a:schemeClr>
                </a:solidFill>
              </a:defRPr>
            </a:lvl2pPr>
            <a:lvl3pPr marL="726940" indent="0">
              <a:buNone/>
              <a:defRPr sz="1431">
                <a:solidFill>
                  <a:schemeClr val="tx1">
                    <a:tint val="75000"/>
                  </a:schemeClr>
                </a:solidFill>
              </a:defRPr>
            </a:lvl3pPr>
            <a:lvl4pPr marL="1090411" indent="0">
              <a:buNone/>
              <a:defRPr sz="1272">
                <a:solidFill>
                  <a:schemeClr val="tx1">
                    <a:tint val="75000"/>
                  </a:schemeClr>
                </a:solidFill>
              </a:defRPr>
            </a:lvl4pPr>
            <a:lvl5pPr marL="1453881" indent="0">
              <a:buNone/>
              <a:defRPr sz="1272">
                <a:solidFill>
                  <a:schemeClr val="tx1">
                    <a:tint val="75000"/>
                  </a:schemeClr>
                </a:solidFill>
              </a:defRPr>
            </a:lvl5pPr>
            <a:lvl6pPr marL="1817351" indent="0">
              <a:buNone/>
              <a:defRPr sz="1272">
                <a:solidFill>
                  <a:schemeClr val="tx1">
                    <a:tint val="75000"/>
                  </a:schemeClr>
                </a:solidFill>
              </a:defRPr>
            </a:lvl6pPr>
            <a:lvl7pPr marL="2180820" indent="0">
              <a:buNone/>
              <a:defRPr sz="1272">
                <a:solidFill>
                  <a:schemeClr val="tx1">
                    <a:tint val="75000"/>
                  </a:schemeClr>
                </a:solidFill>
              </a:defRPr>
            </a:lvl7pPr>
            <a:lvl8pPr marL="2544291" indent="0">
              <a:buNone/>
              <a:defRPr sz="1272">
                <a:solidFill>
                  <a:schemeClr val="tx1">
                    <a:tint val="75000"/>
                  </a:schemeClr>
                </a:solidFill>
              </a:defRPr>
            </a:lvl8pPr>
            <a:lvl9pPr marL="2907761" indent="0">
              <a:buNone/>
              <a:defRPr sz="127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05639-CBF4-6E40-CE34-890FECCFEB5F}"/>
              </a:ext>
            </a:extLst>
          </p:cNvPr>
          <p:cNvSpPr>
            <a:spLocks noGrp="1"/>
          </p:cNvSpPr>
          <p:nvPr>
            <p:ph type="dt" sz="half" idx="10"/>
          </p:nvPr>
        </p:nvSpPr>
        <p:spPr/>
        <p:txBody>
          <a:bodyPr/>
          <a:lstStyle/>
          <a:p>
            <a:fld id="{065A9337-D0BE-42A7-8511-C6330394E087}" type="datetimeFigureOut">
              <a:rPr lang="en-GB" smtClean="0"/>
              <a:t>08/10/2024</a:t>
            </a:fld>
            <a:endParaRPr lang="en-GB"/>
          </a:p>
        </p:txBody>
      </p:sp>
      <p:sp>
        <p:nvSpPr>
          <p:cNvPr id="5" name="Footer Placeholder 4">
            <a:extLst>
              <a:ext uri="{FF2B5EF4-FFF2-40B4-BE49-F238E27FC236}">
                <a16:creationId xmlns:a16="http://schemas.microsoft.com/office/drawing/2014/main" id="{D6A04F62-0B52-2420-B1E2-0BE669B7A9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B35F95-0B1C-CA39-FC77-EA29850FBDA1}"/>
              </a:ext>
            </a:extLst>
          </p:cNvPr>
          <p:cNvSpPr>
            <a:spLocks noGrp="1"/>
          </p:cNvSpPr>
          <p:nvPr>
            <p:ph type="sldNum" sz="quarter" idx="12"/>
          </p:nvPr>
        </p:nvSpPr>
        <p:spPr/>
        <p:txBody>
          <a:bodyPr/>
          <a:lstStyle/>
          <a:p>
            <a:fld id="{6AEC3946-4130-4428-A20D-315430F1C902}" type="slidenum">
              <a:rPr lang="en-GB" smtClean="0"/>
              <a:t>‹#›</a:t>
            </a:fld>
            <a:endParaRPr lang="en-GB"/>
          </a:p>
        </p:txBody>
      </p:sp>
      <p:pic>
        <p:nvPicPr>
          <p:cNvPr id="7" name="Picture 6" descr="A close-up of a logo&#10;&#10;Description automatically generated">
            <a:extLst>
              <a:ext uri="{FF2B5EF4-FFF2-40B4-BE49-F238E27FC236}">
                <a16:creationId xmlns:a16="http://schemas.microsoft.com/office/drawing/2014/main" id="{1A1B6131-1FAD-0649-C51F-3D6998123EAA}"/>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7262" y="9207"/>
            <a:ext cx="2238788" cy="775798"/>
          </a:xfrm>
          <a:prstGeom prst="rect">
            <a:avLst/>
          </a:prstGeom>
        </p:spPr>
      </p:pic>
      <p:pic>
        <p:nvPicPr>
          <p:cNvPr id="9" name="Picture 8">
            <a:extLst>
              <a:ext uri="{FF2B5EF4-FFF2-40B4-BE49-F238E27FC236}">
                <a16:creationId xmlns:a16="http://schemas.microsoft.com/office/drawing/2014/main" id="{C71647DE-16C8-DD55-96BF-17B5C355851D}"/>
              </a:ext>
            </a:extLst>
          </p:cNvPr>
          <p:cNvPicPr>
            <a:picLocks noChangeAspect="1"/>
          </p:cNvPicPr>
          <p:nvPr/>
        </p:nvPicPr>
        <p:blipFill rotWithShape="1">
          <a:blip r:embed="rId3"/>
          <a:srcRect l="11798" t="13593" r="15429" b="14820"/>
          <a:stretch/>
        </p:blipFill>
        <p:spPr>
          <a:xfrm>
            <a:off x="10822663" y="0"/>
            <a:ext cx="1362075" cy="1339851"/>
          </a:xfrm>
          <a:prstGeom prst="flowChartConnector">
            <a:avLst/>
          </a:prstGeom>
        </p:spPr>
      </p:pic>
      <p:pic>
        <p:nvPicPr>
          <p:cNvPr id="11" name="Picture 10">
            <a:extLst>
              <a:ext uri="{FF2B5EF4-FFF2-40B4-BE49-F238E27FC236}">
                <a16:creationId xmlns:a16="http://schemas.microsoft.com/office/drawing/2014/main" id="{914CDE76-D466-E48F-C5D0-39B24F2C8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2" y="3301137"/>
            <a:ext cx="12192000" cy="3469133"/>
          </a:xfrm>
          <a:prstGeom prst="rect">
            <a:avLst/>
          </a:prstGeom>
        </p:spPr>
      </p:pic>
    </p:spTree>
    <p:extLst>
      <p:ext uri="{BB962C8B-B14F-4D97-AF65-F5344CB8AC3E}">
        <p14:creationId xmlns:p14="http://schemas.microsoft.com/office/powerpoint/2010/main" val="2283926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D7ED-3C91-232E-05D2-2E407EC39150}"/>
              </a:ext>
            </a:extLst>
          </p:cNvPr>
          <p:cNvSpPr>
            <a:spLocks noGrp="1"/>
          </p:cNvSpPr>
          <p:nvPr>
            <p:ph type="title"/>
          </p:nvPr>
        </p:nvSpPr>
        <p:spPr>
          <a:xfrm>
            <a:off x="855217" y="677069"/>
            <a:ext cx="9617529" cy="1325563"/>
          </a:xfrm>
        </p:spPr>
        <p:txBody>
          <a:bodyPr>
            <a:normAutofit/>
          </a:bodyPr>
          <a:lstStyle>
            <a:lvl1pPr>
              <a:defRPr sz="3600" b="1">
                <a:solidFill>
                  <a:srgbClr val="0072CE"/>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19EE5518-CD47-AC7D-77C9-956CB86BE50C}"/>
              </a:ext>
            </a:extLst>
          </p:cNvPr>
          <p:cNvSpPr>
            <a:spLocks noGrp="1"/>
          </p:cNvSpPr>
          <p:nvPr>
            <p:ph type="dt" sz="half" idx="10"/>
          </p:nvPr>
        </p:nvSpPr>
        <p:spPr/>
        <p:txBody>
          <a:bodyPr/>
          <a:lstStyle/>
          <a:p>
            <a:fld id="{065A9337-D0BE-42A7-8511-C6330394E087}" type="datetimeFigureOut">
              <a:rPr lang="en-GB" smtClean="0"/>
              <a:t>08/10/2024</a:t>
            </a:fld>
            <a:endParaRPr lang="en-GB"/>
          </a:p>
        </p:txBody>
      </p:sp>
      <p:sp>
        <p:nvSpPr>
          <p:cNvPr id="4" name="Footer Placeholder 3">
            <a:extLst>
              <a:ext uri="{FF2B5EF4-FFF2-40B4-BE49-F238E27FC236}">
                <a16:creationId xmlns:a16="http://schemas.microsoft.com/office/drawing/2014/main" id="{EF9276E7-F070-88DB-B685-BC9675A03FD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577F3A-5391-C0FC-7189-BD4BF7D1E356}"/>
              </a:ext>
            </a:extLst>
          </p:cNvPr>
          <p:cNvSpPr>
            <a:spLocks noGrp="1"/>
          </p:cNvSpPr>
          <p:nvPr>
            <p:ph type="sldNum" sz="quarter" idx="12"/>
          </p:nvPr>
        </p:nvSpPr>
        <p:spPr/>
        <p:txBody>
          <a:bodyPr/>
          <a:lstStyle/>
          <a:p>
            <a:fld id="{6AEC3946-4130-4428-A20D-315430F1C902}" type="slidenum">
              <a:rPr lang="en-GB" smtClean="0"/>
              <a:t>‹#›</a:t>
            </a:fld>
            <a:endParaRPr lang="en-GB"/>
          </a:p>
        </p:txBody>
      </p:sp>
    </p:spTree>
    <p:extLst>
      <p:ext uri="{BB962C8B-B14F-4D97-AF65-F5344CB8AC3E}">
        <p14:creationId xmlns:p14="http://schemas.microsoft.com/office/powerpoint/2010/main" val="3925661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32BF9-53D4-41A6-2C66-0C7AB7C6CC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72C3D79-2A37-C159-1615-4ED057628B52}"/>
              </a:ext>
            </a:extLst>
          </p:cNvPr>
          <p:cNvSpPr>
            <a:spLocks noGrp="1"/>
          </p:cNvSpPr>
          <p:nvPr>
            <p:ph type="dt" sz="half" idx="10"/>
          </p:nvPr>
        </p:nvSpPr>
        <p:spPr/>
        <p:txBody>
          <a:bodyPr/>
          <a:lstStyle/>
          <a:p>
            <a:fld id="{065A9337-D0BE-42A7-8511-C6330394E087}" type="datetimeFigureOut">
              <a:rPr lang="en-GB" smtClean="0"/>
              <a:t>08/10/2024</a:t>
            </a:fld>
            <a:endParaRPr lang="en-GB"/>
          </a:p>
        </p:txBody>
      </p:sp>
      <p:sp>
        <p:nvSpPr>
          <p:cNvPr id="4" name="Footer Placeholder 3">
            <a:extLst>
              <a:ext uri="{FF2B5EF4-FFF2-40B4-BE49-F238E27FC236}">
                <a16:creationId xmlns:a16="http://schemas.microsoft.com/office/drawing/2014/main" id="{A3F56FC8-BC63-8B89-AA15-4D4173CDA65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AD2AB51-A90F-7BA1-72BC-21352376C000}"/>
              </a:ext>
            </a:extLst>
          </p:cNvPr>
          <p:cNvSpPr>
            <a:spLocks noGrp="1"/>
          </p:cNvSpPr>
          <p:nvPr>
            <p:ph type="sldNum" sz="quarter" idx="12"/>
          </p:nvPr>
        </p:nvSpPr>
        <p:spPr/>
        <p:txBody>
          <a:bodyPr/>
          <a:lstStyle/>
          <a:p>
            <a:fld id="{6AEC3946-4130-4428-A20D-315430F1C902}" type="slidenum">
              <a:rPr lang="en-GB" smtClean="0"/>
              <a:t>‹#›</a:t>
            </a:fld>
            <a:endParaRPr lang="en-GB"/>
          </a:p>
        </p:txBody>
      </p:sp>
    </p:spTree>
    <p:extLst>
      <p:ext uri="{BB962C8B-B14F-4D97-AF65-F5344CB8AC3E}">
        <p14:creationId xmlns:p14="http://schemas.microsoft.com/office/powerpoint/2010/main" val="108652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087D57-6176-219D-7E8C-1AFA32B42431}"/>
              </a:ext>
            </a:extLst>
          </p:cNvPr>
          <p:cNvSpPr>
            <a:spLocks noGrp="1"/>
          </p:cNvSpPr>
          <p:nvPr>
            <p:ph type="dt" sz="half" idx="10"/>
          </p:nvPr>
        </p:nvSpPr>
        <p:spPr/>
        <p:txBody>
          <a:bodyPr/>
          <a:lstStyle/>
          <a:p>
            <a:fld id="{065A9337-D0BE-42A7-8511-C6330394E087}" type="datetimeFigureOut">
              <a:rPr lang="en-GB" smtClean="0"/>
              <a:t>08/10/2024</a:t>
            </a:fld>
            <a:endParaRPr lang="en-GB"/>
          </a:p>
        </p:txBody>
      </p:sp>
      <p:sp>
        <p:nvSpPr>
          <p:cNvPr id="3" name="Footer Placeholder 2">
            <a:extLst>
              <a:ext uri="{FF2B5EF4-FFF2-40B4-BE49-F238E27FC236}">
                <a16:creationId xmlns:a16="http://schemas.microsoft.com/office/drawing/2014/main" id="{FB1DD7AE-F3A7-6353-9621-EDD3C01FB6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8D33EA0-F760-0984-16E4-8C9FF8B61068}"/>
              </a:ext>
            </a:extLst>
          </p:cNvPr>
          <p:cNvSpPr>
            <a:spLocks noGrp="1"/>
          </p:cNvSpPr>
          <p:nvPr>
            <p:ph type="sldNum" sz="quarter" idx="12"/>
          </p:nvPr>
        </p:nvSpPr>
        <p:spPr/>
        <p:txBody>
          <a:bodyPr/>
          <a:lstStyle/>
          <a:p>
            <a:fld id="{6AEC3946-4130-4428-A20D-315430F1C902}" type="slidenum">
              <a:rPr lang="en-GB" smtClean="0"/>
              <a:t>‹#›</a:t>
            </a:fld>
            <a:endParaRPr lang="en-GB"/>
          </a:p>
        </p:txBody>
      </p:sp>
      <p:sp>
        <p:nvSpPr>
          <p:cNvPr id="6" name="Title 1">
            <a:extLst>
              <a:ext uri="{FF2B5EF4-FFF2-40B4-BE49-F238E27FC236}">
                <a16:creationId xmlns:a16="http://schemas.microsoft.com/office/drawing/2014/main" id="{ECE0123A-4732-FCA0-01CC-BAEAB661ADBB}"/>
              </a:ext>
            </a:extLst>
          </p:cNvPr>
          <p:cNvSpPr>
            <a:spLocks noGrp="1"/>
          </p:cNvSpPr>
          <p:nvPr>
            <p:ph type="ctrTitle" hasCustomPrompt="1"/>
          </p:nvPr>
        </p:nvSpPr>
        <p:spPr>
          <a:xfrm>
            <a:off x="1938291" y="1242895"/>
            <a:ext cx="8315419" cy="1991881"/>
          </a:xfrm>
        </p:spPr>
        <p:txBody>
          <a:bodyPr anchor="b"/>
          <a:lstStyle>
            <a:lvl1pPr algn="ctr">
              <a:defRPr sz="4770" b="1">
                <a:solidFill>
                  <a:srgbClr val="0072CE"/>
                </a:solidFill>
              </a:defRPr>
            </a:lvl1pPr>
          </a:lstStyle>
          <a:p>
            <a:r>
              <a:rPr lang="en-US"/>
              <a:t>Thank you</a:t>
            </a:r>
            <a:endParaRPr lang="en-GB"/>
          </a:p>
        </p:txBody>
      </p:sp>
      <p:pic>
        <p:nvPicPr>
          <p:cNvPr id="7" name="Picture 6">
            <a:extLst>
              <a:ext uri="{FF2B5EF4-FFF2-40B4-BE49-F238E27FC236}">
                <a16:creationId xmlns:a16="http://schemas.microsoft.com/office/drawing/2014/main" id="{1A988341-017D-7BAA-5D02-783CEDE6C3DA}"/>
              </a:ext>
            </a:extLst>
          </p:cNvPr>
          <p:cNvPicPr>
            <a:picLocks noChangeAspect="1"/>
          </p:cNvPicPr>
          <p:nvPr/>
        </p:nvPicPr>
        <p:blipFill rotWithShape="1">
          <a:blip r:embed="rId2"/>
          <a:srcRect l="9824" r="9246"/>
          <a:stretch/>
        </p:blipFill>
        <p:spPr>
          <a:xfrm>
            <a:off x="1897833" y="3483556"/>
            <a:ext cx="8396334" cy="3374444"/>
          </a:xfrm>
          <a:prstGeom prst="rect">
            <a:avLst/>
          </a:prstGeom>
        </p:spPr>
      </p:pic>
      <p:pic>
        <p:nvPicPr>
          <p:cNvPr id="5" name="Picture 4" descr="A close-up of a logo&#10;&#10;Description automatically generated">
            <a:extLst>
              <a:ext uri="{FF2B5EF4-FFF2-40B4-BE49-F238E27FC236}">
                <a16:creationId xmlns:a16="http://schemas.microsoft.com/office/drawing/2014/main" id="{24A0D6DF-B452-C902-FEA6-31290B1E0785}"/>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7262" y="9207"/>
            <a:ext cx="2238788" cy="775798"/>
          </a:xfrm>
          <a:prstGeom prst="rect">
            <a:avLst/>
          </a:prstGeom>
        </p:spPr>
      </p:pic>
      <p:pic>
        <p:nvPicPr>
          <p:cNvPr id="8" name="Picture 7">
            <a:extLst>
              <a:ext uri="{FF2B5EF4-FFF2-40B4-BE49-F238E27FC236}">
                <a16:creationId xmlns:a16="http://schemas.microsoft.com/office/drawing/2014/main" id="{97A17B4A-79D5-C8E4-E8B2-AE59133184AE}"/>
              </a:ext>
            </a:extLst>
          </p:cNvPr>
          <p:cNvPicPr>
            <a:picLocks noChangeAspect="1"/>
          </p:cNvPicPr>
          <p:nvPr/>
        </p:nvPicPr>
        <p:blipFill rotWithShape="1">
          <a:blip r:embed="rId4"/>
          <a:srcRect l="11798" t="13593" r="15429" b="14820"/>
          <a:stretch/>
        </p:blipFill>
        <p:spPr>
          <a:xfrm>
            <a:off x="10822663" y="0"/>
            <a:ext cx="1362075" cy="1339851"/>
          </a:xfrm>
          <a:prstGeom prst="flowChartConnector">
            <a:avLst/>
          </a:prstGeom>
        </p:spPr>
      </p:pic>
    </p:spTree>
    <p:extLst>
      <p:ext uri="{BB962C8B-B14F-4D97-AF65-F5344CB8AC3E}">
        <p14:creationId xmlns:p14="http://schemas.microsoft.com/office/powerpoint/2010/main" val="1667576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C2301-5732-49D1-C2DE-9CDEEC3614CF}"/>
              </a:ext>
            </a:extLst>
          </p:cNvPr>
          <p:cNvSpPr>
            <a:spLocks noGrp="1"/>
          </p:cNvSpPr>
          <p:nvPr>
            <p:ph type="title"/>
          </p:nvPr>
        </p:nvSpPr>
        <p:spPr>
          <a:xfrm>
            <a:off x="839788" y="775798"/>
            <a:ext cx="3932237" cy="1281602"/>
          </a:xfrm>
        </p:spPr>
        <p:txBody>
          <a:bodyPr anchor="b"/>
          <a:lstStyle>
            <a:lvl1pPr>
              <a:defRPr sz="2544"/>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D61B7F-C733-D5DC-5A37-80E77DEAD2BF}"/>
              </a:ext>
            </a:extLst>
          </p:cNvPr>
          <p:cNvSpPr>
            <a:spLocks noGrp="1"/>
          </p:cNvSpPr>
          <p:nvPr>
            <p:ph type="pic" idx="1"/>
          </p:nvPr>
        </p:nvSpPr>
        <p:spPr>
          <a:xfrm>
            <a:off x="4925736" y="1404676"/>
            <a:ext cx="6172200" cy="4873625"/>
          </a:xfrm>
        </p:spPr>
        <p:txBody>
          <a:bodyPr/>
          <a:lstStyle>
            <a:lvl1pPr marL="0" indent="0">
              <a:buNone/>
              <a:defRPr sz="2544"/>
            </a:lvl1pPr>
            <a:lvl2pPr marL="363470" indent="0">
              <a:buNone/>
              <a:defRPr sz="2226"/>
            </a:lvl2pPr>
            <a:lvl3pPr marL="726940" indent="0">
              <a:buNone/>
              <a:defRPr sz="1908"/>
            </a:lvl3pPr>
            <a:lvl4pPr marL="1090411" indent="0">
              <a:buNone/>
              <a:defRPr sz="1590"/>
            </a:lvl4pPr>
            <a:lvl5pPr marL="1453881" indent="0">
              <a:buNone/>
              <a:defRPr sz="1590"/>
            </a:lvl5pPr>
            <a:lvl6pPr marL="1817351" indent="0">
              <a:buNone/>
              <a:defRPr sz="1590"/>
            </a:lvl6pPr>
            <a:lvl7pPr marL="2180820" indent="0">
              <a:buNone/>
              <a:defRPr sz="1590"/>
            </a:lvl7pPr>
            <a:lvl8pPr marL="2544291" indent="0">
              <a:buNone/>
              <a:defRPr sz="1590"/>
            </a:lvl8pPr>
            <a:lvl9pPr marL="2907761" indent="0">
              <a:buNone/>
              <a:defRPr sz="1590"/>
            </a:lvl9pPr>
          </a:lstStyle>
          <a:p>
            <a:r>
              <a:rPr lang="en-US"/>
              <a:t>Click icon to add picture</a:t>
            </a:r>
            <a:endParaRPr lang="en-GB"/>
          </a:p>
        </p:txBody>
      </p:sp>
      <p:sp>
        <p:nvSpPr>
          <p:cNvPr id="4" name="Text Placeholder 3">
            <a:extLst>
              <a:ext uri="{FF2B5EF4-FFF2-40B4-BE49-F238E27FC236}">
                <a16:creationId xmlns:a16="http://schemas.microsoft.com/office/drawing/2014/main" id="{07BB8D01-5B87-F09D-8C6D-420E7FEBFB93}"/>
              </a:ext>
            </a:extLst>
          </p:cNvPr>
          <p:cNvSpPr>
            <a:spLocks noGrp="1"/>
          </p:cNvSpPr>
          <p:nvPr>
            <p:ph type="body" sz="half" idx="2"/>
          </p:nvPr>
        </p:nvSpPr>
        <p:spPr>
          <a:xfrm>
            <a:off x="839788" y="2057401"/>
            <a:ext cx="3932237" cy="3811588"/>
          </a:xfrm>
        </p:spPr>
        <p:txBody>
          <a:bodyPr/>
          <a:lstStyle>
            <a:lvl1pPr marL="0" indent="0">
              <a:buNone/>
              <a:defRPr sz="1272"/>
            </a:lvl1pPr>
            <a:lvl2pPr marL="363470" indent="0">
              <a:buNone/>
              <a:defRPr sz="1113"/>
            </a:lvl2pPr>
            <a:lvl3pPr marL="726940" indent="0">
              <a:buNone/>
              <a:defRPr sz="954"/>
            </a:lvl3pPr>
            <a:lvl4pPr marL="1090411" indent="0">
              <a:buNone/>
              <a:defRPr sz="795"/>
            </a:lvl4pPr>
            <a:lvl5pPr marL="1453881" indent="0">
              <a:buNone/>
              <a:defRPr sz="795"/>
            </a:lvl5pPr>
            <a:lvl6pPr marL="1817351" indent="0">
              <a:buNone/>
              <a:defRPr sz="795"/>
            </a:lvl6pPr>
            <a:lvl7pPr marL="2180820" indent="0">
              <a:buNone/>
              <a:defRPr sz="795"/>
            </a:lvl7pPr>
            <a:lvl8pPr marL="2544291" indent="0">
              <a:buNone/>
              <a:defRPr sz="795"/>
            </a:lvl8pPr>
            <a:lvl9pPr marL="2907761" indent="0">
              <a:buNone/>
              <a:defRPr sz="795"/>
            </a:lvl9pPr>
          </a:lstStyle>
          <a:p>
            <a:pPr lvl="0"/>
            <a:r>
              <a:rPr lang="en-US"/>
              <a:t>Click to edit Master text styles</a:t>
            </a:r>
          </a:p>
        </p:txBody>
      </p:sp>
      <p:sp>
        <p:nvSpPr>
          <p:cNvPr id="5" name="Date Placeholder 4">
            <a:extLst>
              <a:ext uri="{FF2B5EF4-FFF2-40B4-BE49-F238E27FC236}">
                <a16:creationId xmlns:a16="http://schemas.microsoft.com/office/drawing/2014/main" id="{AD15151F-518A-4F03-BA2D-09235F696F47}"/>
              </a:ext>
            </a:extLst>
          </p:cNvPr>
          <p:cNvSpPr>
            <a:spLocks noGrp="1"/>
          </p:cNvSpPr>
          <p:nvPr>
            <p:ph type="dt" sz="half" idx="10"/>
          </p:nvPr>
        </p:nvSpPr>
        <p:spPr/>
        <p:txBody>
          <a:bodyPr/>
          <a:lstStyle/>
          <a:p>
            <a:fld id="{065A9337-D0BE-42A7-8511-C6330394E087}" type="datetimeFigureOut">
              <a:rPr lang="en-GB" smtClean="0"/>
              <a:t>08/10/2024</a:t>
            </a:fld>
            <a:endParaRPr lang="en-GB"/>
          </a:p>
        </p:txBody>
      </p:sp>
      <p:sp>
        <p:nvSpPr>
          <p:cNvPr id="6" name="Footer Placeholder 5">
            <a:extLst>
              <a:ext uri="{FF2B5EF4-FFF2-40B4-BE49-F238E27FC236}">
                <a16:creationId xmlns:a16="http://schemas.microsoft.com/office/drawing/2014/main" id="{CA529762-9A17-2C13-212C-59DA2EE821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18ACDD-F05E-587E-8340-7FBAD74C2F8A}"/>
              </a:ext>
            </a:extLst>
          </p:cNvPr>
          <p:cNvSpPr>
            <a:spLocks noGrp="1"/>
          </p:cNvSpPr>
          <p:nvPr>
            <p:ph type="sldNum" sz="quarter" idx="12"/>
          </p:nvPr>
        </p:nvSpPr>
        <p:spPr/>
        <p:txBody>
          <a:bodyPr/>
          <a:lstStyle/>
          <a:p>
            <a:fld id="{6AEC3946-4130-4428-A20D-315430F1C902}" type="slidenum">
              <a:rPr lang="en-GB" smtClean="0"/>
              <a:t>‹#›</a:t>
            </a:fld>
            <a:endParaRPr lang="en-GB"/>
          </a:p>
        </p:txBody>
      </p:sp>
    </p:spTree>
    <p:extLst>
      <p:ext uri="{BB962C8B-B14F-4D97-AF65-F5344CB8AC3E}">
        <p14:creationId xmlns:p14="http://schemas.microsoft.com/office/powerpoint/2010/main" val="1720790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5ACF7-816F-E6CD-1E68-0B591FF50822}"/>
              </a:ext>
            </a:extLst>
          </p:cNvPr>
          <p:cNvSpPr>
            <a:spLocks noGrp="1"/>
          </p:cNvSpPr>
          <p:nvPr>
            <p:ph type="dt" sz="half" idx="10"/>
          </p:nvPr>
        </p:nvSpPr>
        <p:spPr/>
        <p:txBody>
          <a:bodyPr/>
          <a:lstStyle/>
          <a:p>
            <a:fld id="{065A9337-D0BE-42A7-8511-C6330394E087}" type="datetimeFigureOut">
              <a:rPr lang="en-GB" smtClean="0"/>
              <a:t>08/10/2024</a:t>
            </a:fld>
            <a:endParaRPr lang="en-GB"/>
          </a:p>
        </p:txBody>
      </p:sp>
      <p:sp>
        <p:nvSpPr>
          <p:cNvPr id="3" name="Footer Placeholder 2">
            <a:extLst>
              <a:ext uri="{FF2B5EF4-FFF2-40B4-BE49-F238E27FC236}">
                <a16:creationId xmlns:a16="http://schemas.microsoft.com/office/drawing/2014/main" id="{0FEEC801-CF9B-469A-D248-710B9F4A48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14D290-633D-68EE-B25C-2DCB6A7CAAEA}"/>
              </a:ext>
            </a:extLst>
          </p:cNvPr>
          <p:cNvSpPr>
            <a:spLocks noGrp="1"/>
          </p:cNvSpPr>
          <p:nvPr>
            <p:ph type="sldNum" sz="quarter" idx="12"/>
          </p:nvPr>
        </p:nvSpPr>
        <p:spPr/>
        <p:txBody>
          <a:bodyPr/>
          <a:lstStyle/>
          <a:p>
            <a:fld id="{6AEC3946-4130-4428-A20D-315430F1C902}" type="slidenum">
              <a:rPr lang="en-GB" smtClean="0"/>
              <a:t>‹#›</a:t>
            </a:fld>
            <a:endParaRPr lang="en-GB"/>
          </a:p>
        </p:txBody>
      </p:sp>
    </p:spTree>
    <p:extLst>
      <p:ext uri="{BB962C8B-B14F-4D97-AF65-F5344CB8AC3E}">
        <p14:creationId xmlns:p14="http://schemas.microsoft.com/office/powerpoint/2010/main" val="3273680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0.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9BE9A-8149-09B1-7AA9-908C2AFA99A0}"/>
              </a:ext>
            </a:extLst>
          </p:cNvPr>
          <p:cNvSpPr>
            <a:spLocks noGrp="1"/>
          </p:cNvSpPr>
          <p:nvPr>
            <p:ph type="title"/>
          </p:nvPr>
        </p:nvSpPr>
        <p:spPr>
          <a:xfrm>
            <a:off x="838200" y="681037"/>
            <a:ext cx="9991725" cy="114459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932C04-24A5-2139-C397-F544036F1CC9}"/>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15B7F5-2034-2888-98CB-E0282B43217D}"/>
              </a:ext>
            </a:extLst>
          </p:cNvPr>
          <p:cNvSpPr>
            <a:spLocks noGrp="1"/>
          </p:cNvSpPr>
          <p:nvPr>
            <p:ph type="dt" sz="half" idx="2"/>
          </p:nvPr>
        </p:nvSpPr>
        <p:spPr>
          <a:xfrm>
            <a:off x="838200" y="6356351"/>
            <a:ext cx="2743201" cy="365125"/>
          </a:xfrm>
          <a:prstGeom prst="rect">
            <a:avLst/>
          </a:prstGeom>
        </p:spPr>
        <p:txBody>
          <a:bodyPr vert="horz" lIns="91440" tIns="45720" rIns="91440" bIns="45720" rtlCol="0" anchor="ctr"/>
          <a:lstStyle>
            <a:lvl1pPr algn="l">
              <a:defRPr sz="954">
                <a:solidFill>
                  <a:schemeClr val="tx1">
                    <a:tint val="75000"/>
                  </a:schemeClr>
                </a:solidFill>
              </a:defRPr>
            </a:lvl1pPr>
          </a:lstStyle>
          <a:p>
            <a:fld id="{065A9337-D0BE-42A7-8511-C6330394E087}" type="datetimeFigureOut">
              <a:rPr lang="en-GB" smtClean="0"/>
              <a:t>08/10/2024</a:t>
            </a:fld>
            <a:endParaRPr lang="en-GB"/>
          </a:p>
        </p:txBody>
      </p:sp>
      <p:sp>
        <p:nvSpPr>
          <p:cNvPr id="5" name="Footer Placeholder 4">
            <a:extLst>
              <a:ext uri="{FF2B5EF4-FFF2-40B4-BE49-F238E27FC236}">
                <a16:creationId xmlns:a16="http://schemas.microsoft.com/office/drawing/2014/main" id="{B7178243-8FDF-5738-25C8-DD5AED4A5122}"/>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954">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E56997F-3A8B-5713-C9AD-52E6ECFAAB3E}"/>
              </a:ext>
            </a:extLst>
          </p:cNvPr>
          <p:cNvSpPr>
            <a:spLocks noGrp="1"/>
          </p:cNvSpPr>
          <p:nvPr>
            <p:ph type="sldNum" sz="quarter" idx="4"/>
          </p:nvPr>
        </p:nvSpPr>
        <p:spPr>
          <a:xfrm>
            <a:off x="8610599" y="6356351"/>
            <a:ext cx="2743201" cy="365125"/>
          </a:xfrm>
          <a:prstGeom prst="rect">
            <a:avLst/>
          </a:prstGeom>
        </p:spPr>
        <p:txBody>
          <a:bodyPr vert="horz" lIns="91440" tIns="45720" rIns="91440" bIns="45720" rtlCol="0" anchor="ctr"/>
          <a:lstStyle>
            <a:lvl1pPr algn="r">
              <a:defRPr sz="954">
                <a:solidFill>
                  <a:schemeClr val="tx1">
                    <a:tint val="75000"/>
                  </a:schemeClr>
                </a:solidFill>
              </a:defRPr>
            </a:lvl1pPr>
          </a:lstStyle>
          <a:p>
            <a:fld id="{6AEC3946-4130-4428-A20D-315430F1C902}" type="slidenum">
              <a:rPr lang="en-GB" smtClean="0"/>
              <a:t>‹#›</a:t>
            </a:fld>
            <a:endParaRPr lang="en-GB"/>
          </a:p>
        </p:txBody>
      </p:sp>
      <p:pic>
        <p:nvPicPr>
          <p:cNvPr id="8" name="Picture 7">
            <a:extLst>
              <a:ext uri="{FF2B5EF4-FFF2-40B4-BE49-F238E27FC236}">
                <a16:creationId xmlns:a16="http://schemas.microsoft.com/office/drawing/2014/main" id="{68CD3D6F-22CF-ECC5-D292-B133402C29B0}"/>
              </a:ext>
            </a:extLst>
          </p:cNvPr>
          <p:cNvPicPr>
            <a:picLocks noChangeAspect="1"/>
          </p:cNvPicPr>
          <p:nvPr/>
        </p:nvPicPr>
        <p:blipFill rotWithShape="1">
          <a:blip r:embed="rId13"/>
          <a:srcRect l="11798" t="13593" r="15429" b="14820"/>
          <a:stretch/>
        </p:blipFill>
        <p:spPr>
          <a:xfrm>
            <a:off x="10990555" y="1"/>
            <a:ext cx="1201445" cy="1181842"/>
          </a:xfrm>
          <a:prstGeom prst="flowChartConnector">
            <a:avLst/>
          </a:prstGeom>
        </p:spPr>
      </p:pic>
      <p:pic>
        <p:nvPicPr>
          <p:cNvPr id="9" name="Picture 8" descr="A close-up of a logo&#10;&#10;Description automatically generated">
            <a:extLst>
              <a:ext uri="{FF2B5EF4-FFF2-40B4-BE49-F238E27FC236}">
                <a16:creationId xmlns:a16="http://schemas.microsoft.com/office/drawing/2014/main" id="{F5A3B238-2083-88DA-9112-A477229C20E9}"/>
              </a:ext>
            </a:extLst>
          </p:cNvPr>
          <p:cNvPicPr>
            <a:picLocks noChangeAspect="1"/>
          </p:cNvPicPr>
          <p:nvPr/>
        </p:nvPicPr>
        <p:blipFill rotWithShape="1">
          <a:blip r:embed="rId14">
            <a:alphaModFix amt="50000"/>
            <a:extLst>
              <a:ext uri="{28A0092B-C50C-407E-A947-70E740481C1C}">
                <a14:useLocalDpi xmlns:a14="http://schemas.microsoft.com/office/drawing/2010/main" val="0"/>
              </a:ext>
            </a:extLst>
          </a:blip>
          <a:srcRect r="39160"/>
          <a:stretch/>
        </p:blipFill>
        <p:spPr>
          <a:xfrm>
            <a:off x="0" y="-47380"/>
            <a:ext cx="1362075" cy="775798"/>
          </a:xfrm>
          <a:prstGeom prst="rect">
            <a:avLst/>
          </a:prstGeom>
        </p:spPr>
      </p:pic>
    </p:spTree>
    <p:extLst>
      <p:ext uri="{BB962C8B-B14F-4D97-AF65-F5344CB8AC3E}">
        <p14:creationId xmlns:p14="http://schemas.microsoft.com/office/powerpoint/2010/main" val="6076969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726940" rtl="0" eaLnBrk="1" latinLnBrk="0" hangingPunct="1">
        <a:lnSpc>
          <a:spcPct val="90000"/>
        </a:lnSpc>
        <a:spcBef>
          <a:spcPct val="0"/>
        </a:spcBef>
        <a:buNone/>
        <a:defRPr sz="3498" kern="1200">
          <a:solidFill>
            <a:schemeClr val="tx1"/>
          </a:solidFill>
          <a:latin typeface="+mj-lt"/>
          <a:ea typeface="+mj-ea"/>
          <a:cs typeface="+mj-cs"/>
        </a:defRPr>
      </a:lvl1pPr>
    </p:titleStyle>
    <p:bodyStyle>
      <a:lvl1pPr marL="181735" indent="-181735" algn="l" defTabSz="726940" rtl="0" eaLnBrk="1" latinLnBrk="0" hangingPunct="1">
        <a:lnSpc>
          <a:spcPct val="90000"/>
        </a:lnSpc>
        <a:spcBef>
          <a:spcPts val="795"/>
        </a:spcBef>
        <a:buFont typeface="Arial" panose="020B0604020202020204" pitchFamily="34" charset="0"/>
        <a:buChar char="•"/>
        <a:defRPr sz="2226" kern="1200">
          <a:solidFill>
            <a:schemeClr val="tx1"/>
          </a:solidFill>
          <a:latin typeface="+mn-lt"/>
          <a:ea typeface="+mn-ea"/>
          <a:cs typeface="+mn-cs"/>
        </a:defRPr>
      </a:lvl1pPr>
      <a:lvl2pPr marL="545205" indent="-181735" algn="l" defTabSz="726940" rtl="0" eaLnBrk="1" latinLnBrk="0" hangingPunct="1">
        <a:lnSpc>
          <a:spcPct val="90000"/>
        </a:lnSpc>
        <a:spcBef>
          <a:spcPts val="397"/>
        </a:spcBef>
        <a:buFont typeface="Arial" panose="020B0604020202020204" pitchFamily="34" charset="0"/>
        <a:buChar char="•"/>
        <a:defRPr sz="1908" kern="1200">
          <a:solidFill>
            <a:schemeClr val="tx1"/>
          </a:solidFill>
          <a:latin typeface="+mn-lt"/>
          <a:ea typeface="+mn-ea"/>
          <a:cs typeface="+mn-cs"/>
        </a:defRPr>
      </a:lvl2pPr>
      <a:lvl3pPr marL="908675" indent="-181735" algn="l" defTabSz="726940" rtl="0" eaLnBrk="1" latinLnBrk="0" hangingPunct="1">
        <a:lnSpc>
          <a:spcPct val="90000"/>
        </a:lnSpc>
        <a:spcBef>
          <a:spcPts val="397"/>
        </a:spcBef>
        <a:buFont typeface="Arial" panose="020B0604020202020204" pitchFamily="34" charset="0"/>
        <a:buChar char="•"/>
        <a:defRPr sz="1590" kern="1200">
          <a:solidFill>
            <a:schemeClr val="tx1"/>
          </a:solidFill>
          <a:latin typeface="+mn-lt"/>
          <a:ea typeface="+mn-ea"/>
          <a:cs typeface="+mn-cs"/>
        </a:defRPr>
      </a:lvl3pPr>
      <a:lvl4pPr marL="1272145"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4pPr>
      <a:lvl5pPr marL="163561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5pPr>
      <a:lvl6pPr marL="199908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6pPr>
      <a:lvl7pPr marL="236255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7pPr>
      <a:lvl8pPr marL="272602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8pPr>
      <a:lvl9pPr marL="3089497"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9pPr>
    </p:bodyStyle>
    <p:otherStyle>
      <a:defPPr>
        <a:defRPr lang="en-US"/>
      </a:defPPr>
      <a:lvl1pPr marL="0" algn="l" defTabSz="726940" rtl="0" eaLnBrk="1" latinLnBrk="0" hangingPunct="1">
        <a:defRPr sz="1431" kern="1200">
          <a:solidFill>
            <a:schemeClr val="tx1"/>
          </a:solidFill>
          <a:latin typeface="+mn-lt"/>
          <a:ea typeface="+mn-ea"/>
          <a:cs typeface="+mn-cs"/>
        </a:defRPr>
      </a:lvl1pPr>
      <a:lvl2pPr marL="363470" algn="l" defTabSz="726940" rtl="0" eaLnBrk="1" latinLnBrk="0" hangingPunct="1">
        <a:defRPr sz="1431" kern="1200">
          <a:solidFill>
            <a:schemeClr val="tx1"/>
          </a:solidFill>
          <a:latin typeface="+mn-lt"/>
          <a:ea typeface="+mn-ea"/>
          <a:cs typeface="+mn-cs"/>
        </a:defRPr>
      </a:lvl2pPr>
      <a:lvl3pPr marL="726940" algn="l" defTabSz="726940" rtl="0" eaLnBrk="1" latinLnBrk="0" hangingPunct="1">
        <a:defRPr sz="1431" kern="1200">
          <a:solidFill>
            <a:schemeClr val="tx1"/>
          </a:solidFill>
          <a:latin typeface="+mn-lt"/>
          <a:ea typeface="+mn-ea"/>
          <a:cs typeface="+mn-cs"/>
        </a:defRPr>
      </a:lvl3pPr>
      <a:lvl4pPr marL="1090411" algn="l" defTabSz="726940" rtl="0" eaLnBrk="1" latinLnBrk="0" hangingPunct="1">
        <a:defRPr sz="1431" kern="1200">
          <a:solidFill>
            <a:schemeClr val="tx1"/>
          </a:solidFill>
          <a:latin typeface="+mn-lt"/>
          <a:ea typeface="+mn-ea"/>
          <a:cs typeface="+mn-cs"/>
        </a:defRPr>
      </a:lvl4pPr>
      <a:lvl5pPr marL="1453881" algn="l" defTabSz="726940" rtl="0" eaLnBrk="1" latinLnBrk="0" hangingPunct="1">
        <a:defRPr sz="1431" kern="1200">
          <a:solidFill>
            <a:schemeClr val="tx1"/>
          </a:solidFill>
          <a:latin typeface="+mn-lt"/>
          <a:ea typeface="+mn-ea"/>
          <a:cs typeface="+mn-cs"/>
        </a:defRPr>
      </a:lvl5pPr>
      <a:lvl6pPr marL="1817351" algn="l" defTabSz="726940" rtl="0" eaLnBrk="1" latinLnBrk="0" hangingPunct="1">
        <a:defRPr sz="1431" kern="1200">
          <a:solidFill>
            <a:schemeClr val="tx1"/>
          </a:solidFill>
          <a:latin typeface="+mn-lt"/>
          <a:ea typeface="+mn-ea"/>
          <a:cs typeface="+mn-cs"/>
        </a:defRPr>
      </a:lvl6pPr>
      <a:lvl7pPr marL="2180820" algn="l" defTabSz="726940" rtl="0" eaLnBrk="1" latinLnBrk="0" hangingPunct="1">
        <a:defRPr sz="1431" kern="1200">
          <a:solidFill>
            <a:schemeClr val="tx1"/>
          </a:solidFill>
          <a:latin typeface="+mn-lt"/>
          <a:ea typeface="+mn-ea"/>
          <a:cs typeface="+mn-cs"/>
        </a:defRPr>
      </a:lvl7pPr>
      <a:lvl8pPr marL="2544291" algn="l" defTabSz="726940" rtl="0" eaLnBrk="1" latinLnBrk="0" hangingPunct="1">
        <a:defRPr sz="1431" kern="1200">
          <a:solidFill>
            <a:schemeClr val="tx1"/>
          </a:solidFill>
          <a:latin typeface="+mn-lt"/>
          <a:ea typeface="+mn-ea"/>
          <a:cs typeface="+mn-cs"/>
        </a:defRPr>
      </a:lvl8pPr>
      <a:lvl9pPr marL="2907761" algn="l" defTabSz="726940" rtl="0" eaLnBrk="1" latinLnBrk="0" hangingPunct="1">
        <a:defRPr sz="143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a:extLst>
              <a:ext uri="{FF2B5EF4-FFF2-40B4-BE49-F238E27FC236}">
                <a16:creationId xmlns:a16="http://schemas.microsoft.com/office/drawing/2014/main" id="{10ECD7D1-1A94-4DFF-BA49-FFD40CAAC148}"/>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9552518" y="5821363"/>
            <a:ext cx="2114549"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0478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txStyles>
    <p:titleStyle>
      <a:lvl1pPr algn="l" defTabSz="850900" rtl="0" eaLnBrk="0" fontAlgn="base" hangingPunct="0">
        <a:spcBef>
          <a:spcPct val="0"/>
        </a:spcBef>
        <a:spcAft>
          <a:spcPct val="0"/>
        </a:spcAft>
        <a:defRPr sz="3700">
          <a:solidFill>
            <a:srgbClr val="595959"/>
          </a:solidFill>
          <a:latin typeface="Arial" pitchFamily="34" charset="0"/>
          <a:ea typeface="ＭＳ Ｐゴシック" pitchFamily="-105" charset="-128"/>
          <a:cs typeface="Arial" pitchFamily="34" charset="0"/>
        </a:defRPr>
      </a:lvl1pPr>
      <a:lvl2pPr algn="l" defTabSz="850900" rtl="0" eaLnBrk="0" fontAlgn="base" hangingPunct="0">
        <a:spcBef>
          <a:spcPct val="0"/>
        </a:spcBef>
        <a:spcAft>
          <a:spcPct val="0"/>
        </a:spcAft>
        <a:defRPr sz="3700">
          <a:solidFill>
            <a:srgbClr val="595959"/>
          </a:solidFill>
          <a:latin typeface="Arial" charset="0"/>
          <a:ea typeface="ＭＳ Ｐゴシック" pitchFamily="-105" charset="-128"/>
          <a:cs typeface="Arial" charset="0"/>
        </a:defRPr>
      </a:lvl2pPr>
      <a:lvl3pPr algn="l" defTabSz="850900" rtl="0" eaLnBrk="0" fontAlgn="base" hangingPunct="0">
        <a:spcBef>
          <a:spcPct val="0"/>
        </a:spcBef>
        <a:spcAft>
          <a:spcPct val="0"/>
        </a:spcAft>
        <a:defRPr sz="3700">
          <a:solidFill>
            <a:srgbClr val="595959"/>
          </a:solidFill>
          <a:latin typeface="Arial" charset="0"/>
          <a:ea typeface="ＭＳ Ｐゴシック" pitchFamily="-105" charset="-128"/>
          <a:cs typeface="Arial" charset="0"/>
        </a:defRPr>
      </a:lvl3pPr>
      <a:lvl4pPr algn="l" defTabSz="850900" rtl="0" eaLnBrk="0" fontAlgn="base" hangingPunct="0">
        <a:spcBef>
          <a:spcPct val="0"/>
        </a:spcBef>
        <a:spcAft>
          <a:spcPct val="0"/>
        </a:spcAft>
        <a:defRPr sz="3700">
          <a:solidFill>
            <a:srgbClr val="595959"/>
          </a:solidFill>
          <a:latin typeface="Arial" charset="0"/>
          <a:ea typeface="ＭＳ Ｐゴシック" pitchFamily="-105" charset="-128"/>
          <a:cs typeface="Arial" charset="0"/>
        </a:defRPr>
      </a:lvl4pPr>
      <a:lvl5pPr algn="l" defTabSz="850900" rtl="0" eaLnBrk="0" fontAlgn="base" hangingPunct="0">
        <a:spcBef>
          <a:spcPct val="0"/>
        </a:spcBef>
        <a:spcAft>
          <a:spcPct val="0"/>
        </a:spcAft>
        <a:defRPr sz="3700">
          <a:solidFill>
            <a:srgbClr val="595959"/>
          </a:solidFill>
          <a:latin typeface="Arial" charset="0"/>
          <a:ea typeface="ＭＳ Ｐゴシック" pitchFamily="-105" charset="-128"/>
          <a:cs typeface="Arial" charset="0"/>
        </a:defRPr>
      </a:lvl5pPr>
      <a:lvl6pPr marL="391123" algn="ctr" defTabSz="851508" rtl="0" fontAlgn="base">
        <a:spcBef>
          <a:spcPct val="0"/>
        </a:spcBef>
        <a:spcAft>
          <a:spcPct val="0"/>
        </a:spcAft>
        <a:defRPr sz="4106">
          <a:solidFill>
            <a:schemeClr val="tx2"/>
          </a:solidFill>
          <a:latin typeface="Times" pitchFamily="-65" charset="0"/>
        </a:defRPr>
      </a:lvl6pPr>
      <a:lvl7pPr marL="782246" algn="ctr" defTabSz="851508" rtl="0" fontAlgn="base">
        <a:spcBef>
          <a:spcPct val="0"/>
        </a:spcBef>
        <a:spcAft>
          <a:spcPct val="0"/>
        </a:spcAft>
        <a:defRPr sz="4106">
          <a:solidFill>
            <a:schemeClr val="tx2"/>
          </a:solidFill>
          <a:latin typeface="Times" pitchFamily="-65" charset="0"/>
        </a:defRPr>
      </a:lvl7pPr>
      <a:lvl8pPr marL="1173369" algn="ctr" defTabSz="851508" rtl="0" fontAlgn="base">
        <a:spcBef>
          <a:spcPct val="0"/>
        </a:spcBef>
        <a:spcAft>
          <a:spcPct val="0"/>
        </a:spcAft>
        <a:defRPr sz="4106">
          <a:solidFill>
            <a:schemeClr val="tx2"/>
          </a:solidFill>
          <a:latin typeface="Times" pitchFamily="-65" charset="0"/>
        </a:defRPr>
      </a:lvl8pPr>
      <a:lvl9pPr marL="1564493" algn="ctr" defTabSz="851508" rtl="0" fontAlgn="base">
        <a:spcBef>
          <a:spcPct val="0"/>
        </a:spcBef>
        <a:spcAft>
          <a:spcPct val="0"/>
        </a:spcAft>
        <a:defRPr sz="4106">
          <a:solidFill>
            <a:schemeClr val="tx2"/>
          </a:solidFill>
          <a:latin typeface="Times" pitchFamily="-65" charset="0"/>
        </a:defRPr>
      </a:lvl9pPr>
    </p:titleStyle>
    <p:bodyStyle>
      <a:lvl1pPr marL="319088" indent="-319088" algn="l" defTabSz="850900" rtl="0" eaLnBrk="0" fontAlgn="base" hangingPunct="0">
        <a:spcBef>
          <a:spcPct val="0"/>
        </a:spcBef>
        <a:spcAft>
          <a:spcPts val="513"/>
        </a:spcAft>
        <a:buChar char="•"/>
        <a:defRPr sz="2700">
          <a:solidFill>
            <a:srgbClr val="595959"/>
          </a:solidFill>
          <a:latin typeface="Arial" pitchFamily="34" charset="0"/>
          <a:ea typeface="ＭＳ Ｐゴシック" pitchFamily="-105" charset="-128"/>
          <a:cs typeface="Arial" pitchFamily="34" charset="0"/>
        </a:defRPr>
      </a:lvl1pPr>
      <a:lvl2pPr marL="692150" indent="-265113" algn="l" defTabSz="850900" rtl="0" eaLnBrk="0" fontAlgn="base" hangingPunct="0">
        <a:spcBef>
          <a:spcPct val="0"/>
        </a:spcBef>
        <a:spcAft>
          <a:spcPts val="513"/>
        </a:spcAft>
        <a:buChar char="–"/>
        <a:defRPr sz="2500">
          <a:solidFill>
            <a:srgbClr val="595959"/>
          </a:solidFill>
          <a:latin typeface="Arial" pitchFamily="34" charset="0"/>
          <a:ea typeface="ＭＳ Ｐゴシック" pitchFamily="-65" charset="-128"/>
          <a:cs typeface="Arial" pitchFamily="34" charset="0"/>
        </a:defRPr>
      </a:lvl2pPr>
      <a:lvl3pPr marL="1063625" indent="-212725" algn="l" defTabSz="850900" rtl="0" eaLnBrk="0" fontAlgn="base" hangingPunct="0">
        <a:spcBef>
          <a:spcPct val="20000"/>
        </a:spcBef>
        <a:spcAft>
          <a:spcPct val="0"/>
        </a:spcAft>
        <a:buChar char="•"/>
        <a:defRPr sz="2200">
          <a:solidFill>
            <a:srgbClr val="595959"/>
          </a:solidFill>
          <a:latin typeface="Arial" pitchFamily="34" charset="0"/>
          <a:ea typeface="ＭＳ Ｐゴシック" pitchFamily="-65" charset="-128"/>
          <a:cs typeface="Arial" pitchFamily="34" charset="0"/>
        </a:defRPr>
      </a:lvl3pPr>
      <a:lvl4pPr marL="1489075" indent="-211138" algn="l" defTabSz="850900" rtl="0" eaLnBrk="0" fontAlgn="base" hangingPunct="0">
        <a:spcBef>
          <a:spcPct val="20000"/>
        </a:spcBef>
        <a:spcAft>
          <a:spcPct val="0"/>
        </a:spcAft>
        <a:buChar char="–"/>
        <a:defRPr>
          <a:solidFill>
            <a:srgbClr val="595959"/>
          </a:solidFill>
          <a:latin typeface="Arial" pitchFamily="34" charset="0"/>
          <a:ea typeface="ＭＳ Ｐゴシック" pitchFamily="-65" charset="-128"/>
          <a:cs typeface="Arial" pitchFamily="34" charset="0"/>
        </a:defRPr>
      </a:lvl4pPr>
      <a:lvl5pPr marL="1916113" indent="-212725" algn="l" defTabSz="850900" rtl="0" eaLnBrk="0" fontAlgn="base" hangingPunct="0">
        <a:spcBef>
          <a:spcPct val="20000"/>
        </a:spcBef>
        <a:spcAft>
          <a:spcPct val="0"/>
        </a:spcAft>
        <a:buChar char="»"/>
        <a:defRPr>
          <a:solidFill>
            <a:srgbClr val="595959"/>
          </a:solidFill>
          <a:latin typeface="Arial" pitchFamily="34" charset="0"/>
          <a:ea typeface="ＭＳ Ｐゴシック" pitchFamily="-65" charset="-128"/>
          <a:cs typeface="Arial" pitchFamily="34" charset="0"/>
        </a:defRPr>
      </a:lvl5pPr>
      <a:lvl6pPr marL="2307356" indent="-213217" algn="l" defTabSz="851508" rtl="0" fontAlgn="base">
        <a:spcBef>
          <a:spcPct val="20000"/>
        </a:spcBef>
        <a:spcAft>
          <a:spcPct val="0"/>
        </a:spcAft>
        <a:buChar char="»"/>
        <a:defRPr sz="1882">
          <a:solidFill>
            <a:schemeClr val="tx1"/>
          </a:solidFill>
          <a:latin typeface="+mn-lt"/>
          <a:ea typeface="ＭＳ Ｐゴシック" pitchFamily="-65" charset="-128"/>
        </a:defRPr>
      </a:lvl6pPr>
      <a:lvl7pPr marL="2698479" indent="-213217" algn="l" defTabSz="851508" rtl="0" fontAlgn="base">
        <a:spcBef>
          <a:spcPct val="20000"/>
        </a:spcBef>
        <a:spcAft>
          <a:spcPct val="0"/>
        </a:spcAft>
        <a:buChar char="»"/>
        <a:defRPr sz="1882">
          <a:solidFill>
            <a:schemeClr val="tx1"/>
          </a:solidFill>
          <a:latin typeface="+mn-lt"/>
          <a:ea typeface="ＭＳ Ｐゴシック" pitchFamily="-65" charset="-128"/>
        </a:defRPr>
      </a:lvl7pPr>
      <a:lvl8pPr marL="3089603" indent="-213217" algn="l" defTabSz="851508" rtl="0" fontAlgn="base">
        <a:spcBef>
          <a:spcPct val="20000"/>
        </a:spcBef>
        <a:spcAft>
          <a:spcPct val="0"/>
        </a:spcAft>
        <a:buChar char="»"/>
        <a:defRPr sz="1882">
          <a:solidFill>
            <a:schemeClr val="tx1"/>
          </a:solidFill>
          <a:latin typeface="+mn-lt"/>
          <a:ea typeface="ＭＳ Ｐゴシック" pitchFamily="-65" charset="-128"/>
        </a:defRPr>
      </a:lvl8pPr>
      <a:lvl9pPr marL="3480726" indent="-213217" algn="l" defTabSz="851508" rtl="0" fontAlgn="base">
        <a:spcBef>
          <a:spcPct val="20000"/>
        </a:spcBef>
        <a:spcAft>
          <a:spcPct val="0"/>
        </a:spcAft>
        <a:buChar char="»"/>
        <a:defRPr sz="1882">
          <a:solidFill>
            <a:schemeClr val="tx1"/>
          </a:solidFill>
          <a:latin typeface="+mn-lt"/>
          <a:ea typeface="ＭＳ Ｐゴシック" pitchFamily="-65" charset="-128"/>
        </a:defRPr>
      </a:lvl9pPr>
    </p:bodyStyle>
    <p:otherStyle>
      <a:defPPr>
        <a:defRPr lang="en-US"/>
      </a:defPPr>
      <a:lvl1pPr marL="0" algn="l" defTabSz="391123" rtl="0" eaLnBrk="1" latinLnBrk="0" hangingPunct="1">
        <a:defRPr sz="1540" kern="1200">
          <a:solidFill>
            <a:schemeClr val="tx1"/>
          </a:solidFill>
          <a:latin typeface="+mn-lt"/>
          <a:ea typeface="+mn-ea"/>
          <a:cs typeface="+mn-cs"/>
        </a:defRPr>
      </a:lvl1pPr>
      <a:lvl2pPr marL="391123" algn="l" defTabSz="391123" rtl="0" eaLnBrk="1" latinLnBrk="0" hangingPunct="1">
        <a:defRPr sz="1540" kern="1200">
          <a:solidFill>
            <a:schemeClr val="tx1"/>
          </a:solidFill>
          <a:latin typeface="+mn-lt"/>
          <a:ea typeface="+mn-ea"/>
          <a:cs typeface="+mn-cs"/>
        </a:defRPr>
      </a:lvl2pPr>
      <a:lvl3pPr marL="782246" algn="l" defTabSz="391123" rtl="0" eaLnBrk="1" latinLnBrk="0" hangingPunct="1">
        <a:defRPr sz="1540" kern="1200">
          <a:solidFill>
            <a:schemeClr val="tx1"/>
          </a:solidFill>
          <a:latin typeface="+mn-lt"/>
          <a:ea typeface="+mn-ea"/>
          <a:cs typeface="+mn-cs"/>
        </a:defRPr>
      </a:lvl3pPr>
      <a:lvl4pPr marL="1173369" algn="l" defTabSz="391123" rtl="0" eaLnBrk="1" latinLnBrk="0" hangingPunct="1">
        <a:defRPr sz="1540" kern="1200">
          <a:solidFill>
            <a:schemeClr val="tx1"/>
          </a:solidFill>
          <a:latin typeface="+mn-lt"/>
          <a:ea typeface="+mn-ea"/>
          <a:cs typeface="+mn-cs"/>
        </a:defRPr>
      </a:lvl4pPr>
      <a:lvl5pPr marL="1564493" algn="l" defTabSz="391123" rtl="0" eaLnBrk="1" latinLnBrk="0" hangingPunct="1">
        <a:defRPr sz="1540" kern="1200">
          <a:solidFill>
            <a:schemeClr val="tx1"/>
          </a:solidFill>
          <a:latin typeface="+mn-lt"/>
          <a:ea typeface="+mn-ea"/>
          <a:cs typeface="+mn-cs"/>
        </a:defRPr>
      </a:lvl5pPr>
      <a:lvl6pPr marL="1955616" algn="l" defTabSz="391123" rtl="0" eaLnBrk="1" latinLnBrk="0" hangingPunct="1">
        <a:defRPr sz="1540" kern="1200">
          <a:solidFill>
            <a:schemeClr val="tx1"/>
          </a:solidFill>
          <a:latin typeface="+mn-lt"/>
          <a:ea typeface="+mn-ea"/>
          <a:cs typeface="+mn-cs"/>
        </a:defRPr>
      </a:lvl6pPr>
      <a:lvl7pPr marL="2346739" algn="l" defTabSz="391123" rtl="0" eaLnBrk="1" latinLnBrk="0" hangingPunct="1">
        <a:defRPr sz="1540" kern="1200">
          <a:solidFill>
            <a:schemeClr val="tx1"/>
          </a:solidFill>
          <a:latin typeface="+mn-lt"/>
          <a:ea typeface="+mn-ea"/>
          <a:cs typeface="+mn-cs"/>
        </a:defRPr>
      </a:lvl7pPr>
      <a:lvl8pPr marL="2737862" algn="l" defTabSz="391123" rtl="0" eaLnBrk="1" latinLnBrk="0" hangingPunct="1">
        <a:defRPr sz="1540" kern="1200">
          <a:solidFill>
            <a:schemeClr val="tx1"/>
          </a:solidFill>
          <a:latin typeface="+mn-lt"/>
          <a:ea typeface="+mn-ea"/>
          <a:cs typeface="+mn-cs"/>
        </a:defRPr>
      </a:lvl8pPr>
      <a:lvl9pPr marL="3128986" algn="l" defTabSz="391123" rtl="0" eaLnBrk="1" latinLnBrk="0" hangingPunct="1">
        <a:defRPr sz="15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hyperlink" Target="https://www.diabetes.org.uk/guide-to-diabetes/managing-your-diabetes/blood-pressure" TargetMode="External"/><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hyperlink" Target="https://noloseytu.blogspot.com/2013/02/tsunamis.html" TargetMode="External"/><Relationship Id="rId2" Type="http://schemas.openxmlformats.org/officeDocument/2006/relationships/image" Target="../media/image45.jpeg"/><Relationship Id="rId1" Type="http://schemas.openxmlformats.org/officeDocument/2006/relationships/slideLayout" Target="../slideLayouts/slideLayout9.xml"/><Relationship Id="rId4" Type="http://schemas.openxmlformats.org/officeDocument/2006/relationships/hyperlink" Target="https://digital.nhs.uk/data-and-information/publications/statistical/national-diabetes-audi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noloseytu.blogspot.com/2013/02/tsunamis.html" TargetMode="External"/><Relationship Id="rId2" Type="http://schemas.openxmlformats.org/officeDocument/2006/relationships/image" Target="../media/image45.jpeg"/><Relationship Id="rId1" Type="http://schemas.openxmlformats.org/officeDocument/2006/relationships/slideLayout" Target="../slideLayouts/slideLayout9.xml"/><Relationship Id="rId4" Type="http://schemas.openxmlformats.org/officeDocument/2006/relationships/hyperlink" Target="https://digital.nhs.uk/data-and-information/publications/statistical/national-diabetes-audi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hyperlink" Target="mailto:Natalie.Johnson56@nhs.net"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mailto:Barnsleydiabetes@spa.nhs.net" TargetMode="External"/><Relationship Id="rId2" Type="http://schemas.openxmlformats.org/officeDocument/2006/relationships/hyperlink" Target="mailto:Sth.referralstosth@nhs.net" TargetMode="External"/><Relationship Id="rId1" Type="http://schemas.openxmlformats.org/officeDocument/2006/relationships/slideLayout" Target="../slideLayouts/slideLayout9.xml"/><Relationship Id="rId6" Type="http://schemas.openxmlformats.org/officeDocument/2006/relationships/hyperlink" Target="https://www.mypregnancynotes.com/" TargetMode="External"/><Relationship Id="rId5" Type="http://schemas.openxmlformats.org/officeDocument/2006/relationships/hyperlink" Target="mailto:Rgh-tr.greenoaksantenatalreferrals@nhs.net" TargetMode="External"/><Relationship Id="rId4" Type="http://schemas.openxmlformats.org/officeDocument/2006/relationships/hyperlink" Target="mailto:Rgh-tr.diabetesinpregnancyteam@nhs.ne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hyperlink" Target="mailto:James.Ball12@nhs.net"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healthieryou.reedwellbeing.com/"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oleObject" Target="file:///C:\Users\Holly.France\Downloads\NDPP%20referral%20form%20-%20South%20Yorkshire%202022.docx" TargetMode="External"/><Relationship Id="rId1" Type="http://schemas.openxmlformats.org/officeDocument/2006/relationships/slideLayout" Target="../slideLayouts/slideLayout9.xml"/><Relationship Id="rId5" Type="http://schemas.openxmlformats.org/officeDocument/2006/relationships/hyperlink" Target="https://healthieryou.reedwellbeing.com/gestational-diabetes/" TargetMode="External"/><Relationship Id="rId4" Type="http://schemas.openxmlformats.org/officeDocument/2006/relationships/hyperlink" Target="mailto:healthieryou.syandb@nhs.ne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s://healthieryou.reedwellbeing.com/gestational-diabetes/" TargetMode="Externa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hyperlink" Target="https://www.tryhabitual.com/total-diet-replacement" TargetMode="External"/><Relationship Id="rId2" Type="http://schemas.openxmlformats.org/officeDocument/2006/relationships/image" Target="../media/image59.jpeg"/><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4.jpeg"/><Relationship Id="rId2" Type="http://schemas.openxmlformats.org/officeDocument/2006/relationships/hyperlink" Target="https://web.accurx.com/import/gybd2x7mw8&#8203;" TargetMode="Externa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hyperlink" Target="https://gbr01.safelinks.protection.outlook.com/?url=https%3A%2F%2Fweb.accurx.com%2Fimport%2Fx4wc7wtvh8&amp;data=05%7C02%7Cjames.ball12%40nhs.net%7C29ef838c73e348f213ce08dc807969ed%7C37c354b285b047f5b22207b48d774ee3%7C0%7C0%7C638526506201990176%7CUnknown%7CTWFpbGZsb3d8eyJWIjoiMC4wLjAwMDAiLCJQIjoiV2luMzIiLCJBTiI6Ik1haWwiLCJXVCI6Mn0%3D%7C0%7C%7C%7C&amp;sdata=i6la4nfAnL2iw%2FUjYba2fyanU%2Fzm%2FL29qz4fIQoeUmY%3D&amp;reserved=0" TargetMode="External"/><Relationship Id="rId4" Type="http://schemas.openxmlformats.org/officeDocument/2006/relationships/hyperlink" Target="https://gbr01.safelinks.protection.outlook.com/?url=https%3A%2F%2Fweb.accurx.com%2Fimport%2F8nmj6p62aw&amp;data=05%7C02%7Cjames.ball12%40nhs.net%7C29ef838c73e348f213ce08dc807969ed%7C37c354b285b047f5b22207b48d774ee3%7C0%7C0%7C638526506202004938%7CUnknown%7CTWFpbGZsb3d8eyJWIjoiMC4wLjAwMDAiLCJQIjoiV2luMzIiLCJBTiI6Ik1haWwiLCJXVCI6Mn0%3D%7C0%7C%7C%7C&amp;sdata=IWicidDEy0z9krL6xd4XesL9wiH%2BsgfoVg5tFibtbmk%3D&amp;reserved=0"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hyperlink" Target="https://healthieryou.reedwellbeing.com/gestational-diabetes/&#8203;" TargetMode="External"/><Relationship Id="rId7" Type="http://schemas.openxmlformats.org/officeDocument/2006/relationships/image" Target="../media/image59.jpeg"/><Relationship Id="rId2" Type="http://schemas.openxmlformats.org/officeDocument/2006/relationships/hyperlink" Target="https://healthieryou.reedwellbeing.com/about-the-programme/" TargetMode="External"/><Relationship Id="rId1" Type="http://schemas.openxmlformats.org/officeDocument/2006/relationships/slideLayout" Target="../slideLayouts/slideLayout9.xml"/><Relationship Id="rId6" Type="http://schemas.openxmlformats.org/officeDocument/2006/relationships/hyperlink" Target="https://momentanewcastle.com/t2dr-sy" TargetMode="External"/><Relationship Id="rId5" Type="http://schemas.openxmlformats.org/officeDocument/2006/relationships/hyperlink" Target="https://momentanewcastle.com/hcp-t2dr-sy" TargetMode="Externa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2" Type="http://schemas.openxmlformats.org/officeDocument/2006/relationships/hyperlink" Target="mailto:Farah.Akhtar4@nhs.net"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mailto:Katie.Whitehead@nhs.net" TargetMode="External"/><Relationship Id="rId13" Type="http://schemas.openxmlformats.org/officeDocument/2006/relationships/image" Target="../media/image21.png"/><Relationship Id="rId18" Type="http://schemas.openxmlformats.org/officeDocument/2006/relationships/hyperlink" Target="mailto:Ani.Kumar@nhs.net" TargetMode="External"/><Relationship Id="rId3" Type="http://schemas.openxmlformats.org/officeDocument/2006/relationships/image" Target="../media/image15.png"/><Relationship Id="rId7" Type="http://schemas.openxmlformats.org/officeDocument/2006/relationships/image" Target="../media/image18.svg"/><Relationship Id="rId12" Type="http://schemas.openxmlformats.org/officeDocument/2006/relationships/hyperlink" Target="mailto:Farah.Akhtar4@nhs.net" TargetMode="External"/><Relationship Id="rId17" Type="http://schemas.openxmlformats.org/officeDocument/2006/relationships/image" Target="../media/image24.svg"/><Relationship Id="rId2" Type="http://schemas.openxmlformats.org/officeDocument/2006/relationships/notesSlide" Target="../notesSlides/notesSlide1.xml"/><Relationship Id="rId16" Type="http://schemas.openxmlformats.org/officeDocument/2006/relationships/image" Target="../media/image23.png"/><Relationship Id="rId20" Type="http://schemas.openxmlformats.org/officeDocument/2006/relationships/image" Target="../media/image26.sv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hyperlink" Target="mailto:Natalie.Johnson56@nhs.net" TargetMode="External"/><Relationship Id="rId15" Type="http://schemas.openxmlformats.org/officeDocument/2006/relationships/hyperlink" Target="mailto:Amy.Moore56@nhs.net" TargetMode="External"/><Relationship Id="rId10" Type="http://schemas.openxmlformats.org/officeDocument/2006/relationships/image" Target="../media/image19.png"/><Relationship Id="rId19" Type="http://schemas.openxmlformats.org/officeDocument/2006/relationships/image" Target="../media/image25.png"/><Relationship Id="rId4" Type="http://schemas.openxmlformats.org/officeDocument/2006/relationships/image" Target="../media/image16.svg"/><Relationship Id="rId9" Type="http://schemas.openxmlformats.org/officeDocument/2006/relationships/hyperlink" Target="mailto:James.Ball12@nhs.net" TargetMode="External"/><Relationship Id="rId14" Type="http://schemas.openxmlformats.org/officeDocument/2006/relationships/image" Target="../media/image22.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3.xml.rels><?xml version="1.0" encoding="UTF-8" standalone="yes"?>
<Relationships xmlns="http://schemas.openxmlformats.org/package/2006/relationships"><Relationship Id="rId2" Type="http://schemas.openxmlformats.org/officeDocument/2006/relationships/hyperlink" Target="https://nhs.sharepoint.com/:u:/r/sites/03N_SYICB_Home/SitePages/Diabetes.aspx?csf=1&amp;web=1&amp;e=H0qN84" TargetMode="Externa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image" Target="../media/image76.png"/><Relationship Id="rId1" Type="http://schemas.openxmlformats.org/officeDocument/2006/relationships/slideLayout" Target="../slideLayouts/slideLayout9.xml"/><Relationship Id="rId6" Type="http://schemas.openxmlformats.org/officeDocument/2006/relationships/customXml" Target="../ink/ink3.xml"/><Relationship Id="rId11" Type="http://schemas.openxmlformats.org/officeDocument/2006/relationships/image" Target="../media/image83.png"/><Relationship Id="rId5" Type="http://schemas.openxmlformats.org/officeDocument/2006/relationships/customXml" Target="../ink/ink2.xml"/><Relationship Id="rId10" Type="http://schemas.openxmlformats.org/officeDocument/2006/relationships/customXml" Target="../ink/ink6.xml"/><Relationship Id="rId4" Type="http://schemas.openxmlformats.org/officeDocument/2006/relationships/image" Target="../media/image810.png"/><Relationship Id="rId9" Type="http://schemas.openxmlformats.org/officeDocument/2006/relationships/image" Target="../media/image820.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xml"/><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hyperlink" Target="#Lifestyle_advice"/><Relationship Id="rId2" Type="http://schemas.openxmlformats.org/officeDocument/2006/relationships/image" Target="../media/image81.png"/><Relationship Id="rId1" Type="http://schemas.openxmlformats.org/officeDocument/2006/relationships/slideLayout" Target="../slideLayouts/slideLayout9.xml"/><Relationship Id="rId6" Type="http://schemas.openxmlformats.org/officeDocument/2006/relationships/hyperlink" Target="https://nhs.sharepoint.com/sites/msteams_4bd239/SitePages/Low-Calorie-Diet-Referral-Information.aspx" TargetMode="External"/><Relationship Id="rId5" Type="http://schemas.openxmlformats.org/officeDocument/2006/relationships/hyperlink" Target="https://www.nice.org.uk/guidance/ng28" TargetMode="External"/><Relationship Id="rId4" Type="http://schemas.openxmlformats.org/officeDocument/2006/relationships/hyperlink" Target="https://www.nice.org.uk/guidance/ng28/resources/patient-decision-aid-pdf-2187281198"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hyperlink" Target="https://gbr01.safelinks.protection.outlook.com/?url=https%3A%2F%2Fwww.cdep.org.uk%2F&amp;data=05%7C02%7Caisling.robinson1%40nhs.net%7C0b48cced1f8148f7eaac08dc99a0e0e9%7C37c354b285b047f5b22207b48d774ee3%7C0%7C0%7C638554163745759165%7CUnknown%7CTWFpbGZsb3d8eyJWIjoiMC4wLjAwMDAiLCJQIjoiV2luMzIiLCJBTiI6Ik1haWwiLCJXVCI6Mn0%3D%7C0%7C%7C%7C&amp;sdata=tMd7lGZ7hfP42L6LEIrQODIucsCoNj5tMjlxjpfg31c%3D&amp;reserved=0" TargetMode="External"/><Relationship Id="rId4" Type="http://schemas.openxmlformats.org/officeDocument/2006/relationships/hyperlink" Target="https://www.cdep.org.uk/"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mailto:app@digibete.org" TargetMode="External"/><Relationship Id="rId3" Type="http://schemas.openxmlformats.org/officeDocument/2006/relationships/image" Target="../media/image87.jpeg"/><Relationship Id="rId7" Type="http://schemas.openxmlformats.org/officeDocument/2006/relationships/hyperlink" Target="http://www.youngtype2.org/" TargetMode="External"/><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hyperlink" Target="http://www.youngtype2.org/type-2-information/app-training-and-support" TargetMode="External"/><Relationship Id="rId5" Type="http://schemas.openxmlformats.org/officeDocument/2006/relationships/image" Target="../media/image89.jpe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hyperlink" Target="https://www.dreamstime.com/healthcare-workers-prevent-virus-insurance-medicine-concept-confused-puzzled-female-nurse-doctor-blue-scrubs-spread-hands-image193002924" TargetMode="External"/><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hyperlink" Target="mailto:Katie.Whitehead@nhs.net" TargetMode="External"/><Relationship Id="rId13" Type="http://schemas.openxmlformats.org/officeDocument/2006/relationships/image" Target="../media/image21.png"/><Relationship Id="rId18" Type="http://schemas.openxmlformats.org/officeDocument/2006/relationships/hyperlink" Target="mailto:Ani.Kumar@nhs.net" TargetMode="External"/><Relationship Id="rId3" Type="http://schemas.openxmlformats.org/officeDocument/2006/relationships/image" Target="../media/image15.png"/><Relationship Id="rId7" Type="http://schemas.openxmlformats.org/officeDocument/2006/relationships/image" Target="../media/image18.svg"/><Relationship Id="rId12" Type="http://schemas.openxmlformats.org/officeDocument/2006/relationships/hyperlink" Target="mailto:Farah.Akhtar4@nhs.net" TargetMode="External"/><Relationship Id="rId17" Type="http://schemas.openxmlformats.org/officeDocument/2006/relationships/image" Target="../media/image24.svg"/><Relationship Id="rId2" Type="http://schemas.openxmlformats.org/officeDocument/2006/relationships/notesSlide" Target="../notesSlides/notesSlide13.xml"/><Relationship Id="rId16" Type="http://schemas.openxmlformats.org/officeDocument/2006/relationships/image" Target="../media/image23.png"/><Relationship Id="rId20" Type="http://schemas.openxmlformats.org/officeDocument/2006/relationships/image" Target="../media/image26.sv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hyperlink" Target="mailto:Natalie.Johnson56@nhs.net" TargetMode="External"/><Relationship Id="rId15" Type="http://schemas.openxmlformats.org/officeDocument/2006/relationships/hyperlink" Target="mailto:Amy.Moore56@nhs.net" TargetMode="External"/><Relationship Id="rId10" Type="http://schemas.openxmlformats.org/officeDocument/2006/relationships/image" Target="../media/image19.png"/><Relationship Id="rId19" Type="http://schemas.openxmlformats.org/officeDocument/2006/relationships/image" Target="../media/image25.png"/><Relationship Id="rId4" Type="http://schemas.openxmlformats.org/officeDocument/2006/relationships/image" Target="../media/image16.svg"/><Relationship Id="rId9" Type="http://schemas.openxmlformats.org/officeDocument/2006/relationships/hyperlink" Target="mailto:James.Ball12@nhs.net" TargetMode="External"/><Relationship Id="rId14" Type="http://schemas.openxmlformats.org/officeDocument/2006/relationships/image" Target="../media/image22.svg"/></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mailto:KATIE.WHITEHEAD@NHS.NET" TargetMode="External"/><Relationship Id="rId1" Type="http://schemas.openxmlformats.org/officeDocument/2006/relationships/slideLayout" Target="../slideLayouts/slideLayout3.xml"/><Relationship Id="rId6" Type="http://schemas.openxmlformats.org/officeDocument/2006/relationships/hyperlink" Target="https://www.aliem.com/2016/09/em-match-advice-emergency-medicine-right/thinking-face-emoji/" TargetMode="External"/><Relationship Id="rId5" Type="http://schemas.openxmlformats.org/officeDocument/2006/relationships/image" Target="../media/image91.png"/><Relationship Id="rId4" Type="http://schemas.openxmlformats.org/officeDocument/2006/relationships/hyperlink" Target="https://www.flickr.com/photos/36989019@N08/49871230476"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intargets.blogspot.com/2017/02/mini-review-que-es-la-diabetes.html" TargetMode="External"/><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hyperlink" Target="https://creativecommons.org/licenses/by-nc-sa/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fr/diab%C3%A8te-diab%C3%A9tique-1326964/" TargetMode="External"/><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hyperlink" Target="https://pxhere.com/en/photo/138469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BB972C-2FF3-AFA5-A841-7C46ED507532}"/>
              </a:ext>
            </a:extLst>
          </p:cNvPr>
          <p:cNvSpPr txBox="1"/>
          <p:nvPr/>
        </p:nvSpPr>
        <p:spPr>
          <a:xfrm>
            <a:off x="891139" y="3002686"/>
            <a:ext cx="10409722"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cs typeface="Calibri"/>
              </a:rPr>
              <a:t>Aim: To Improve outcomes for younger adults with type 2 diabetes.</a:t>
            </a:r>
            <a:endParaRPr lang="en-GB" sz="2400" b="1"/>
          </a:p>
        </p:txBody>
      </p:sp>
      <p:sp>
        <p:nvSpPr>
          <p:cNvPr id="5" name="TextBox 4">
            <a:extLst>
              <a:ext uri="{FF2B5EF4-FFF2-40B4-BE49-F238E27FC236}">
                <a16:creationId xmlns:a16="http://schemas.microsoft.com/office/drawing/2014/main" id="{06CAC202-F6C8-FCD7-7C3F-885652A30202}"/>
              </a:ext>
            </a:extLst>
          </p:cNvPr>
          <p:cNvSpPr txBox="1"/>
          <p:nvPr/>
        </p:nvSpPr>
        <p:spPr>
          <a:xfrm>
            <a:off x="2863736" y="3776312"/>
            <a:ext cx="6464529" cy="707886"/>
          </a:xfrm>
          <a:prstGeom prst="rect">
            <a:avLst/>
          </a:prstGeom>
          <a:noFill/>
        </p:spPr>
        <p:txBody>
          <a:bodyPr wrap="square" rtlCol="0">
            <a:spAutoFit/>
          </a:bodyPr>
          <a:lstStyle/>
          <a:p>
            <a:endParaRPr lang="en-GB" b="1">
              <a:latin typeface="+mj-lt"/>
            </a:endParaRPr>
          </a:p>
          <a:p>
            <a:r>
              <a:rPr lang="en-GB">
                <a:latin typeface="+mj-lt"/>
              </a:rPr>
              <a:t>Katie Whitehead: Practice Nurse Educator/Practice Nurse </a:t>
            </a:r>
          </a:p>
        </p:txBody>
      </p:sp>
      <p:sp>
        <p:nvSpPr>
          <p:cNvPr id="6" name="TextBox 5">
            <a:extLst>
              <a:ext uri="{FF2B5EF4-FFF2-40B4-BE49-F238E27FC236}">
                <a16:creationId xmlns:a16="http://schemas.microsoft.com/office/drawing/2014/main" id="{8F1B1AD3-0C31-BED9-BE21-F935D8A03E28}"/>
              </a:ext>
            </a:extLst>
          </p:cNvPr>
          <p:cNvSpPr txBox="1"/>
          <p:nvPr/>
        </p:nvSpPr>
        <p:spPr>
          <a:xfrm>
            <a:off x="166540" y="1859728"/>
            <a:ext cx="118589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800" b="1">
                <a:solidFill>
                  <a:srgbClr val="0072CE"/>
                </a:solidFill>
                <a:cs typeface="Calibri"/>
              </a:rPr>
              <a:t>T2DAY: Type 2 Diabetes in the young (18-39)</a:t>
            </a:r>
            <a:endParaRPr lang="en-GB" sz="4800" b="1">
              <a:solidFill>
                <a:srgbClr val="0072CE"/>
              </a:solidFill>
            </a:endParaRPr>
          </a:p>
        </p:txBody>
      </p:sp>
    </p:spTree>
    <p:extLst>
      <p:ext uri="{BB962C8B-B14F-4D97-AF65-F5344CB8AC3E}">
        <p14:creationId xmlns:p14="http://schemas.microsoft.com/office/powerpoint/2010/main" val="4113533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C7790-A52C-6A02-16F9-1EF8D169D17D}"/>
              </a:ext>
            </a:extLst>
          </p:cNvPr>
          <p:cNvSpPr>
            <a:spLocks noGrp="1"/>
          </p:cNvSpPr>
          <p:nvPr>
            <p:ph type="title"/>
          </p:nvPr>
        </p:nvSpPr>
        <p:spPr>
          <a:xfrm>
            <a:off x="3271101" y="311860"/>
            <a:ext cx="5059445" cy="609435"/>
          </a:xfrm>
        </p:spPr>
        <p:txBody>
          <a:bodyPr>
            <a:normAutofit/>
          </a:bodyPr>
          <a:lstStyle/>
          <a:p>
            <a:pPr algn="ctr"/>
            <a:r>
              <a:rPr lang="en-GB" sz="3600">
                <a:latin typeface="+mn-lt"/>
              </a:rPr>
              <a:t>9 Key Care Process </a:t>
            </a:r>
          </a:p>
        </p:txBody>
      </p:sp>
      <p:pic>
        <p:nvPicPr>
          <p:cNvPr id="5" name="Picture 4" descr="A close-up of a sign&#10;&#10;Description automatically generated">
            <a:extLst>
              <a:ext uri="{FF2B5EF4-FFF2-40B4-BE49-F238E27FC236}">
                <a16:creationId xmlns:a16="http://schemas.microsoft.com/office/drawing/2014/main" id="{BE0B2999-9954-2BC3-73D2-476BF7256159}"/>
              </a:ext>
            </a:extLst>
          </p:cNvPr>
          <p:cNvPicPr>
            <a:picLocks noChangeAspect="1"/>
          </p:cNvPicPr>
          <p:nvPr/>
        </p:nvPicPr>
        <p:blipFill rotWithShape="1">
          <a:blip r:embed="rId2">
            <a:extLst>
              <a:ext uri="{28A0092B-C50C-407E-A947-70E740481C1C}">
                <a14:useLocalDpi xmlns:a14="http://schemas.microsoft.com/office/drawing/2010/main" val="0"/>
              </a:ext>
            </a:extLst>
          </a:blip>
          <a:srcRect l="4656" t="67738" r="7303"/>
          <a:stretch/>
        </p:blipFill>
        <p:spPr>
          <a:xfrm>
            <a:off x="-1174400" y="5182196"/>
            <a:ext cx="13980182" cy="1394818"/>
          </a:xfrm>
          <a:prstGeom prst="rect">
            <a:avLst/>
          </a:prstGeom>
        </p:spPr>
      </p:pic>
      <p:sp>
        <p:nvSpPr>
          <p:cNvPr id="6" name="Freeform 8">
            <a:extLst>
              <a:ext uri="{FF2B5EF4-FFF2-40B4-BE49-F238E27FC236}">
                <a16:creationId xmlns:a16="http://schemas.microsoft.com/office/drawing/2014/main" id="{6D5360C4-0A5F-CB2A-FA05-494996C032AA}"/>
              </a:ext>
            </a:extLst>
          </p:cNvPr>
          <p:cNvSpPr/>
          <p:nvPr/>
        </p:nvSpPr>
        <p:spPr>
          <a:xfrm>
            <a:off x="450572" y="3616332"/>
            <a:ext cx="291785" cy="354560"/>
          </a:xfrm>
          <a:custGeom>
            <a:avLst/>
            <a:gdLst/>
            <a:ahLst/>
            <a:cxnLst/>
            <a:rect l="l" t="t" r="r" b="b"/>
            <a:pathLst>
              <a:path w="437678" h="531840">
                <a:moveTo>
                  <a:pt x="0" y="0"/>
                </a:moveTo>
                <a:lnTo>
                  <a:pt x="437679" y="0"/>
                </a:lnTo>
                <a:lnTo>
                  <a:pt x="437679" y="531840"/>
                </a:lnTo>
                <a:lnTo>
                  <a:pt x="0" y="531840"/>
                </a:lnTo>
                <a:lnTo>
                  <a:pt x="0" y="0"/>
                </a:lnTo>
                <a:close/>
              </a:path>
            </a:pathLst>
          </a:custGeom>
          <a:blipFill>
            <a:blip r:embed="rId3"/>
            <a:stretch>
              <a:fillRect l="-108898" t="-1718" r="-109031" b="-54942"/>
            </a:stretch>
          </a:blipFill>
        </p:spPr>
        <p:txBody>
          <a:bodyPr/>
          <a:lstStyle/>
          <a:p>
            <a:endParaRPr lang="en-GB" sz="2400"/>
          </a:p>
        </p:txBody>
      </p:sp>
      <p:sp>
        <p:nvSpPr>
          <p:cNvPr id="7" name="Freeform 9">
            <a:extLst>
              <a:ext uri="{FF2B5EF4-FFF2-40B4-BE49-F238E27FC236}">
                <a16:creationId xmlns:a16="http://schemas.microsoft.com/office/drawing/2014/main" id="{06901BC3-5FB9-8F32-4673-88F3DC9790F0}"/>
              </a:ext>
            </a:extLst>
          </p:cNvPr>
          <p:cNvSpPr/>
          <p:nvPr/>
        </p:nvSpPr>
        <p:spPr>
          <a:xfrm>
            <a:off x="433313" y="1326391"/>
            <a:ext cx="342483" cy="470343"/>
          </a:xfrm>
          <a:custGeom>
            <a:avLst/>
            <a:gdLst/>
            <a:ahLst/>
            <a:cxnLst/>
            <a:rect l="l" t="t" r="r" b="b"/>
            <a:pathLst>
              <a:path w="513724" h="705515">
                <a:moveTo>
                  <a:pt x="0" y="0"/>
                </a:moveTo>
                <a:lnTo>
                  <a:pt x="513724" y="0"/>
                </a:lnTo>
                <a:lnTo>
                  <a:pt x="513724" y="705515"/>
                </a:lnTo>
                <a:lnTo>
                  <a:pt x="0" y="705515"/>
                </a:lnTo>
                <a:lnTo>
                  <a:pt x="0" y="0"/>
                </a:lnTo>
                <a:close/>
              </a:path>
            </a:pathLst>
          </a:custGeom>
          <a:blipFill>
            <a:blip r:embed="rId4"/>
            <a:stretch>
              <a:fillRect l="-99557" t="-16488" r="-66816" b="-41192"/>
            </a:stretch>
          </a:blipFill>
        </p:spPr>
        <p:txBody>
          <a:bodyPr/>
          <a:lstStyle/>
          <a:p>
            <a:endParaRPr lang="en-GB" sz="2400"/>
          </a:p>
        </p:txBody>
      </p:sp>
      <p:sp>
        <p:nvSpPr>
          <p:cNvPr id="8" name="Freeform 10">
            <a:extLst>
              <a:ext uri="{FF2B5EF4-FFF2-40B4-BE49-F238E27FC236}">
                <a16:creationId xmlns:a16="http://schemas.microsoft.com/office/drawing/2014/main" id="{470FAFAC-18B0-1E5B-2E6C-FACECB52D81F}"/>
              </a:ext>
            </a:extLst>
          </p:cNvPr>
          <p:cNvSpPr/>
          <p:nvPr/>
        </p:nvSpPr>
        <p:spPr>
          <a:xfrm>
            <a:off x="392419" y="2046765"/>
            <a:ext cx="367821" cy="363105"/>
          </a:xfrm>
          <a:custGeom>
            <a:avLst/>
            <a:gdLst/>
            <a:ahLst/>
            <a:cxnLst/>
            <a:rect l="l" t="t" r="r" b="b"/>
            <a:pathLst>
              <a:path w="551732" h="544658">
                <a:moveTo>
                  <a:pt x="0" y="0"/>
                </a:moveTo>
                <a:lnTo>
                  <a:pt x="551731" y="0"/>
                </a:lnTo>
                <a:lnTo>
                  <a:pt x="551731" y="544659"/>
                </a:lnTo>
                <a:lnTo>
                  <a:pt x="0" y="544659"/>
                </a:lnTo>
                <a:lnTo>
                  <a:pt x="0" y="0"/>
                </a:lnTo>
                <a:close/>
              </a:path>
            </a:pathLst>
          </a:custGeom>
          <a:blipFill>
            <a:blip r:embed="rId5"/>
            <a:stretch>
              <a:fillRect l="-63409" t="-14081" r="-57648" b="-43735"/>
            </a:stretch>
          </a:blipFill>
        </p:spPr>
        <p:txBody>
          <a:bodyPr/>
          <a:lstStyle/>
          <a:p>
            <a:endParaRPr lang="en-GB" sz="2400"/>
          </a:p>
        </p:txBody>
      </p:sp>
      <p:sp>
        <p:nvSpPr>
          <p:cNvPr id="9" name="Freeform 11">
            <a:extLst>
              <a:ext uri="{FF2B5EF4-FFF2-40B4-BE49-F238E27FC236}">
                <a16:creationId xmlns:a16="http://schemas.microsoft.com/office/drawing/2014/main" id="{7B5E37F5-CC91-F383-BC7A-D33FB3E850FE}"/>
              </a:ext>
            </a:extLst>
          </p:cNvPr>
          <p:cNvSpPr/>
          <p:nvPr/>
        </p:nvSpPr>
        <p:spPr>
          <a:xfrm>
            <a:off x="392419" y="2659901"/>
            <a:ext cx="408093" cy="423364"/>
          </a:xfrm>
          <a:custGeom>
            <a:avLst/>
            <a:gdLst/>
            <a:ahLst/>
            <a:cxnLst/>
            <a:rect l="l" t="t" r="r" b="b"/>
            <a:pathLst>
              <a:path w="612140" h="635046">
                <a:moveTo>
                  <a:pt x="0" y="0"/>
                </a:moveTo>
                <a:lnTo>
                  <a:pt x="612139" y="0"/>
                </a:lnTo>
                <a:lnTo>
                  <a:pt x="612139" y="635047"/>
                </a:lnTo>
                <a:lnTo>
                  <a:pt x="0" y="635047"/>
                </a:lnTo>
                <a:lnTo>
                  <a:pt x="0" y="0"/>
                </a:lnTo>
                <a:close/>
              </a:path>
            </a:pathLst>
          </a:custGeom>
          <a:blipFill>
            <a:blip r:embed="rId6"/>
            <a:stretch>
              <a:fillRect l="-39235" r="-34554" b="-30503"/>
            </a:stretch>
          </a:blipFill>
        </p:spPr>
        <p:txBody>
          <a:bodyPr/>
          <a:lstStyle/>
          <a:p>
            <a:endParaRPr lang="en-GB" sz="2400"/>
          </a:p>
        </p:txBody>
      </p:sp>
      <p:sp>
        <p:nvSpPr>
          <p:cNvPr id="10" name="Freeform 12">
            <a:extLst>
              <a:ext uri="{FF2B5EF4-FFF2-40B4-BE49-F238E27FC236}">
                <a16:creationId xmlns:a16="http://schemas.microsoft.com/office/drawing/2014/main" id="{8F1F0DB9-4170-3935-C358-48A118D37EE3}"/>
              </a:ext>
            </a:extLst>
          </p:cNvPr>
          <p:cNvSpPr/>
          <p:nvPr/>
        </p:nvSpPr>
        <p:spPr>
          <a:xfrm>
            <a:off x="5937097" y="3051720"/>
            <a:ext cx="554519" cy="489221"/>
          </a:xfrm>
          <a:custGeom>
            <a:avLst/>
            <a:gdLst/>
            <a:ahLst/>
            <a:cxnLst/>
            <a:rect l="l" t="t" r="r" b="b"/>
            <a:pathLst>
              <a:path w="831779" h="733832">
                <a:moveTo>
                  <a:pt x="0" y="0"/>
                </a:moveTo>
                <a:lnTo>
                  <a:pt x="831779" y="0"/>
                </a:lnTo>
                <a:lnTo>
                  <a:pt x="831779" y="733832"/>
                </a:lnTo>
                <a:lnTo>
                  <a:pt x="0" y="733832"/>
                </a:lnTo>
                <a:lnTo>
                  <a:pt x="0" y="0"/>
                </a:lnTo>
                <a:close/>
              </a:path>
            </a:pathLst>
          </a:custGeom>
          <a:blipFill>
            <a:blip r:embed="rId7"/>
            <a:stretch>
              <a:fillRect l="-22720" r="-20947" b="-45737"/>
            </a:stretch>
          </a:blipFill>
        </p:spPr>
        <p:txBody>
          <a:bodyPr/>
          <a:lstStyle/>
          <a:p>
            <a:endParaRPr lang="en-GB" sz="2400"/>
          </a:p>
        </p:txBody>
      </p:sp>
      <p:sp>
        <p:nvSpPr>
          <p:cNvPr id="11" name="Freeform 13">
            <a:extLst>
              <a:ext uri="{FF2B5EF4-FFF2-40B4-BE49-F238E27FC236}">
                <a16:creationId xmlns:a16="http://schemas.microsoft.com/office/drawing/2014/main" id="{D835F16E-2442-1D8E-9520-0F8EBA13FDA2}"/>
              </a:ext>
            </a:extLst>
          </p:cNvPr>
          <p:cNvSpPr/>
          <p:nvPr/>
        </p:nvSpPr>
        <p:spPr>
          <a:xfrm>
            <a:off x="5967621" y="1385205"/>
            <a:ext cx="493472" cy="411529"/>
          </a:xfrm>
          <a:custGeom>
            <a:avLst/>
            <a:gdLst/>
            <a:ahLst/>
            <a:cxnLst/>
            <a:rect l="l" t="t" r="r" b="b"/>
            <a:pathLst>
              <a:path w="740208" h="617293">
                <a:moveTo>
                  <a:pt x="0" y="0"/>
                </a:moveTo>
                <a:lnTo>
                  <a:pt x="740208" y="0"/>
                </a:lnTo>
                <a:lnTo>
                  <a:pt x="740208" y="617294"/>
                </a:lnTo>
                <a:lnTo>
                  <a:pt x="0" y="617294"/>
                </a:lnTo>
                <a:lnTo>
                  <a:pt x="0" y="0"/>
                </a:lnTo>
                <a:close/>
              </a:path>
            </a:pathLst>
          </a:custGeom>
          <a:blipFill>
            <a:blip r:embed="rId8"/>
            <a:stretch>
              <a:fillRect l="-22957" r="-21453" b="-52925"/>
            </a:stretch>
          </a:blipFill>
        </p:spPr>
        <p:txBody>
          <a:bodyPr/>
          <a:lstStyle/>
          <a:p>
            <a:endParaRPr lang="en-GB" sz="2400"/>
          </a:p>
        </p:txBody>
      </p:sp>
      <p:sp>
        <p:nvSpPr>
          <p:cNvPr id="12" name="Freeform 14">
            <a:extLst>
              <a:ext uri="{FF2B5EF4-FFF2-40B4-BE49-F238E27FC236}">
                <a16:creationId xmlns:a16="http://schemas.microsoft.com/office/drawing/2014/main" id="{EE08D1A9-FE3A-F42E-44C3-3F43361FC2E6}"/>
              </a:ext>
            </a:extLst>
          </p:cNvPr>
          <p:cNvSpPr/>
          <p:nvPr/>
        </p:nvSpPr>
        <p:spPr>
          <a:xfrm>
            <a:off x="5967621" y="2356922"/>
            <a:ext cx="414022" cy="430115"/>
          </a:xfrm>
          <a:custGeom>
            <a:avLst/>
            <a:gdLst/>
            <a:ahLst/>
            <a:cxnLst/>
            <a:rect l="l" t="t" r="r" b="b"/>
            <a:pathLst>
              <a:path w="621033" h="645172">
                <a:moveTo>
                  <a:pt x="0" y="0"/>
                </a:moveTo>
                <a:lnTo>
                  <a:pt x="621033" y="0"/>
                </a:lnTo>
                <a:lnTo>
                  <a:pt x="621033" y="645173"/>
                </a:lnTo>
                <a:lnTo>
                  <a:pt x="0" y="645173"/>
                </a:lnTo>
                <a:lnTo>
                  <a:pt x="0" y="0"/>
                </a:lnTo>
                <a:close/>
              </a:path>
            </a:pathLst>
          </a:custGeom>
          <a:blipFill>
            <a:blip r:embed="rId9"/>
            <a:stretch>
              <a:fillRect l="-56370" t="-13311" r="-56442" b="-50726"/>
            </a:stretch>
          </a:blipFill>
        </p:spPr>
        <p:txBody>
          <a:bodyPr/>
          <a:lstStyle/>
          <a:p>
            <a:endParaRPr lang="en-GB" sz="2400"/>
          </a:p>
        </p:txBody>
      </p:sp>
      <p:sp>
        <p:nvSpPr>
          <p:cNvPr id="13" name="Freeform 15">
            <a:extLst>
              <a:ext uri="{FF2B5EF4-FFF2-40B4-BE49-F238E27FC236}">
                <a16:creationId xmlns:a16="http://schemas.microsoft.com/office/drawing/2014/main" id="{5E8F7267-32D8-1E90-8124-79FB5BA632AF}"/>
              </a:ext>
            </a:extLst>
          </p:cNvPr>
          <p:cNvSpPr/>
          <p:nvPr/>
        </p:nvSpPr>
        <p:spPr>
          <a:xfrm>
            <a:off x="6021934" y="3812305"/>
            <a:ext cx="414022" cy="335358"/>
          </a:xfrm>
          <a:custGeom>
            <a:avLst/>
            <a:gdLst/>
            <a:ahLst/>
            <a:cxnLst/>
            <a:rect l="l" t="t" r="r" b="b"/>
            <a:pathLst>
              <a:path w="621033" h="503037">
                <a:moveTo>
                  <a:pt x="0" y="0"/>
                </a:moveTo>
                <a:lnTo>
                  <a:pt x="621033" y="0"/>
                </a:lnTo>
                <a:lnTo>
                  <a:pt x="621033" y="503037"/>
                </a:lnTo>
                <a:lnTo>
                  <a:pt x="0" y="503037"/>
                </a:lnTo>
                <a:lnTo>
                  <a:pt x="0" y="0"/>
                </a:lnTo>
                <a:close/>
              </a:path>
            </a:pathLst>
          </a:custGeom>
          <a:blipFill>
            <a:blip r:embed="rId10"/>
            <a:stretch>
              <a:fillRect l="-49653" t="-20125" r="-58606" b="-79545"/>
            </a:stretch>
          </a:blipFill>
        </p:spPr>
        <p:txBody>
          <a:bodyPr/>
          <a:lstStyle/>
          <a:p>
            <a:endParaRPr lang="en-GB" sz="2400"/>
          </a:p>
        </p:txBody>
      </p:sp>
      <p:sp>
        <p:nvSpPr>
          <p:cNvPr id="14" name="Freeform 19">
            <a:extLst>
              <a:ext uri="{FF2B5EF4-FFF2-40B4-BE49-F238E27FC236}">
                <a16:creationId xmlns:a16="http://schemas.microsoft.com/office/drawing/2014/main" id="{2E70B9B5-FD77-516D-C657-1FA8DF6850C8}"/>
              </a:ext>
            </a:extLst>
          </p:cNvPr>
          <p:cNvSpPr/>
          <p:nvPr/>
        </p:nvSpPr>
        <p:spPr>
          <a:xfrm>
            <a:off x="292644" y="4508801"/>
            <a:ext cx="483152" cy="348362"/>
          </a:xfrm>
          <a:custGeom>
            <a:avLst/>
            <a:gdLst/>
            <a:ahLst/>
            <a:cxnLst/>
            <a:rect l="l" t="t" r="r" b="b"/>
            <a:pathLst>
              <a:path w="557111" h="382631">
                <a:moveTo>
                  <a:pt x="0" y="0"/>
                </a:moveTo>
                <a:lnTo>
                  <a:pt x="557111" y="0"/>
                </a:lnTo>
                <a:lnTo>
                  <a:pt x="557111" y="382631"/>
                </a:lnTo>
                <a:lnTo>
                  <a:pt x="0" y="382631"/>
                </a:lnTo>
                <a:lnTo>
                  <a:pt x="0" y="0"/>
                </a:lnTo>
                <a:close/>
              </a:path>
            </a:pathLst>
          </a:custGeom>
          <a:blipFill>
            <a:blip r:embed="rId11"/>
            <a:stretch>
              <a:fillRect l="-50365" t="-23143" r="-45786" b="-70000"/>
            </a:stretch>
          </a:blipFill>
        </p:spPr>
        <p:txBody>
          <a:bodyPr/>
          <a:lstStyle/>
          <a:p>
            <a:endParaRPr lang="en-GB" sz="2400"/>
          </a:p>
        </p:txBody>
      </p:sp>
      <p:sp>
        <p:nvSpPr>
          <p:cNvPr id="15" name="TextBox 21">
            <a:extLst>
              <a:ext uri="{FF2B5EF4-FFF2-40B4-BE49-F238E27FC236}">
                <a16:creationId xmlns:a16="http://schemas.microsoft.com/office/drawing/2014/main" id="{D20B663B-9334-5CCC-D6CE-72F580802E74}"/>
              </a:ext>
            </a:extLst>
          </p:cNvPr>
          <p:cNvSpPr txBox="1"/>
          <p:nvPr/>
        </p:nvSpPr>
        <p:spPr>
          <a:xfrm>
            <a:off x="911519" y="1007435"/>
            <a:ext cx="4761070" cy="3375924"/>
          </a:xfrm>
          <a:prstGeom prst="rect">
            <a:avLst/>
          </a:prstGeom>
        </p:spPr>
        <p:txBody>
          <a:bodyPr lIns="0" tIns="0" rIns="0" bIns="0" rtlCol="0" anchor="t">
            <a:spAutoFit/>
          </a:bodyPr>
          <a:lstStyle/>
          <a:p>
            <a:pPr>
              <a:lnSpc>
                <a:spcPts val="2240"/>
              </a:lnSpc>
              <a:spcBef>
                <a:spcPct val="0"/>
              </a:spcBef>
            </a:pPr>
            <a:endParaRPr lang="en-US" sz="1800">
              <a:solidFill>
                <a:srgbClr val="000000"/>
              </a:solidFill>
              <a:latin typeface="Calibri"/>
              <a:ea typeface="Proxima Nova"/>
              <a:cs typeface="Calibri"/>
              <a:sym typeface="Proxima Nova"/>
            </a:endParaRPr>
          </a:p>
          <a:p>
            <a:pPr>
              <a:lnSpc>
                <a:spcPts val="2240"/>
              </a:lnSpc>
              <a:spcBef>
                <a:spcPct val="0"/>
              </a:spcBef>
            </a:pPr>
            <a:r>
              <a:rPr lang="en-US" sz="1800">
                <a:solidFill>
                  <a:srgbClr val="000000"/>
                </a:solidFill>
                <a:latin typeface="Calibri"/>
                <a:ea typeface="Proxima Nova"/>
                <a:cs typeface="Calibri"/>
                <a:sym typeface="Proxima Nova"/>
              </a:rPr>
              <a:t>HbA1c your average blood sugar levels for the past three months</a:t>
            </a:r>
          </a:p>
          <a:p>
            <a:pPr>
              <a:lnSpc>
                <a:spcPts val="2240"/>
              </a:lnSpc>
              <a:spcBef>
                <a:spcPct val="0"/>
              </a:spcBef>
            </a:pPr>
            <a:endParaRPr lang="en-US" sz="1800">
              <a:solidFill>
                <a:srgbClr val="000000"/>
              </a:solidFill>
              <a:latin typeface="Calibri"/>
              <a:ea typeface="Proxima Nova"/>
              <a:cs typeface="Calibri"/>
              <a:sym typeface="Proxima Nova"/>
            </a:endParaRPr>
          </a:p>
          <a:p>
            <a:pPr>
              <a:lnSpc>
                <a:spcPts val="2240"/>
              </a:lnSpc>
              <a:spcBef>
                <a:spcPct val="0"/>
              </a:spcBef>
            </a:pPr>
            <a:r>
              <a:rPr lang="en-US" sz="1800">
                <a:solidFill>
                  <a:srgbClr val="000000"/>
                </a:solidFill>
                <a:latin typeface="Calibri"/>
                <a:ea typeface="Proxima Nova"/>
                <a:cs typeface="Calibri"/>
                <a:sym typeface="Proxima Nova"/>
              </a:rPr>
              <a:t>Cholesterol levels how much fat is in your blood </a:t>
            </a:r>
          </a:p>
          <a:p>
            <a:pPr>
              <a:lnSpc>
                <a:spcPts val="2240"/>
              </a:lnSpc>
              <a:spcBef>
                <a:spcPct val="0"/>
              </a:spcBef>
            </a:pPr>
            <a:endParaRPr lang="en-US" sz="1800">
              <a:solidFill>
                <a:srgbClr val="000000"/>
              </a:solidFill>
              <a:latin typeface="Calibri"/>
              <a:ea typeface="Proxima Nova"/>
              <a:cs typeface="Calibri"/>
              <a:sym typeface="Proxima Nova"/>
            </a:endParaRPr>
          </a:p>
          <a:p>
            <a:pPr>
              <a:lnSpc>
                <a:spcPts val="2240"/>
              </a:lnSpc>
              <a:spcBef>
                <a:spcPct val="0"/>
              </a:spcBef>
            </a:pPr>
            <a:r>
              <a:rPr lang="en-US" sz="1800">
                <a:solidFill>
                  <a:srgbClr val="000000"/>
                </a:solidFill>
                <a:latin typeface="Calibri"/>
                <a:ea typeface="Proxima Nova"/>
                <a:cs typeface="Calibri"/>
                <a:sym typeface="Proxima Nova"/>
              </a:rPr>
              <a:t>Kidney function how well your kidneys are working.</a:t>
            </a:r>
          </a:p>
          <a:p>
            <a:pPr>
              <a:lnSpc>
                <a:spcPts val="2240"/>
              </a:lnSpc>
              <a:spcBef>
                <a:spcPct val="0"/>
              </a:spcBef>
            </a:pPr>
            <a:endParaRPr lang="en-US" sz="1800">
              <a:solidFill>
                <a:srgbClr val="000000"/>
              </a:solidFill>
              <a:latin typeface="Calibri"/>
              <a:ea typeface="Proxima Nova"/>
              <a:cs typeface="Calibri"/>
              <a:sym typeface="Proxima Nova"/>
            </a:endParaRPr>
          </a:p>
          <a:p>
            <a:pPr>
              <a:lnSpc>
                <a:spcPts val="2240"/>
              </a:lnSpc>
              <a:spcBef>
                <a:spcPct val="0"/>
              </a:spcBef>
            </a:pPr>
            <a:r>
              <a:rPr lang="en-US" sz="1800">
                <a:solidFill>
                  <a:srgbClr val="000000"/>
                </a:solidFill>
                <a:latin typeface="Calibri"/>
                <a:ea typeface="Proxima Nova"/>
                <a:cs typeface="Calibri"/>
                <a:sym typeface="Proxima Nova"/>
              </a:rPr>
              <a:t>You should be asked to provide a urine sample that is sent to the lab to check for signs of kidney disease.</a:t>
            </a:r>
          </a:p>
        </p:txBody>
      </p:sp>
      <p:sp>
        <p:nvSpPr>
          <p:cNvPr id="16" name="TextBox 22">
            <a:extLst>
              <a:ext uri="{FF2B5EF4-FFF2-40B4-BE49-F238E27FC236}">
                <a16:creationId xmlns:a16="http://schemas.microsoft.com/office/drawing/2014/main" id="{6E41BEE5-0D4D-A695-AD43-D00C7C0A284B}"/>
              </a:ext>
            </a:extLst>
          </p:cNvPr>
          <p:cNvSpPr txBox="1"/>
          <p:nvPr/>
        </p:nvSpPr>
        <p:spPr>
          <a:xfrm>
            <a:off x="6601645" y="1007435"/>
            <a:ext cx="5320336" cy="3203249"/>
          </a:xfrm>
          <a:prstGeom prst="rect">
            <a:avLst/>
          </a:prstGeom>
        </p:spPr>
        <p:txBody>
          <a:bodyPr lIns="0" tIns="0" rIns="0" bIns="0" rtlCol="0" anchor="t">
            <a:spAutoFit/>
          </a:bodyPr>
          <a:lstStyle/>
          <a:p>
            <a:pPr>
              <a:lnSpc>
                <a:spcPts val="2239"/>
              </a:lnSpc>
              <a:spcBef>
                <a:spcPct val="0"/>
              </a:spcBef>
            </a:pPr>
            <a:endParaRPr lang="en-US" sz="1800" dirty="0">
              <a:solidFill>
                <a:srgbClr val="000000"/>
              </a:solidFill>
              <a:latin typeface="Calibri"/>
              <a:ea typeface="Proxima Nova"/>
              <a:cs typeface="Calibri"/>
              <a:sym typeface="Proxima Nova"/>
            </a:endParaRPr>
          </a:p>
          <a:p>
            <a:pPr>
              <a:lnSpc>
                <a:spcPts val="2239"/>
              </a:lnSpc>
              <a:spcBef>
                <a:spcPct val="0"/>
              </a:spcBef>
            </a:pPr>
            <a:r>
              <a:rPr lang="en-US" sz="1800" dirty="0">
                <a:solidFill>
                  <a:srgbClr val="000000"/>
                </a:solidFill>
                <a:latin typeface="Calibri"/>
                <a:ea typeface="+mn-lt"/>
                <a:cs typeface="Calibri"/>
                <a:sym typeface="Proxima Nova"/>
              </a:rPr>
              <a:t>Your healthcare professional will also check your feet to make sure blood is flowing to your feet properly and to check for nerve damage</a:t>
            </a:r>
            <a:endParaRPr lang="en-US" sz="2400" dirty="0">
              <a:latin typeface="Calibri"/>
              <a:cs typeface="Calibri"/>
            </a:endParaRPr>
          </a:p>
          <a:p>
            <a:pPr>
              <a:lnSpc>
                <a:spcPts val="2239"/>
              </a:lnSpc>
              <a:spcBef>
                <a:spcPct val="0"/>
              </a:spcBef>
            </a:pPr>
            <a:endParaRPr lang="en-US" sz="1800" dirty="0">
              <a:solidFill>
                <a:srgbClr val="000000"/>
              </a:solidFill>
              <a:latin typeface="Calibri"/>
              <a:ea typeface="Proxima Nova"/>
              <a:cs typeface="Calibri"/>
              <a:sym typeface="Proxima Nova"/>
            </a:endParaRPr>
          </a:p>
          <a:p>
            <a:pPr>
              <a:lnSpc>
                <a:spcPts val="2239"/>
              </a:lnSpc>
              <a:spcBef>
                <a:spcPct val="0"/>
              </a:spcBef>
            </a:pPr>
            <a:r>
              <a:rPr lang="en-US" sz="1800" dirty="0">
                <a:solidFill>
                  <a:srgbClr val="000000"/>
                </a:solidFill>
                <a:latin typeface="Calibri"/>
                <a:ea typeface="Proxima Nova"/>
                <a:cs typeface="Calibri"/>
                <a:sym typeface="Proxima Nova"/>
              </a:rPr>
              <a:t>Your weight and height are measured to work out your Body Mass Index (</a:t>
            </a:r>
            <a:r>
              <a:rPr lang="en-US" sz="1800" dirty="0">
                <a:solidFill>
                  <a:srgbClr val="000000"/>
                </a:solidFill>
                <a:latin typeface="Calibri"/>
                <a:ea typeface="Proxima Nova"/>
                <a:cs typeface="Calibri"/>
                <a:sym typeface="Proxima Nova"/>
                <a:hlinkClick r:id="" action="ppaction://noaction"/>
              </a:rPr>
              <a:t>BMI)</a:t>
            </a:r>
            <a:endParaRPr lang="en-US" sz="1800" dirty="0">
              <a:solidFill>
                <a:srgbClr val="000000"/>
              </a:solidFill>
              <a:latin typeface="Calibri"/>
              <a:ea typeface="Proxima Nova"/>
              <a:cs typeface="Calibri"/>
            </a:endParaRPr>
          </a:p>
          <a:p>
            <a:pPr>
              <a:lnSpc>
                <a:spcPts val="2239"/>
              </a:lnSpc>
              <a:spcBef>
                <a:spcPct val="0"/>
              </a:spcBef>
            </a:pPr>
            <a:endParaRPr lang="en-US" sz="1800" dirty="0">
              <a:solidFill>
                <a:srgbClr val="000000"/>
              </a:solidFill>
              <a:latin typeface="Calibri"/>
              <a:ea typeface="Proxima Nova"/>
              <a:cs typeface="Calibri"/>
              <a:sym typeface="Proxima Nova"/>
              <a:hlinkClick r:id="" action="ppaction://noaction"/>
            </a:endParaRPr>
          </a:p>
          <a:p>
            <a:pPr>
              <a:lnSpc>
                <a:spcPts val="2239"/>
              </a:lnSpc>
              <a:spcBef>
                <a:spcPct val="0"/>
              </a:spcBef>
            </a:pPr>
            <a:r>
              <a:rPr lang="en-US" sz="1800" dirty="0">
                <a:solidFill>
                  <a:srgbClr val="000000"/>
                </a:solidFill>
                <a:latin typeface="Calibri"/>
                <a:ea typeface="Proxima Nova"/>
                <a:cs typeface="Calibri"/>
                <a:sym typeface="Proxima Nova"/>
              </a:rPr>
              <a:t>Your </a:t>
            </a:r>
            <a:r>
              <a:rPr lang="en-US" sz="1800" dirty="0">
                <a:solidFill>
                  <a:srgbClr val="000000"/>
                </a:solidFill>
                <a:latin typeface="Calibri"/>
                <a:ea typeface="Proxima Nova"/>
                <a:cs typeface="Calibri"/>
                <a:sym typeface="Proxima Nova"/>
                <a:hlinkClick r:id="rId12" tooltip="https://www.diabetes.org.uk/guide-to-diabetes/managing-your-diabetes/blood-pressure"/>
              </a:rPr>
              <a:t>blood pressure</a:t>
            </a:r>
            <a:r>
              <a:rPr lang="en-US" sz="1800" dirty="0">
                <a:solidFill>
                  <a:srgbClr val="000000"/>
                </a:solidFill>
                <a:latin typeface="Calibri"/>
                <a:ea typeface="Proxima Nova"/>
                <a:cs typeface="Calibri"/>
                <a:sym typeface="Proxima Nova"/>
              </a:rPr>
              <a:t> is measured.</a:t>
            </a:r>
            <a:endParaRPr lang="en-US" sz="1800" dirty="0">
              <a:solidFill>
                <a:srgbClr val="000000"/>
              </a:solidFill>
              <a:latin typeface="Calibri"/>
              <a:ea typeface="Proxima Nova"/>
              <a:cs typeface="Calibri"/>
            </a:endParaRPr>
          </a:p>
          <a:p>
            <a:pPr>
              <a:lnSpc>
                <a:spcPts val="2239"/>
              </a:lnSpc>
              <a:spcBef>
                <a:spcPct val="0"/>
              </a:spcBef>
            </a:pPr>
            <a:endParaRPr lang="en-US" sz="1800" dirty="0">
              <a:solidFill>
                <a:srgbClr val="000000"/>
              </a:solidFill>
              <a:latin typeface="Calibri"/>
              <a:ea typeface="Proxima Nova"/>
              <a:cs typeface="Calibri"/>
              <a:sym typeface="Proxima Nova"/>
            </a:endParaRPr>
          </a:p>
          <a:p>
            <a:pPr>
              <a:lnSpc>
                <a:spcPts val="1027"/>
              </a:lnSpc>
              <a:spcBef>
                <a:spcPct val="0"/>
              </a:spcBef>
            </a:pPr>
            <a:endParaRPr lang="en-US" sz="1800" dirty="0">
              <a:solidFill>
                <a:srgbClr val="000000"/>
              </a:solidFill>
              <a:latin typeface="Calibri"/>
              <a:ea typeface="Proxima Nova"/>
              <a:cs typeface="Calibri"/>
              <a:sym typeface="Proxima Nova"/>
            </a:endParaRPr>
          </a:p>
          <a:p>
            <a:pPr>
              <a:lnSpc>
                <a:spcPts val="2239"/>
              </a:lnSpc>
              <a:spcBef>
                <a:spcPct val="0"/>
              </a:spcBef>
            </a:pPr>
            <a:r>
              <a:rPr lang="en-US" sz="1800" dirty="0">
                <a:solidFill>
                  <a:srgbClr val="000000"/>
                </a:solidFill>
                <a:latin typeface="Calibri"/>
                <a:ea typeface="Proxima Nova"/>
                <a:cs typeface="Calibri"/>
                <a:sym typeface="Proxima Nova"/>
              </a:rPr>
              <a:t>Smoking status</a:t>
            </a:r>
            <a:endParaRPr lang="en-US" sz="1800" dirty="0">
              <a:solidFill>
                <a:srgbClr val="000000"/>
              </a:solidFill>
              <a:latin typeface="Calibri"/>
              <a:ea typeface="Proxima Nova"/>
              <a:cs typeface="Calibri"/>
            </a:endParaRPr>
          </a:p>
        </p:txBody>
      </p:sp>
      <p:sp>
        <p:nvSpPr>
          <p:cNvPr id="17" name="TextBox 23">
            <a:extLst>
              <a:ext uri="{FF2B5EF4-FFF2-40B4-BE49-F238E27FC236}">
                <a16:creationId xmlns:a16="http://schemas.microsoft.com/office/drawing/2014/main" id="{F3BDAE2F-135C-BAC1-A83B-3FF0651FEE96}"/>
              </a:ext>
            </a:extLst>
          </p:cNvPr>
          <p:cNvSpPr txBox="1"/>
          <p:nvPr/>
        </p:nvSpPr>
        <p:spPr>
          <a:xfrm>
            <a:off x="558936" y="4566246"/>
            <a:ext cx="2641264" cy="272510"/>
          </a:xfrm>
          <a:prstGeom prst="rect">
            <a:avLst/>
          </a:prstGeom>
        </p:spPr>
        <p:txBody>
          <a:bodyPr wrap="square" lIns="0" tIns="0" rIns="0" bIns="0" rtlCol="0" anchor="t">
            <a:spAutoFit/>
          </a:bodyPr>
          <a:lstStyle/>
          <a:p>
            <a:pPr algn="ctr">
              <a:lnSpc>
                <a:spcPts val="2239"/>
              </a:lnSpc>
            </a:pPr>
            <a:r>
              <a:rPr lang="en-US" sz="1800">
                <a:solidFill>
                  <a:srgbClr val="000000"/>
                </a:solidFill>
                <a:ea typeface="Proxima Nova"/>
                <a:cs typeface="Proxima Nova"/>
                <a:sym typeface="Proxima Nova"/>
              </a:rPr>
              <a:t>Retinal Eye Screening </a:t>
            </a:r>
          </a:p>
        </p:txBody>
      </p:sp>
    </p:spTree>
    <p:extLst>
      <p:ext uri="{BB962C8B-B14F-4D97-AF65-F5344CB8AC3E}">
        <p14:creationId xmlns:p14="http://schemas.microsoft.com/office/powerpoint/2010/main" val="380240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id="{00B87741-5641-0883-217C-45F249719528}"/>
              </a:ext>
            </a:extLst>
          </p:cNvPr>
          <p:cNvSpPr/>
          <p:nvPr/>
        </p:nvSpPr>
        <p:spPr>
          <a:xfrm>
            <a:off x="2426003" y="1"/>
            <a:ext cx="7339994" cy="3591612"/>
          </a:xfrm>
          <a:prstGeom prst="rightArrow">
            <a:avLst/>
          </a:prstGeom>
          <a:solidFill>
            <a:srgbClr val="0072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a:solidFill>
                  <a:schemeClr val="bg1"/>
                </a:solidFill>
              </a:rPr>
              <a:t>The Situation in South Yorkshire</a:t>
            </a:r>
          </a:p>
        </p:txBody>
      </p:sp>
    </p:spTree>
    <p:extLst>
      <p:ext uri="{BB962C8B-B14F-4D97-AF65-F5344CB8AC3E}">
        <p14:creationId xmlns:p14="http://schemas.microsoft.com/office/powerpoint/2010/main" val="245891453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101C3E6-75F1-4A3B-AD77-650FD3473775}"/>
              </a:ext>
            </a:extLst>
          </p:cNvPr>
          <p:cNvGraphicFramePr>
            <a:graphicFrameLocks/>
          </p:cNvGraphicFramePr>
          <p:nvPr>
            <p:extLst>
              <p:ext uri="{D42A27DB-BD31-4B8C-83A1-F6EECF244321}">
                <p14:modId xmlns:p14="http://schemas.microsoft.com/office/powerpoint/2010/main" val="2371223875"/>
              </p:ext>
            </p:extLst>
          </p:nvPr>
        </p:nvGraphicFramePr>
        <p:xfrm>
          <a:off x="5126804" y="2794572"/>
          <a:ext cx="7843341" cy="4238776"/>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F3E09B5A-D774-5266-E2B4-9050C7C17766}"/>
              </a:ext>
            </a:extLst>
          </p:cNvPr>
          <p:cNvSpPr>
            <a:spLocks noGrp="1"/>
          </p:cNvSpPr>
          <p:nvPr>
            <p:ph type="title"/>
          </p:nvPr>
        </p:nvSpPr>
        <p:spPr>
          <a:xfrm>
            <a:off x="3566278" y="179884"/>
            <a:ext cx="5059445" cy="609435"/>
          </a:xfrm>
        </p:spPr>
        <p:txBody>
          <a:bodyPr>
            <a:normAutofit/>
          </a:bodyPr>
          <a:lstStyle/>
          <a:p>
            <a:pPr algn="ctr"/>
            <a:r>
              <a:rPr lang="en-GB" sz="3600">
                <a:latin typeface="+mn-lt"/>
              </a:rPr>
              <a:t>South Yorkshire Data </a:t>
            </a:r>
          </a:p>
        </p:txBody>
      </p:sp>
      <p:graphicFrame>
        <p:nvGraphicFramePr>
          <p:cNvPr id="6" name="Table 2">
            <a:extLst>
              <a:ext uri="{FF2B5EF4-FFF2-40B4-BE49-F238E27FC236}">
                <a16:creationId xmlns:a16="http://schemas.microsoft.com/office/drawing/2014/main" id="{F4A890BC-6717-B0D1-17C0-C08030755278}"/>
              </a:ext>
            </a:extLst>
          </p:cNvPr>
          <p:cNvGraphicFramePr>
            <a:graphicFrameLocks noGrp="1"/>
          </p:cNvGraphicFramePr>
          <p:nvPr>
            <p:extLst>
              <p:ext uri="{D42A27DB-BD31-4B8C-83A1-F6EECF244321}">
                <p14:modId xmlns:p14="http://schemas.microsoft.com/office/powerpoint/2010/main" val="1351884488"/>
              </p:ext>
            </p:extLst>
          </p:nvPr>
        </p:nvGraphicFramePr>
        <p:xfrm>
          <a:off x="103695" y="921295"/>
          <a:ext cx="6881565" cy="3596642"/>
        </p:xfrm>
        <a:graphic>
          <a:graphicData uri="http://schemas.openxmlformats.org/drawingml/2006/table">
            <a:tbl>
              <a:tblPr firstRow="1" bandRow="1">
                <a:tableStyleId>{5C22544A-7EE6-4342-B048-85BDC9FD1C3A}</a:tableStyleId>
              </a:tblPr>
              <a:tblGrid>
                <a:gridCol w="1376313">
                  <a:extLst>
                    <a:ext uri="{9D8B030D-6E8A-4147-A177-3AD203B41FA5}">
                      <a16:colId xmlns:a16="http://schemas.microsoft.com/office/drawing/2014/main" val="1453037556"/>
                    </a:ext>
                  </a:extLst>
                </a:gridCol>
                <a:gridCol w="1376313">
                  <a:extLst>
                    <a:ext uri="{9D8B030D-6E8A-4147-A177-3AD203B41FA5}">
                      <a16:colId xmlns:a16="http://schemas.microsoft.com/office/drawing/2014/main" val="2496473182"/>
                    </a:ext>
                  </a:extLst>
                </a:gridCol>
                <a:gridCol w="1376313">
                  <a:extLst>
                    <a:ext uri="{9D8B030D-6E8A-4147-A177-3AD203B41FA5}">
                      <a16:colId xmlns:a16="http://schemas.microsoft.com/office/drawing/2014/main" val="1941128740"/>
                    </a:ext>
                  </a:extLst>
                </a:gridCol>
                <a:gridCol w="1376313">
                  <a:extLst>
                    <a:ext uri="{9D8B030D-6E8A-4147-A177-3AD203B41FA5}">
                      <a16:colId xmlns:a16="http://schemas.microsoft.com/office/drawing/2014/main" val="4221612229"/>
                    </a:ext>
                  </a:extLst>
                </a:gridCol>
                <a:gridCol w="1376313">
                  <a:extLst>
                    <a:ext uri="{9D8B030D-6E8A-4147-A177-3AD203B41FA5}">
                      <a16:colId xmlns:a16="http://schemas.microsoft.com/office/drawing/2014/main" val="1757012895"/>
                    </a:ext>
                  </a:extLst>
                </a:gridCol>
              </a:tblGrid>
              <a:tr h="660149">
                <a:tc>
                  <a:txBody>
                    <a:bodyPr/>
                    <a:lstStyle/>
                    <a:p>
                      <a:pPr algn="ctr"/>
                      <a:r>
                        <a:rPr lang="en-GB" sz="1800"/>
                        <a:t>9</a:t>
                      </a:r>
                      <a:r>
                        <a:rPr lang="en-GB" sz="1800" baseline="30000"/>
                        <a:t>th</a:t>
                      </a:r>
                      <a:r>
                        <a:rPr lang="en-GB" sz="1800"/>
                        <a:t> July 2024 </a:t>
                      </a:r>
                    </a:p>
                    <a:p>
                      <a:pPr algn="ctr"/>
                      <a:r>
                        <a:rPr lang="en-GB" sz="1600"/>
                        <a:t>(12 months)</a:t>
                      </a:r>
                    </a:p>
                  </a:txBody>
                  <a:tcPr>
                    <a:solidFill>
                      <a:srgbClr val="0072CE"/>
                    </a:solidFill>
                  </a:tcPr>
                </a:tc>
                <a:tc>
                  <a:txBody>
                    <a:bodyPr/>
                    <a:lstStyle/>
                    <a:p>
                      <a:pPr algn="ctr"/>
                      <a:r>
                        <a:rPr lang="en-GB" sz="1800"/>
                        <a:t>Age 18-39 with Type 2</a:t>
                      </a:r>
                    </a:p>
                  </a:txBody>
                  <a:tcPr>
                    <a:solidFill>
                      <a:srgbClr val="0072CE"/>
                    </a:solidFill>
                  </a:tcPr>
                </a:tc>
                <a:tc>
                  <a:txBody>
                    <a:bodyPr/>
                    <a:lstStyle/>
                    <a:p>
                      <a:pPr algn="ctr"/>
                      <a:r>
                        <a:rPr lang="en-GB" sz="1800"/>
                        <a:t>% 8 Care </a:t>
                      </a:r>
                    </a:p>
                  </a:txBody>
                  <a:tcPr>
                    <a:solidFill>
                      <a:srgbClr val="0072CE"/>
                    </a:solidFill>
                  </a:tcPr>
                </a:tc>
                <a:tc>
                  <a:txBody>
                    <a:bodyPr/>
                    <a:lstStyle/>
                    <a:p>
                      <a:pPr algn="ctr"/>
                      <a:r>
                        <a:rPr lang="en-GB" sz="1800"/>
                        <a:t>9 care %</a:t>
                      </a:r>
                    </a:p>
                  </a:txBody>
                  <a:tcPr>
                    <a:solidFill>
                      <a:srgbClr val="0072CE"/>
                    </a:solidFill>
                  </a:tcPr>
                </a:tc>
                <a:tc>
                  <a:txBody>
                    <a:bodyPr/>
                    <a:lstStyle/>
                    <a:p>
                      <a:pPr algn="ctr"/>
                      <a:r>
                        <a:rPr lang="en-GB" sz="1800"/>
                        <a:t>3 Treatment Target </a:t>
                      </a:r>
                    </a:p>
                  </a:txBody>
                  <a:tcPr>
                    <a:solidFill>
                      <a:srgbClr val="0072CE"/>
                    </a:solidFill>
                  </a:tcPr>
                </a:tc>
                <a:extLst>
                  <a:ext uri="{0D108BD9-81ED-4DB2-BD59-A6C34878D82A}">
                    <a16:rowId xmlns:a16="http://schemas.microsoft.com/office/drawing/2014/main" val="2353308667"/>
                  </a:ext>
                </a:extLst>
              </a:tr>
              <a:tr h="569086">
                <a:tc>
                  <a:txBody>
                    <a:bodyPr/>
                    <a:lstStyle/>
                    <a:p>
                      <a:pPr algn="l"/>
                      <a:r>
                        <a:rPr lang="en-GB" sz="1800" b="1"/>
                        <a:t>Barnsley </a:t>
                      </a:r>
                    </a:p>
                  </a:txBody>
                  <a:tcPr/>
                </a:tc>
                <a:tc>
                  <a:txBody>
                    <a:bodyPr/>
                    <a:lstStyle/>
                    <a:p>
                      <a:pPr algn="ctr"/>
                      <a:r>
                        <a:rPr lang="en-GB" sz="1800"/>
                        <a:t>575</a:t>
                      </a:r>
                    </a:p>
                  </a:txBody>
                  <a:tcPr/>
                </a:tc>
                <a:tc>
                  <a:txBody>
                    <a:bodyPr/>
                    <a:lstStyle/>
                    <a:p>
                      <a:pPr algn="ctr"/>
                      <a:r>
                        <a:rPr lang="en-GB" sz="1800"/>
                        <a:t>25.57%</a:t>
                      </a:r>
                    </a:p>
                  </a:txBody>
                  <a:tcPr/>
                </a:tc>
                <a:tc>
                  <a:txBody>
                    <a:bodyPr/>
                    <a:lstStyle/>
                    <a:p>
                      <a:pPr algn="ctr"/>
                      <a:r>
                        <a:rPr lang="en-GB" sz="1800"/>
                        <a:t>15.13%</a:t>
                      </a:r>
                    </a:p>
                  </a:txBody>
                  <a:tcPr/>
                </a:tc>
                <a:tc>
                  <a:txBody>
                    <a:bodyPr/>
                    <a:lstStyle/>
                    <a:p>
                      <a:pPr algn="ctr"/>
                      <a:r>
                        <a:rPr lang="en-GB" sz="1800"/>
                        <a:t>17.91%</a:t>
                      </a:r>
                    </a:p>
                  </a:txBody>
                  <a:tcPr/>
                </a:tc>
                <a:extLst>
                  <a:ext uri="{0D108BD9-81ED-4DB2-BD59-A6C34878D82A}">
                    <a16:rowId xmlns:a16="http://schemas.microsoft.com/office/drawing/2014/main" val="2960083351"/>
                  </a:ext>
                </a:extLst>
              </a:tr>
              <a:tr h="569086">
                <a:tc>
                  <a:txBody>
                    <a:bodyPr/>
                    <a:lstStyle/>
                    <a:p>
                      <a:pPr algn="l"/>
                      <a:r>
                        <a:rPr lang="en-GB" sz="1800" b="1"/>
                        <a:t>Doncaster </a:t>
                      </a:r>
                    </a:p>
                  </a:txBody>
                  <a:tcPr/>
                </a:tc>
                <a:tc>
                  <a:txBody>
                    <a:bodyPr/>
                    <a:lstStyle/>
                    <a:p>
                      <a:pPr algn="ctr"/>
                      <a:r>
                        <a:rPr lang="en-GB" sz="1800"/>
                        <a:t>871</a:t>
                      </a:r>
                    </a:p>
                  </a:txBody>
                  <a:tcPr/>
                </a:tc>
                <a:tc>
                  <a:txBody>
                    <a:bodyPr/>
                    <a:lstStyle/>
                    <a:p>
                      <a:pPr algn="ctr"/>
                      <a:r>
                        <a:rPr lang="en-GB" sz="1800"/>
                        <a:t>24%</a:t>
                      </a:r>
                    </a:p>
                  </a:txBody>
                  <a:tcPr/>
                </a:tc>
                <a:tc>
                  <a:txBody>
                    <a:bodyPr/>
                    <a:lstStyle/>
                    <a:p>
                      <a:pPr algn="ctr"/>
                      <a:r>
                        <a:rPr lang="en-GB" sz="1800"/>
                        <a:t>13.20%</a:t>
                      </a:r>
                    </a:p>
                  </a:txBody>
                  <a:tcPr/>
                </a:tc>
                <a:tc>
                  <a:txBody>
                    <a:bodyPr/>
                    <a:lstStyle/>
                    <a:p>
                      <a:pPr algn="ctr"/>
                      <a:r>
                        <a:rPr lang="en-GB" sz="1800"/>
                        <a:t>16.07%</a:t>
                      </a:r>
                    </a:p>
                  </a:txBody>
                  <a:tcPr/>
                </a:tc>
                <a:extLst>
                  <a:ext uri="{0D108BD9-81ED-4DB2-BD59-A6C34878D82A}">
                    <a16:rowId xmlns:a16="http://schemas.microsoft.com/office/drawing/2014/main" val="2291385061"/>
                  </a:ext>
                </a:extLst>
              </a:tr>
              <a:tr h="569086">
                <a:tc>
                  <a:txBody>
                    <a:bodyPr/>
                    <a:lstStyle/>
                    <a:p>
                      <a:pPr algn="l"/>
                      <a:r>
                        <a:rPr lang="en-GB" sz="1800" b="1"/>
                        <a:t>Rotherham </a:t>
                      </a:r>
                    </a:p>
                  </a:txBody>
                  <a:tcPr/>
                </a:tc>
                <a:tc>
                  <a:txBody>
                    <a:bodyPr/>
                    <a:lstStyle/>
                    <a:p>
                      <a:pPr algn="ctr"/>
                      <a:r>
                        <a:rPr lang="en-GB" sz="1800"/>
                        <a:t>769</a:t>
                      </a:r>
                    </a:p>
                  </a:txBody>
                  <a:tcPr/>
                </a:tc>
                <a:tc>
                  <a:txBody>
                    <a:bodyPr/>
                    <a:lstStyle/>
                    <a:p>
                      <a:pPr algn="ctr"/>
                      <a:r>
                        <a:rPr lang="en-GB" sz="1800"/>
                        <a:t>18.47%</a:t>
                      </a:r>
                    </a:p>
                  </a:txBody>
                  <a:tcPr/>
                </a:tc>
                <a:tc>
                  <a:txBody>
                    <a:bodyPr/>
                    <a:lstStyle/>
                    <a:p>
                      <a:pPr algn="ctr"/>
                      <a:r>
                        <a:rPr lang="en-GB" sz="1800"/>
                        <a:t>7.93%</a:t>
                      </a:r>
                    </a:p>
                  </a:txBody>
                  <a:tcPr/>
                </a:tc>
                <a:tc>
                  <a:txBody>
                    <a:bodyPr/>
                    <a:lstStyle/>
                    <a:p>
                      <a:pPr algn="ctr"/>
                      <a:r>
                        <a:rPr lang="en-GB" sz="1800"/>
                        <a:t>15.73%</a:t>
                      </a:r>
                    </a:p>
                  </a:txBody>
                  <a:tcPr/>
                </a:tc>
                <a:extLst>
                  <a:ext uri="{0D108BD9-81ED-4DB2-BD59-A6C34878D82A}">
                    <a16:rowId xmlns:a16="http://schemas.microsoft.com/office/drawing/2014/main" val="1383745481"/>
                  </a:ext>
                </a:extLst>
              </a:tr>
              <a:tr h="569086">
                <a:tc>
                  <a:txBody>
                    <a:bodyPr/>
                    <a:lstStyle/>
                    <a:p>
                      <a:pPr algn="l"/>
                      <a:r>
                        <a:rPr lang="en-GB" sz="1800" b="1"/>
                        <a:t>Sheffield </a:t>
                      </a:r>
                    </a:p>
                  </a:txBody>
                  <a:tcPr/>
                </a:tc>
                <a:tc>
                  <a:txBody>
                    <a:bodyPr/>
                    <a:lstStyle/>
                    <a:p>
                      <a:pPr algn="ctr"/>
                      <a:r>
                        <a:rPr lang="en-GB" sz="1800"/>
                        <a:t>1542</a:t>
                      </a:r>
                    </a:p>
                  </a:txBody>
                  <a:tcPr/>
                </a:tc>
                <a:tc>
                  <a:txBody>
                    <a:bodyPr/>
                    <a:lstStyle/>
                    <a:p>
                      <a:pPr algn="ctr"/>
                      <a:r>
                        <a:rPr lang="en-GB" sz="1800"/>
                        <a:t>30.03%</a:t>
                      </a:r>
                    </a:p>
                  </a:txBody>
                  <a:tcPr/>
                </a:tc>
                <a:tc>
                  <a:txBody>
                    <a:bodyPr/>
                    <a:lstStyle/>
                    <a:p>
                      <a:pPr algn="ctr"/>
                      <a:r>
                        <a:rPr lang="en-GB" sz="1800"/>
                        <a:t>19.52%</a:t>
                      </a:r>
                    </a:p>
                  </a:txBody>
                  <a:tcPr/>
                </a:tc>
                <a:tc>
                  <a:txBody>
                    <a:bodyPr/>
                    <a:lstStyle/>
                    <a:p>
                      <a:pPr algn="ctr"/>
                      <a:r>
                        <a:rPr lang="en-GB" sz="1800"/>
                        <a:t>14.53%</a:t>
                      </a:r>
                    </a:p>
                  </a:txBody>
                  <a:tcPr/>
                </a:tc>
                <a:extLst>
                  <a:ext uri="{0D108BD9-81ED-4DB2-BD59-A6C34878D82A}">
                    <a16:rowId xmlns:a16="http://schemas.microsoft.com/office/drawing/2014/main" val="3844429001"/>
                  </a:ext>
                </a:extLst>
              </a:tr>
              <a:tr h="660149">
                <a:tc>
                  <a:txBody>
                    <a:bodyPr/>
                    <a:lstStyle/>
                    <a:p>
                      <a:pPr algn="l"/>
                      <a:r>
                        <a:rPr lang="en-GB" sz="1800" b="1">
                          <a:solidFill>
                            <a:schemeClr val="bg1"/>
                          </a:solidFill>
                        </a:rPr>
                        <a:t>South Yorkshire </a:t>
                      </a:r>
                    </a:p>
                  </a:txBody>
                  <a:tcPr>
                    <a:solidFill>
                      <a:srgbClr val="0070C0"/>
                    </a:solidFill>
                  </a:tcPr>
                </a:tc>
                <a:tc>
                  <a:txBody>
                    <a:bodyPr/>
                    <a:lstStyle/>
                    <a:p>
                      <a:pPr algn="ctr"/>
                      <a:r>
                        <a:rPr lang="en-GB" sz="1800" b="1">
                          <a:solidFill>
                            <a:schemeClr val="bg1"/>
                          </a:solidFill>
                        </a:rPr>
                        <a:t>3757</a:t>
                      </a:r>
                    </a:p>
                  </a:txBody>
                  <a:tcPr>
                    <a:solidFill>
                      <a:srgbClr val="0070C0"/>
                    </a:solidFill>
                  </a:tcPr>
                </a:tc>
                <a:tc>
                  <a:txBody>
                    <a:bodyPr/>
                    <a:lstStyle/>
                    <a:p>
                      <a:pPr algn="ctr"/>
                      <a:r>
                        <a:rPr lang="en-GB" sz="1800" b="1">
                          <a:solidFill>
                            <a:schemeClr val="bg1"/>
                          </a:solidFill>
                        </a:rPr>
                        <a:t>25.58%</a:t>
                      </a:r>
                    </a:p>
                  </a:txBody>
                  <a:tcPr>
                    <a:solidFill>
                      <a:srgbClr val="0070C0"/>
                    </a:solidFill>
                  </a:tcPr>
                </a:tc>
                <a:tc>
                  <a:txBody>
                    <a:bodyPr/>
                    <a:lstStyle/>
                    <a:p>
                      <a:pPr algn="ctr"/>
                      <a:r>
                        <a:rPr lang="en-GB" sz="1800" b="1" dirty="0">
                          <a:solidFill>
                            <a:schemeClr val="bg1"/>
                          </a:solidFill>
                        </a:rPr>
                        <a:t>15.01%</a:t>
                      </a:r>
                    </a:p>
                  </a:txBody>
                  <a:tcPr>
                    <a:solidFill>
                      <a:srgbClr val="0070C0"/>
                    </a:solidFill>
                  </a:tcPr>
                </a:tc>
                <a:tc>
                  <a:txBody>
                    <a:bodyPr/>
                    <a:lstStyle/>
                    <a:p>
                      <a:pPr algn="ctr"/>
                      <a:r>
                        <a:rPr lang="en-GB" sz="1800" b="1" dirty="0">
                          <a:solidFill>
                            <a:schemeClr val="bg1"/>
                          </a:solidFill>
                        </a:rPr>
                        <a:t>15.65%</a:t>
                      </a:r>
                    </a:p>
                  </a:txBody>
                  <a:tcPr>
                    <a:solidFill>
                      <a:srgbClr val="0070C0"/>
                    </a:solidFill>
                  </a:tcPr>
                </a:tc>
                <a:extLst>
                  <a:ext uri="{0D108BD9-81ED-4DB2-BD59-A6C34878D82A}">
                    <a16:rowId xmlns:a16="http://schemas.microsoft.com/office/drawing/2014/main" val="1767216811"/>
                  </a:ext>
                </a:extLst>
              </a:tr>
            </a:tbl>
          </a:graphicData>
        </a:graphic>
      </p:graphicFrame>
      <p:sp>
        <p:nvSpPr>
          <p:cNvPr id="2" name="TextBox 1">
            <a:extLst>
              <a:ext uri="{FF2B5EF4-FFF2-40B4-BE49-F238E27FC236}">
                <a16:creationId xmlns:a16="http://schemas.microsoft.com/office/drawing/2014/main" id="{13192532-99BD-53C5-741D-657A479F3516}"/>
              </a:ext>
            </a:extLst>
          </p:cNvPr>
          <p:cNvSpPr txBox="1"/>
          <p:nvPr/>
        </p:nvSpPr>
        <p:spPr>
          <a:xfrm>
            <a:off x="103695" y="6476214"/>
            <a:ext cx="3091992" cy="276999"/>
          </a:xfrm>
          <a:prstGeom prst="rect">
            <a:avLst/>
          </a:prstGeom>
          <a:noFill/>
        </p:spPr>
        <p:txBody>
          <a:bodyPr wrap="square" rtlCol="0">
            <a:spAutoFit/>
          </a:bodyPr>
          <a:lstStyle/>
          <a:p>
            <a:r>
              <a:rPr lang="en-GB" sz="1200"/>
              <a:t>July 2024, GP Clinical System Search SY.  </a:t>
            </a:r>
          </a:p>
        </p:txBody>
      </p:sp>
      <p:sp>
        <p:nvSpPr>
          <p:cNvPr id="4" name="Oval 3">
            <a:extLst>
              <a:ext uri="{FF2B5EF4-FFF2-40B4-BE49-F238E27FC236}">
                <a16:creationId xmlns:a16="http://schemas.microsoft.com/office/drawing/2014/main" id="{DF96354A-0880-B9DE-60EA-C02FFB34510B}"/>
              </a:ext>
            </a:extLst>
          </p:cNvPr>
          <p:cNvSpPr/>
          <p:nvPr/>
        </p:nvSpPr>
        <p:spPr>
          <a:xfrm>
            <a:off x="4530903" y="3729520"/>
            <a:ext cx="863029" cy="62672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26A386BA-EB17-4378-2D2F-3366862B09F3}"/>
              </a:ext>
            </a:extLst>
          </p:cNvPr>
          <p:cNvSpPr/>
          <p:nvPr/>
        </p:nvSpPr>
        <p:spPr>
          <a:xfrm>
            <a:off x="5815172" y="3729520"/>
            <a:ext cx="939505" cy="62672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7265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extBox 4">
            <a:extLst>
              <a:ext uri="{FF2B5EF4-FFF2-40B4-BE49-F238E27FC236}">
                <a16:creationId xmlns:a16="http://schemas.microsoft.com/office/drawing/2014/main" id="{1FA4FE22-F469-D304-6A98-3A84C9099D33}"/>
              </a:ext>
            </a:extLst>
          </p:cNvPr>
          <p:cNvGraphicFramePr/>
          <p:nvPr>
            <p:extLst>
              <p:ext uri="{D42A27DB-BD31-4B8C-83A1-F6EECF244321}">
                <p14:modId xmlns:p14="http://schemas.microsoft.com/office/powerpoint/2010/main" val="1064600494"/>
              </p:ext>
            </p:extLst>
          </p:nvPr>
        </p:nvGraphicFramePr>
        <p:xfrm>
          <a:off x="1554206" y="1187327"/>
          <a:ext cx="9083587" cy="4214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5619809"/>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ave crashing into the water&#10;&#10;Description automatically generated">
            <a:extLst>
              <a:ext uri="{FF2B5EF4-FFF2-40B4-BE49-F238E27FC236}">
                <a16:creationId xmlns:a16="http://schemas.microsoft.com/office/drawing/2014/main" id="{6E33D5C6-3D0D-C5C4-7B4E-5921866CC40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199" y="-6426"/>
            <a:ext cx="12268200" cy="6931101"/>
          </a:xfrm>
          <a:prstGeom prst="rect">
            <a:avLst/>
          </a:prstGeom>
        </p:spPr>
      </p:pic>
      <p:sp>
        <p:nvSpPr>
          <p:cNvPr id="6" name="TextBox 5">
            <a:extLst>
              <a:ext uri="{FF2B5EF4-FFF2-40B4-BE49-F238E27FC236}">
                <a16:creationId xmlns:a16="http://schemas.microsoft.com/office/drawing/2014/main" id="{86BC8D9D-BE4C-93F1-5E77-DF3318F7F7AD}"/>
              </a:ext>
            </a:extLst>
          </p:cNvPr>
          <p:cNvSpPr txBox="1"/>
          <p:nvPr/>
        </p:nvSpPr>
        <p:spPr>
          <a:xfrm>
            <a:off x="289560" y="6858000"/>
            <a:ext cx="9416778" cy="523220"/>
          </a:xfrm>
          <a:prstGeom prst="rect">
            <a:avLst/>
          </a:prstGeom>
          <a:noFill/>
        </p:spPr>
        <p:txBody>
          <a:bodyPr wrap="square" rtlCol="0">
            <a:spAutoFit/>
          </a:bodyPr>
          <a:lstStyle/>
          <a:p>
            <a:r>
              <a:rPr lang="pt-BR" sz="1400" b="0" i="0">
                <a:solidFill>
                  <a:srgbClr val="333333"/>
                </a:solidFill>
                <a:effectLst/>
                <a:latin typeface="interfaceregular"/>
              </a:rPr>
              <a:t>NHS Digital. National diabetes audit. </a:t>
            </a:r>
            <a:r>
              <a:rPr lang="pt-BR" sz="1400" b="0" i="0" u="none" strike="noStrike">
                <a:solidFill>
                  <a:srgbClr val="2A6EBB"/>
                </a:solidFill>
                <a:effectLst/>
                <a:latin typeface="interfaceregular"/>
                <a:hlinkClick r:id="rId4"/>
              </a:rPr>
              <a:t>https://digital.nhs.uk/data-and-information/publications/statistical/national-diabetes-audit</a:t>
            </a:r>
            <a:endParaRPr lang="en-GB" sz="1400"/>
          </a:p>
        </p:txBody>
      </p:sp>
      <p:sp>
        <p:nvSpPr>
          <p:cNvPr id="7" name="TextBox 6">
            <a:extLst>
              <a:ext uri="{FF2B5EF4-FFF2-40B4-BE49-F238E27FC236}">
                <a16:creationId xmlns:a16="http://schemas.microsoft.com/office/drawing/2014/main" id="{D1D55737-1A93-EC7D-9E3F-AA36B75FDC53}"/>
              </a:ext>
            </a:extLst>
          </p:cNvPr>
          <p:cNvSpPr txBox="1"/>
          <p:nvPr/>
        </p:nvSpPr>
        <p:spPr>
          <a:xfrm>
            <a:off x="7496175" y="281907"/>
            <a:ext cx="4695825" cy="1785640"/>
          </a:xfrm>
          <a:prstGeom prst="flowChartPunchedTape">
            <a:avLst/>
          </a:prstGeom>
          <a:noFill/>
        </p:spPr>
        <p:txBody>
          <a:bodyPr wrap="square" rtlCol="0">
            <a:spAutoFit/>
          </a:bodyPr>
          <a:lstStyle/>
          <a:p>
            <a:r>
              <a:rPr lang="en-GB" sz="3200" b="1">
                <a:solidFill>
                  <a:schemeClr val="bg1"/>
                </a:solidFill>
              </a:rPr>
              <a:t>THE T2DAY TSUNAMI IN SOUTH YORKSHIRE   </a:t>
            </a:r>
          </a:p>
        </p:txBody>
      </p:sp>
    </p:spTree>
    <p:extLst>
      <p:ext uri="{BB962C8B-B14F-4D97-AF65-F5344CB8AC3E}">
        <p14:creationId xmlns:p14="http://schemas.microsoft.com/office/powerpoint/2010/main" val="107476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ave crashing into the water&#10;&#10;Description automatically generated">
            <a:extLst>
              <a:ext uri="{FF2B5EF4-FFF2-40B4-BE49-F238E27FC236}">
                <a16:creationId xmlns:a16="http://schemas.microsoft.com/office/drawing/2014/main" id="{6E33D5C6-3D0D-C5C4-7B4E-5921866CC40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199" y="-6426"/>
            <a:ext cx="12268200" cy="6931101"/>
          </a:xfrm>
          <a:prstGeom prst="rect">
            <a:avLst/>
          </a:prstGeom>
        </p:spPr>
      </p:pic>
      <p:sp>
        <p:nvSpPr>
          <p:cNvPr id="6" name="TextBox 5">
            <a:extLst>
              <a:ext uri="{FF2B5EF4-FFF2-40B4-BE49-F238E27FC236}">
                <a16:creationId xmlns:a16="http://schemas.microsoft.com/office/drawing/2014/main" id="{86BC8D9D-BE4C-93F1-5E77-DF3318F7F7AD}"/>
              </a:ext>
            </a:extLst>
          </p:cNvPr>
          <p:cNvSpPr txBox="1"/>
          <p:nvPr/>
        </p:nvSpPr>
        <p:spPr>
          <a:xfrm>
            <a:off x="289560" y="6858000"/>
            <a:ext cx="9416778" cy="523220"/>
          </a:xfrm>
          <a:prstGeom prst="rect">
            <a:avLst/>
          </a:prstGeom>
          <a:noFill/>
        </p:spPr>
        <p:txBody>
          <a:bodyPr wrap="square" rtlCol="0">
            <a:spAutoFit/>
          </a:bodyPr>
          <a:lstStyle/>
          <a:p>
            <a:r>
              <a:rPr lang="pt-BR" sz="1400" b="0" i="0">
                <a:solidFill>
                  <a:srgbClr val="333333"/>
                </a:solidFill>
                <a:effectLst/>
                <a:latin typeface="interfaceregular"/>
              </a:rPr>
              <a:t>NHS Digital. National diabetes audit. </a:t>
            </a:r>
            <a:r>
              <a:rPr lang="pt-BR" sz="1400" b="0" i="0" u="none" strike="noStrike">
                <a:solidFill>
                  <a:srgbClr val="2A6EBB"/>
                </a:solidFill>
                <a:effectLst/>
                <a:latin typeface="interfaceregular"/>
                <a:hlinkClick r:id="rId4"/>
              </a:rPr>
              <a:t>https://digital.nhs.uk/data-and-information/publications/statistical/national-diabetes-audit</a:t>
            </a:r>
            <a:endParaRPr lang="en-GB" sz="1400"/>
          </a:p>
        </p:txBody>
      </p:sp>
      <p:sp>
        <p:nvSpPr>
          <p:cNvPr id="7" name="TextBox 6">
            <a:extLst>
              <a:ext uri="{FF2B5EF4-FFF2-40B4-BE49-F238E27FC236}">
                <a16:creationId xmlns:a16="http://schemas.microsoft.com/office/drawing/2014/main" id="{D1D55737-1A93-EC7D-9E3F-AA36B75FDC53}"/>
              </a:ext>
            </a:extLst>
          </p:cNvPr>
          <p:cNvSpPr txBox="1"/>
          <p:nvPr/>
        </p:nvSpPr>
        <p:spPr>
          <a:xfrm>
            <a:off x="7499939" y="239703"/>
            <a:ext cx="5305425" cy="1785640"/>
          </a:xfrm>
          <a:prstGeom prst="flowChartPunchedTape">
            <a:avLst/>
          </a:prstGeom>
          <a:noFill/>
        </p:spPr>
        <p:txBody>
          <a:bodyPr wrap="square" rtlCol="0">
            <a:spAutoFit/>
          </a:bodyPr>
          <a:lstStyle/>
          <a:p>
            <a:r>
              <a:rPr lang="en-GB" sz="3200" b="1" dirty="0">
                <a:solidFill>
                  <a:schemeClr val="bg1"/>
                </a:solidFill>
              </a:rPr>
              <a:t>THE T2DAY TSUNAMI IN SOUTH YORKSHIRE   </a:t>
            </a:r>
          </a:p>
        </p:txBody>
      </p:sp>
      <p:sp>
        <p:nvSpPr>
          <p:cNvPr id="2" name="TextBox 1">
            <a:extLst>
              <a:ext uri="{FF2B5EF4-FFF2-40B4-BE49-F238E27FC236}">
                <a16:creationId xmlns:a16="http://schemas.microsoft.com/office/drawing/2014/main" id="{7101DE77-563F-3D6E-5908-7E5EE6FC3289}"/>
              </a:ext>
            </a:extLst>
          </p:cNvPr>
          <p:cNvSpPr txBox="1"/>
          <p:nvPr/>
        </p:nvSpPr>
        <p:spPr>
          <a:xfrm>
            <a:off x="4250267" y="2620566"/>
            <a:ext cx="3691467" cy="3046988"/>
          </a:xfrm>
          <a:prstGeom prst="rect">
            <a:avLst/>
          </a:prstGeom>
          <a:solidFill>
            <a:schemeClr val="accent5">
              <a:lumMod val="20000"/>
              <a:lumOff val="80000"/>
            </a:schemeClr>
          </a:solidFill>
        </p:spPr>
        <p:txBody>
          <a:bodyPr wrap="square" rtlCol="0">
            <a:spAutoFit/>
          </a:bodyPr>
          <a:lstStyle/>
          <a:p>
            <a:r>
              <a:rPr lang="en-GB" sz="2400" b="1">
                <a:solidFill>
                  <a:srgbClr val="0072CE"/>
                </a:solidFill>
              </a:rPr>
              <a:t>T</a:t>
            </a:r>
            <a:r>
              <a:rPr lang="en-GB" sz="2400" b="1" i="0">
                <a:solidFill>
                  <a:srgbClr val="0072CE"/>
                </a:solidFill>
                <a:effectLst/>
              </a:rPr>
              <a:t>he proportion of people with type 2 diabetes is rising most quickly in under 40s—about an 18% rise in cross-sectional prevalence in the past five years, which compares with 11% in older age groups.</a:t>
            </a:r>
            <a:endParaRPr lang="en-GB" sz="2400" b="1">
              <a:solidFill>
                <a:srgbClr val="0072CE"/>
              </a:solidFill>
            </a:endParaRPr>
          </a:p>
        </p:txBody>
      </p:sp>
    </p:spTree>
    <p:extLst>
      <p:ext uri="{BB962C8B-B14F-4D97-AF65-F5344CB8AC3E}">
        <p14:creationId xmlns:p14="http://schemas.microsoft.com/office/powerpoint/2010/main" val="110918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BA546F-44B8-0645-C23E-2B13DFA6A217}"/>
              </a:ext>
            </a:extLst>
          </p:cNvPr>
          <p:cNvSpPr/>
          <p:nvPr/>
        </p:nvSpPr>
        <p:spPr>
          <a:xfrm>
            <a:off x="869156" y="904874"/>
            <a:ext cx="10198894" cy="5248275"/>
          </a:xfrm>
          <a:prstGeom prst="rect">
            <a:avLst/>
          </a:prstGeom>
          <a:solidFill>
            <a:srgbClr val="0072CE"/>
          </a:solidFill>
          <a:ln>
            <a:solidFill>
              <a:srgbClr val="0072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Despite all the risks, people with EOT2D are:</a:t>
            </a:r>
          </a:p>
          <a:p>
            <a:endParaRPr lang="en-GB" sz="3600" b="1"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36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GB" sz="3600" b="1" i="1" u="sng" dirty="0">
                <a:solidFill>
                  <a:srgbClr val="FFFF00"/>
                </a:solidFill>
                <a:effectLst/>
                <a:latin typeface="Arial" panose="020B0604020202020204" pitchFamily="34" charset="0"/>
                <a:ea typeface="Calibri" panose="020F0502020204030204" pitchFamily="34" charset="0"/>
                <a:cs typeface="Arial" panose="020B0604020202020204" pitchFamily="34" charset="0"/>
              </a:rPr>
              <a:t>less likely </a:t>
            </a:r>
            <a:r>
              <a:rPr lang="en-GB" sz="36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to receive all NICE-recommended care processes </a:t>
            </a:r>
          </a:p>
          <a:p>
            <a:pPr marL="285750" indent="-285750">
              <a:buFont typeface="Arial" panose="020B0604020202020204" pitchFamily="34" charset="0"/>
              <a:buChar char="•"/>
            </a:pPr>
            <a:endParaRPr lang="en-GB" sz="3600" b="1"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36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tend to have </a:t>
            </a:r>
            <a:r>
              <a:rPr lang="en-GB" sz="3600" b="1" i="1" u="sng" dirty="0">
                <a:solidFill>
                  <a:srgbClr val="FFFF00"/>
                </a:solidFill>
                <a:effectLst/>
                <a:latin typeface="Arial" panose="020B0604020202020204" pitchFamily="34" charset="0"/>
                <a:ea typeface="Calibri" panose="020F0502020204030204" pitchFamily="34" charset="0"/>
                <a:cs typeface="Arial" panose="020B0604020202020204" pitchFamily="34" charset="0"/>
              </a:rPr>
              <a:t>higher HbA1c </a:t>
            </a:r>
          </a:p>
          <a:p>
            <a:pPr marL="285750" indent="-285750">
              <a:buFont typeface="Arial" panose="020B0604020202020204" pitchFamily="34" charset="0"/>
              <a:buChar char="•"/>
            </a:pPr>
            <a:endParaRPr lang="en-GB" sz="3600" b="1" i="1" u="sng"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GB" sz="36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….than older people with Type 2 diabetes.</a:t>
            </a:r>
            <a:endParaRPr lang="en-GB" sz="3600" dirty="0">
              <a:solidFill>
                <a:schemeClr val="bg1"/>
              </a:solidFill>
            </a:endParaRPr>
          </a:p>
        </p:txBody>
      </p:sp>
    </p:spTree>
    <p:extLst>
      <p:ext uri="{BB962C8B-B14F-4D97-AF65-F5344CB8AC3E}">
        <p14:creationId xmlns:p14="http://schemas.microsoft.com/office/powerpoint/2010/main" val="3982668336"/>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C61C1A-227B-70C9-90E2-6D93B8588AE6}"/>
              </a:ext>
            </a:extLst>
          </p:cNvPr>
          <p:cNvSpPr txBox="1"/>
          <p:nvPr/>
        </p:nvSpPr>
        <p:spPr>
          <a:xfrm>
            <a:off x="1966913" y="250003"/>
            <a:ext cx="8258175" cy="1077218"/>
          </a:xfrm>
          <a:prstGeom prst="rect">
            <a:avLst/>
          </a:prstGeom>
          <a:noFill/>
        </p:spPr>
        <p:txBody>
          <a:bodyPr wrap="square" rtlCol="0">
            <a:spAutoFit/>
          </a:bodyPr>
          <a:lstStyle/>
          <a:p>
            <a:r>
              <a:rPr lang="en-GB" sz="3200" b="1">
                <a:solidFill>
                  <a:schemeClr val="accent1"/>
                </a:solidFill>
                <a:latin typeface="Arial" panose="020B0604020202020204" pitchFamily="34" charset="0"/>
                <a:cs typeface="Arial" panose="020B0604020202020204" pitchFamily="34" charset="0"/>
              </a:rPr>
              <a:t>SY T2Day Model of care and our strategy</a:t>
            </a:r>
          </a:p>
          <a:p>
            <a:r>
              <a:rPr lang="en-GB" sz="3200" b="1">
                <a:solidFill>
                  <a:schemeClr val="accent1"/>
                </a:solidFill>
                <a:latin typeface="Arial" panose="020B0604020202020204" pitchFamily="34" charset="0"/>
                <a:cs typeface="Arial" panose="020B0604020202020204" pitchFamily="34" charset="0"/>
              </a:rPr>
              <a:t>… What are we going to do and how?</a:t>
            </a:r>
          </a:p>
        </p:txBody>
      </p:sp>
      <p:sp>
        <p:nvSpPr>
          <p:cNvPr id="9" name="Text Placeholder 11">
            <a:extLst>
              <a:ext uri="{FF2B5EF4-FFF2-40B4-BE49-F238E27FC236}">
                <a16:creationId xmlns:a16="http://schemas.microsoft.com/office/drawing/2014/main" id="{4A5DADE1-2DBE-0573-D7B3-59D526C4E213}"/>
              </a:ext>
            </a:extLst>
          </p:cNvPr>
          <p:cNvSpPr txBox="1">
            <a:spLocks/>
          </p:cNvSpPr>
          <p:nvPr/>
        </p:nvSpPr>
        <p:spPr>
          <a:xfrm>
            <a:off x="6274589" y="4990707"/>
            <a:ext cx="2598737" cy="1109662"/>
          </a:xfrm>
          <a:prstGeom prst="rect">
            <a:avLst/>
          </a:prstGeom>
          <a:noFill/>
        </p:spPr>
        <p:txBody>
          <a:bodyPr vert="horz" lIns="0" tIns="274320" rIns="0" bIns="45720" rtlCol="0" anchor="t">
            <a:noAutofit/>
          </a:bodyPr>
          <a:lstStyle>
            <a:lvl1pPr marL="0" indent="0" algn="ctr" defTabSz="914400" rtl="0" eaLnBrk="1" latinLnBrk="0" hangingPunct="1">
              <a:lnSpc>
                <a:spcPct val="100000"/>
              </a:lnSpc>
              <a:spcBef>
                <a:spcPts val="0"/>
              </a:spcBef>
              <a:buFont typeface="Arial" panose="020B0604020202020204" pitchFamily="34" charset="0"/>
              <a:buNone/>
              <a:defRPr sz="1800" b="0" kern="1200" cap="all" baseline="0">
                <a:solidFill>
                  <a:schemeClr val="accent6"/>
                </a:solidFill>
                <a:latin typeface="+mj-lt"/>
                <a:ea typeface="+mn-ea"/>
                <a:cs typeface="Arial" panose="020B0604020202020204" pitchFamily="34" charset="0"/>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0" i="0" u="none" strike="noStrike" kern="1200" cap="all" spc="0" normalizeH="0" baseline="0" noProof="0">
              <a:ln>
                <a:noFill/>
              </a:ln>
              <a:solidFill>
                <a:srgbClr val="1F2C8F"/>
              </a:solidFill>
              <a:effectLst/>
              <a:uLnTx/>
              <a:uFillTx/>
              <a:latin typeface="Sabon Next LT"/>
              <a:ea typeface="+mn-ea"/>
              <a:cs typeface="Arial" panose="020B0604020202020204" pitchFamily="34" charset="0"/>
            </a:endParaRPr>
          </a:p>
        </p:txBody>
      </p:sp>
      <p:grpSp>
        <p:nvGrpSpPr>
          <p:cNvPr id="4" name="Group 3">
            <a:extLst>
              <a:ext uri="{FF2B5EF4-FFF2-40B4-BE49-F238E27FC236}">
                <a16:creationId xmlns:a16="http://schemas.microsoft.com/office/drawing/2014/main" id="{65C0DEE1-D1FA-5482-4666-DD23878E2BAF}"/>
              </a:ext>
            </a:extLst>
          </p:cNvPr>
          <p:cNvGrpSpPr/>
          <p:nvPr/>
        </p:nvGrpSpPr>
        <p:grpSpPr>
          <a:xfrm>
            <a:off x="465217" y="2392363"/>
            <a:ext cx="2597150" cy="3572517"/>
            <a:chOff x="760492" y="2392363"/>
            <a:chExt cx="2597150" cy="3572517"/>
          </a:xfrm>
        </p:grpSpPr>
        <p:sp>
          <p:nvSpPr>
            <p:cNvPr id="7" name="Text Placeholder 6">
              <a:extLst>
                <a:ext uri="{FF2B5EF4-FFF2-40B4-BE49-F238E27FC236}">
                  <a16:creationId xmlns:a16="http://schemas.microsoft.com/office/drawing/2014/main" id="{EFC7FD85-F1F6-C2CA-7108-5BAB13C5CF69}"/>
                </a:ext>
              </a:extLst>
            </p:cNvPr>
            <p:cNvSpPr txBox="1">
              <a:spLocks/>
            </p:cNvSpPr>
            <p:nvPr/>
          </p:nvSpPr>
          <p:spPr>
            <a:xfrm>
              <a:off x="916885" y="5599755"/>
              <a:ext cx="2283472" cy="365125"/>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360"/>
                </a:spcBef>
                <a:buFont typeface="Arial" panose="020B0604020202020204" pitchFamily="34" charset="0"/>
                <a:buNone/>
                <a:defRPr sz="14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1F2C8F"/>
                  </a:solidFill>
                  <a:effectLst/>
                  <a:uLnTx/>
                  <a:uFillTx/>
                  <a:latin typeface="Sabon Next LT"/>
                  <a:ea typeface="+mn-ea"/>
                  <a:cs typeface="+mn-cs"/>
                </a:rPr>
                <a:t>Prevention</a:t>
              </a:r>
            </a:p>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1F2C8F"/>
                </a:solidFill>
                <a:effectLst/>
                <a:uLnTx/>
                <a:uFillTx/>
                <a:latin typeface="Sabon Next LT"/>
                <a:ea typeface="+mn-ea"/>
                <a:cs typeface="+mn-cs"/>
              </a:endParaRPr>
            </a:p>
          </p:txBody>
        </p:sp>
        <p:pic>
          <p:nvPicPr>
            <p:cNvPr id="12" name="Picture 2" descr="Healthier You: NHS Diabetes Prevention Programme To Launch in Leicester to  Help Prevent Type 2 Diabetes — Leicester Diabetes Centre">
              <a:extLst>
                <a:ext uri="{FF2B5EF4-FFF2-40B4-BE49-F238E27FC236}">
                  <a16:creationId xmlns:a16="http://schemas.microsoft.com/office/drawing/2014/main" id="{E3CF50CC-9EF3-2B32-C3CA-CAFE46674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492" y="2392363"/>
              <a:ext cx="2597150" cy="2596895"/>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8CD5593A-4A43-D54D-4FDC-68F7F96D2984}"/>
              </a:ext>
            </a:extLst>
          </p:cNvPr>
          <p:cNvGrpSpPr/>
          <p:nvPr/>
        </p:nvGrpSpPr>
        <p:grpSpPr>
          <a:xfrm>
            <a:off x="3368710" y="2391768"/>
            <a:ext cx="2597150" cy="3573112"/>
            <a:chOff x="3517234" y="2392364"/>
            <a:chExt cx="2597150" cy="3573112"/>
          </a:xfrm>
        </p:grpSpPr>
        <p:sp>
          <p:nvSpPr>
            <p:cNvPr id="8" name="Text Placeholder 9">
              <a:extLst>
                <a:ext uri="{FF2B5EF4-FFF2-40B4-BE49-F238E27FC236}">
                  <a16:creationId xmlns:a16="http://schemas.microsoft.com/office/drawing/2014/main" id="{8B6E0816-CF1F-F4C5-4978-E0C5B70F5207}"/>
                </a:ext>
              </a:extLst>
            </p:cNvPr>
            <p:cNvSpPr txBox="1">
              <a:spLocks/>
            </p:cNvSpPr>
            <p:nvPr/>
          </p:nvSpPr>
          <p:spPr>
            <a:xfrm>
              <a:off x="3674073" y="5600351"/>
              <a:ext cx="2283472" cy="365125"/>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360"/>
                </a:spcBef>
                <a:buFont typeface="Arial" panose="020B0604020202020204" pitchFamily="34" charset="0"/>
                <a:buNone/>
                <a:defRPr sz="14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1F2C8F"/>
                  </a:solidFill>
                  <a:effectLst/>
                  <a:uLnTx/>
                  <a:uFillTx/>
                  <a:latin typeface="Sabon Next LT"/>
                  <a:ea typeface="+mn-ea"/>
                  <a:cs typeface="+mn-cs"/>
                </a:rPr>
                <a:t>Integration</a:t>
              </a:r>
            </a:p>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1F2C8F"/>
                </a:solidFill>
                <a:effectLst/>
                <a:uLnTx/>
                <a:uFillTx/>
                <a:latin typeface="Sabon Next LT"/>
                <a:ea typeface="+mn-ea"/>
                <a:cs typeface="+mn-cs"/>
              </a:endParaRPr>
            </a:p>
          </p:txBody>
        </p:sp>
        <p:pic>
          <p:nvPicPr>
            <p:cNvPr id="13" name="Picture 2" descr="Will Primary Care Networks be the engine of change to drive Integrated Care?  - Thoughts from the Centre | Deloitte UK">
              <a:extLst>
                <a:ext uri="{FF2B5EF4-FFF2-40B4-BE49-F238E27FC236}">
                  <a16:creationId xmlns:a16="http://schemas.microsoft.com/office/drawing/2014/main" id="{3245D90D-5090-CD1A-D18B-D15981C59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985" r="24985"/>
            <a:stretch>
              <a:fillRect/>
            </a:stretch>
          </p:blipFill>
          <p:spPr bwMode="auto">
            <a:xfrm>
              <a:off x="3517234" y="2392364"/>
              <a:ext cx="2597150" cy="2596894"/>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F6152503-8AA5-8D7C-B58E-E2B77B411026}"/>
              </a:ext>
            </a:extLst>
          </p:cNvPr>
          <p:cNvGrpSpPr/>
          <p:nvPr/>
        </p:nvGrpSpPr>
        <p:grpSpPr>
          <a:xfrm>
            <a:off x="6202284" y="2294050"/>
            <a:ext cx="2595563" cy="3573709"/>
            <a:chOff x="6276975" y="2392363"/>
            <a:chExt cx="2595563" cy="3573709"/>
          </a:xfrm>
        </p:grpSpPr>
        <p:sp>
          <p:nvSpPr>
            <p:cNvPr id="10" name="Text Placeholder 12">
              <a:extLst>
                <a:ext uri="{FF2B5EF4-FFF2-40B4-BE49-F238E27FC236}">
                  <a16:creationId xmlns:a16="http://schemas.microsoft.com/office/drawing/2014/main" id="{49B4D23B-0605-5F85-D0FB-484875C89EF0}"/>
                </a:ext>
              </a:extLst>
            </p:cNvPr>
            <p:cNvSpPr txBox="1">
              <a:spLocks/>
            </p:cNvSpPr>
            <p:nvPr/>
          </p:nvSpPr>
          <p:spPr>
            <a:xfrm>
              <a:off x="6432529" y="5600947"/>
              <a:ext cx="2283472" cy="365125"/>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360"/>
                </a:spcBef>
                <a:buFont typeface="Arial" panose="020B0604020202020204" pitchFamily="34" charset="0"/>
                <a:buNone/>
                <a:defRPr sz="14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1F2C8F"/>
                  </a:solidFill>
                  <a:effectLst/>
                  <a:uLnTx/>
                  <a:uFillTx/>
                  <a:latin typeface="Sabon Next LT"/>
                  <a:ea typeface="+mn-ea"/>
                  <a:cs typeface="+mn-cs"/>
                </a:rPr>
                <a:t>Engagement</a:t>
              </a:r>
            </a:p>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r>
                <a:rPr lang="en-US" sz="2400" b="1">
                  <a:solidFill>
                    <a:srgbClr val="1F2C8F"/>
                  </a:solidFill>
                  <a:latin typeface="Sabon Next LT"/>
                </a:rPr>
                <a:t>Education</a:t>
              </a:r>
              <a:r>
                <a:rPr kumimoji="0" lang="en-US" sz="2400" b="1" i="0" u="none" strike="noStrike" kern="1200" cap="none" spc="0" normalizeH="0" baseline="0" noProof="0">
                  <a:ln>
                    <a:noFill/>
                  </a:ln>
                  <a:solidFill>
                    <a:srgbClr val="1F2C8F"/>
                  </a:solidFill>
                  <a:effectLst/>
                  <a:uLnTx/>
                  <a:uFillTx/>
                  <a:latin typeface="Sabon Next LT"/>
                  <a:ea typeface="+mn-ea"/>
                  <a:cs typeface="+mn-cs"/>
                </a:rPr>
                <a:t> </a:t>
              </a:r>
            </a:p>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1F2C8F"/>
                </a:solidFill>
                <a:effectLst/>
                <a:uLnTx/>
                <a:uFillTx/>
                <a:latin typeface="Sabon Next LT"/>
                <a:ea typeface="+mn-ea"/>
                <a:cs typeface="+mn-cs"/>
              </a:endParaRPr>
            </a:p>
          </p:txBody>
        </p:sp>
        <p:pic>
          <p:nvPicPr>
            <p:cNvPr id="14" name="Picture 6">
              <a:extLst>
                <a:ext uri="{FF2B5EF4-FFF2-40B4-BE49-F238E27FC236}">
                  <a16:creationId xmlns:a16="http://schemas.microsoft.com/office/drawing/2014/main" id="{70BDAC6D-BD86-3BD0-5B0B-4A272CEAC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766" r="23766"/>
            <a:stretch>
              <a:fillRect/>
            </a:stretch>
          </p:blipFill>
          <p:spPr bwMode="auto">
            <a:xfrm>
              <a:off x="6276975" y="2392363"/>
              <a:ext cx="2595563" cy="2596896"/>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79DA3A07-0D77-1562-099A-E911C1C45C3F}"/>
              </a:ext>
            </a:extLst>
          </p:cNvPr>
          <p:cNvGrpSpPr/>
          <p:nvPr/>
        </p:nvGrpSpPr>
        <p:grpSpPr>
          <a:xfrm>
            <a:off x="9034271" y="2294902"/>
            <a:ext cx="2596896" cy="3572857"/>
            <a:chOff x="9034272" y="2393215"/>
            <a:chExt cx="2596896" cy="3572857"/>
          </a:xfrm>
        </p:grpSpPr>
        <p:sp>
          <p:nvSpPr>
            <p:cNvPr id="11" name="Text Placeholder 15">
              <a:extLst>
                <a:ext uri="{FF2B5EF4-FFF2-40B4-BE49-F238E27FC236}">
                  <a16:creationId xmlns:a16="http://schemas.microsoft.com/office/drawing/2014/main" id="{608C1E8A-D010-E33B-9FF8-38F7017B9902}"/>
                </a:ext>
              </a:extLst>
            </p:cNvPr>
            <p:cNvSpPr txBox="1">
              <a:spLocks/>
            </p:cNvSpPr>
            <p:nvPr/>
          </p:nvSpPr>
          <p:spPr>
            <a:xfrm>
              <a:off x="9190984" y="5269871"/>
              <a:ext cx="2283472" cy="696201"/>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360"/>
                </a:spcBef>
                <a:buFont typeface="Arial" panose="020B0604020202020204" pitchFamily="34" charset="0"/>
                <a:buNone/>
                <a:defRPr sz="14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1F2C8F"/>
                  </a:solidFill>
                  <a:effectLst/>
                  <a:uLnTx/>
                  <a:uFillTx/>
                  <a:latin typeface="Sabon Next LT"/>
                  <a:ea typeface="+mn-ea"/>
                  <a:cs typeface="+mn-cs"/>
                </a:rPr>
                <a:t>Remission</a:t>
              </a:r>
            </a:p>
          </p:txBody>
        </p:sp>
        <p:pic>
          <p:nvPicPr>
            <p:cNvPr id="15" name="Picture Placeholder 10">
              <a:extLst>
                <a:ext uri="{FF2B5EF4-FFF2-40B4-BE49-F238E27FC236}">
                  <a16:creationId xmlns:a16="http://schemas.microsoft.com/office/drawing/2014/main" id="{FB7DBF6A-83C4-F123-09EF-24A0451E1D90}"/>
                </a:ext>
              </a:extLst>
            </p:cNvPr>
            <p:cNvPicPr>
              <a:picLocks noChangeAspect="1"/>
            </p:cNvPicPr>
            <p:nvPr/>
          </p:nvPicPr>
          <p:blipFill>
            <a:blip r:embed="rId5"/>
            <a:srcRect t="3818" b="3818"/>
            <a:stretch>
              <a:fillRect/>
            </a:stretch>
          </p:blipFill>
          <p:spPr>
            <a:xfrm>
              <a:off x="9034272" y="2393215"/>
              <a:ext cx="2596896" cy="2596896"/>
            </a:xfrm>
            <a:prstGeom prst="rect">
              <a:avLst/>
            </a:prstGeom>
            <a:solidFill>
              <a:srgbClr val="D2D592">
                <a:lumMod val="60000"/>
                <a:lumOff val="40000"/>
              </a:srgbClr>
            </a:solidFill>
            <a:ln>
              <a:noFill/>
            </a:ln>
          </p:spPr>
        </p:pic>
      </p:grpSp>
      <p:pic>
        <p:nvPicPr>
          <p:cNvPr id="17" name="Picture 16">
            <a:extLst>
              <a:ext uri="{FF2B5EF4-FFF2-40B4-BE49-F238E27FC236}">
                <a16:creationId xmlns:a16="http://schemas.microsoft.com/office/drawing/2014/main" id="{E612F5CE-D1AB-87DE-3EB0-84810B8C5E2F}"/>
              </a:ext>
            </a:extLst>
          </p:cNvPr>
          <p:cNvPicPr>
            <a:picLocks noChangeAspect="1"/>
          </p:cNvPicPr>
          <p:nvPr/>
        </p:nvPicPr>
        <p:blipFill>
          <a:blip r:embed="rId6"/>
          <a:stretch>
            <a:fillRect/>
          </a:stretch>
        </p:blipFill>
        <p:spPr>
          <a:xfrm>
            <a:off x="4520048" y="1440536"/>
            <a:ext cx="3151905" cy="853514"/>
          </a:xfrm>
          <a:prstGeom prst="rect">
            <a:avLst/>
          </a:prstGeom>
        </p:spPr>
      </p:pic>
    </p:spTree>
    <p:extLst>
      <p:ext uri="{BB962C8B-B14F-4D97-AF65-F5344CB8AC3E}">
        <p14:creationId xmlns:p14="http://schemas.microsoft.com/office/powerpoint/2010/main" val="189210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306577-81DA-5F3B-DE50-C84F804FE74D}"/>
              </a:ext>
            </a:extLst>
          </p:cNvPr>
          <p:cNvSpPr txBox="1"/>
          <p:nvPr/>
        </p:nvSpPr>
        <p:spPr>
          <a:xfrm>
            <a:off x="2047875" y="1790700"/>
            <a:ext cx="8696325" cy="4154984"/>
          </a:xfrm>
          <a:prstGeom prst="rect">
            <a:avLst/>
          </a:prstGeom>
          <a:noFill/>
        </p:spPr>
        <p:txBody>
          <a:bodyPr wrap="square" rtlCol="0">
            <a:spAutoFit/>
          </a:bodyPr>
          <a:lstStyle/>
          <a:p>
            <a:pPr marL="457200" indent="-457200">
              <a:buAutoNum type="arabicPeriod"/>
            </a:pPr>
            <a:r>
              <a:rPr lang="en-GB" sz="2400"/>
              <a:t>Communication and Engagement.</a:t>
            </a:r>
          </a:p>
          <a:p>
            <a:pPr marL="457200" indent="-457200">
              <a:buAutoNum type="arabicPeriod"/>
            </a:pPr>
            <a:endParaRPr lang="en-GB" sz="2400"/>
          </a:p>
          <a:p>
            <a:pPr marL="457200" indent="-457200">
              <a:buAutoNum type="arabicPeriod"/>
            </a:pPr>
            <a:r>
              <a:rPr lang="en-GB" sz="2400"/>
              <a:t>Clinical Guidance.</a:t>
            </a:r>
          </a:p>
          <a:p>
            <a:pPr marL="457200" indent="-457200">
              <a:buAutoNum type="arabicPeriod"/>
            </a:pPr>
            <a:endParaRPr lang="en-GB" sz="2400"/>
          </a:p>
          <a:p>
            <a:pPr marL="457200" indent="-457200">
              <a:buAutoNum type="arabicPeriod"/>
            </a:pPr>
            <a:r>
              <a:rPr lang="en-GB" sz="2400"/>
              <a:t>Preconception and Pregnancy.</a:t>
            </a:r>
          </a:p>
          <a:p>
            <a:pPr marL="457200" indent="-457200">
              <a:buAutoNum type="arabicPeriod"/>
            </a:pPr>
            <a:endParaRPr lang="en-GB" sz="2400"/>
          </a:p>
          <a:p>
            <a:pPr marL="457200" indent="-457200">
              <a:buAutoNum type="arabicPeriod"/>
            </a:pPr>
            <a:r>
              <a:rPr lang="en-GB" sz="2400"/>
              <a:t>Data Collection.</a:t>
            </a:r>
          </a:p>
          <a:p>
            <a:pPr marL="457200" indent="-457200">
              <a:buAutoNum type="arabicPeriod"/>
            </a:pPr>
            <a:endParaRPr lang="en-GB" sz="2400"/>
          </a:p>
          <a:p>
            <a:pPr marL="457200" indent="-457200">
              <a:buAutoNum type="arabicPeriod"/>
            </a:pPr>
            <a:r>
              <a:rPr lang="en-GB" sz="2400"/>
              <a:t>Structured Education.</a:t>
            </a:r>
          </a:p>
          <a:p>
            <a:pPr marL="457200" indent="-457200">
              <a:buAutoNum type="arabicPeriod"/>
            </a:pPr>
            <a:endParaRPr lang="en-GB" sz="2400"/>
          </a:p>
          <a:p>
            <a:pPr marL="457200" indent="-457200">
              <a:buAutoNum type="arabicPeriod"/>
            </a:pPr>
            <a:r>
              <a:rPr lang="en-GB" sz="2400"/>
              <a:t>T2Day Clinical Template. </a:t>
            </a:r>
          </a:p>
        </p:txBody>
      </p:sp>
      <p:sp>
        <p:nvSpPr>
          <p:cNvPr id="3" name="TextBox 2">
            <a:extLst>
              <a:ext uri="{FF2B5EF4-FFF2-40B4-BE49-F238E27FC236}">
                <a16:creationId xmlns:a16="http://schemas.microsoft.com/office/drawing/2014/main" id="{6C651D97-F6ED-9FCD-3E94-DE8D2ADA227F}"/>
              </a:ext>
            </a:extLst>
          </p:cNvPr>
          <p:cNvSpPr txBox="1"/>
          <p:nvPr/>
        </p:nvSpPr>
        <p:spPr>
          <a:xfrm>
            <a:off x="1543050" y="291935"/>
            <a:ext cx="92487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a:solidFill>
                  <a:srgbClr val="0072CE"/>
                </a:solidFill>
                <a:cs typeface="Calibri"/>
              </a:rPr>
              <a:t>T2Day workstreams:</a:t>
            </a:r>
            <a:endParaRPr lang="en-GB" sz="4400" b="1">
              <a:solidFill>
                <a:srgbClr val="0072CE"/>
              </a:solidFill>
            </a:endParaRPr>
          </a:p>
        </p:txBody>
      </p:sp>
    </p:spTree>
    <p:extLst>
      <p:ext uri="{BB962C8B-B14F-4D97-AF65-F5344CB8AC3E}">
        <p14:creationId xmlns:p14="http://schemas.microsoft.com/office/powerpoint/2010/main" val="3462002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CFCA021-CE20-EB12-DF8F-F9EBF9334BB5}"/>
              </a:ext>
            </a:extLst>
          </p:cNvPr>
          <p:cNvSpPr txBox="1">
            <a:spLocks/>
          </p:cNvSpPr>
          <p:nvPr/>
        </p:nvSpPr>
        <p:spPr>
          <a:xfrm>
            <a:off x="1523576" y="758612"/>
            <a:ext cx="9144000" cy="2387600"/>
          </a:xfrm>
          <a:prstGeom prst="round2SameRect">
            <a:avLst/>
          </a:prstGeom>
          <a:solidFill>
            <a:srgbClr val="005EB8"/>
          </a:solidFill>
        </p:spPr>
        <p:txBody>
          <a:bodyPr vert="horz" lIns="91440" tIns="45720" rIns="91440" bIns="45720" rtlCol="0" anchor="b">
            <a:normAutofit/>
          </a:bodyPr>
          <a:lstStyle>
            <a:lvl1pPr algn="l" defTabSz="726940" rtl="0" eaLnBrk="1" latinLnBrk="0" hangingPunct="1">
              <a:lnSpc>
                <a:spcPct val="90000"/>
              </a:lnSpc>
              <a:spcBef>
                <a:spcPct val="0"/>
              </a:spcBef>
              <a:buNone/>
              <a:defRPr sz="6600" b="1" kern="1200">
                <a:solidFill>
                  <a:srgbClr val="0072CE"/>
                </a:solidFill>
                <a:latin typeface="+mj-lt"/>
                <a:ea typeface="+mj-ea"/>
                <a:cs typeface="+mj-cs"/>
              </a:defRPr>
            </a:lvl1pPr>
          </a:lstStyle>
          <a:p>
            <a:pPr algn="ctr"/>
            <a:r>
              <a:rPr lang="en-GB">
                <a:solidFill>
                  <a:schemeClr val="bg1"/>
                </a:solidFill>
                <a:latin typeface="Arial" panose="020B0604020202020204" pitchFamily="34" charset="0"/>
                <a:cs typeface="Arial" panose="020B0604020202020204" pitchFamily="34" charset="0"/>
              </a:rPr>
              <a:t>T2 Day </a:t>
            </a:r>
            <a:br>
              <a:rPr lang="en-GB">
                <a:solidFill>
                  <a:schemeClr val="bg1"/>
                </a:solidFill>
                <a:latin typeface="Arial" panose="020B0604020202020204" pitchFamily="34" charset="0"/>
                <a:cs typeface="Arial" panose="020B0604020202020204" pitchFamily="34" charset="0"/>
              </a:rPr>
            </a:br>
            <a:r>
              <a:rPr lang="en-GB" sz="4400">
                <a:solidFill>
                  <a:schemeClr val="bg1"/>
                </a:solidFill>
                <a:latin typeface="Arial" panose="020B0604020202020204" pitchFamily="34" charset="0"/>
                <a:cs typeface="Arial" panose="020B0604020202020204" pitchFamily="34" charset="0"/>
              </a:rPr>
              <a:t>Type 2 Diabetes in the Young (18-39)</a:t>
            </a:r>
            <a:endParaRPr lang="en-GB">
              <a:solidFill>
                <a:schemeClr val="bg1"/>
              </a:solidFill>
              <a:latin typeface="Arial" panose="020B0604020202020204" pitchFamily="34" charset="0"/>
              <a:cs typeface="Arial" panose="020B0604020202020204" pitchFamily="34" charset="0"/>
            </a:endParaRPr>
          </a:p>
        </p:txBody>
      </p:sp>
      <p:sp>
        <p:nvSpPr>
          <p:cNvPr id="6" name="Subtitle 2">
            <a:extLst>
              <a:ext uri="{FF2B5EF4-FFF2-40B4-BE49-F238E27FC236}">
                <a16:creationId xmlns:a16="http://schemas.microsoft.com/office/drawing/2014/main" id="{B0D1B5C1-19F1-82AD-B7D7-20DCEC26E156}"/>
              </a:ext>
            </a:extLst>
          </p:cNvPr>
          <p:cNvSpPr txBox="1">
            <a:spLocks/>
          </p:cNvSpPr>
          <p:nvPr/>
        </p:nvSpPr>
        <p:spPr>
          <a:xfrm>
            <a:off x="1523576" y="3146212"/>
            <a:ext cx="9144000" cy="742441"/>
          </a:xfrm>
          <a:prstGeom prst="rect">
            <a:avLst/>
          </a:prstGeom>
          <a:solidFill>
            <a:srgbClr val="0072CE"/>
          </a:solidFill>
        </p:spPr>
        <p:txBody>
          <a:bodyPr vert="horz" lIns="91440" tIns="45720" rIns="91440" bIns="45720" rtlCol="0">
            <a:normAutofit/>
          </a:bodyPr>
          <a:lstStyle>
            <a:lvl1pPr marL="0" indent="0" algn="l" defTabSz="726940" rtl="0" eaLnBrk="1" latinLnBrk="0" hangingPunct="1">
              <a:lnSpc>
                <a:spcPct val="90000"/>
              </a:lnSpc>
              <a:spcBef>
                <a:spcPts val="795"/>
              </a:spcBef>
              <a:buFont typeface="Arial" panose="020B0604020202020204" pitchFamily="34" charset="0"/>
              <a:buNone/>
              <a:defRPr sz="1908" kern="1200">
                <a:solidFill>
                  <a:schemeClr val="tx1">
                    <a:tint val="75000"/>
                  </a:schemeClr>
                </a:solidFill>
                <a:latin typeface="+mn-lt"/>
                <a:ea typeface="+mn-ea"/>
                <a:cs typeface="+mn-cs"/>
              </a:defRPr>
            </a:lvl1pPr>
            <a:lvl2pPr marL="363470" indent="0" algn="l" defTabSz="726940" rtl="0" eaLnBrk="1" latinLnBrk="0" hangingPunct="1">
              <a:lnSpc>
                <a:spcPct val="90000"/>
              </a:lnSpc>
              <a:spcBef>
                <a:spcPts val="397"/>
              </a:spcBef>
              <a:buFont typeface="Arial" panose="020B0604020202020204" pitchFamily="34" charset="0"/>
              <a:buNone/>
              <a:defRPr sz="1590" kern="1200">
                <a:solidFill>
                  <a:schemeClr val="tx1">
                    <a:tint val="75000"/>
                  </a:schemeClr>
                </a:solidFill>
                <a:latin typeface="+mn-lt"/>
                <a:ea typeface="+mn-ea"/>
                <a:cs typeface="+mn-cs"/>
              </a:defRPr>
            </a:lvl2pPr>
            <a:lvl3pPr marL="726940" indent="0" algn="l" defTabSz="726940" rtl="0" eaLnBrk="1" latinLnBrk="0" hangingPunct="1">
              <a:lnSpc>
                <a:spcPct val="90000"/>
              </a:lnSpc>
              <a:spcBef>
                <a:spcPts val="397"/>
              </a:spcBef>
              <a:buFont typeface="Arial" panose="020B0604020202020204" pitchFamily="34" charset="0"/>
              <a:buNone/>
              <a:defRPr sz="1431" kern="1200">
                <a:solidFill>
                  <a:schemeClr val="tx1">
                    <a:tint val="75000"/>
                  </a:schemeClr>
                </a:solidFill>
                <a:latin typeface="+mn-lt"/>
                <a:ea typeface="+mn-ea"/>
                <a:cs typeface="+mn-cs"/>
              </a:defRPr>
            </a:lvl3pPr>
            <a:lvl4pPr marL="1090411" indent="0" algn="l" defTabSz="726940" rtl="0" eaLnBrk="1" latinLnBrk="0" hangingPunct="1">
              <a:lnSpc>
                <a:spcPct val="90000"/>
              </a:lnSpc>
              <a:spcBef>
                <a:spcPts val="397"/>
              </a:spcBef>
              <a:buFont typeface="Arial" panose="020B0604020202020204" pitchFamily="34" charset="0"/>
              <a:buNone/>
              <a:defRPr sz="1272" kern="1200">
                <a:solidFill>
                  <a:schemeClr val="tx1">
                    <a:tint val="75000"/>
                  </a:schemeClr>
                </a:solidFill>
                <a:latin typeface="+mn-lt"/>
                <a:ea typeface="+mn-ea"/>
                <a:cs typeface="+mn-cs"/>
              </a:defRPr>
            </a:lvl4pPr>
            <a:lvl5pPr marL="1453881" indent="0" algn="l" defTabSz="726940" rtl="0" eaLnBrk="1" latinLnBrk="0" hangingPunct="1">
              <a:lnSpc>
                <a:spcPct val="90000"/>
              </a:lnSpc>
              <a:spcBef>
                <a:spcPts val="397"/>
              </a:spcBef>
              <a:buFont typeface="Arial" panose="020B0604020202020204" pitchFamily="34" charset="0"/>
              <a:buNone/>
              <a:defRPr sz="1272" kern="1200">
                <a:solidFill>
                  <a:schemeClr val="tx1">
                    <a:tint val="75000"/>
                  </a:schemeClr>
                </a:solidFill>
                <a:latin typeface="+mn-lt"/>
                <a:ea typeface="+mn-ea"/>
                <a:cs typeface="+mn-cs"/>
              </a:defRPr>
            </a:lvl5pPr>
            <a:lvl6pPr marL="1817351" indent="0" algn="l" defTabSz="726940" rtl="0" eaLnBrk="1" latinLnBrk="0" hangingPunct="1">
              <a:lnSpc>
                <a:spcPct val="90000"/>
              </a:lnSpc>
              <a:spcBef>
                <a:spcPts val="397"/>
              </a:spcBef>
              <a:buFont typeface="Arial" panose="020B0604020202020204" pitchFamily="34" charset="0"/>
              <a:buNone/>
              <a:defRPr sz="1272" kern="1200">
                <a:solidFill>
                  <a:schemeClr val="tx1">
                    <a:tint val="75000"/>
                  </a:schemeClr>
                </a:solidFill>
                <a:latin typeface="+mn-lt"/>
                <a:ea typeface="+mn-ea"/>
                <a:cs typeface="+mn-cs"/>
              </a:defRPr>
            </a:lvl6pPr>
            <a:lvl7pPr marL="2180820" indent="0" algn="l" defTabSz="726940" rtl="0" eaLnBrk="1" latinLnBrk="0" hangingPunct="1">
              <a:lnSpc>
                <a:spcPct val="90000"/>
              </a:lnSpc>
              <a:spcBef>
                <a:spcPts val="397"/>
              </a:spcBef>
              <a:buFont typeface="Arial" panose="020B0604020202020204" pitchFamily="34" charset="0"/>
              <a:buNone/>
              <a:defRPr sz="1272" kern="1200">
                <a:solidFill>
                  <a:schemeClr val="tx1">
                    <a:tint val="75000"/>
                  </a:schemeClr>
                </a:solidFill>
                <a:latin typeface="+mn-lt"/>
                <a:ea typeface="+mn-ea"/>
                <a:cs typeface="+mn-cs"/>
              </a:defRPr>
            </a:lvl7pPr>
            <a:lvl8pPr marL="2544291" indent="0" algn="l" defTabSz="726940" rtl="0" eaLnBrk="1" latinLnBrk="0" hangingPunct="1">
              <a:lnSpc>
                <a:spcPct val="90000"/>
              </a:lnSpc>
              <a:spcBef>
                <a:spcPts val="397"/>
              </a:spcBef>
              <a:buFont typeface="Arial" panose="020B0604020202020204" pitchFamily="34" charset="0"/>
              <a:buNone/>
              <a:defRPr sz="1272" kern="1200">
                <a:solidFill>
                  <a:schemeClr val="tx1">
                    <a:tint val="75000"/>
                  </a:schemeClr>
                </a:solidFill>
                <a:latin typeface="+mn-lt"/>
                <a:ea typeface="+mn-ea"/>
                <a:cs typeface="+mn-cs"/>
              </a:defRPr>
            </a:lvl8pPr>
            <a:lvl9pPr marL="2907761" indent="0" algn="l" defTabSz="726940" rtl="0" eaLnBrk="1" latinLnBrk="0" hangingPunct="1">
              <a:lnSpc>
                <a:spcPct val="90000"/>
              </a:lnSpc>
              <a:spcBef>
                <a:spcPts val="397"/>
              </a:spcBef>
              <a:buFont typeface="Arial" panose="020B0604020202020204" pitchFamily="34" charset="0"/>
              <a:buNone/>
              <a:defRPr sz="1272" kern="1200">
                <a:solidFill>
                  <a:schemeClr val="tx1">
                    <a:tint val="75000"/>
                  </a:schemeClr>
                </a:solidFill>
                <a:latin typeface="+mn-lt"/>
                <a:ea typeface="+mn-ea"/>
                <a:cs typeface="+mn-cs"/>
              </a:defRPr>
            </a:lvl9pPr>
          </a:lstStyle>
          <a:p>
            <a:pPr algn="ctr"/>
            <a:r>
              <a:rPr lang="en-GB" sz="3200" b="1">
                <a:solidFill>
                  <a:schemeClr val="bg1"/>
                </a:solidFill>
                <a:latin typeface="Arial" panose="020B0604020202020204" pitchFamily="34" charset="0"/>
                <a:cs typeface="Arial" panose="020B0604020202020204" pitchFamily="34" charset="0"/>
              </a:rPr>
              <a:t>Preconception Care </a:t>
            </a:r>
          </a:p>
        </p:txBody>
      </p:sp>
      <p:sp>
        <p:nvSpPr>
          <p:cNvPr id="7" name="TextBox 6">
            <a:extLst>
              <a:ext uri="{FF2B5EF4-FFF2-40B4-BE49-F238E27FC236}">
                <a16:creationId xmlns:a16="http://schemas.microsoft.com/office/drawing/2014/main" id="{1B6BB686-623F-3693-0087-594FCAB376DC}"/>
              </a:ext>
            </a:extLst>
          </p:cNvPr>
          <p:cNvSpPr txBox="1"/>
          <p:nvPr/>
        </p:nvSpPr>
        <p:spPr>
          <a:xfrm>
            <a:off x="1523576" y="3888653"/>
            <a:ext cx="9144000" cy="400110"/>
          </a:xfrm>
          <a:prstGeom prst="rect">
            <a:avLst/>
          </a:prstGeom>
          <a:noFill/>
        </p:spPr>
        <p:txBody>
          <a:bodyPr wrap="square" rtlCol="0">
            <a:spAutoFit/>
          </a:bodyPr>
          <a:lstStyle/>
          <a:p>
            <a:r>
              <a:rPr lang="en-GB"/>
              <a:t>Natalie Johnson – Diabetes Specialist Midwife. </a:t>
            </a:r>
            <a:r>
              <a:rPr lang="en-GB">
                <a:hlinkClick r:id="rId2"/>
              </a:rPr>
              <a:t>Natalie.Johnson56@nhs.net</a:t>
            </a:r>
            <a:r>
              <a:rPr lang="en-GB"/>
              <a:t>  </a:t>
            </a:r>
          </a:p>
        </p:txBody>
      </p:sp>
    </p:spTree>
    <p:extLst>
      <p:ext uri="{BB962C8B-B14F-4D97-AF65-F5344CB8AC3E}">
        <p14:creationId xmlns:p14="http://schemas.microsoft.com/office/powerpoint/2010/main" val="1591085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0BA43E-C5DA-1A80-7EF5-F76360B25E6D}"/>
              </a:ext>
            </a:extLst>
          </p:cNvPr>
          <p:cNvSpPr txBox="1"/>
          <p:nvPr/>
        </p:nvSpPr>
        <p:spPr>
          <a:xfrm>
            <a:off x="2559585" y="291935"/>
            <a:ext cx="707283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a:solidFill>
                  <a:srgbClr val="0072CE"/>
                </a:solidFill>
                <a:cs typeface="Calibri"/>
              </a:rPr>
              <a:t>Training outline: </a:t>
            </a:r>
            <a:endParaRPr lang="en-GB" sz="4400" b="1">
              <a:solidFill>
                <a:srgbClr val="0072CE"/>
              </a:solidFill>
            </a:endParaRPr>
          </a:p>
        </p:txBody>
      </p:sp>
      <p:sp>
        <p:nvSpPr>
          <p:cNvPr id="5" name="TextBox 4">
            <a:extLst>
              <a:ext uri="{FF2B5EF4-FFF2-40B4-BE49-F238E27FC236}">
                <a16:creationId xmlns:a16="http://schemas.microsoft.com/office/drawing/2014/main" id="{406826F8-FA04-D24A-F79D-7A8CF6EFFD87}"/>
              </a:ext>
            </a:extLst>
          </p:cNvPr>
          <p:cNvSpPr txBox="1"/>
          <p:nvPr/>
        </p:nvSpPr>
        <p:spPr>
          <a:xfrm>
            <a:off x="688369" y="1900719"/>
            <a:ext cx="11239928" cy="3970318"/>
          </a:xfrm>
          <a:prstGeom prst="rect">
            <a:avLst/>
          </a:prstGeom>
          <a:noFill/>
        </p:spPr>
        <p:txBody>
          <a:bodyPr wrap="square" rtlCol="0">
            <a:spAutoFit/>
          </a:bodyPr>
          <a:lstStyle/>
          <a:p>
            <a:pPr marL="457200" indent="-457200">
              <a:buAutoNum type="arabicPeriod"/>
            </a:pPr>
            <a:r>
              <a:rPr lang="en-GB" sz="2800"/>
              <a:t>The T2Day programme and the current situation in South Yorkshire.</a:t>
            </a:r>
          </a:p>
          <a:p>
            <a:pPr marL="457200" indent="-457200">
              <a:buAutoNum type="arabicPeriod"/>
            </a:pPr>
            <a:endParaRPr lang="en-GB" sz="2800"/>
          </a:p>
          <a:p>
            <a:pPr marL="457200" indent="-457200">
              <a:buAutoNum type="arabicPeriod"/>
            </a:pPr>
            <a:r>
              <a:rPr lang="en-GB" sz="2800"/>
              <a:t>Preconception and pregnancy care for young adults with T2D.</a:t>
            </a:r>
          </a:p>
          <a:p>
            <a:pPr marL="457200" indent="-457200">
              <a:buAutoNum type="arabicPeriod"/>
            </a:pPr>
            <a:endParaRPr lang="en-GB" sz="2800"/>
          </a:p>
          <a:p>
            <a:pPr marL="457200" indent="-457200">
              <a:buAutoNum type="arabicPeriod"/>
            </a:pPr>
            <a:r>
              <a:rPr lang="en-GB" sz="2800"/>
              <a:t>Improving access to prevention and remission programmes.</a:t>
            </a:r>
          </a:p>
          <a:p>
            <a:pPr marL="457200" indent="-457200">
              <a:buAutoNum type="arabicPeriod"/>
            </a:pPr>
            <a:endParaRPr lang="en-GB" sz="2800"/>
          </a:p>
          <a:p>
            <a:pPr marL="457200" indent="-457200">
              <a:buAutoNum type="arabicPeriod"/>
            </a:pPr>
            <a:r>
              <a:rPr lang="en-GB" sz="2800"/>
              <a:t>Foundry pilot project – improving care for young adults with T2D.</a:t>
            </a:r>
          </a:p>
          <a:p>
            <a:pPr marL="457200" indent="-457200">
              <a:buAutoNum type="arabicPeriod"/>
            </a:pPr>
            <a:endParaRPr lang="en-GB" sz="2800"/>
          </a:p>
          <a:p>
            <a:pPr marL="457200" indent="-457200">
              <a:buAutoNum type="arabicPeriod"/>
            </a:pPr>
            <a:r>
              <a:rPr lang="en-GB" sz="2800"/>
              <a:t>What you can do to improve care for young adults with T2D.</a:t>
            </a:r>
          </a:p>
        </p:txBody>
      </p:sp>
    </p:spTree>
    <p:extLst>
      <p:ext uri="{BB962C8B-B14F-4D97-AF65-F5344CB8AC3E}">
        <p14:creationId xmlns:p14="http://schemas.microsoft.com/office/powerpoint/2010/main" val="217301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ADDEB-49D2-ACF7-CE17-46B1F9C9BFD5}"/>
              </a:ext>
            </a:extLst>
          </p:cNvPr>
          <p:cNvSpPr txBox="1">
            <a:spLocks/>
          </p:cNvSpPr>
          <p:nvPr/>
        </p:nvSpPr>
        <p:spPr>
          <a:xfrm>
            <a:off x="1885506" y="252003"/>
            <a:ext cx="8420987" cy="700104"/>
          </a:xfrm>
          <a:prstGeom prst="rect">
            <a:avLst/>
          </a:prstGeom>
        </p:spPr>
        <p:txBody>
          <a:bodyPr>
            <a:noAutofit/>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pPr algn="ctr"/>
            <a:r>
              <a:rPr lang="en-GB" sz="3600" b="1">
                <a:solidFill>
                  <a:srgbClr val="005EB8"/>
                </a:solidFill>
                <a:latin typeface="+mn-lt"/>
              </a:rPr>
              <a:t>Preconception Care &amp; Type 2 Diabetes </a:t>
            </a:r>
          </a:p>
        </p:txBody>
      </p:sp>
      <p:sp>
        <p:nvSpPr>
          <p:cNvPr id="3" name="Rectangle: Rounded Corners 2">
            <a:extLst>
              <a:ext uri="{FF2B5EF4-FFF2-40B4-BE49-F238E27FC236}">
                <a16:creationId xmlns:a16="http://schemas.microsoft.com/office/drawing/2014/main" id="{0A1F4AAC-FDF8-1B5C-FB7D-D144B5411A11}"/>
              </a:ext>
            </a:extLst>
          </p:cNvPr>
          <p:cNvSpPr/>
          <p:nvPr/>
        </p:nvSpPr>
        <p:spPr>
          <a:xfrm>
            <a:off x="1319753" y="1432874"/>
            <a:ext cx="9577633" cy="1319753"/>
          </a:xfrm>
          <a:prstGeom prst="roundRect">
            <a:avLst/>
          </a:prstGeom>
          <a:solidFill>
            <a:srgbClr val="0072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solidFill>
                  <a:schemeClr val="bg1"/>
                </a:solidFill>
              </a:rPr>
              <a:t>Why are we concerned about preconception Care? </a:t>
            </a:r>
          </a:p>
        </p:txBody>
      </p:sp>
      <p:sp>
        <p:nvSpPr>
          <p:cNvPr id="4" name="Rectangle: Rounded Corners 3">
            <a:extLst>
              <a:ext uri="{FF2B5EF4-FFF2-40B4-BE49-F238E27FC236}">
                <a16:creationId xmlns:a16="http://schemas.microsoft.com/office/drawing/2014/main" id="{4EAC9EDF-B80C-1FD1-058F-74C6A8ADDC2A}"/>
              </a:ext>
            </a:extLst>
          </p:cNvPr>
          <p:cNvSpPr/>
          <p:nvPr/>
        </p:nvSpPr>
        <p:spPr>
          <a:xfrm>
            <a:off x="1319753" y="3065283"/>
            <a:ext cx="9577633" cy="1319753"/>
          </a:xfrm>
          <a:prstGeom prst="roundRect">
            <a:avLst/>
          </a:prstGeom>
          <a:solidFill>
            <a:srgbClr val="0072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solidFill>
                  <a:schemeClr val="bg1"/>
                </a:solidFill>
              </a:rPr>
              <a:t>How should we prepare for Pregnancy &amp; what are the risks of not being prepared?  </a:t>
            </a:r>
          </a:p>
        </p:txBody>
      </p:sp>
      <p:sp>
        <p:nvSpPr>
          <p:cNvPr id="5" name="Rectangle: Rounded Corners 4">
            <a:extLst>
              <a:ext uri="{FF2B5EF4-FFF2-40B4-BE49-F238E27FC236}">
                <a16:creationId xmlns:a16="http://schemas.microsoft.com/office/drawing/2014/main" id="{3CBF7137-837F-34DD-B0DB-7B46B303A0C9}"/>
              </a:ext>
            </a:extLst>
          </p:cNvPr>
          <p:cNvSpPr/>
          <p:nvPr/>
        </p:nvSpPr>
        <p:spPr>
          <a:xfrm>
            <a:off x="1319753" y="4697691"/>
            <a:ext cx="9577633" cy="1319753"/>
          </a:xfrm>
          <a:prstGeom prst="roundRect">
            <a:avLst/>
          </a:prstGeom>
          <a:solidFill>
            <a:srgbClr val="0072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solidFill>
                  <a:schemeClr val="bg1"/>
                </a:solidFill>
              </a:rPr>
              <a:t>How is preconception care provided? </a:t>
            </a:r>
          </a:p>
        </p:txBody>
      </p:sp>
    </p:spTree>
    <p:extLst>
      <p:ext uri="{BB962C8B-B14F-4D97-AF65-F5344CB8AC3E}">
        <p14:creationId xmlns:p14="http://schemas.microsoft.com/office/powerpoint/2010/main" val="2409107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B20FB-BFDC-B4F9-EB33-CF01C42CF538}"/>
              </a:ext>
            </a:extLst>
          </p:cNvPr>
          <p:cNvSpPr txBox="1">
            <a:spLocks/>
          </p:cNvSpPr>
          <p:nvPr/>
        </p:nvSpPr>
        <p:spPr>
          <a:xfrm>
            <a:off x="1885506" y="252003"/>
            <a:ext cx="8420987" cy="700104"/>
          </a:xfrm>
          <a:prstGeom prst="rect">
            <a:avLst/>
          </a:prstGeom>
        </p:spPr>
        <p:txBody>
          <a:bodyPr>
            <a:noAutofit/>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pPr algn="ctr"/>
            <a:r>
              <a:rPr lang="en-GB" sz="3600" b="1">
                <a:solidFill>
                  <a:srgbClr val="005EB8"/>
                </a:solidFill>
                <a:latin typeface="+mn-lt"/>
              </a:rPr>
              <a:t>How to prepare for pregnancy. </a:t>
            </a:r>
          </a:p>
          <a:p>
            <a:pPr algn="ctr"/>
            <a:r>
              <a:rPr lang="en-GB" sz="3600" b="1">
                <a:solidFill>
                  <a:srgbClr val="005EB8"/>
                </a:solidFill>
                <a:latin typeface="+mn-lt"/>
              </a:rPr>
              <a:t>How does this differ from routine care? </a:t>
            </a:r>
          </a:p>
        </p:txBody>
      </p:sp>
      <p:sp>
        <p:nvSpPr>
          <p:cNvPr id="3" name="TextBox 2">
            <a:extLst>
              <a:ext uri="{FF2B5EF4-FFF2-40B4-BE49-F238E27FC236}">
                <a16:creationId xmlns:a16="http://schemas.microsoft.com/office/drawing/2014/main" id="{B482B304-FDCE-B970-8AE6-27C25A22A656}"/>
              </a:ext>
            </a:extLst>
          </p:cNvPr>
          <p:cNvSpPr txBox="1"/>
          <p:nvPr/>
        </p:nvSpPr>
        <p:spPr>
          <a:xfrm>
            <a:off x="461914" y="1668544"/>
            <a:ext cx="5533533" cy="6740307"/>
          </a:xfrm>
          <a:prstGeom prst="rect">
            <a:avLst/>
          </a:prstGeom>
          <a:noFill/>
        </p:spPr>
        <p:txBody>
          <a:bodyPr wrap="square" lIns="91440" tIns="45720" rIns="91440" bIns="45720" rtlCol="0" anchor="t">
            <a:spAutoFit/>
          </a:bodyPr>
          <a:lstStyle/>
          <a:p>
            <a:pPr algn="ctr"/>
            <a:r>
              <a:rPr lang="en-GB" sz="2400" b="1">
                <a:solidFill>
                  <a:srgbClr val="FFB81C"/>
                </a:solidFill>
              </a:rPr>
              <a:t>Routine 9 Key care processes</a:t>
            </a:r>
          </a:p>
          <a:p>
            <a:pPr marL="342900" indent="-342900">
              <a:buClr>
                <a:srgbClr val="FFB81C"/>
              </a:buClr>
              <a:buFont typeface="Arial" panose="020B0604020202020204" pitchFamily="34" charset="0"/>
              <a:buChar char="•"/>
            </a:pPr>
            <a:r>
              <a:rPr lang="en-GB" sz="2400"/>
              <a:t>Hba1c (&lt; or 48mmol/mol ideal) </a:t>
            </a:r>
            <a:endParaRPr lang="en-GB" sz="2400">
              <a:cs typeface="Calibri"/>
            </a:endParaRPr>
          </a:p>
          <a:p>
            <a:pPr marL="342900" indent="-342900">
              <a:buClr>
                <a:srgbClr val="FFB81C"/>
              </a:buClr>
              <a:buFont typeface="Arial" panose="020B0604020202020204" pitchFamily="34" charset="0"/>
              <a:buChar char="•"/>
            </a:pPr>
            <a:r>
              <a:rPr lang="en-GB" sz="2400"/>
              <a:t>Cholesterol </a:t>
            </a:r>
            <a:endParaRPr lang="en-GB" sz="2400">
              <a:cs typeface="Calibri"/>
            </a:endParaRPr>
          </a:p>
          <a:p>
            <a:pPr marL="342900" indent="-342900">
              <a:buClr>
                <a:srgbClr val="FFB81C"/>
              </a:buClr>
              <a:buFont typeface="Arial" panose="020B0604020202020204" pitchFamily="34" charset="0"/>
              <a:buChar char="•"/>
            </a:pPr>
            <a:r>
              <a:rPr lang="en-GB" sz="2400"/>
              <a:t>Creatine </a:t>
            </a:r>
            <a:endParaRPr lang="en-GB" sz="2400">
              <a:cs typeface="Calibri"/>
            </a:endParaRPr>
          </a:p>
          <a:p>
            <a:pPr marL="342900" indent="-342900">
              <a:buClr>
                <a:srgbClr val="FFB81C"/>
              </a:buClr>
              <a:buFont typeface="Arial" panose="020B0604020202020204" pitchFamily="34" charset="0"/>
              <a:buChar char="•"/>
            </a:pPr>
            <a:r>
              <a:rPr lang="en-GB" sz="2400"/>
              <a:t>Kidney Function (Urine) ACR </a:t>
            </a:r>
            <a:endParaRPr lang="en-GB" sz="2400">
              <a:cs typeface="Calibri"/>
            </a:endParaRPr>
          </a:p>
          <a:p>
            <a:pPr marL="342900" indent="-342900">
              <a:buClr>
                <a:srgbClr val="FFB81C"/>
              </a:buClr>
              <a:buFont typeface="Arial" panose="020B0604020202020204" pitchFamily="34" charset="0"/>
              <a:buChar char="•"/>
            </a:pPr>
            <a:r>
              <a:rPr lang="en-GB" sz="2400"/>
              <a:t>Blood Pressure 140/90mmhg </a:t>
            </a:r>
            <a:endParaRPr lang="en-GB" sz="2400">
              <a:cs typeface="Calibri"/>
            </a:endParaRPr>
          </a:p>
          <a:p>
            <a:pPr marL="342900" indent="-342900">
              <a:buClr>
                <a:srgbClr val="FFB81C"/>
              </a:buClr>
              <a:buFont typeface="Arial" panose="020B0604020202020204" pitchFamily="34" charset="0"/>
              <a:buChar char="•"/>
            </a:pPr>
            <a:r>
              <a:rPr lang="en-GB" sz="2400"/>
              <a:t>Foot Check </a:t>
            </a:r>
            <a:endParaRPr lang="en-GB" sz="2400">
              <a:cs typeface="Calibri"/>
            </a:endParaRPr>
          </a:p>
          <a:p>
            <a:pPr marL="342900" indent="-342900">
              <a:buClr>
                <a:srgbClr val="FFB81C"/>
              </a:buClr>
              <a:buFont typeface="Arial" panose="020B0604020202020204" pitchFamily="34" charset="0"/>
              <a:buChar char="•"/>
            </a:pPr>
            <a:r>
              <a:rPr lang="en-GB" sz="2400"/>
              <a:t>BMI </a:t>
            </a:r>
            <a:endParaRPr lang="en-GB" sz="2400">
              <a:cs typeface="Calibri"/>
            </a:endParaRPr>
          </a:p>
          <a:p>
            <a:pPr marL="342900" indent="-342900">
              <a:buClr>
                <a:srgbClr val="FFB81C"/>
              </a:buClr>
              <a:buFont typeface="Arial" panose="020B0604020202020204" pitchFamily="34" charset="0"/>
              <a:buChar char="•"/>
            </a:pPr>
            <a:r>
              <a:rPr lang="en-GB" sz="2400"/>
              <a:t>Smoking Status </a:t>
            </a:r>
            <a:endParaRPr lang="en-GB" sz="2400">
              <a:cs typeface="Calibri"/>
            </a:endParaRPr>
          </a:p>
          <a:p>
            <a:pPr marL="342900" indent="-342900">
              <a:buClr>
                <a:srgbClr val="FFB81C"/>
              </a:buClr>
              <a:buFont typeface="Arial" panose="020B0604020202020204" pitchFamily="34" charset="0"/>
              <a:buChar char="•"/>
            </a:pPr>
            <a:r>
              <a:rPr lang="en-GB" sz="2400"/>
              <a:t>Diabetic Eye Check/Retinal Screening </a:t>
            </a:r>
            <a:endParaRPr lang="en-GB" sz="2400">
              <a:cs typeface="Calibri"/>
            </a:endParaRPr>
          </a:p>
          <a:p>
            <a:pPr marL="342900" indent="-342900">
              <a:buFont typeface="Arial" panose="020B0604020202020204" pitchFamily="34" charset="0"/>
              <a:buChar char="•"/>
            </a:pPr>
            <a:endParaRPr lang="en-GB" sz="2400" b="1">
              <a:solidFill>
                <a:srgbClr val="FFB81C"/>
              </a:solidFill>
            </a:endParaRPr>
          </a:p>
          <a:p>
            <a:pPr marL="342900" indent="-342900">
              <a:buFont typeface="Arial" panose="020B0604020202020204" pitchFamily="34" charset="0"/>
              <a:buChar char="•"/>
            </a:pPr>
            <a:endParaRPr lang="en-GB" sz="2400" b="1">
              <a:solidFill>
                <a:srgbClr val="FFB81C"/>
              </a:solidFill>
            </a:endParaRPr>
          </a:p>
          <a:p>
            <a:pPr marL="342900" indent="-342900">
              <a:buFont typeface="Arial" panose="020B0604020202020204" pitchFamily="34" charset="0"/>
              <a:buChar char="•"/>
            </a:pPr>
            <a:endParaRPr lang="en-GB" sz="2400" b="1">
              <a:solidFill>
                <a:srgbClr val="FFB81C"/>
              </a:solidFill>
            </a:endParaRPr>
          </a:p>
          <a:p>
            <a:pPr marL="342900" indent="-342900">
              <a:buFont typeface="Arial" panose="020B0604020202020204" pitchFamily="34" charset="0"/>
              <a:buChar char="•"/>
            </a:pPr>
            <a:endParaRPr lang="en-GB" sz="2400" b="1">
              <a:solidFill>
                <a:srgbClr val="FFB81C"/>
              </a:solidFill>
            </a:endParaRPr>
          </a:p>
          <a:p>
            <a:pPr marL="342900" indent="-342900">
              <a:buFont typeface="Arial" panose="020B0604020202020204" pitchFamily="34" charset="0"/>
              <a:buChar char="•"/>
            </a:pPr>
            <a:endParaRPr lang="en-GB" sz="2400" b="1">
              <a:solidFill>
                <a:srgbClr val="FFB81C"/>
              </a:solidFill>
            </a:endParaRPr>
          </a:p>
          <a:p>
            <a:pPr marL="342900" indent="-342900">
              <a:buFont typeface="Arial" panose="020B0604020202020204" pitchFamily="34" charset="0"/>
              <a:buChar char="•"/>
            </a:pPr>
            <a:endParaRPr lang="en-GB" sz="2400" b="1">
              <a:solidFill>
                <a:srgbClr val="FFB81C"/>
              </a:solidFill>
            </a:endParaRPr>
          </a:p>
          <a:p>
            <a:pPr marL="342900" indent="-342900">
              <a:buFont typeface="Arial" panose="020B0604020202020204" pitchFamily="34" charset="0"/>
              <a:buChar char="•"/>
            </a:pPr>
            <a:endParaRPr lang="en-GB" sz="2400" b="1">
              <a:solidFill>
                <a:srgbClr val="FFB81C"/>
              </a:solidFill>
            </a:endParaRPr>
          </a:p>
          <a:p>
            <a:pPr marL="342900" indent="-342900">
              <a:buFont typeface="Arial" panose="020B0604020202020204" pitchFamily="34" charset="0"/>
              <a:buChar char="•"/>
            </a:pPr>
            <a:endParaRPr lang="en-GB" sz="2400" b="1">
              <a:solidFill>
                <a:srgbClr val="FFB81C"/>
              </a:solidFill>
              <a:cs typeface="Calibri"/>
            </a:endParaRPr>
          </a:p>
        </p:txBody>
      </p:sp>
      <p:sp>
        <p:nvSpPr>
          <p:cNvPr id="5" name="TextBox 4">
            <a:extLst>
              <a:ext uri="{FF2B5EF4-FFF2-40B4-BE49-F238E27FC236}">
                <a16:creationId xmlns:a16="http://schemas.microsoft.com/office/drawing/2014/main" id="{DFCDD954-6DE7-97DB-A557-6FE4D2F03636}"/>
              </a:ext>
            </a:extLst>
          </p:cNvPr>
          <p:cNvSpPr txBox="1"/>
          <p:nvPr/>
        </p:nvSpPr>
        <p:spPr>
          <a:xfrm>
            <a:off x="6096000" y="1668544"/>
            <a:ext cx="5376422" cy="2677656"/>
          </a:xfrm>
          <a:prstGeom prst="rect">
            <a:avLst/>
          </a:prstGeom>
          <a:noFill/>
        </p:spPr>
        <p:txBody>
          <a:bodyPr wrap="square" lIns="91440" tIns="45720" rIns="91440" bIns="45720" rtlCol="0" anchor="t">
            <a:spAutoFit/>
          </a:bodyPr>
          <a:lstStyle/>
          <a:p>
            <a:pPr algn="ctr"/>
            <a:r>
              <a:rPr lang="en-GB" sz="2400" b="1">
                <a:solidFill>
                  <a:srgbClr val="FFB81C"/>
                </a:solidFill>
              </a:rPr>
              <a:t>Pre Conception-Checks</a:t>
            </a:r>
          </a:p>
          <a:p>
            <a:pPr marL="342900" indent="-342900">
              <a:buClr>
                <a:srgbClr val="FFB81C"/>
              </a:buClr>
              <a:buFont typeface="Arial" panose="020B0604020202020204" pitchFamily="34" charset="0"/>
              <a:buChar char="•"/>
            </a:pPr>
            <a:r>
              <a:rPr lang="en-GB" sz="2400"/>
              <a:t>All 9 Key care processes </a:t>
            </a:r>
            <a:endParaRPr lang="en-GB" sz="2400">
              <a:cs typeface="Calibri"/>
            </a:endParaRPr>
          </a:p>
          <a:p>
            <a:pPr marL="342900" indent="-342900">
              <a:buClr>
                <a:srgbClr val="FFB81C"/>
              </a:buClr>
              <a:buFont typeface="Arial" panose="020B0604020202020204" pitchFamily="34" charset="0"/>
              <a:buChar char="•"/>
            </a:pPr>
            <a:r>
              <a:rPr lang="en-GB" sz="2400"/>
              <a:t>Monthly Hba1c </a:t>
            </a:r>
          </a:p>
          <a:p>
            <a:pPr marL="342900" indent="-342900">
              <a:buClr>
                <a:srgbClr val="FFB81C"/>
              </a:buClr>
              <a:buFont typeface="Arial" panose="020B0604020202020204" pitchFamily="34" charset="0"/>
              <a:buChar char="•"/>
            </a:pPr>
            <a:r>
              <a:rPr lang="en-GB" sz="2400"/>
              <a:t>Contraception advice and initiation</a:t>
            </a:r>
          </a:p>
          <a:p>
            <a:pPr marL="342900" indent="-342900">
              <a:buClr>
                <a:srgbClr val="FFB81C"/>
              </a:buClr>
              <a:buFont typeface="Arial" panose="020B0604020202020204" pitchFamily="34" charset="0"/>
              <a:buChar char="•"/>
            </a:pPr>
            <a:r>
              <a:rPr lang="en-GB" sz="2400"/>
              <a:t>5MG Folic Acid </a:t>
            </a:r>
            <a:endParaRPr lang="en-GB" sz="2400">
              <a:cs typeface="Calibri"/>
            </a:endParaRPr>
          </a:p>
          <a:p>
            <a:pPr marL="342900" indent="-342900">
              <a:buClr>
                <a:srgbClr val="FFB81C"/>
              </a:buClr>
              <a:buFont typeface="Arial" panose="020B0604020202020204" pitchFamily="34" charset="0"/>
              <a:buChar char="•"/>
            </a:pPr>
            <a:r>
              <a:rPr lang="en-GB" sz="2400"/>
              <a:t>Vitamin D  </a:t>
            </a:r>
            <a:endParaRPr lang="en-GB" sz="2400">
              <a:cs typeface="Calibri"/>
            </a:endParaRPr>
          </a:p>
          <a:p>
            <a:pPr marL="342900" indent="-342900">
              <a:buClr>
                <a:srgbClr val="FFB81C"/>
              </a:buClr>
              <a:buFont typeface="Arial" panose="020B0604020202020204" pitchFamily="34" charset="0"/>
              <a:buChar char="•"/>
            </a:pPr>
            <a:r>
              <a:rPr lang="en-GB" sz="2400"/>
              <a:t>Offer Glucose Monitoring </a:t>
            </a:r>
            <a:endParaRPr lang="en-GB" sz="2400">
              <a:cs typeface="Calibri"/>
            </a:endParaRPr>
          </a:p>
        </p:txBody>
      </p:sp>
    </p:spTree>
    <p:extLst>
      <p:ext uri="{BB962C8B-B14F-4D97-AF65-F5344CB8AC3E}">
        <p14:creationId xmlns:p14="http://schemas.microsoft.com/office/powerpoint/2010/main" val="2794710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nder Gap In Contraception: Are Choices Empowering Or Burdening For Women?">
            <a:extLst>
              <a:ext uri="{FF2B5EF4-FFF2-40B4-BE49-F238E27FC236}">
                <a16:creationId xmlns:a16="http://schemas.microsoft.com/office/drawing/2014/main" id="{A9E5CFA5-9D48-3128-FA79-4E18C42CE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0141" y="1003563"/>
            <a:ext cx="8571718" cy="48508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998B181-FF41-AB3C-40FB-36F6CCD0A118}"/>
              </a:ext>
            </a:extLst>
          </p:cNvPr>
          <p:cNvSpPr txBox="1">
            <a:spLocks/>
          </p:cNvSpPr>
          <p:nvPr/>
        </p:nvSpPr>
        <p:spPr>
          <a:xfrm>
            <a:off x="1885506" y="252003"/>
            <a:ext cx="8420987" cy="700104"/>
          </a:xfrm>
          <a:prstGeom prst="rect">
            <a:avLst/>
          </a:prstGeom>
        </p:spPr>
        <p:txBody>
          <a:bodyPr>
            <a:noAutofit/>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pPr algn="ctr"/>
            <a:r>
              <a:rPr lang="en-GB" sz="3600" b="1">
                <a:solidFill>
                  <a:srgbClr val="005EB8"/>
                </a:solidFill>
                <a:latin typeface="+mn-lt"/>
              </a:rPr>
              <a:t>Contraception Choices </a:t>
            </a:r>
          </a:p>
        </p:txBody>
      </p:sp>
    </p:spTree>
    <p:extLst>
      <p:ext uri="{BB962C8B-B14F-4D97-AF65-F5344CB8AC3E}">
        <p14:creationId xmlns:p14="http://schemas.microsoft.com/office/powerpoint/2010/main" val="1295481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91D5-29B6-1633-3FDD-8CEB7C51C08B}"/>
              </a:ext>
            </a:extLst>
          </p:cNvPr>
          <p:cNvSpPr txBox="1">
            <a:spLocks/>
          </p:cNvSpPr>
          <p:nvPr/>
        </p:nvSpPr>
        <p:spPr>
          <a:xfrm>
            <a:off x="1885506" y="252003"/>
            <a:ext cx="8420987" cy="700104"/>
          </a:xfrm>
          <a:prstGeom prst="rect">
            <a:avLst/>
          </a:prstGeom>
        </p:spPr>
        <p:txBody>
          <a:bodyPr>
            <a:noAutofit/>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pPr algn="ctr"/>
            <a:r>
              <a:rPr lang="en-GB" sz="3600" b="1">
                <a:solidFill>
                  <a:srgbClr val="005EB8"/>
                </a:solidFill>
                <a:latin typeface="+mn-lt"/>
              </a:rPr>
              <a:t>Concerns of Diabetes &amp; Pregnancy </a:t>
            </a:r>
          </a:p>
        </p:txBody>
      </p:sp>
      <p:sp>
        <p:nvSpPr>
          <p:cNvPr id="3" name="TextBox 2">
            <a:extLst>
              <a:ext uri="{FF2B5EF4-FFF2-40B4-BE49-F238E27FC236}">
                <a16:creationId xmlns:a16="http://schemas.microsoft.com/office/drawing/2014/main" id="{5864B1D4-8FC6-CBF2-EE7A-5F3064105BDE}"/>
              </a:ext>
            </a:extLst>
          </p:cNvPr>
          <p:cNvSpPr txBox="1"/>
          <p:nvPr/>
        </p:nvSpPr>
        <p:spPr>
          <a:xfrm>
            <a:off x="537328" y="1649691"/>
            <a:ext cx="5156462" cy="3785652"/>
          </a:xfrm>
          <a:prstGeom prst="rect">
            <a:avLst/>
          </a:prstGeom>
          <a:noFill/>
        </p:spPr>
        <p:txBody>
          <a:bodyPr wrap="square" lIns="91440" tIns="45720" rIns="91440" bIns="45720" rtlCol="0" anchor="t">
            <a:spAutoFit/>
          </a:bodyPr>
          <a:lstStyle/>
          <a:p>
            <a:pPr algn="ctr"/>
            <a:r>
              <a:rPr lang="en-GB" b="1"/>
              <a:t>Risk to Mum:</a:t>
            </a:r>
          </a:p>
          <a:p>
            <a:pPr algn="ctr"/>
            <a:endParaRPr lang="en-GB" b="1"/>
          </a:p>
          <a:p>
            <a:pPr marL="342900" indent="-342900">
              <a:buFont typeface="Arial" panose="020B0604020202020204" pitchFamily="34" charset="0"/>
              <a:buChar char="•"/>
            </a:pPr>
            <a:r>
              <a:rPr lang="en-GB"/>
              <a:t>Existing condition and symptoms worsening</a:t>
            </a:r>
            <a:endParaRPr lang="en-GB">
              <a:cs typeface="Calibri"/>
            </a:endParaRPr>
          </a:p>
          <a:p>
            <a:pPr marL="342900" indent="-342900">
              <a:buFont typeface="Arial" panose="020B0604020202020204" pitchFamily="34" charset="0"/>
              <a:buChar char="•"/>
            </a:pPr>
            <a:r>
              <a:rPr lang="en-GB"/>
              <a:t>Pre-eclampsia </a:t>
            </a:r>
          </a:p>
          <a:p>
            <a:pPr marL="342900" indent="-342900">
              <a:buFont typeface="Arial" panose="020B0604020202020204" pitchFamily="34" charset="0"/>
              <a:buChar char="•"/>
            </a:pPr>
            <a:r>
              <a:rPr lang="en-GB"/>
              <a:t>Polyhydramnios (increased liquor volume)</a:t>
            </a:r>
            <a:endParaRPr lang="en-GB">
              <a:cs typeface="Calibri"/>
            </a:endParaRPr>
          </a:p>
          <a:p>
            <a:pPr marL="342900" indent="-342900">
              <a:buFont typeface="Arial" panose="020B0604020202020204" pitchFamily="34" charset="0"/>
              <a:buChar char="•"/>
            </a:pPr>
            <a:r>
              <a:rPr lang="en-GB"/>
              <a:t>Increased risk of DKA in 3</a:t>
            </a:r>
            <a:r>
              <a:rPr lang="en-GB" baseline="30000"/>
              <a:t>rd</a:t>
            </a:r>
            <a:r>
              <a:rPr lang="en-GB"/>
              <a:t> trimester or after steroid use</a:t>
            </a:r>
            <a:endParaRPr lang="en-GB">
              <a:cs typeface="Calibri"/>
            </a:endParaRPr>
          </a:p>
          <a:p>
            <a:pPr marL="342900" indent="-342900">
              <a:buFont typeface="Arial" panose="020B0604020202020204" pitchFamily="34" charset="0"/>
              <a:buChar char="•"/>
            </a:pPr>
            <a:r>
              <a:rPr lang="en-GB"/>
              <a:t>Hypoglycaemia unawareness</a:t>
            </a:r>
            <a:endParaRPr lang="en-GB">
              <a:cs typeface="Calibri"/>
            </a:endParaRPr>
          </a:p>
          <a:p>
            <a:pPr marL="342900" indent="-342900">
              <a:buFont typeface="Arial" panose="020B0604020202020204" pitchFamily="34" charset="0"/>
              <a:buChar char="•"/>
            </a:pPr>
            <a:r>
              <a:rPr lang="en-GB"/>
              <a:t>Perineal trauma</a:t>
            </a:r>
            <a:endParaRPr lang="en-GB">
              <a:cs typeface="Calibri"/>
            </a:endParaRPr>
          </a:p>
          <a:p>
            <a:pPr marL="342900" indent="-342900">
              <a:buFont typeface="Arial" panose="020B0604020202020204" pitchFamily="34" charset="0"/>
              <a:buChar char="•"/>
            </a:pPr>
            <a:r>
              <a:rPr lang="en-GB"/>
              <a:t>Early IOL/LSCS </a:t>
            </a:r>
            <a:endParaRPr lang="en-GB">
              <a:cs typeface="Calibri"/>
            </a:endParaRPr>
          </a:p>
          <a:p>
            <a:pPr marL="342900" indent="-342900">
              <a:buFont typeface="Arial" panose="020B0604020202020204" pitchFamily="34" charset="0"/>
              <a:buChar char="•"/>
            </a:pPr>
            <a:endParaRPr lang="en-GB"/>
          </a:p>
          <a:p>
            <a:endParaRPr lang="en-GB" b="1"/>
          </a:p>
        </p:txBody>
      </p:sp>
      <p:sp>
        <p:nvSpPr>
          <p:cNvPr id="4" name="TextBox 3">
            <a:extLst>
              <a:ext uri="{FF2B5EF4-FFF2-40B4-BE49-F238E27FC236}">
                <a16:creationId xmlns:a16="http://schemas.microsoft.com/office/drawing/2014/main" id="{AC4C8212-9670-C4F4-CAE3-895F3229887A}"/>
              </a:ext>
            </a:extLst>
          </p:cNvPr>
          <p:cNvSpPr txBox="1"/>
          <p:nvPr/>
        </p:nvSpPr>
        <p:spPr>
          <a:xfrm>
            <a:off x="6096000" y="1649691"/>
            <a:ext cx="4675694" cy="4093428"/>
          </a:xfrm>
          <a:prstGeom prst="rect">
            <a:avLst/>
          </a:prstGeom>
          <a:noFill/>
        </p:spPr>
        <p:txBody>
          <a:bodyPr wrap="square" lIns="91440" tIns="45720" rIns="91440" bIns="45720" rtlCol="0" anchor="t">
            <a:spAutoFit/>
          </a:bodyPr>
          <a:lstStyle/>
          <a:p>
            <a:pPr algn="ctr"/>
            <a:r>
              <a:rPr lang="en-GB" b="1"/>
              <a:t>Risk to Baby: </a:t>
            </a:r>
            <a:endParaRPr lang="en-US"/>
          </a:p>
          <a:p>
            <a:pPr algn="ctr"/>
            <a:endParaRPr lang="en-GB" b="1">
              <a:cs typeface="Calibri"/>
            </a:endParaRPr>
          </a:p>
          <a:p>
            <a:pPr marL="342900" indent="-342900">
              <a:buFont typeface="Arial" panose="020B0604020202020204" pitchFamily="34" charset="0"/>
              <a:buChar char="•"/>
            </a:pPr>
            <a:r>
              <a:rPr lang="en-GB"/>
              <a:t>Increased chance of SCBU admission</a:t>
            </a:r>
            <a:endParaRPr lang="en-GB">
              <a:cs typeface="Calibri"/>
            </a:endParaRPr>
          </a:p>
          <a:p>
            <a:pPr marL="342900" indent="-342900">
              <a:buFont typeface="Arial" panose="020B0604020202020204" pitchFamily="34" charset="0"/>
              <a:buChar char="•"/>
            </a:pPr>
            <a:r>
              <a:rPr lang="en-GB"/>
              <a:t>Heart defects</a:t>
            </a:r>
            <a:endParaRPr lang="en-GB">
              <a:cs typeface="Calibri"/>
            </a:endParaRPr>
          </a:p>
          <a:p>
            <a:pPr marL="342900" indent="-342900">
              <a:buFont typeface="Arial" panose="020B0604020202020204" pitchFamily="34" charset="0"/>
              <a:buChar char="•"/>
            </a:pPr>
            <a:r>
              <a:rPr lang="en-GB"/>
              <a:t>Spinal Defects </a:t>
            </a:r>
          </a:p>
          <a:p>
            <a:pPr marL="342900" indent="-342900">
              <a:buFont typeface="Arial" panose="020B0604020202020204" pitchFamily="34" charset="0"/>
              <a:buChar char="•"/>
            </a:pPr>
            <a:r>
              <a:rPr lang="en-GB"/>
              <a:t>Miscarriage</a:t>
            </a:r>
            <a:endParaRPr lang="en-GB">
              <a:cs typeface="Calibri"/>
            </a:endParaRPr>
          </a:p>
          <a:p>
            <a:pPr marL="342900" indent="-342900">
              <a:buFont typeface="Arial" panose="020B0604020202020204" pitchFamily="34" charset="0"/>
              <a:buChar char="•"/>
            </a:pPr>
            <a:r>
              <a:rPr lang="en-GB"/>
              <a:t>Macrosomia / Large for gestational age</a:t>
            </a:r>
            <a:endParaRPr lang="en-GB">
              <a:cs typeface="Calibri"/>
            </a:endParaRPr>
          </a:p>
          <a:p>
            <a:pPr marL="342900" indent="-342900">
              <a:buFont typeface="Arial" panose="020B0604020202020204" pitchFamily="34" charset="0"/>
              <a:buChar char="•"/>
            </a:pPr>
            <a:r>
              <a:rPr lang="en-GB"/>
              <a:t>Birth injury related to shoulder dystocia</a:t>
            </a:r>
            <a:endParaRPr lang="en-GB">
              <a:cs typeface="Calibri"/>
            </a:endParaRPr>
          </a:p>
          <a:p>
            <a:pPr marL="342900" indent="-342900">
              <a:buFont typeface="Arial" panose="020B0604020202020204" pitchFamily="34" charset="0"/>
              <a:buChar char="•"/>
            </a:pPr>
            <a:r>
              <a:rPr lang="en-GB"/>
              <a:t>Still birth </a:t>
            </a:r>
            <a:endParaRPr lang="en-GB">
              <a:cs typeface="Calibri"/>
            </a:endParaRPr>
          </a:p>
          <a:p>
            <a:pPr marL="342900" indent="-342900">
              <a:buFont typeface="Arial" panose="020B0604020202020204" pitchFamily="34" charset="0"/>
              <a:buChar char="•"/>
            </a:pPr>
            <a:r>
              <a:rPr lang="en-GB"/>
              <a:t>Hypoglycaemia </a:t>
            </a:r>
            <a:endParaRPr lang="en-GB">
              <a:cs typeface="Calibri"/>
            </a:endParaRPr>
          </a:p>
          <a:p>
            <a:pPr marL="342900" indent="-342900">
              <a:buFont typeface="Arial" panose="020B0604020202020204" pitchFamily="34" charset="0"/>
              <a:buChar char="•"/>
            </a:pPr>
            <a:r>
              <a:rPr lang="en-GB"/>
              <a:t>Obesity and diabetes later in life </a:t>
            </a:r>
            <a:endParaRPr lang="en-GB">
              <a:cs typeface="Calibri"/>
            </a:endParaRPr>
          </a:p>
          <a:p>
            <a:endParaRPr lang="en-GB" b="1"/>
          </a:p>
          <a:p>
            <a:endParaRPr lang="en-GB" b="1"/>
          </a:p>
        </p:txBody>
      </p:sp>
    </p:spTree>
    <p:extLst>
      <p:ext uri="{BB962C8B-B14F-4D97-AF65-F5344CB8AC3E}">
        <p14:creationId xmlns:p14="http://schemas.microsoft.com/office/powerpoint/2010/main" val="3121882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48ADC-BF2E-76E1-0201-AF3EE0CFF3FD}"/>
              </a:ext>
            </a:extLst>
          </p:cNvPr>
          <p:cNvSpPr txBox="1">
            <a:spLocks/>
          </p:cNvSpPr>
          <p:nvPr/>
        </p:nvSpPr>
        <p:spPr>
          <a:xfrm>
            <a:off x="1885507" y="365125"/>
            <a:ext cx="8420987" cy="1638336"/>
          </a:xfrm>
          <a:prstGeom prst="rect">
            <a:avLst/>
          </a:prstGeom>
        </p:spPr>
        <p:txBody>
          <a:bodyPr>
            <a:noAutofit/>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pPr algn="ctr"/>
            <a:r>
              <a:rPr lang="en-GB" sz="3600" b="1">
                <a:solidFill>
                  <a:srgbClr val="005EB8"/>
                </a:solidFill>
                <a:latin typeface="+mn-lt"/>
              </a:rPr>
              <a:t>Percentage of pregnancies per audit year in England &amp; Wales</a:t>
            </a:r>
          </a:p>
        </p:txBody>
      </p:sp>
      <p:graphicFrame>
        <p:nvGraphicFramePr>
          <p:cNvPr id="4" name="Content Placeholder 3">
            <a:extLst>
              <a:ext uri="{FF2B5EF4-FFF2-40B4-BE49-F238E27FC236}">
                <a16:creationId xmlns:a16="http://schemas.microsoft.com/office/drawing/2014/main" id="{48E0C343-8EA4-E533-7EEB-BF9B8DDB0A74}"/>
              </a:ext>
            </a:extLst>
          </p:cNvPr>
          <p:cNvGraphicFramePr>
            <a:graphicFrameLocks/>
          </p:cNvGraphicFramePr>
          <p:nvPr>
            <p:extLst>
              <p:ext uri="{D42A27DB-BD31-4B8C-83A1-F6EECF244321}">
                <p14:modId xmlns:p14="http://schemas.microsoft.com/office/powerpoint/2010/main" val="891605608"/>
              </p:ext>
            </p:extLst>
          </p:nvPr>
        </p:nvGraphicFramePr>
        <p:xfrm>
          <a:off x="125050" y="1790664"/>
          <a:ext cx="11941900" cy="4872692"/>
        </p:xfrm>
        <a:graphic>
          <a:graphicData uri="http://schemas.openxmlformats.org/drawingml/2006/table">
            <a:tbl>
              <a:tblPr/>
              <a:tblGrid>
                <a:gridCol w="1194190">
                  <a:extLst>
                    <a:ext uri="{9D8B030D-6E8A-4147-A177-3AD203B41FA5}">
                      <a16:colId xmlns:a16="http://schemas.microsoft.com/office/drawing/2014/main" val="377429666"/>
                    </a:ext>
                  </a:extLst>
                </a:gridCol>
                <a:gridCol w="1194190">
                  <a:extLst>
                    <a:ext uri="{9D8B030D-6E8A-4147-A177-3AD203B41FA5}">
                      <a16:colId xmlns:a16="http://schemas.microsoft.com/office/drawing/2014/main" val="2673705164"/>
                    </a:ext>
                  </a:extLst>
                </a:gridCol>
                <a:gridCol w="1194190">
                  <a:extLst>
                    <a:ext uri="{9D8B030D-6E8A-4147-A177-3AD203B41FA5}">
                      <a16:colId xmlns:a16="http://schemas.microsoft.com/office/drawing/2014/main" val="1719718567"/>
                    </a:ext>
                  </a:extLst>
                </a:gridCol>
                <a:gridCol w="1194190">
                  <a:extLst>
                    <a:ext uri="{9D8B030D-6E8A-4147-A177-3AD203B41FA5}">
                      <a16:colId xmlns:a16="http://schemas.microsoft.com/office/drawing/2014/main" val="1458181347"/>
                    </a:ext>
                  </a:extLst>
                </a:gridCol>
                <a:gridCol w="1194190">
                  <a:extLst>
                    <a:ext uri="{9D8B030D-6E8A-4147-A177-3AD203B41FA5}">
                      <a16:colId xmlns:a16="http://schemas.microsoft.com/office/drawing/2014/main" val="2095367209"/>
                    </a:ext>
                  </a:extLst>
                </a:gridCol>
                <a:gridCol w="1181493">
                  <a:extLst>
                    <a:ext uri="{9D8B030D-6E8A-4147-A177-3AD203B41FA5}">
                      <a16:colId xmlns:a16="http://schemas.microsoft.com/office/drawing/2014/main" val="1969538106"/>
                    </a:ext>
                  </a:extLst>
                </a:gridCol>
                <a:gridCol w="1206887">
                  <a:extLst>
                    <a:ext uri="{9D8B030D-6E8A-4147-A177-3AD203B41FA5}">
                      <a16:colId xmlns:a16="http://schemas.microsoft.com/office/drawing/2014/main" val="3817999747"/>
                    </a:ext>
                  </a:extLst>
                </a:gridCol>
                <a:gridCol w="1194190">
                  <a:extLst>
                    <a:ext uri="{9D8B030D-6E8A-4147-A177-3AD203B41FA5}">
                      <a16:colId xmlns:a16="http://schemas.microsoft.com/office/drawing/2014/main" val="2634880405"/>
                    </a:ext>
                  </a:extLst>
                </a:gridCol>
                <a:gridCol w="1194190">
                  <a:extLst>
                    <a:ext uri="{9D8B030D-6E8A-4147-A177-3AD203B41FA5}">
                      <a16:colId xmlns:a16="http://schemas.microsoft.com/office/drawing/2014/main" val="3368256918"/>
                    </a:ext>
                  </a:extLst>
                </a:gridCol>
                <a:gridCol w="1194190">
                  <a:extLst>
                    <a:ext uri="{9D8B030D-6E8A-4147-A177-3AD203B41FA5}">
                      <a16:colId xmlns:a16="http://schemas.microsoft.com/office/drawing/2014/main" val="2338300036"/>
                    </a:ext>
                  </a:extLst>
                </a:gridCol>
              </a:tblGrid>
              <a:tr h="346112">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83481"/>
                  </a:ext>
                </a:extLst>
              </a:tr>
              <a:tr h="575295">
                <a:tc>
                  <a:txBody>
                    <a:bodyPr/>
                    <a:lstStyle/>
                    <a:p>
                      <a:pPr algn="l" fontAlgn="t"/>
                      <a:r>
                        <a:rPr lang="en-GB" sz="1200" b="1" i="0" u="none" strike="noStrike">
                          <a:solidFill>
                            <a:srgbClr val="000000"/>
                          </a:solidFill>
                          <a:effectLst/>
                          <a:latin typeface="Arial" panose="020B0604020202020204" pitchFamily="34" charset="0"/>
                        </a:rPr>
                        <a:t>Audit </a:t>
                      </a:r>
                      <a:r>
                        <a:rPr lang="en-GB" sz="1200" b="1" i="0" u="none" strike="noStrike">
                          <a:solidFill>
                            <a:sysClr val="windowText" lastClr="000000"/>
                          </a:solidFill>
                          <a:effectLst/>
                          <a:latin typeface="Arial" panose="020B0604020202020204" pitchFamily="34" charset="0"/>
                        </a:rPr>
                        <a:t>year</a:t>
                      </a:r>
                    </a:p>
                  </a:txBody>
                  <a:tcPr marL="6926" marR="6926" marT="6926" marB="49863">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fontAlgn="t"/>
                      <a:r>
                        <a:rPr lang="en-GB" sz="1200" b="1" i="0" u="none" strike="noStrike">
                          <a:solidFill>
                            <a:srgbClr val="000000"/>
                          </a:solidFill>
                          <a:effectLst/>
                          <a:latin typeface="Arial" panose="020B0604020202020204" pitchFamily="34" charset="0"/>
                        </a:rPr>
                        <a:t>All pregnancies</a:t>
                      </a:r>
                    </a:p>
                  </a:txBody>
                  <a:tcPr marL="6926" marR="6926" marT="6926" marB="49863">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fontAlgn="t"/>
                      <a:r>
                        <a:rPr lang="en-GB" sz="1200" b="1" i="0" u="none" strike="noStrike">
                          <a:solidFill>
                            <a:srgbClr val="000000"/>
                          </a:solidFill>
                          <a:effectLst/>
                          <a:latin typeface="Arial" panose="020B0604020202020204" pitchFamily="34" charset="0"/>
                        </a:rPr>
                        <a:t>Type 1</a:t>
                      </a:r>
                    </a:p>
                  </a:txBody>
                  <a:tcPr marL="6926" marR="6926" marT="6926" marB="49863">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fontAlgn="t"/>
                      <a:r>
                        <a:rPr lang="en-GB" sz="1200" b="1" i="0" u="none" strike="noStrike">
                          <a:solidFill>
                            <a:srgbClr val="000000"/>
                          </a:solidFill>
                          <a:effectLst/>
                          <a:latin typeface="Arial" panose="020B0604020202020204" pitchFamily="34" charset="0"/>
                        </a:rPr>
                        <a:t>Type 1 (%)</a:t>
                      </a:r>
                    </a:p>
                  </a:txBody>
                  <a:tcPr marL="6926" marR="6926" marT="6926" marB="49863">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fontAlgn="t"/>
                      <a:r>
                        <a:rPr lang="en-GB" sz="1200" b="1" i="0" u="none" strike="noStrike">
                          <a:solidFill>
                            <a:srgbClr val="000000"/>
                          </a:solidFill>
                          <a:effectLst/>
                          <a:latin typeface="Arial" panose="020B0604020202020204" pitchFamily="34" charset="0"/>
                        </a:rPr>
                        <a:t>Type 2</a:t>
                      </a:r>
                    </a:p>
                  </a:txBody>
                  <a:tcPr marL="6926" marR="6926" marT="6926" marB="49863">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fontAlgn="t"/>
                      <a:r>
                        <a:rPr lang="en-GB" sz="1200" b="1" i="0" u="none" strike="noStrike">
                          <a:solidFill>
                            <a:srgbClr val="000000"/>
                          </a:solidFill>
                          <a:effectLst/>
                          <a:latin typeface="Arial" panose="020B0604020202020204" pitchFamily="34" charset="0"/>
                        </a:rPr>
                        <a:t>Type 2 (%)</a:t>
                      </a:r>
                    </a:p>
                  </a:txBody>
                  <a:tcPr marL="6926" marR="6926" marT="6926" marB="49863">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fontAlgn="t"/>
                      <a:r>
                        <a:rPr lang="en-GB" sz="1200" b="1" i="0" u="none" strike="noStrike">
                          <a:solidFill>
                            <a:srgbClr val="000000"/>
                          </a:solidFill>
                          <a:effectLst/>
                          <a:latin typeface="Arial" panose="020B0604020202020204" pitchFamily="34" charset="0"/>
                        </a:rPr>
                        <a:t>Other diabetes</a:t>
                      </a:r>
                    </a:p>
                  </a:txBody>
                  <a:tcPr marL="6926" marR="6926" marT="6926" marB="49863">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fontAlgn="t"/>
                      <a:r>
                        <a:rPr lang="en-GB" sz="1200" b="1" i="0" u="none" strike="noStrike">
                          <a:solidFill>
                            <a:srgbClr val="000000"/>
                          </a:solidFill>
                          <a:effectLst/>
                          <a:latin typeface="Arial" panose="020B0604020202020204" pitchFamily="34" charset="0"/>
                        </a:rPr>
                        <a:t>Other diabetes (%)</a:t>
                      </a:r>
                    </a:p>
                  </a:txBody>
                  <a:tcPr marL="6926" marR="6926" marT="6926" marB="49863">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fontAlgn="t"/>
                      <a:r>
                        <a:rPr lang="en-GB" sz="1200" b="1" i="0" u="none" strike="noStrike">
                          <a:solidFill>
                            <a:srgbClr val="000000"/>
                          </a:solidFill>
                          <a:effectLst/>
                          <a:latin typeface="Arial" panose="020B0604020202020204" pitchFamily="34" charset="0"/>
                        </a:rPr>
                        <a:t>Not known diabetes</a:t>
                      </a:r>
                    </a:p>
                  </a:txBody>
                  <a:tcPr marL="6926" marR="6926" marT="6926" marB="49863">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tc>
                  <a:txBody>
                    <a:bodyPr/>
                    <a:lstStyle/>
                    <a:p>
                      <a:pPr algn="l" fontAlgn="t"/>
                      <a:r>
                        <a:rPr lang="en-GB" sz="1200" b="1" i="0" u="none" strike="noStrike">
                          <a:solidFill>
                            <a:srgbClr val="000000"/>
                          </a:solidFill>
                          <a:effectLst/>
                          <a:latin typeface="Arial" panose="020B0604020202020204" pitchFamily="34" charset="0"/>
                        </a:rPr>
                        <a:t>Not known diabetes (%)</a:t>
                      </a:r>
                    </a:p>
                  </a:txBody>
                  <a:tcPr marL="6926" marR="6926" marT="6926" marB="49863">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8F8"/>
                    </a:solidFill>
                  </a:tcPr>
                </a:tc>
                <a:extLst>
                  <a:ext uri="{0D108BD9-81ED-4DB2-BD59-A6C34878D82A}">
                    <a16:rowId xmlns:a16="http://schemas.microsoft.com/office/drawing/2014/main" val="1133247179"/>
                  </a:ext>
                </a:extLst>
              </a:tr>
              <a:tr h="323661">
                <a:tc>
                  <a:txBody>
                    <a:bodyPr/>
                    <a:lstStyle/>
                    <a:p>
                      <a:pPr algn="l" fontAlgn="b"/>
                      <a:r>
                        <a:rPr lang="en-GB" sz="1200" b="1" i="0" u="none" strike="noStrike">
                          <a:solidFill>
                            <a:srgbClr val="000000"/>
                          </a:solidFill>
                          <a:effectLst/>
                          <a:latin typeface="Arial" panose="020B0604020202020204" pitchFamily="34" charset="0"/>
                        </a:rPr>
                        <a:t>2014</a:t>
                      </a:r>
                    </a:p>
                  </a:txBody>
                  <a:tcPr marL="6926" marR="6926" marT="6926" marB="49863"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2,595</a:t>
                      </a:r>
                    </a:p>
                  </a:txBody>
                  <a:tcPr marL="6926" marR="6926" marT="6926" marB="49863"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1,330</a:t>
                      </a:r>
                    </a:p>
                  </a:txBody>
                  <a:tcPr marL="6926" marR="6926" marT="6926" marB="49863"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51.3</a:t>
                      </a:r>
                    </a:p>
                  </a:txBody>
                  <a:tcPr marL="6926" marR="6926" marT="6926" marB="49863"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1,220</a:t>
                      </a:r>
                    </a:p>
                  </a:txBody>
                  <a:tcPr marL="6926" marR="6926" marT="6926" marB="49863"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47.0</a:t>
                      </a:r>
                    </a:p>
                  </a:txBody>
                  <a:tcPr marL="6926" marR="6926" marT="6926" marB="49863"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20</a:t>
                      </a:r>
                    </a:p>
                  </a:txBody>
                  <a:tcPr marL="6926" marR="6926" marT="6926" marB="49863"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0.8</a:t>
                      </a:r>
                    </a:p>
                  </a:txBody>
                  <a:tcPr marL="6926" marR="6926" marT="6926" marB="49863"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20</a:t>
                      </a:r>
                    </a:p>
                  </a:txBody>
                  <a:tcPr marL="6926" marR="6926" marT="6926" marB="49863"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0.8</a:t>
                      </a:r>
                    </a:p>
                  </a:txBody>
                  <a:tcPr marL="6926" marR="6926" marT="6926" marB="49863"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50097388"/>
                  </a:ext>
                </a:extLst>
              </a:tr>
              <a:tr h="323661">
                <a:tc>
                  <a:txBody>
                    <a:bodyPr/>
                    <a:lstStyle/>
                    <a:p>
                      <a:pPr algn="l" fontAlgn="b"/>
                      <a:r>
                        <a:rPr lang="en-GB" sz="1200" b="1" i="0" u="none" strike="noStrike">
                          <a:solidFill>
                            <a:srgbClr val="000000"/>
                          </a:solidFill>
                          <a:effectLst/>
                          <a:latin typeface="Arial" panose="020B0604020202020204" pitchFamily="34" charset="0"/>
                        </a:rPr>
                        <a:t>2015</a:t>
                      </a:r>
                    </a:p>
                  </a:txBody>
                  <a:tcPr marL="6926" marR="6926" marT="6926" marB="4986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3,100</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1,585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51.1</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1,475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47.6</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30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1.0</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0.5</a:t>
                      </a:r>
                    </a:p>
                  </a:txBody>
                  <a:tcPr marL="6926" marR="6926" marT="6926" marB="4986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0232473"/>
                  </a:ext>
                </a:extLst>
              </a:tr>
              <a:tr h="323661">
                <a:tc>
                  <a:txBody>
                    <a:bodyPr/>
                    <a:lstStyle/>
                    <a:p>
                      <a:pPr algn="l" fontAlgn="b"/>
                      <a:r>
                        <a:rPr lang="en-GB" sz="1200" b="1" i="0" u="none" strike="noStrike">
                          <a:solidFill>
                            <a:srgbClr val="000000"/>
                          </a:solidFill>
                          <a:effectLst/>
                          <a:latin typeface="Arial" panose="020B0604020202020204" pitchFamily="34" charset="0"/>
                        </a:rPr>
                        <a:t>2016</a:t>
                      </a:r>
                    </a:p>
                  </a:txBody>
                  <a:tcPr marL="6926" marR="6926" marT="6926" marB="4986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3,475</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1,735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49.9</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1,700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48.9</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35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1.0</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0.4</a:t>
                      </a:r>
                    </a:p>
                  </a:txBody>
                  <a:tcPr marL="6926" marR="6926" marT="6926" marB="4986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74940540"/>
                  </a:ext>
                </a:extLst>
              </a:tr>
              <a:tr h="323661">
                <a:tc>
                  <a:txBody>
                    <a:bodyPr/>
                    <a:lstStyle/>
                    <a:p>
                      <a:pPr algn="l" fontAlgn="b"/>
                      <a:r>
                        <a:rPr lang="en-GB" sz="1200" b="1" i="0" u="none" strike="noStrike">
                          <a:solidFill>
                            <a:srgbClr val="000000"/>
                          </a:solidFill>
                          <a:effectLst/>
                          <a:latin typeface="Arial" panose="020B0604020202020204" pitchFamily="34" charset="0"/>
                        </a:rPr>
                        <a:t>2017</a:t>
                      </a:r>
                    </a:p>
                  </a:txBody>
                  <a:tcPr marL="6926" marR="6926" marT="6926" marB="4986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3,865</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1,870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48.4</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1,960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50.7</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30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0.8</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0.1</a:t>
                      </a:r>
                    </a:p>
                  </a:txBody>
                  <a:tcPr marL="6926" marR="6926" marT="6926" marB="4986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35486444"/>
                  </a:ext>
                </a:extLst>
              </a:tr>
              <a:tr h="323661">
                <a:tc>
                  <a:txBody>
                    <a:bodyPr/>
                    <a:lstStyle/>
                    <a:p>
                      <a:pPr algn="l" fontAlgn="b"/>
                      <a:r>
                        <a:rPr lang="en-GB" sz="1200" b="1" i="0" u="none" strike="noStrike">
                          <a:solidFill>
                            <a:srgbClr val="000000"/>
                          </a:solidFill>
                          <a:effectLst/>
                          <a:latin typeface="Arial" panose="020B0604020202020204" pitchFamily="34" charset="0"/>
                        </a:rPr>
                        <a:t>2018</a:t>
                      </a:r>
                    </a:p>
                  </a:txBody>
                  <a:tcPr marL="6926" marR="6926" marT="6926" marB="4986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4,620</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2,180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47.2</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2,385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51.6</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0.9</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0.3</a:t>
                      </a:r>
                    </a:p>
                  </a:txBody>
                  <a:tcPr marL="6926" marR="6926" marT="6926" marB="4986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7440924"/>
                  </a:ext>
                </a:extLst>
              </a:tr>
              <a:tr h="323661">
                <a:tc>
                  <a:txBody>
                    <a:bodyPr/>
                    <a:lstStyle/>
                    <a:p>
                      <a:pPr algn="l" fontAlgn="b"/>
                      <a:r>
                        <a:rPr lang="en-GB" sz="1200" b="1" i="0" u="none" strike="noStrike">
                          <a:solidFill>
                            <a:srgbClr val="000000"/>
                          </a:solidFill>
                          <a:effectLst/>
                          <a:latin typeface="Arial" panose="020B0604020202020204" pitchFamily="34" charset="0"/>
                        </a:rPr>
                        <a:t>2019</a:t>
                      </a:r>
                    </a:p>
                  </a:txBody>
                  <a:tcPr marL="6926" marR="6926" marT="6926" marB="4986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4,870</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2,170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44.6</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2,625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53.9</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60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1.2</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0.4</a:t>
                      </a:r>
                    </a:p>
                  </a:txBody>
                  <a:tcPr marL="6926" marR="6926" marT="6926" marB="4986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32631350"/>
                  </a:ext>
                </a:extLst>
              </a:tr>
              <a:tr h="323661">
                <a:tc>
                  <a:txBody>
                    <a:bodyPr/>
                    <a:lstStyle/>
                    <a:p>
                      <a:pPr algn="l" fontAlgn="b"/>
                      <a:r>
                        <a:rPr lang="en-GB" sz="1200" b="1" i="0" u="none" strike="noStrike">
                          <a:solidFill>
                            <a:srgbClr val="000000"/>
                          </a:solidFill>
                          <a:effectLst/>
                          <a:latin typeface="Arial" panose="020B0604020202020204" pitchFamily="34" charset="0"/>
                        </a:rPr>
                        <a:t>2020</a:t>
                      </a:r>
                    </a:p>
                  </a:txBody>
                  <a:tcPr marL="6926" marR="6926" marT="6926" marB="4986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4,730</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2,115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44.7</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2,555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54.0</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50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1.1</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0.2</a:t>
                      </a:r>
                    </a:p>
                  </a:txBody>
                  <a:tcPr marL="6926" marR="6926" marT="6926" marB="4986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16025958"/>
                  </a:ext>
                </a:extLst>
              </a:tr>
              <a:tr h="323661">
                <a:tc>
                  <a:txBody>
                    <a:bodyPr/>
                    <a:lstStyle/>
                    <a:p>
                      <a:pPr algn="l" fontAlgn="b"/>
                      <a:r>
                        <a:rPr lang="en-GB" sz="1200" b="1" i="0" u="none" strike="noStrike">
                          <a:solidFill>
                            <a:srgbClr val="000000"/>
                          </a:solidFill>
                          <a:effectLst/>
                          <a:latin typeface="Arial" panose="020B0604020202020204" pitchFamily="34" charset="0"/>
                        </a:rPr>
                        <a:t>2021</a:t>
                      </a:r>
                    </a:p>
                  </a:txBody>
                  <a:tcPr marL="6926" marR="6926" marT="6926" marB="4986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4,880</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2,190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44.9</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2,610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53.5</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55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1.1</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0.5</a:t>
                      </a:r>
                    </a:p>
                  </a:txBody>
                  <a:tcPr marL="6926" marR="6926" marT="6926" marB="49863"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66383355"/>
                  </a:ext>
                </a:extLst>
              </a:tr>
              <a:tr h="323661">
                <a:tc>
                  <a:txBody>
                    <a:bodyPr/>
                    <a:lstStyle/>
                    <a:p>
                      <a:pPr algn="l" fontAlgn="b"/>
                      <a:r>
                        <a:rPr lang="en-GB" sz="1200" b="1" i="0" u="none" strike="noStrike">
                          <a:solidFill>
                            <a:srgbClr val="000000"/>
                          </a:solidFill>
                          <a:effectLst/>
                          <a:latin typeface="Arial" panose="020B0604020202020204" pitchFamily="34" charset="0"/>
                        </a:rPr>
                        <a:t>2022</a:t>
                      </a:r>
                    </a:p>
                  </a:txBody>
                  <a:tcPr marL="6926" marR="6926" marT="6926" marB="49863"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5,345</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2,280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42.7</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2,975</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55.7</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50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0.9</a:t>
                      </a:r>
                    </a:p>
                  </a:txBody>
                  <a:tcPr marL="6926" marR="6926" marT="6926" marB="49863"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40</a:t>
                      </a:r>
                    </a:p>
                  </a:txBody>
                  <a:tcPr marL="6926" marR="6926" marT="6926" marB="49863"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200" b="0" i="0" u="none" strike="noStrike">
                          <a:solidFill>
                            <a:srgbClr val="000000"/>
                          </a:solidFill>
                          <a:effectLst/>
                          <a:latin typeface="Arial" panose="020B0604020202020204" pitchFamily="34" charset="0"/>
                        </a:rPr>
                        <a:t>0.7</a:t>
                      </a:r>
                    </a:p>
                  </a:txBody>
                  <a:tcPr marL="6926" marR="6926" marT="6926" marB="49863"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5229112"/>
                  </a:ext>
                </a:extLst>
              </a:tr>
              <a:tr h="346112">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565363272"/>
                  </a:ext>
                </a:extLst>
              </a:tr>
              <a:tr h="346112">
                <a:tc>
                  <a:txBody>
                    <a:bodyPr/>
                    <a:lstStyle/>
                    <a:p>
                      <a:pPr algn="l" fontAlgn="b"/>
                      <a:endParaRPr lang="en-GB" sz="1200" b="1"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extLst>
                  <a:ext uri="{0D108BD9-81ED-4DB2-BD59-A6C34878D82A}">
                    <a16:rowId xmlns:a16="http://schemas.microsoft.com/office/drawing/2014/main" val="756063240"/>
                  </a:ext>
                </a:extLst>
              </a:tr>
              <a:tr h="346112">
                <a:tc>
                  <a:txBody>
                    <a:bodyPr/>
                    <a:lstStyle/>
                    <a:p>
                      <a:pPr algn="l" fontAlgn="b"/>
                      <a:endParaRPr lang="en-GB" sz="12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tc>
                  <a:txBody>
                    <a:bodyPr/>
                    <a:lstStyle/>
                    <a:p>
                      <a:pPr algn="l" fontAlgn="b"/>
                      <a:endParaRPr lang="en-GB" sz="1300" b="0" i="0" u="none" strike="noStrike">
                        <a:solidFill>
                          <a:srgbClr val="000000"/>
                        </a:solidFill>
                        <a:effectLst/>
                        <a:latin typeface="Arial" panose="020B0604020202020204" pitchFamily="34" charset="0"/>
                      </a:endParaRPr>
                    </a:p>
                  </a:txBody>
                  <a:tcPr marL="6926" marR="6926" marT="6926" marB="49863" anchor="b">
                    <a:lnL>
                      <a:noFill/>
                    </a:lnL>
                    <a:lnR>
                      <a:noFill/>
                    </a:lnR>
                    <a:lnT>
                      <a:noFill/>
                    </a:lnT>
                    <a:lnB>
                      <a:noFill/>
                    </a:lnB>
                    <a:solidFill>
                      <a:srgbClr val="FFFFFF"/>
                    </a:solidFill>
                  </a:tcPr>
                </a:tc>
                <a:extLst>
                  <a:ext uri="{0D108BD9-81ED-4DB2-BD59-A6C34878D82A}">
                    <a16:rowId xmlns:a16="http://schemas.microsoft.com/office/drawing/2014/main" val="1297885805"/>
                  </a:ext>
                </a:extLst>
              </a:tr>
            </a:tbl>
          </a:graphicData>
        </a:graphic>
      </p:graphicFrame>
      <p:sp>
        <p:nvSpPr>
          <p:cNvPr id="5" name="Rectangle 4">
            <a:extLst>
              <a:ext uri="{FF2B5EF4-FFF2-40B4-BE49-F238E27FC236}">
                <a16:creationId xmlns:a16="http://schemas.microsoft.com/office/drawing/2014/main" id="{783DA807-526E-E2DD-FE08-CD74BB5F562C}"/>
              </a:ext>
            </a:extLst>
          </p:cNvPr>
          <p:cNvSpPr/>
          <p:nvPr/>
        </p:nvSpPr>
        <p:spPr>
          <a:xfrm>
            <a:off x="4892511" y="2149311"/>
            <a:ext cx="2422689" cy="3459637"/>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304410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F8BDB0-B481-587A-1550-2F3132F46069}"/>
              </a:ext>
            </a:extLst>
          </p:cNvPr>
          <p:cNvSpPr txBox="1">
            <a:spLocks/>
          </p:cNvSpPr>
          <p:nvPr/>
        </p:nvSpPr>
        <p:spPr>
          <a:xfrm>
            <a:off x="1885506" y="252003"/>
            <a:ext cx="8420987" cy="700104"/>
          </a:xfrm>
          <a:prstGeom prst="rect">
            <a:avLst/>
          </a:prstGeom>
        </p:spPr>
        <p:txBody>
          <a:bodyPr>
            <a:noAutofit/>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pPr algn="ctr"/>
            <a:r>
              <a:rPr lang="en-GB" sz="3600" b="1">
                <a:solidFill>
                  <a:srgbClr val="005EB8"/>
                </a:solidFill>
                <a:latin typeface="+mn-lt"/>
              </a:rPr>
              <a:t>Preconception Care &amp; Type 2 Diabetes </a:t>
            </a:r>
          </a:p>
        </p:txBody>
      </p:sp>
      <p:graphicFrame>
        <p:nvGraphicFramePr>
          <p:cNvPr id="4" name="Table 3">
            <a:extLst>
              <a:ext uri="{FF2B5EF4-FFF2-40B4-BE49-F238E27FC236}">
                <a16:creationId xmlns:a16="http://schemas.microsoft.com/office/drawing/2014/main" id="{542A5EDF-68E4-960B-7FCF-AC10D5C3ADDA}"/>
              </a:ext>
            </a:extLst>
          </p:cNvPr>
          <p:cNvGraphicFramePr>
            <a:graphicFrameLocks noGrp="1"/>
          </p:cNvGraphicFramePr>
          <p:nvPr>
            <p:extLst>
              <p:ext uri="{D42A27DB-BD31-4B8C-83A1-F6EECF244321}">
                <p14:modId xmlns:p14="http://schemas.microsoft.com/office/powerpoint/2010/main" val="1628312262"/>
              </p:ext>
            </p:extLst>
          </p:nvPr>
        </p:nvGraphicFramePr>
        <p:xfrm>
          <a:off x="268436" y="1529239"/>
          <a:ext cx="11655126" cy="4060856"/>
        </p:xfrm>
        <a:graphic>
          <a:graphicData uri="http://schemas.openxmlformats.org/drawingml/2006/table">
            <a:tbl>
              <a:tblPr>
                <a:tableStyleId>{8799B23B-EC83-4686-B30A-512413B5E67A}</a:tableStyleId>
              </a:tblPr>
              <a:tblGrid>
                <a:gridCol w="2859631">
                  <a:extLst>
                    <a:ext uri="{9D8B030D-6E8A-4147-A177-3AD203B41FA5}">
                      <a16:colId xmlns:a16="http://schemas.microsoft.com/office/drawing/2014/main" val="3183048901"/>
                    </a:ext>
                  </a:extLst>
                </a:gridCol>
                <a:gridCol w="2521810">
                  <a:extLst>
                    <a:ext uri="{9D8B030D-6E8A-4147-A177-3AD203B41FA5}">
                      <a16:colId xmlns:a16="http://schemas.microsoft.com/office/drawing/2014/main" val="533644357"/>
                    </a:ext>
                  </a:extLst>
                </a:gridCol>
                <a:gridCol w="2021051">
                  <a:extLst>
                    <a:ext uri="{9D8B030D-6E8A-4147-A177-3AD203B41FA5}">
                      <a16:colId xmlns:a16="http://schemas.microsoft.com/office/drawing/2014/main" val="3800431768"/>
                    </a:ext>
                  </a:extLst>
                </a:gridCol>
                <a:gridCol w="1867200">
                  <a:extLst>
                    <a:ext uri="{9D8B030D-6E8A-4147-A177-3AD203B41FA5}">
                      <a16:colId xmlns:a16="http://schemas.microsoft.com/office/drawing/2014/main" val="1207295246"/>
                    </a:ext>
                  </a:extLst>
                </a:gridCol>
                <a:gridCol w="2385434">
                  <a:extLst>
                    <a:ext uri="{9D8B030D-6E8A-4147-A177-3AD203B41FA5}">
                      <a16:colId xmlns:a16="http://schemas.microsoft.com/office/drawing/2014/main" val="4000320955"/>
                    </a:ext>
                  </a:extLst>
                </a:gridCol>
              </a:tblGrid>
              <a:tr h="1416795">
                <a:tc gridSpan="5">
                  <a:txBody>
                    <a:bodyPr/>
                    <a:lstStyle/>
                    <a:p>
                      <a:pPr algn="ctr" fontAlgn="b"/>
                      <a:r>
                        <a:rPr lang="en-GB" sz="2100" b="1" u="none" strike="noStrike">
                          <a:solidFill>
                            <a:srgbClr val="000000"/>
                          </a:solidFill>
                          <a:effectLst/>
                        </a:rPr>
                        <a:t>Table 3: Number of pregnancy outcomes </a:t>
                      </a:r>
                    </a:p>
                    <a:p>
                      <a:pPr algn="ctr" fontAlgn="b"/>
                      <a:r>
                        <a:rPr lang="en-GB" sz="2100" b="1" u="none" strike="noStrike">
                          <a:solidFill>
                            <a:srgbClr val="000000"/>
                          </a:solidFill>
                          <a:effectLst/>
                        </a:rPr>
                        <a:t>(live births, stillbirths, miscarriages) by diabetes type (2021 and 2022)</a:t>
                      </a:r>
                      <a:endParaRPr lang="en-GB" sz="2100" b="1" i="0" u="none" strike="noStrike">
                        <a:solidFill>
                          <a:srgbClr val="000000"/>
                        </a:solidFill>
                        <a:effectLst/>
                        <a:latin typeface="Arial" panose="020B0604020202020204" pitchFamily="34" charset="0"/>
                      </a:endParaRPr>
                    </a:p>
                  </a:txBody>
                  <a:tcPr marL="9162" marR="9162" marT="9162" marB="65965" anchor="b"/>
                </a:tc>
                <a:tc hMerge="1">
                  <a:txBody>
                    <a:bodyPr/>
                    <a:lstStyle/>
                    <a:p>
                      <a:pPr algn="l" fontAlgn="b"/>
                      <a:endParaRPr lang="en-GB" sz="1600" b="0" i="0" u="none" strike="noStrike">
                        <a:solidFill>
                          <a:srgbClr val="000000"/>
                        </a:solidFill>
                        <a:effectLst/>
                        <a:latin typeface="Arial" panose="020B0604020202020204" pitchFamily="34" charset="0"/>
                      </a:endParaRPr>
                    </a:p>
                  </a:txBody>
                  <a:tcPr marL="9013" marR="9013" marT="9013" marB="64893" anchor="b"/>
                </a:tc>
                <a:tc hMerge="1">
                  <a:txBody>
                    <a:bodyPr/>
                    <a:lstStyle/>
                    <a:p>
                      <a:pPr algn="l" fontAlgn="b"/>
                      <a:endParaRPr lang="en-GB" sz="1600" b="0" i="0" u="none" strike="noStrike">
                        <a:solidFill>
                          <a:srgbClr val="000000"/>
                        </a:solidFill>
                        <a:effectLst/>
                        <a:latin typeface="Arial" panose="020B0604020202020204" pitchFamily="34" charset="0"/>
                      </a:endParaRPr>
                    </a:p>
                  </a:txBody>
                  <a:tcPr marL="9013" marR="9013" marT="9013" marB="64893" anchor="b"/>
                </a:tc>
                <a:tc hMerge="1">
                  <a:txBody>
                    <a:bodyPr/>
                    <a:lstStyle/>
                    <a:p>
                      <a:pPr algn="l" fontAlgn="b"/>
                      <a:endParaRPr lang="en-GB" sz="1600" b="0" i="0" u="none" strike="noStrike">
                        <a:solidFill>
                          <a:srgbClr val="000000"/>
                        </a:solidFill>
                        <a:effectLst/>
                        <a:latin typeface="Arial" panose="020B0604020202020204" pitchFamily="34" charset="0"/>
                      </a:endParaRPr>
                    </a:p>
                  </a:txBody>
                  <a:tcPr marL="9013" marR="9013" marT="9013" marB="64893" anchor="b"/>
                </a:tc>
                <a:tc hMerge="1">
                  <a:txBody>
                    <a:bodyPr/>
                    <a:lstStyle/>
                    <a:p>
                      <a:pPr algn="l" fontAlgn="b"/>
                      <a:endParaRPr lang="en-GB" sz="1600" b="0" i="0" u="none" strike="noStrike">
                        <a:solidFill>
                          <a:srgbClr val="000000"/>
                        </a:solidFill>
                        <a:effectLst/>
                        <a:latin typeface="Arial" panose="020B0604020202020204" pitchFamily="34" charset="0"/>
                      </a:endParaRPr>
                    </a:p>
                  </a:txBody>
                  <a:tcPr marL="9013" marR="9013" marT="9013" marB="64893" anchor="b"/>
                </a:tc>
                <a:extLst>
                  <a:ext uri="{0D108BD9-81ED-4DB2-BD59-A6C34878D82A}">
                    <a16:rowId xmlns:a16="http://schemas.microsoft.com/office/drawing/2014/main" val="4117451029"/>
                  </a:ext>
                </a:extLst>
              </a:tr>
              <a:tr h="377723">
                <a:tc>
                  <a:txBody>
                    <a:bodyPr/>
                    <a:lstStyle/>
                    <a:p>
                      <a:pPr algn="ctr" fontAlgn="b"/>
                      <a:r>
                        <a:rPr lang="en-GB" sz="1700" b="1" u="none" strike="noStrike">
                          <a:solidFill>
                            <a:srgbClr val="000000"/>
                          </a:solidFill>
                          <a:effectLst/>
                        </a:rPr>
                        <a:t>Audit year</a:t>
                      </a:r>
                      <a:endParaRPr lang="en-GB" sz="1700" b="1"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1" u="none" strike="noStrike">
                          <a:solidFill>
                            <a:srgbClr val="000000"/>
                          </a:solidFill>
                          <a:effectLst/>
                        </a:rPr>
                        <a:t>Diabetes type</a:t>
                      </a:r>
                      <a:endParaRPr lang="en-GB" sz="1700" b="1"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1" u="none" strike="noStrike">
                          <a:solidFill>
                            <a:srgbClr val="000000"/>
                          </a:solidFill>
                          <a:effectLst/>
                        </a:rPr>
                        <a:t>Live births</a:t>
                      </a:r>
                      <a:endParaRPr lang="en-GB" sz="1700" b="1"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1" u="none" strike="noStrike">
                          <a:solidFill>
                            <a:srgbClr val="000000"/>
                          </a:solidFill>
                          <a:effectLst/>
                        </a:rPr>
                        <a:t>Stillbirths</a:t>
                      </a:r>
                      <a:endParaRPr lang="en-GB" sz="1700" b="1"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1" u="none" strike="noStrike">
                          <a:solidFill>
                            <a:srgbClr val="000000"/>
                          </a:solidFill>
                          <a:effectLst/>
                        </a:rPr>
                        <a:t>Miscarriages</a:t>
                      </a:r>
                      <a:endParaRPr lang="en-GB" sz="1700" b="1" i="0" u="none" strike="noStrike">
                        <a:solidFill>
                          <a:srgbClr val="000000"/>
                        </a:solidFill>
                        <a:effectLst/>
                        <a:latin typeface="Arial" panose="020B0604020202020204" pitchFamily="34" charset="0"/>
                      </a:endParaRPr>
                    </a:p>
                  </a:txBody>
                  <a:tcPr marL="9633" marR="9633" marT="9633" marB="69356" anchor="b"/>
                </a:tc>
                <a:extLst>
                  <a:ext uri="{0D108BD9-81ED-4DB2-BD59-A6C34878D82A}">
                    <a16:rowId xmlns:a16="http://schemas.microsoft.com/office/drawing/2014/main" val="2242336485"/>
                  </a:ext>
                </a:extLst>
              </a:tr>
              <a:tr h="377723">
                <a:tc rowSpan="3">
                  <a:txBody>
                    <a:bodyPr/>
                    <a:lstStyle/>
                    <a:p>
                      <a:pPr algn="ctr" fontAlgn="ctr"/>
                      <a:r>
                        <a:rPr lang="en-GB" sz="1700" b="1" u="none" strike="noStrike">
                          <a:solidFill>
                            <a:srgbClr val="000000"/>
                          </a:solidFill>
                          <a:effectLst/>
                        </a:rPr>
                        <a:t>2021</a:t>
                      </a:r>
                      <a:endParaRPr lang="en-GB" sz="1700" b="1" i="0" u="none" strike="noStrike">
                        <a:solidFill>
                          <a:srgbClr val="000000"/>
                        </a:solidFill>
                        <a:effectLst/>
                        <a:latin typeface="Arial" panose="020B0604020202020204" pitchFamily="34" charset="0"/>
                      </a:endParaRPr>
                    </a:p>
                  </a:txBody>
                  <a:tcPr marL="92950" marR="92950" marT="46475" marB="46475" anchor="ctr"/>
                </a:tc>
                <a:tc>
                  <a:txBody>
                    <a:bodyPr/>
                    <a:lstStyle/>
                    <a:p>
                      <a:pPr algn="ctr" fontAlgn="b"/>
                      <a:r>
                        <a:rPr lang="en-GB" sz="1700" b="0" u="none" strike="noStrike">
                          <a:solidFill>
                            <a:srgbClr val="000000"/>
                          </a:solidFill>
                          <a:effectLst/>
                        </a:rPr>
                        <a:t>Type 1</a:t>
                      </a:r>
                      <a:endParaRPr lang="en-GB" sz="1700" b="0"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0" u="none" strike="noStrike">
                          <a:solidFill>
                            <a:srgbClr val="000000"/>
                          </a:solidFill>
                          <a:effectLst/>
                        </a:rPr>
                        <a:t>1,975</a:t>
                      </a:r>
                      <a:endParaRPr lang="en-GB" sz="1700" b="0"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0" u="none" strike="noStrike">
                          <a:solidFill>
                            <a:srgbClr val="000000"/>
                          </a:solidFill>
                          <a:effectLst/>
                        </a:rPr>
                        <a:t>25</a:t>
                      </a:r>
                      <a:endParaRPr lang="en-GB" sz="1700" b="0"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0" u="none" strike="noStrike">
                          <a:solidFill>
                            <a:srgbClr val="000000"/>
                          </a:solidFill>
                          <a:effectLst/>
                        </a:rPr>
                        <a:t>160</a:t>
                      </a:r>
                      <a:endParaRPr lang="en-GB" sz="1700" b="0" i="0" u="none" strike="noStrike">
                        <a:solidFill>
                          <a:srgbClr val="000000"/>
                        </a:solidFill>
                        <a:effectLst/>
                        <a:latin typeface="Arial" panose="020B0604020202020204" pitchFamily="34" charset="0"/>
                      </a:endParaRPr>
                    </a:p>
                  </a:txBody>
                  <a:tcPr marL="9633" marR="9633" marT="9633" marB="69356" anchor="b"/>
                </a:tc>
                <a:extLst>
                  <a:ext uri="{0D108BD9-81ED-4DB2-BD59-A6C34878D82A}">
                    <a16:rowId xmlns:a16="http://schemas.microsoft.com/office/drawing/2014/main" val="3718169074"/>
                  </a:ext>
                </a:extLst>
              </a:tr>
              <a:tr h="377723">
                <a:tc vMerge="1">
                  <a:txBody>
                    <a:bodyPr/>
                    <a:lstStyle/>
                    <a:p>
                      <a:endParaRPr lang="en-GB"/>
                    </a:p>
                  </a:txBody>
                  <a:tcPr/>
                </a:tc>
                <a:tc>
                  <a:txBody>
                    <a:bodyPr/>
                    <a:lstStyle/>
                    <a:p>
                      <a:pPr algn="ctr" fontAlgn="b"/>
                      <a:r>
                        <a:rPr lang="en-GB" sz="1700" b="1" u="none" strike="noStrike">
                          <a:solidFill>
                            <a:srgbClr val="000000"/>
                          </a:solidFill>
                          <a:effectLst/>
                        </a:rPr>
                        <a:t>Type 2</a:t>
                      </a:r>
                      <a:endParaRPr lang="en-GB" sz="1700" b="1"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1" u="none" strike="noStrike">
                          <a:solidFill>
                            <a:srgbClr val="000000"/>
                          </a:solidFill>
                          <a:effectLst/>
                        </a:rPr>
                        <a:t>2,325</a:t>
                      </a:r>
                      <a:endParaRPr lang="en-GB" sz="1700" b="1"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1" u="none" strike="noStrike">
                          <a:solidFill>
                            <a:srgbClr val="000000"/>
                          </a:solidFill>
                          <a:effectLst/>
                        </a:rPr>
                        <a:t>20</a:t>
                      </a:r>
                      <a:endParaRPr lang="en-GB" sz="1700" b="1"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1" u="none" strike="noStrike">
                          <a:solidFill>
                            <a:srgbClr val="000000"/>
                          </a:solidFill>
                          <a:effectLst/>
                        </a:rPr>
                        <a:t>280</a:t>
                      </a:r>
                      <a:endParaRPr lang="en-GB" sz="1700" b="1" i="0" u="none" strike="noStrike">
                        <a:solidFill>
                          <a:srgbClr val="000000"/>
                        </a:solidFill>
                        <a:effectLst/>
                        <a:latin typeface="Arial" panose="020B0604020202020204" pitchFamily="34" charset="0"/>
                      </a:endParaRPr>
                    </a:p>
                  </a:txBody>
                  <a:tcPr marL="9633" marR="9633" marT="9633" marB="69356" anchor="b"/>
                </a:tc>
                <a:extLst>
                  <a:ext uri="{0D108BD9-81ED-4DB2-BD59-A6C34878D82A}">
                    <a16:rowId xmlns:a16="http://schemas.microsoft.com/office/drawing/2014/main" val="2366089670"/>
                  </a:ext>
                </a:extLst>
              </a:tr>
              <a:tr h="377723">
                <a:tc vMerge="1">
                  <a:txBody>
                    <a:bodyPr/>
                    <a:lstStyle/>
                    <a:p>
                      <a:endParaRPr lang="en-GB"/>
                    </a:p>
                  </a:txBody>
                  <a:tcPr/>
                </a:tc>
                <a:tc>
                  <a:txBody>
                    <a:bodyPr/>
                    <a:lstStyle/>
                    <a:p>
                      <a:pPr algn="ctr" fontAlgn="ctr"/>
                      <a:r>
                        <a:rPr lang="en-GB" sz="1700" b="0" u="none" strike="noStrike">
                          <a:solidFill>
                            <a:srgbClr val="000000"/>
                          </a:solidFill>
                          <a:effectLst/>
                        </a:rPr>
                        <a:t>Other</a:t>
                      </a:r>
                      <a:endParaRPr lang="en-GB" sz="1700" b="0" i="0" u="none" strike="noStrike">
                        <a:solidFill>
                          <a:srgbClr val="000000"/>
                        </a:solidFill>
                        <a:effectLst/>
                        <a:latin typeface="Arial" panose="020B0604020202020204" pitchFamily="34" charset="0"/>
                      </a:endParaRPr>
                    </a:p>
                  </a:txBody>
                  <a:tcPr marL="9633" marR="9633" marT="9633" marB="69356" anchor="ctr"/>
                </a:tc>
                <a:tc>
                  <a:txBody>
                    <a:bodyPr/>
                    <a:lstStyle/>
                    <a:p>
                      <a:pPr algn="ctr" fontAlgn="b"/>
                      <a:r>
                        <a:rPr lang="en-GB" sz="1700" b="0" u="none" strike="noStrike">
                          <a:solidFill>
                            <a:srgbClr val="000000"/>
                          </a:solidFill>
                          <a:effectLst/>
                        </a:rPr>
                        <a:t>75</a:t>
                      </a:r>
                      <a:endParaRPr lang="en-GB" sz="1700" b="0"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0" u="none" strike="noStrike">
                          <a:solidFill>
                            <a:srgbClr val="000000"/>
                          </a:solidFill>
                          <a:effectLst/>
                        </a:rPr>
                        <a:t>0</a:t>
                      </a:r>
                      <a:endParaRPr lang="en-GB" sz="1700" b="0"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0" u="none" strike="noStrike">
                          <a:solidFill>
                            <a:srgbClr val="000000"/>
                          </a:solidFill>
                          <a:effectLst/>
                        </a:rPr>
                        <a:t>5</a:t>
                      </a:r>
                      <a:endParaRPr lang="en-GB" sz="1700" b="0" i="0" u="none" strike="noStrike">
                        <a:solidFill>
                          <a:srgbClr val="000000"/>
                        </a:solidFill>
                        <a:effectLst/>
                        <a:latin typeface="Arial" panose="020B0604020202020204" pitchFamily="34" charset="0"/>
                      </a:endParaRPr>
                    </a:p>
                  </a:txBody>
                  <a:tcPr marL="9633" marR="9633" marT="9633" marB="69356" anchor="b"/>
                </a:tc>
                <a:extLst>
                  <a:ext uri="{0D108BD9-81ED-4DB2-BD59-A6C34878D82A}">
                    <a16:rowId xmlns:a16="http://schemas.microsoft.com/office/drawing/2014/main" val="3759526673"/>
                  </a:ext>
                </a:extLst>
              </a:tr>
              <a:tr h="377723">
                <a:tc rowSpan="3">
                  <a:txBody>
                    <a:bodyPr/>
                    <a:lstStyle/>
                    <a:p>
                      <a:pPr algn="ctr" fontAlgn="ctr"/>
                      <a:r>
                        <a:rPr lang="en-GB" sz="1700" b="1" u="none" strike="noStrike">
                          <a:solidFill>
                            <a:srgbClr val="000000"/>
                          </a:solidFill>
                          <a:effectLst/>
                        </a:rPr>
                        <a:t>2022</a:t>
                      </a:r>
                      <a:endParaRPr lang="en-GB" sz="1700" b="1" i="0" u="none" strike="noStrike">
                        <a:solidFill>
                          <a:srgbClr val="000000"/>
                        </a:solidFill>
                        <a:effectLst/>
                        <a:latin typeface="Arial" panose="020B0604020202020204" pitchFamily="34" charset="0"/>
                      </a:endParaRPr>
                    </a:p>
                  </a:txBody>
                  <a:tcPr marL="92950" marR="92950" marT="46475" marB="46475" anchor="ctr"/>
                </a:tc>
                <a:tc>
                  <a:txBody>
                    <a:bodyPr/>
                    <a:lstStyle/>
                    <a:p>
                      <a:pPr algn="ctr" fontAlgn="b"/>
                      <a:r>
                        <a:rPr lang="en-GB" sz="1700" b="0" u="none" strike="noStrike">
                          <a:solidFill>
                            <a:srgbClr val="000000"/>
                          </a:solidFill>
                          <a:effectLst/>
                        </a:rPr>
                        <a:t>Type 1</a:t>
                      </a:r>
                      <a:endParaRPr lang="en-GB" sz="1700" b="0"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0" u="none" strike="noStrike">
                          <a:solidFill>
                            <a:srgbClr val="000000"/>
                          </a:solidFill>
                          <a:effectLst/>
                        </a:rPr>
                        <a:t>2,095</a:t>
                      </a:r>
                      <a:endParaRPr lang="en-GB" sz="1700" b="0"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0" u="none" strike="noStrike">
                          <a:solidFill>
                            <a:srgbClr val="000000"/>
                          </a:solidFill>
                          <a:effectLst/>
                        </a:rPr>
                        <a:t>20</a:t>
                      </a:r>
                      <a:endParaRPr lang="en-GB" sz="1700" b="0"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0" u="none" strike="noStrike">
                          <a:solidFill>
                            <a:srgbClr val="000000"/>
                          </a:solidFill>
                          <a:effectLst/>
                        </a:rPr>
                        <a:t>155</a:t>
                      </a:r>
                      <a:endParaRPr lang="en-GB" sz="1700" b="0" i="0" u="none" strike="noStrike">
                        <a:solidFill>
                          <a:srgbClr val="000000"/>
                        </a:solidFill>
                        <a:effectLst/>
                        <a:latin typeface="Arial" panose="020B0604020202020204" pitchFamily="34" charset="0"/>
                      </a:endParaRPr>
                    </a:p>
                  </a:txBody>
                  <a:tcPr marL="9633" marR="9633" marT="9633" marB="69356" anchor="b"/>
                </a:tc>
                <a:extLst>
                  <a:ext uri="{0D108BD9-81ED-4DB2-BD59-A6C34878D82A}">
                    <a16:rowId xmlns:a16="http://schemas.microsoft.com/office/drawing/2014/main" val="2763182668"/>
                  </a:ext>
                </a:extLst>
              </a:tr>
              <a:tr h="377723">
                <a:tc vMerge="1">
                  <a:txBody>
                    <a:bodyPr/>
                    <a:lstStyle/>
                    <a:p>
                      <a:endParaRPr lang="en-GB"/>
                    </a:p>
                  </a:txBody>
                  <a:tcPr/>
                </a:tc>
                <a:tc>
                  <a:txBody>
                    <a:bodyPr/>
                    <a:lstStyle/>
                    <a:p>
                      <a:pPr algn="ctr" fontAlgn="b"/>
                      <a:r>
                        <a:rPr lang="en-GB" sz="1700" b="1" u="none" strike="noStrike">
                          <a:solidFill>
                            <a:srgbClr val="000000"/>
                          </a:solidFill>
                          <a:effectLst/>
                        </a:rPr>
                        <a:t>Type 2</a:t>
                      </a:r>
                      <a:endParaRPr lang="en-GB" sz="1700" b="1"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1" u="none" strike="noStrike">
                          <a:solidFill>
                            <a:srgbClr val="000000"/>
                          </a:solidFill>
                          <a:effectLst/>
                        </a:rPr>
                        <a:t>2,670</a:t>
                      </a:r>
                      <a:endParaRPr lang="en-GB" sz="1700" b="1"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1" u="none" strike="noStrike">
                          <a:solidFill>
                            <a:srgbClr val="000000"/>
                          </a:solidFill>
                          <a:effectLst/>
                        </a:rPr>
                        <a:t>35</a:t>
                      </a:r>
                      <a:endParaRPr lang="en-GB" sz="1700" b="1"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1" u="none" strike="noStrike">
                          <a:solidFill>
                            <a:srgbClr val="000000"/>
                          </a:solidFill>
                          <a:effectLst/>
                        </a:rPr>
                        <a:t>280</a:t>
                      </a:r>
                      <a:endParaRPr lang="en-GB" sz="1700" b="1" i="0" u="none" strike="noStrike">
                        <a:solidFill>
                          <a:srgbClr val="000000"/>
                        </a:solidFill>
                        <a:effectLst/>
                        <a:latin typeface="Arial" panose="020B0604020202020204" pitchFamily="34" charset="0"/>
                      </a:endParaRPr>
                    </a:p>
                  </a:txBody>
                  <a:tcPr marL="9633" marR="9633" marT="9633" marB="69356" anchor="b"/>
                </a:tc>
                <a:extLst>
                  <a:ext uri="{0D108BD9-81ED-4DB2-BD59-A6C34878D82A}">
                    <a16:rowId xmlns:a16="http://schemas.microsoft.com/office/drawing/2014/main" val="3492184276"/>
                  </a:ext>
                </a:extLst>
              </a:tr>
              <a:tr h="377723">
                <a:tc vMerge="1">
                  <a:txBody>
                    <a:bodyPr/>
                    <a:lstStyle/>
                    <a:p>
                      <a:endParaRPr lang="en-GB"/>
                    </a:p>
                  </a:txBody>
                  <a:tcPr/>
                </a:tc>
                <a:tc>
                  <a:txBody>
                    <a:bodyPr/>
                    <a:lstStyle/>
                    <a:p>
                      <a:pPr algn="ctr" fontAlgn="b"/>
                      <a:r>
                        <a:rPr lang="en-GB" sz="1700" b="0" u="none" strike="noStrike">
                          <a:solidFill>
                            <a:srgbClr val="000000"/>
                          </a:solidFill>
                          <a:effectLst/>
                        </a:rPr>
                        <a:t>Other</a:t>
                      </a:r>
                      <a:endParaRPr lang="en-GB" sz="1700" b="0"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0" u="none" strike="noStrike">
                          <a:solidFill>
                            <a:srgbClr val="000000"/>
                          </a:solidFill>
                          <a:effectLst/>
                        </a:rPr>
                        <a:t>80</a:t>
                      </a:r>
                      <a:endParaRPr lang="en-GB" sz="1700" b="0"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0" u="none" strike="noStrike">
                          <a:solidFill>
                            <a:srgbClr val="000000"/>
                          </a:solidFill>
                          <a:effectLst/>
                        </a:rPr>
                        <a:t>0</a:t>
                      </a:r>
                      <a:endParaRPr lang="en-GB" sz="1700" b="0" i="0" u="none" strike="noStrike">
                        <a:solidFill>
                          <a:srgbClr val="000000"/>
                        </a:solidFill>
                        <a:effectLst/>
                        <a:latin typeface="Arial" panose="020B0604020202020204" pitchFamily="34" charset="0"/>
                      </a:endParaRPr>
                    </a:p>
                  </a:txBody>
                  <a:tcPr marL="9633" marR="9633" marT="9633" marB="69356" anchor="b"/>
                </a:tc>
                <a:tc>
                  <a:txBody>
                    <a:bodyPr/>
                    <a:lstStyle/>
                    <a:p>
                      <a:pPr algn="ctr" fontAlgn="b"/>
                      <a:r>
                        <a:rPr lang="en-GB" sz="1700" b="0" u="none" strike="noStrike">
                          <a:solidFill>
                            <a:srgbClr val="000000"/>
                          </a:solidFill>
                          <a:effectLst/>
                        </a:rPr>
                        <a:t>10</a:t>
                      </a:r>
                      <a:endParaRPr lang="en-GB" sz="1700" b="0" i="0" u="none" strike="noStrike">
                        <a:solidFill>
                          <a:srgbClr val="000000"/>
                        </a:solidFill>
                        <a:effectLst/>
                        <a:latin typeface="Arial" panose="020B0604020202020204" pitchFamily="34" charset="0"/>
                      </a:endParaRPr>
                    </a:p>
                  </a:txBody>
                  <a:tcPr marL="9633" marR="9633" marT="9633" marB="69356" anchor="b"/>
                </a:tc>
                <a:extLst>
                  <a:ext uri="{0D108BD9-81ED-4DB2-BD59-A6C34878D82A}">
                    <a16:rowId xmlns:a16="http://schemas.microsoft.com/office/drawing/2014/main" val="688866965"/>
                  </a:ext>
                </a:extLst>
              </a:tr>
            </a:tbl>
          </a:graphicData>
        </a:graphic>
      </p:graphicFrame>
    </p:spTree>
    <p:extLst>
      <p:ext uri="{BB962C8B-B14F-4D97-AF65-F5344CB8AC3E}">
        <p14:creationId xmlns:p14="http://schemas.microsoft.com/office/powerpoint/2010/main" val="396827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1F764D-C8CE-99C7-86E5-15CE0E0F5F53}"/>
              </a:ext>
            </a:extLst>
          </p:cNvPr>
          <p:cNvSpPr txBox="1">
            <a:spLocks/>
          </p:cNvSpPr>
          <p:nvPr/>
        </p:nvSpPr>
        <p:spPr>
          <a:xfrm>
            <a:off x="1885507" y="252003"/>
            <a:ext cx="8420987" cy="700104"/>
          </a:xfrm>
          <a:prstGeom prst="rect">
            <a:avLst/>
          </a:prstGeom>
        </p:spPr>
        <p:txBody>
          <a:bodyPr>
            <a:noAutofit/>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pPr algn="ctr"/>
            <a:r>
              <a:rPr lang="en-GB" sz="3600" b="1">
                <a:solidFill>
                  <a:srgbClr val="005EB8"/>
                </a:solidFill>
                <a:latin typeface="+mn-lt"/>
              </a:rPr>
              <a:t>Who should provide Care? </a:t>
            </a:r>
          </a:p>
          <a:p>
            <a:pPr algn="ctr"/>
            <a:r>
              <a:rPr lang="en-GB" sz="3600" b="1">
                <a:solidFill>
                  <a:srgbClr val="005EB8"/>
                </a:solidFill>
                <a:latin typeface="+mn-lt"/>
              </a:rPr>
              <a:t>How can we support people? </a:t>
            </a:r>
          </a:p>
        </p:txBody>
      </p:sp>
      <p:sp>
        <p:nvSpPr>
          <p:cNvPr id="4" name="Content Placeholder 2">
            <a:extLst>
              <a:ext uri="{FF2B5EF4-FFF2-40B4-BE49-F238E27FC236}">
                <a16:creationId xmlns:a16="http://schemas.microsoft.com/office/drawing/2014/main" id="{1868FE65-D914-B17A-3D7B-0F5BB073E14C}"/>
              </a:ext>
            </a:extLst>
          </p:cNvPr>
          <p:cNvSpPr txBox="1">
            <a:spLocks/>
          </p:cNvSpPr>
          <p:nvPr/>
        </p:nvSpPr>
        <p:spPr>
          <a:xfrm>
            <a:off x="838200" y="2174740"/>
            <a:ext cx="10515600" cy="4112938"/>
          </a:xfrm>
          <a:prstGeom prst="rect">
            <a:avLst/>
          </a:prstGeom>
        </p:spPr>
        <p:txBody>
          <a:bodyPr lIns="91440" tIns="45720" rIns="91440" bIns="45720" anchor="t">
            <a:normAutofit/>
          </a:bodyPr>
          <a:lstStyle>
            <a:lvl1pPr marL="181735" indent="-181735" algn="l" defTabSz="726940" rtl="0" eaLnBrk="1" latinLnBrk="0" hangingPunct="1">
              <a:lnSpc>
                <a:spcPct val="90000"/>
              </a:lnSpc>
              <a:spcBef>
                <a:spcPts val="795"/>
              </a:spcBef>
              <a:buFont typeface="Arial" panose="020B0604020202020204" pitchFamily="34" charset="0"/>
              <a:buChar char="•"/>
              <a:defRPr sz="2226" kern="1200">
                <a:solidFill>
                  <a:schemeClr val="tx1"/>
                </a:solidFill>
                <a:latin typeface="+mn-lt"/>
                <a:ea typeface="+mn-ea"/>
                <a:cs typeface="+mn-cs"/>
              </a:defRPr>
            </a:lvl1pPr>
            <a:lvl2pPr marL="545205" indent="-181735" algn="l" defTabSz="726940" rtl="0" eaLnBrk="1" latinLnBrk="0" hangingPunct="1">
              <a:lnSpc>
                <a:spcPct val="90000"/>
              </a:lnSpc>
              <a:spcBef>
                <a:spcPts val="397"/>
              </a:spcBef>
              <a:buFont typeface="Arial" panose="020B0604020202020204" pitchFamily="34" charset="0"/>
              <a:buChar char="•"/>
              <a:defRPr sz="1908" kern="1200">
                <a:solidFill>
                  <a:schemeClr val="tx1"/>
                </a:solidFill>
                <a:latin typeface="+mn-lt"/>
                <a:ea typeface="+mn-ea"/>
                <a:cs typeface="+mn-cs"/>
              </a:defRPr>
            </a:lvl2pPr>
            <a:lvl3pPr marL="908675" indent="-181735" algn="l" defTabSz="726940" rtl="0" eaLnBrk="1" latinLnBrk="0" hangingPunct="1">
              <a:lnSpc>
                <a:spcPct val="90000"/>
              </a:lnSpc>
              <a:spcBef>
                <a:spcPts val="397"/>
              </a:spcBef>
              <a:buFont typeface="Arial" panose="020B0604020202020204" pitchFamily="34" charset="0"/>
              <a:buChar char="•"/>
              <a:defRPr sz="1590" kern="1200">
                <a:solidFill>
                  <a:schemeClr val="tx1"/>
                </a:solidFill>
                <a:latin typeface="+mn-lt"/>
                <a:ea typeface="+mn-ea"/>
                <a:cs typeface="+mn-cs"/>
              </a:defRPr>
            </a:lvl3pPr>
            <a:lvl4pPr marL="1272145"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4pPr>
            <a:lvl5pPr marL="163561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5pPr>
            <a:lvl6pPr marL="199908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6pPr>
            <a:lvl7pPr marL="236255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7pPr>
            <a:lvl8pPr marL="272602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8pPr>
            <a:lvl9pPr marL="3089497"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9pPr>
          </a:lstStyle>
          <a:p>
            <a:pPr marL="181610" indent="-181610"/>
            <a:r>
              <a:rPr lang="en-GB" sz="2400"/>
              <a:t>People with Type 2 Diabetes may not have a Diabetes Specialist Nurse – we must remember this.</a:t>
            </a:r>
            <a:endParaRPr lang="en-GB" sz="2400">
              <a:cs typeface="Calibri"/>
            </a:endParaRPr>
          </a:p>
          <a:p>
            <a:pPr marL="181610" indent="-181610"/>
            <a:r>
              <a:rPr lang="en-GB" sz="2400"/>
              <a:t>Primary care provides initial Diabetes Care. </a:t>
            </a:r>
            <a:endParaRPr lang="en-GB" sz="2400">
              <a:cs typeface="Calibri"/>
            </a:endParaRPr>
          </a:p>
          <a:p>
            <a:pPr marL="181610" indent="-181610"/>
            <a:r>
              <a:rPr lang="en-GB" sz="2400"/>
              <a:t>All women with Type 2 Diabetes are entitled to Pre-conception care to the same standard as Type 1.</a:t>
            </a:r>
            <a:endParaRPr lang="en-GB" sz="2400">
              <a:cs typeface="Calibri"/>
            </a:endParaRPr>
          </a:p>
          <a:p>
            <a:pPr marL="181610" indent="-181610"/>
            <a:r>
              <a:rPr lang="en-GB" sz="2400"/>
              <a:t>Initiation will be with primary care and the practice nurses.</a:t>
            </a:r>
            <a:endParaRPr lang="en-GB" sz="2400">
              <a:cs typeface="Calibri"/>
            </a:endParaRPr>
          </a:p>
          <a:p>
            <a:pPr marL="181610" indent="-181610"/>
            <a:r>
              <a:rPr lang="en-GB" sz="2400"/>
              <a:t>Once women are within range to have a safe pregnancy, they can then be referred to secondary care. </a:t>
            </a:r>
          </a:p>
          <a:p>
            <a:pPr marL="181610" indent="-181610"/>
            <a:r>
              <a:rPr lang="en-GB" sz="2400">
                <a:cs typeface="Calibri"/>
              </a:rPr>
              <a:t>Women with additional medical conditions may need early referral to secondary care</a:t>
            </a:r>
          </a:p>
        </p:txBody>
      </p:sp>
    </p:spTree>
    <p:extLst>
      <p:ext uri="{BB962C8B-B14F-4D97-AF65-F5344CB8AC3E}">
        <p14:creationId xmlns:p14="http://schemas.microsoft.com/office/powerpoint/2010/main" val="685745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7249E6A-CC36-EAB1-A492-B0E423927009}"/>
              </a:ext>
            </a:extLst>
          </p:cNvPr>
          <p:cNvSpPr txBox="1">
            <a:spLocks/>
          </p:cNvSpPr>
          <p:nvPr/>
        </p:nvSpPr>
        <p:spPr>
          <a:xfrm>
            <a:off x="1885507" y="252003"/>
            <a:ext cx="8420987" cy="700104"/>
          </a:xfrm>
          <a:prstGeom prst="rect">
            <a:avLst/>
          </a:prstGeom>
        </p:spPr>
        <p:txBody>
          <a:bodyPr>
            <a:noAutofit/>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pPr algn="ctr"/>
            <a:r>
              <a:rPr lang="en-GB" sz="3600" b="1">
                <a:solidFill>
                  <a:srgbClr val="005EB8"/>
                </a:solidFill>
                <a:latin typeface="+mn-lt"/>
              </a:rPr>
              <a:t>Previous GDMs </a:t>
            </a:r>
          </a:p>
        </p:txBody>
      </p:sp>
      <p:sp>
        <p:nvSpPr>
          <p:cNvPr id="4" name="Content Placeholder 3">
            <a:extLst>
              <a:ext uri="{FF2B5EF4-FFF2-40B4-BE49-F238E27FC236}">
                <a16:creationId xmlns:a16="http://schemas.microsoft.com/office/drawing/2014/main" id="{C7CAA946-DDF3-46F4-4E55-5C12464451D3}"/>
              </a:ext>
            </a:extLst>
          </p:cNvPr>
          <p:cNvSpPr txBox="1">
            <a:spLocks/>
          </p:cNvSpPr>
          <p:nvPr/>
        </p:nvSpPr>
        <p:spPr>
          <a:xfrm>
            <a:off x="838200" y="1825625"/>
            <a:ext cx="10515600" cy="4351338"/>
          </a:xfrm>
          <a:prstGeom prst="rect">
            <a:avLst/>
          </a:prstGeom>
        </p:spPr>
        <p:txBody>
          <a:bodyPr lIns="91440" tIns="45720" rIns="91440" bIns="45720" anchor="t">
            <a:normAutofit/>
          </a:bodyPr>
          <a:lstStyle>
            <a:lvl1pPr marL="181735" indent="-181735" algn="l" defTabSz="726940" rtl="0" eaLnBrk="1" latinLnBrk="0" hangingPunct="1">
              <a:lnSpc>
                <a:spcPct val="90000"/>
              </a:lnSpc>
              <a:spcBef>
                <a:spcPts val="795"/>
              </a:spcBef>
              <a:buFont typeface="Arial" panose="020B0604020202020204" pitchFamily="34" charset="0"/>
              <a:buChar char="•"/>
              <a:defRPr sz="2226" kern="1200">
                <a:solidFill>
                  <a:schemeClr val="tx1"/>
                </a:solidFill>
                <a:latin typeface="+mn-lt"/>
                <a:ea typeface="+mn-ea"/>
                <a:cs typeface="+mn-cs"/>
              </a:defRPr>
            </a:lvl1pPr>
            <a:lvl2pPr marL="545205" indent="-181735" algn="l" defTabSz="726940" rtl="0" eaLnBrk="1" latinLnBrk="0" hangingPunct="1">
              <a:lnSpc>
                <a:spcPct val="90000"/>
              </a:lnSpc>
              <a:spcBef>
                <a:spcPts val="397"/>
              </a:spcBef>
              <a:buFont typeface="Arial" panose="020B0604020202020204" pitchFamily="34" charset="0"/>
              <a:buChar char="•"/>
              <a:defRPr sz="1908" kern="1200">
                <a:solidFill>
                  <a:schemeClr val="tx1"/>
                </a:solidFill>
                <a:latin typeface="+mn-lt"/>
                <a:ea typeface="+mn-ea"/>
                <a:cs typeface="+mn-cs"/>
              </a:defRPr>
            </a:lvl2pPr>
            <a:lvl3pPr marL="908675" indent="-181735" algn="l" defTabSz="726940" rtl="0" eaLnBrk="1" latinLnBrk="0" hangingPunct="1">
              <a:lnSpc>
                <a:spcPct val="90000"/>
              </a:lnSpc>
              <a:spcBef>
                <a:spcPts val="397"/>
              </a:spcBef>
              <a:buFont typeface="Arial" panose="020B0604020202020204" pitchFamily="34" charset="0"/>
              <a:buChar char="•"/>
              <a:defRPr sz="1590" kern="1200">
                <a:solidFill>
                  <a:schemeClr val="tx1"/>
                </a:solidFill>
                <a:latin typeface="+mn-lt"/>
                <a:ea typeface="+mn-ea"/>
                <a:cs typeface="+mn-cs"/>
              </a:defRPr>
            </a:lvl3pPr>
            <a:lvl4pPr marL="1272145"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4pPr>
            <a:lvl5pPr marL="163561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5pPr>
            <a:lvl6pPr marL="199908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6pPr>
            <a:lvl7pPr marL="236255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7pPr>
            <a:lvl8pPr marL="272602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8pPr>
            <a:lvl9pPr marL="3089497"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9pPr>
          </a:lstStyle>
          <a:p>
            <a:pPr marL="181610" indent="-181610"/>
            <a:r>
              <a:rPr lang="en-GB" sz="2400"/>
              <a:t>Women who have had previous pregnancies and have been diagnosed with Gestational Diabetes Mellitus (GDM) are at higher risk of developing Type 2 Diabetes within 5 years of diagnosis.</a:t>
            </a:r>
            <a:endParaRPr lang="en-US"/>
          </a:p>
          <a:p>
            <a:pPr marL="0" indent="0">
              <a:buNone/>
            </a:pPr>
            <a:endParaRPr lang="en-GB" sz="2400"/>
          </a:p>
          <a:p>
            <a:pPr marL="181610" indent="-181610"/>
            <a:r>
              <a:rPr lang="en-GB" sz="2400"/>
              <a:t>To help reduce the chance of this happening we can offer further care through advising GPs of the initial GDM diagnosis and on discharge from midwifery services.</a:t>
            </a:r>
            <a:endParaRPr lang="en-GB" sz="2400">
              <a:cs typeface="Calibri"/>
            </a:endParaRPr>
          </a:p>
          <a:p>
            <a:pPr marL="0" indent="0">
              <a:buNone/>
            </a:pPr>
            <a:endParaRPr lang="en-GB" sz="2400"/>
          </a:p>
          <a:p>
            <a:pPr marL="181610" indent="-181610"/>
            <a:r>
              <a:rPr lang="en-GB" sz="2400"/>
              <a:t>Advising primary care of the correct coding can then facilitate ongoing care pathways such as annual hba1c checks, referral to the prevention program, and early identification of diabetes should this occur.</a:t>
            </a:r>
            <a:endParaRPr lang="en-GB" sz="2400">
              <a:cs typeface="Calibri"/>
            </a:endParaRPr>
          </a:p>
        </p:txBody>
      </p:sp>
    </p:spTree>
    <p:extLst>
      <p:ext uri="{BB962C8B-B14F-4D97-AF65-F5344CB8AC3E}">
        <p14:creationId xmlns:p14="http://schemas.microsoft.com/office/powerpoint/2010/main" val="3629691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9C9C1-3F80-48F2-9492-1B826274DE2A}"/>
              </a:ext>
            </a:extLst>
          </p:cNvPr>
          <p:cNvSpPr>
            <a:spLocks noGrp="1"/>
          </p:cNvSpPr>
          <p:nvPr>
            <p:ph type="title"/>
          </p:nvPr>
        </p:nvSpPr>
        <p:spPr/>
        <p:txBody>
          <a:bodyPr/>
          <a:lstStyle/>
          <a:p>
            <a:pPr algn="ctr"/>
            <a:r>
              <a:rPr lang="en-US" sz="3450">
                <a:cs typeface="Calibri Light"/>
              </a:rPr>
              <a:t>CODING FOR GESTATIONAL DIABETES</a:t>
            </a:r>
            <a:endParaRPr lang="en-US">
              <a:cs typeface="Calibri Light" panose="020F0302020204030204"/>
            </a:endParaRPr>
          </a:p>
        </p:txBody>
      </p:sp>
      <p:sp>
        <p:nvSpPr>
          <p:cNvPr id="3" name="Content Placeholder 2">
            <a:extLst>
              <a:ext uri="{FF2B5EF4-FFF2-40B4-BE49-F238E27FC236}">
                <a16:creationId xmlns:a16="http://schemas.microsoft.com/office/drawing/2014/main" id="{9A55D82B-BAC6-1DD2-9867-A84180F1E0B4}"/>
              </a:ext>
            </a:extLst>
          </p:cNvPr>
          <p:cNvSpPr>
            <a:spLocks noGrp="1"/>
          </p:cNvSpPr>
          <p:nvPr>
            <p:ph idx="1"/>
          </p:nvPr>
        </p:nvSpPr>
        <p:spPr/>
        <p:txBody>
          <a:bodyPr vert="horz" lIns="91440" tIns="45720" rIns="91440" bIns="45720" rtlCol="0" anchor="t">
            <a:normAutofit/>
          </a:bodyPr>
          <a:lstStyle/>
          <a:p>
            <a:pPr marL="0" indent="0">
              <a:buNone/>
            </a:pPr>
            <a:r>
              <a:rPr lang="en-US" sz="2400" b="1" u="sng">
                <a:ea typeface="Calibri"/>
                <a:cs typeface="Calibri" panose="020F0502020204030204"/>
              </a:rPr>
              <a:t>Gestational Diabetes Mellitus </a:t>
            </a:r>
            <a:r>
              <a:rPr lang="en-US" sz="2400" u="sng">
                <a:ea typeface="Calibri"/>
                <a:cs typeface="Calibri" panose="020F0502020204030204"/>
              </a:rPr>
              <a:t>- </a:t>
            </a:r>
            <a:r>
              <a:rPr lang="en-US" sz="2000" b="1" u="sng">
                <a:ea typeface="Calibri"/>
                <a:cs typeface="Calibri" panose="020F0502020204030204"/>
              </a:rPr>
              <a:t>SNOMED CT 11687002</a:t>
            </a:r>
            <a:endParaRPr lang="en-US"/>
          </a:p>
          <a:p>
            <a:pPr marL="342900" indent="-342900"/>
            <a:r>
              <a:rPr lang="en-US" sz="2000" b="1">
                <a:ea typeface="Calibri"/>
                <a:cs typeface="Calibri" panose="020F0502020204030204"/>
              </a:rPr>
              <a:t>This code should then highlight that they are entitled to annual screening for diabetes.</a:t>
            </a:r>
          </a:p>
          <a:p>
            <a:pPr marL="342900" indent="-342900"/>
            <a:r>
              <a:rPr lang="en-US" sz="2000" b="1">
                <a:ea typeface="Calibri"/>
                <a:cs typeface="Calibri" panose="020F0502020204030204"/>
              </a:rPr>
              <a:t>Hba1c readings should be scheduled for - </a:t>
            </a:r>
          </a:p>
          <a:p>
            <a:pPr marL="0" indent="0">
              <a:buNone/>
            </a:pPr>
            <a:r>
              <a:rPr lang="en-US" sz="2000">
                <a:ea typeface="Calibri"/>
                <a:cs typeface="Calibri" panose="020F0502020204030204"/>
              </a:rPr>
              <a:t>3 months postpartum (Please add a diary date 3 months from their expected delivery date)</a:t>
            </a:r>
            <a:endParaRPr lang="en-US" sz="2200">
              <a:ea typeface="Calibri"/>
              <a:cs typeface="Calibri" panose="020F0502020204030204"/>
            </a:endParaRPr>
          </a:p>
          <a:p>
            <a:pPr marL="0" indent="0">
              <a:buNone/>
            </a:pPr>
            <a:r>
              <a:rPr lang="en-US" sz="2000">
                <a:ea typeface="Calibri"/>
                <a:cs typeface="Calibri" panose="020F0502020204030204"/>
              </a:rPr>
              <a:t>Annually (Please add a recall)</a:t>
            </a:r>
            <a:endParaRPr lang="en-US" sz="2200">
              <a:ea typeface="Calibri"/>
              <a:cs typeface="Calibri" panose="020F0502020204030204"/>
            </a:endParaRPr>
          </a:p>
          <a:p>
            <a:pPr marL="0" indent="0">
              <a:buNone/>
            </a:pPr>
            <a:r>
              <a:rPr lang="en-US" sz="2000">
                <a:ea typeface="Calibri"/>
                <a:cs typeface="Calibri" panose="020F0502020204030204"/>
              </a:rPr>
              <a:t>Prior to future pregnancy</a:t>
            </a:r>
            <a:endParaRPr lang="en-US" sz="2200">
              <a:ea typeface="Calibri" panose="020F0502020204030204"/>
              <a:cs typeface="Calibri" panose="020F0502020204030204"/>
            </a:endParaRPr>
          </a:p>
          <a:p>
            <a:pPr marL="0" indent="0">
              <a:buNone/>
            </a:pPr>
            <a:r>
              <a:rPr lang="en-US" sz="2400" b="1" u="sng">
                <a:ea typeface="Calibri"/>
                <a:cs typeface="Calibri" panose="020F0502020204030204"/>
              </a:rPr>
              <a:t>Referral to Diabetes prevention program</a:t>
            </a:r>
            <a:r>
              <a:rPr lang="en-US" sz="2400" b="1">
                <a:ea typeface="Calibri"/>
                <a:cs typeface="Calibri" panose="020F0502020204030204"/>
              </a:rPr>
              <a:t> -</a:t>
            </a:r>
            <a:r>
              <a:rPr lang="en-US" sz="2000" b="1">
                <a:ea typeface="Calibri"/>
                <a:cs typeface="Calibri" panose="020F0502020204030204"/>
              </a:rPr>
              <a:t>SNOMED 1025251000000107</a:t>
            </a:r>
            <a:endParaRPr lang="en-US" sz="2000">
              <a:ea typeface="Calibri"/>
              <a:cs typeface="Calibri" panose="020F0502020204030204"/>
            </a:endParaRPr>
          </a:p>
          <a:p>
            <a:pPr marL="181610" indent="-181610">
              <a:buNone/>
            </a:pPr>
            <a:r>
              <a:rPr lang="en-US" sz="2000">
                <a:latin typeface="Arial"/>
                <a:ea typeface="Calibri"/>
                <a:cs typeface="Arial"/>
              </a:rPr>
              <a:t>•</a:t>
            </a:r>
            <a:r>
              <a:rPr lang="en-US" sz="2000">
                <a:ea typeface="Calibri"/>
                <a:cs typeface="Calibri" panose="020F0502020204030204"/>
              </a:rPr>
              <a:t>This is vital for providing support to reduce their high risk of developing Type 2 Diabetes</a:t>
            </a:r>
            <a:endParaRPr lang="en-US">
              <a:ea typeface="Calibri" panose="020F0502020204030204"/>
              <a:cs typeface="Calibri" panose="020F0502020204030204"/>
            </a:endParaRPr>
          </a:p>
          <a:p>
            <a:pPr marL="181610" indent="-181610">
              <a:buNone/>
            </a:pPr>
            <a:r>
              <a:rPr lang="en-US" sz="2000">
                <a:latin typeface="Arial"/>
                <a:ea typeface="Calibri"/>
                <a:cs typeface="Arial"/>
              </a:rPr>
              <a:t>•</a:t>
            </a:r>
            <a:r>
              <a:rPr lang="en-US" sz="2000">
                <a:ea typeface="Calibri"/>
                <a:cs typeface="Calibri" panose="020F0502020204030204"/>
              </a:rPr>
              <a:t>The patient should be given information on self-referral to ‘Healthier You: NHS Diabetes Prevention </a:t>
            </a:r>
            <a:r>
              <a:rPr lang="en-US" sz="2000" err="1">
                <a:ea typeface="Calibri"/>
                <a:cs typeface="Calibri" panose="020F0502020204030204"/>
              </a:rPr>
              <a:t>Programme</a:t>
            </a:r>
            <a:r>
              <a:rPr lang="en-US" sz="2000">
                <a:ea typeface="Calibri"/>
                <a:cs typeface="Calibri" panose="020F0502020204030204"/>
              </a:rPr>
              <a:t>’</a:t>
            </a:r>
            <a:endParaRPr lang="en-US">
              <a:ea typeface="Calibri" panose="020F0502020204030204"/>
              <a:cs typeface="Calibri" panose="020F0502020204030204"/>
            </a:endParaRPr>
          </a:p>
          <a:p>
            <a:pPr marL="0" indent="0">
              <a:buNone/>
            </a:pPr>
            <a:endParaRPr lang="en-US" sz="2000" b="1">
              <a:ea typeface="Calibri"/>
              <a:cs typeface="Calibri" panose="020F0502020204030204"/>
            </a:endParaRPr>
          </a:p>
          <a:p>
            <a:pPr marL="181610" indent="-181610"/>
            <a:endParaRPr lang="en-US" sz="2000" b="1">
              <a:ea typeface="Calibri"/>
              <a:cs typeface="Calibri" panose="020F0502020204030204"/>
            </a:endParaRPr>
          </a:p>
          <a:p>
            <a:pPr marL="181610" indent="-181610"/>
            <a:endParaRPr lang="en-US" sz="2000" b="1">
              <a:ea typeface="Calibri"/>
              <a:cs typeface="Calibri" panose="020F0502020204030204"/>
            </a:endParaRPr>
          </a:p>
        </p:txBody>
      </p:sp>
    </p:spTree>
    <p:extLst>
      <p:ext uri="{BB962C8B-B14F-4D97-AF65-F5344CB8AC3E}">
        <p14:creationId xmlns:p14="http://schemas.microsoft.com/office/powerpoint/2010/main" val="2207503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F8F915-4264-2462-A9A6-203C4577196F}"/>
              </a:ext>
            </a:extLst>
          </p:cNvPr>
          <p:cNvSpPr txBox="1">
            <a:spLocks/>
          </p:cNvSpPr>
          <p:nvPr/>
        </p:nvSpPr>
        <p:spPr>
          <a:xfrm>
            <a:off x="1885507" y="252003"/>
            <a:ext cx="8420987" cy="700104"/>
          </a:xfrm>
          <a:prstGeom prst="rect">
            <a:avLst/>
          </a:prstGeom>
        </p:spPr>
        <p:txBody>
          <a:bodyPr>
            <a:noAutofit/>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pPr algn="ctr"/>
            <a:r>
              <a:rPr lang="en-GB" sz="3600" b="1">
                <a:solidFill>
                  <a:srgbClr val="005EB8"/>
                </a:solidFill>
                <a:latin typeface="+mn-lt"/>
              </a:rPr>
              <a:t>Referrals </a:t>
            </a:r>
          </a:p>
        </p:txBody>
      </p:sp>
      <p:sp>
        <p:nvSpPr>
          <p:cNvPr id="4" name="Content Placeholder 2">
            <a:extLst>
              <a:ext uri="{FF2B5EF4-FFF2-40B4-BE49-F238E27FC236}">
                <a16:creationId xmlns:a16="http://schemas.microsoft.com/office/drawing/2014/main" id="{5838DF91-12BA-F1BC-E2CF-3F1162039ED0}"/>
              </a:ext>
            </a:extLst>
          </p:cNvPr>
          <p:cNvSpPr txBox="1">
            <a:spLocks/>
          </p:cNvSpPr>
          <p:nvPr/>
        </p:nvSpPr>
        <p:spPr>
          <a:xfrm>
            <a:off x="838200" y="1253331"/>
            <a:ext cx="10515600" cy="4826958"/>
          </a:xfrm>
          <a:prstGeom prst="rect">
            <a:avLst/>
          </a:prstGeom>
        </p:spPr>
        <p:txBody>
          <a:bodyPr>
            <a:normAutofit fontScale="77500" lnSpcReduction="20000"/>
          </a:bodyPr>
          <a:lstStyle>
            <a:lvl1pPr marL="181735" indent="-181735" algn="l" defTabSz="726940" rtl="0" eaLnBrk="1" latinLnBrk="0" hangingPunct="1">
              <a:lnSpc>
                <a:spcPct val="90000"/>
              </a:lnSpc>
              <a:spcBef>
                <a:spcPts val="795"/>
              </a:spcBef>
              <a:buFont typeface="Arial" panose="020B0604020202020204" pitchFamily="34" charset="0"/>
              <a:buChar char="•"/>
              <a:defRPr sz="2226" kern="1200">
                <a:solidFill>
                  <a:schemeClr val="tx1"/>
                </a:solidFill>
                <a:latin typeface="+mn-lt"/>
                <a:ea typeface="+mn-ea"/>
                <a:cs typeface="+mn-cs"/>
              </a:defRPr>
            </a:lvl1pPr>
            <a:lvl2pPr marL="545205" indent="-181735" algn="l" defTabSz="726940" rtl="0" eaLnBrk="1" latinLnBrk="0" hangingPunct="1">
              <a:lnSpc>
                <a:spcPct val="90000"/>
              </a:lnSpc>
              <a:spcBef>
                <a:spcPts val="397"/>
              </a:spcBef>
              <a:buFont typeface="Arial" panose="020B0604020202020204" pitchFamily="34" charset="0"/>
              <a:buChar char="•"/>
              <a:defRPr sz="1908" kern="1200">
                <a:solidFill>
                  <a:schemeClr val="tx1"/>
                </a:solidFill>
                <a:latin typeface="+mn-lt"/>
                <a:ea typeface="+mn-ea"/>
                <a:cs typeface="+mn-cs"/>
              </a:defRPr>
            </a:lvl2pPr>
            <a:lvl3pPr marL="908675" indent="-181735" algn="l" defTabSz="726940" rtl="0" eaLnBrk="1" latinLnBrk="0" hangingPunct="1">
              <a:lnSpc>
                <a:spcPct val="90000"/>
              </a:lnSpc>
              <a:spcBef>
                <a:spcPts val="397"/>
              </a:spcBef>
              <a:buFont typeface="Arial" panose="020B0604020202020204" pitchFamily="34" charset="0"/>
              <a:buChar char="•"/>
              <a:defRPr sz="1590" kern="1200">
                <a:solidFill>
                  <a:schemeClr val="tx1"/>
                </a:solidFill>
                <a:latin typeface="+mn-lt"/>
                <a:ea typeface="+mn-ea"/>
                <a:cs typeface="+mn-cs"/>
              </a:defRPr>
            </a:lvl3pPr>
            <a:lvl4pPr marL="1272145"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4pPr>
            <a:lvl5pPr marL="163561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5pPr>
            <a:lvl6pPr marL="199908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6pPr>
            <a:lvl7pPr marL="236255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7pPr>
            <a:lvl8pPr marL="272602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8pPr>
            <a:lvl9pPr marL="3089497"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9pPr>
          </a:lstStyle>
          <a:p>
            <a:pPr>
              <a:lnSpc>
                <a:spcPct val="120000"/>
              </a:lnSpc>
            </a:pPr>
            <a:r>
              <a:rPr lang="en-GB" sz="3600" b="1"/>
              <a:t>Sheffield</a:t>
            </a:r>
            <a:r>
              <a:rPr lang="en-GB" sz="3600"/>
              <a:t> </a:t>
            </a:r>
          </a:p>
          <a:p>
            <a:pPr marL="363470" lvl="1" indent="0">
              <a:lnSpc>
                <a:spcPct val="120000"/>
              </a:lnSpc>
              <a:buNone/>
            </a:pPr>
            <a:r>
              <a:rPr lang="en-GB" sz="3200">
                <a:cs typeface="Calibri" panose="020F0502020204030204" pitchFamily="34" charset="0"/>
              </a:rPr>
              <a:t>Patient booking hub – 01142712866</a:t>
            </a:r>
          </a:p>
          <a:p>
            <a:pPr marL="363470" lvl="1" indent="0">
              <a:lnSpc>
                <a:spcPct val="120000"/>
              </a:lnSpc>
              <a:buNone/>
            </a:pPr>
            <a:r>
              <a:rPr lang="en-GB" sz="3200">
                <a:cs typeface="Calibri" panose="020F0502020204030204" pitchFamily="34" charset="0"/>
              </a:rPr>
              <a:t> </a:t>
            </a:r>
            <a:r>
              <a:rPr lang="en-GB" sz="3200">
                <a:cs typeface="Calibri" panose="020F0502020204030204" pitchFamily="34" charset="0"/>
                <a:hlinkClick r:id="rId2"/>
              </a:rPr>
              <a:t>Sth.referralstosth@nhs.net</a:t>
            </a:r>
            <a:r>
              <a:rPr lang="en-GB" sz="3200">
                <a:cs typeface="Calibri" panose="020F0502020204030204" pitchFamily="34" charset="0"/>
              </a:rPr>
              <a:t> </a:t>
            </a:r>
            <a:endParaRPr lang="en-GB" sz="3200"/>
          </a:p>
          <a:p>
            <a:pPr>
              <a:lnSpc>
                <a:spcPct val="120000"/>
              </a:lnSpc>
            </a:pPr>
            <a:r>
              <a:rPr lang="en-GB" sz="3600" b="1"/>
              <a:t>Barnsley</a:t>
            </a:r>
            <a:r>
              <a:rPr lang="en-GB" sz="3600"/>
              <a:t>  </a:t>
            </a:r>
          </a:p>
          <a:p>
            <a:pPr marL="363470" lvl="1" indent="0">
              <a:lnSpc>
                <a:spcPct val="120000"/>
              </a:lnSpc>
              <a:buNone/>
            </a:pPr>
            <a:r>
              <a:rPr lang="en-GB" sz="3200">
                <a:hlinkClick r:id="rId3"/>
              </a:rPr>
              <a:t>Barnsleydiabetes@spa.nhs.net</a:t>
            </a:r>
            <a:r>
              <a:rPr lang="en-GB" sz="3200"/>
              <a:t> or via the BEST website</a:t>
            </a:r>
          </a:p>
          <a:p>
            <a:pPr>
              <a:lnSpc>
                <a:spcPct val="120000"/>
              </a:lnSpc>
            </a:pPr>
            <a:r>
              <a:rPr lang="en-GB" sz="3600" b="1"/>
              <a:t>Rotherham</a:t>
            </a:r>
            <a:r>
              <a:rPr lang="en-GB" sz="3600"/>
              <a:t>  </a:t>
            </a:r>
          </a:p>
          <a:p>
            <a:pPr marL="363470" lvl="1" indent="0">
              <a:lnSpc>
                <a:spcPct val="120000"/>
              </a:lnSpc>
              <a:buNone/>
            </a:pPr>
            <a:r>
              <a:rPr lang="en-GB" sz="3200">
                <a:hlinkClick r:id="rId4"/>
              </a:rPr>
              <a:t>Rgh-tr.diabetesinpregnancyteam@nhs.net</a:t>
            </a:r>
            <a:r>
              <a:rPr lang="en-GB" sz="3200"/>
              <a:t> </a:t>
            </a:r>
          </a:p>
          <a:p>
            <a:pPr marL="363470" lvl="1" indent="0">
              <a:lnSpc>
                <a:spcPct val="120000"/>
              </a:lnSpc>
              <a:buNone/>
            </a:pPr>
            <a:r>
              <a:rPr lang="en-GB" sz="3200">
                <a:hlinkClick r:id="rId5"/>
              </a:rPr>
              <a:t>Rgh-tr.greenoaksantenatalreferrals@nhs.net</a:t>
            </a:r>
            <a:endParaRPr lang="en-GB" sz="3200"/>
          </a:p>
          <a:p>
            <a:pPr>
              <a:lnSpc>
                <a:spcPct val="120000"/>
              </a:lnSpc>
            </a:pPr>
            <a:r>
              <a:rPr lang="en-GB" sz="3600" b="1"/>
              <a:t>Doncaster and Bassetlaw</a:t>
            </a:r>
          </a:p>
          <a:p>
            <a:pPr marL="363470" lvl="1" indent="0">
              <a:lnSpc>
                <a:spcPct val="120000"/>
              </a:lnSpc>
              <a:buNone/>
            </a:pPr>
            <a:r>
              <a:rPr lang="en-GB" sz="3200" u="sng">
                <a:hlinkClick r:id="rId6"/>
              </a:rPr>
              <a:t>https://www.mypregnancynotes.com/</a:t>
            </a:r>
            <a:endParaRPr lang="en-GB" sz="3200" u="sng"/>
          </a:p>
          <a:p>
            <a:pPr marL="0" indent="0">
              <a:buFont typeface="Arial" panose="020B0604020202020204" pitchFamily="34" charset="0"/>
              <a:buNone/>
            </a:pPr>
            <a:endParaRPr lang="en-GB" sz="2400" b="1" u="sng"/>
          </a:p>
          <a:p>
            <a:endParaRPr lang="en-GB"/>
          </a:p>
        </p:txBody>
      </p:sp>
    </p:spTree>
    <p:extLst>
      <p:ext uri="{BB962C8B-B14F-4D97-AF65-F5344CB8AC3E}">
        <p14:creationId xmlns:p14="http://schemas.microsoft.com/office/powerpoint/2010/main" val="3581048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80C9BE-5031-C08D-C303-B66D1A08A075}"/>
              </a:ext>
            </a:extLst>
          </p:cNvPr>
          <p:cNvSpPr txBox="1"/>
          <p:nvPr/>
        </p:nvSpPr>
        <p:spPr>
          <a:xfrm>
            <a:off x="1246821" y="229583"/>
            <a:ext cx="10144125" cy="1077218"/>
          </a:xfrm>
          <a:prstGeom prst="rect">
            <a:avLst/>
          </a:prstGeom>
          <a:noFill/>
        </p:spPr>
        <p:txBody>
          <a:bodyPr wrap="square" rtlCol="0">
            <a:spAutoFit/>
          </a:bodyPr>
          <a:lstStyle/>
          <a:p>
            <a:r>
              <a:rPr lang="en-GB" sz="3200" b="1" dirty="0">
                <a:solidFill>
                  <a:schemeClr val="accent1"/>
                </a:solidFill>
              </a:rPr>
              <a:t>Increase in Diabetes - Major Challenge for Health, HIs and SY’s Economy</a:t>
            </a:r>
          </a:p>
        </p:txBody>
      </p:sp>
      <p:pic>
        <p:nvPicPr>
          <p:cNvPr id="4" name="Picture 3">
            <a:extLst>
              <a:ext uri="{FF2B5EF4-FFF2-40B4-BE49-F238E27FC236}">
                <a16:creationId xmlns:a16="http://schemas.microsoft.com/office/drawing/2014/main" id="{717209E2-FB68-825A-B459-47E223EBA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1917" y="2428240"/>
            <a:ext cx="3940280" cy="2794000"/>
          </a:xfrm>
          <a:prstGeom prst="rect">
            <a:avLst/>
          </a:prstGeom>
        </p:spPr>
      </p:pic>
      <p:sp>
        <p:nvSpPr>
          <p:cNvPr id="3" name="TextBox 2">
            <a:extLst>
              <a:ext uri="{FF2B5EF4-FFF2-40B4-BE49-F238E27FC236}">
                <a16:creationId xmlns:a16="http://schemas.microsoft.com/office/drawing/2014/main" id="{54C5EE73-DED9-D737-B45C-92FCB6B66B9D}"/>
              </a:ext>
            </a:extLst>
          </p:cNvPr>
          <p:cNvSpPr txBox="1"/>
          <p:nvPr/>
        </p:nvSpPr>
        <p:spPr>
          <a:xfrm>
            <a:off x="543761" y="1467743"/>
            <a:ext cx="11550247" cy="606627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More children being diagnosed with </a:t>
            </a:r>
            <a:r>
              <a:rPr lang="en-GB" sz="2000" b="1" dirty="0">
                <a:latin typeface="Arial" panose="020B0604020202020204" pitchFamily="34" charset="0"/>
                <a:cs typeface="Arial" panose="020B0604020202020204" pitchFamily="34" charset="0"/>
              </a:rPr>
              <a:t>type one diabetes </a:t>
            </a:r>
            <a:r>
              <a:rPr lang="en-GB" sz="2000" dirty="0">
                <a:latin typeface="Arial" panose="020B0604020202020204" pitchFamily="34" charset="0"/>
                <a:cs typeface="Arial" panose="020B0604020202020204" pitchFamily="34" charset="0"/>
              </a:rPr>
              <a:t>since covid (7,000 total T1D)</a:t>
            </a:r>
          </a:p>
          <a:p>
            <a:pPr>
              <a:lnSpc>
                <a:spcPct val="150000"/>
              </a:lnSpc>
            </a:pPr>
            <a:endParaRPr lang="en-GB" sz="2000" dirty="0">
              <a:latin typeface="Arial" panose="020B0604020202020204" pitchFamily="34" charset="0"/>
              <a:cs typeface="Arial" panose="020B0604020202020204" pitchFamily="34" charset="0"/>
            </a:endParaRPr>
          </a:p>
          <a:p>
            <a:pPr marL="342900" lvl="0" indent="-342900" algn="just">
              <a:lnSpc>
                <a:spcPct val="107000"/>
              </a:lnSpc>
              <a:buFont typeface="Arial" panose="020B0604020202020204" pitchFamily="34" charset="0"/>
              <a:buChar char="•"/>
            </a:pPr>
            <a:r>
              <a:rPr lang="en-GB" sz="2000" b="1" dirty="0">
                <a:highlight>
                  <a:srgbClr val="FFFF00"/>
                </a:highlight>
                <a:latin typeface="Arial" panose="020B0604020202020204" pitchFamily="34" charset="0"/>
                <a:cs typeface="Arial" panose="020B0604020202020204" pitchFamily="34" charset="0"/>
              </a:rPr>
              <a:t>Since 2010, SY QOF registers </a:t>
            </a:r>
            <a:r>
              <a:rPr lang="en-GB" sz="2000" dirty="0">
                <a:highlight>
                  <a:srgbClr val="FFFF00"/>
                </a:highlight>
                <a:latin typeface="Arial" panose="020B0604020202020204" pitchFamily="34" charset="0"/>
                <a:cs typeface="Arial" panose="020B0604020202020204" pitchFamily="34" charset="0"/>
              </a:rPr>
              <a:t>increased </a:t>
            </a:r>
            <a:r>
              <a:rPr lang="en-GB" sz="2000" kern="100" dirty="0">
                <a:effectLst/>
                <a:highlight>
                  <a:srgbClr val="FFFF00"/>
                </a:highlight>
                <a:latin typeface="Arial" panose="020B0604020202020204" pitchFamily="34" charset="0"/>
                <a:ea typeface="Arial" panose="020B0604020202020204" pitchFamily="34" charset="0"/>
                <a:cs typeface="Arial" panose="020B0604020202020204" pitchFamily="34" charset="0"/>
              </a:rPr>
              <a:t>by 72%</a:t>
            </a:r>
          </a:p>
          <a:p>
            <a:pPr marL="800100" lvl="1" indent="-342900" algn="just">
              <a:lnSpc>
                <a:spcPct val="107000"/>
              </a:lnSpc>
              <a:buFont typeface="Arial" panose="020B0604020202020204" pitchFamily="34" charset="0"/>
              <a:buChar char="•"/>
            </a:pPr>
            <a:r>
              <a:rPr lang="en-GB" sz="2000" kern="100" dirty="0">
                <a:effectLst/>
                <a:latin typeface="Arial" panose="020B0604020202020204" pitchFamily="34" charset="0"/>
                <a:ea typeface="Arial" panose="020B0604020202020204" pitchFamily="34" charset="0"/>
                <a:cs typeface="Arial" panose="020B0604020202020204" pitchFamily="34" charset="0"/>
              </a:rPr>
              <a:t>From 5.9% of the population to 7.9% </a:t>
            </a:r>
          </a:p>
          <a:p>
            <a:pPr marL="800100" lvl="1" indent="-342900" algn="just">
              <a:lnSpc>
                <a:spcPct val="107000"/>
              </a:lnSpc>
              <a:buFont typeface="Arial" panose="020B0604020202020204" pitchFamily="34" charset="0"/>
              <a:buChar char="•"/>
            </a:pPr>
            <a:r>
              <a:rPr lang="en-GB" sz="2000" kern="100" dirty="0">
                <a:effectLst/>
                <a:latin typeface="Arial" panose="020B0604020202020204" pitchFamily="34" charset="0"/>
                <a:ea typeface="Arial" panose="020B0604020202020204" pitchFamily="34" charset="0"/>
                <a:cs typeface="Arial" panose="020B0604020202020204" pitchFamily="34" charset="0"/>
              </a:rPr>
              <a:t>Higher than the national average of 7.5%</a:t>
            </a:r>
          </a:p>
          <a:p>
            <a:pPr marL="457200">
              <a:lnSpc>
                <a:spcPct val="107000"/>
              </a:lnSpc>
            </a:pPr>
            <a:r>
              <a:rPr lang="en-GB" sz="2000" kern="100" dirty="0">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buFont typeface="Arial" panose="020B0604020202020204" pitchFamily="34" charset="0"/>
              <a:buChar char="•"/>
            </a:pPr>
            <a:r>
              <a:rPr lang="en-GB" sz="2000" kern="100" dirty="0">
                <a:effectLst/>
                <a:latin typeface="Arial" panose="020B0604020202020204" pitchFamily="34" charset="0"/>
                <a:ea typeface="Arial" panose="020B0604020202020204" pitchFamily="34" charset="0"/>
                <a:cs typeface="Arial" panose="020B0604020202020204" pitchFamily="34" charset="0"/>
              </a:rPr>
              <a:t>A </a:t>
            </a:r>
            <a:r>
              <a:rPr lang="en-GB" sz="2000" b="1" kern="100" dirty="0">
                <a:effectLst/>
                <a:latin typeface="Arial" panose="020B0604020202020204" pitchFamily="34" charset="0"/>
                <a:ea typeface="Arial" panose="020B0604020202020204" pitchFamily="34" charset="0"/>
                <a:cs typeface="Arial" panose="020B0604020202020204" pitchFamily="34" charset="0"/>
              </a:rPr>
              <a:t>thousand more SY people are being newly diagnosed </a:t>
            </a:r>
          </a:p>
          <a:p>
            <a:pPr lvl="0">
              <a:lnSpc>
                <a:spcPct val="107000"/>
              </a:lnSpc>
            </a:pPr>
            <a:r>
              <a:rPr lang="en-GB" sz="2000" b="1" kern="100" dirty="0">
                <a:latin typeface="Arial" panose="020B0604020202020204" pitchFamily="34" charset="0"/>
                <a:ea typeface="Arial" panose="020B0604020202020204" pitchFamily="34" charset="0"/>
                <a:cs typeface="Arial" panose="020B0604020202020204" pitchFamily="34" charset="0"/>
              </a:rPr>
              <a:t>     </a:t>
            </a:r>
            <a:r>
              <a:rPr lang="en-GB" sz="2000" b="1" kern="100" dirty="0">
                <a:effectLst/>
                <a:latin typeface="Arial" panose="020B0604020202020204" pitchFamily="34" charset="0"/>
                <a:ea typeface="Arial" panose="020B0604020202020204" pitchFamily="34" charset="0"/>
                <a:cs typeface="Arial" panose="020B0604020202020204" pitchFamily="34" charset="0"/>
              </a:rPr>
              <a:t>with T2D each year </a:t>
            </a:r>
            <a:r>
              <a:rPr lang="en-GB" sz="2000" kern="100" dirty="0">
                <a:effectLst/>
                <a:latin typeface="Arial" panose="020B0604020202020204" pitchFamily="34" charset="0"/>
                <a:ea typeface="Arial" panose="020B0604020202020204" pitchFamily="34" charset="0"/>
                <a:cs typeface="Arial" panose="020B0604020202020204" pitchFamily="34" charset="0"/>
              </a:rPr>
              <a:t> compared to 10 years ago </a:t>
            </a:r>
          </a:p>
          <a:p>
            <a:pPr marL="800100" lvl="1" indent="-342900">
              <a:lnSpc>
                <a:spcPct val="107000"/>
              </a:lnSpc>
              <a:buFont typeface="Arial" panose="020B0604020202020204" pitchFamily="34" charset="0"/>
              <a:buChar char="•"/>
            </a:pPr>
            <a:r>
              <a:rPr lang="en-GB" sz="2000" kern="100" dirty="0">
                <a:effectLst/>
                <a:latin typeface="Arial" panose="020B0604020202020204" pitchFamily="34" charset="0"/>
                <a:ea typeface="Arial" panose="020B0604020202020204" pitchFamily="34" charset="0"/>
                <a:cs typeface="Arial" panose="020B0604020202020204" pitchFamily="34" charset="0"/>
              </a:rPr>
              <a:t>a 78% increase, 1,326 to 2,365 / </a:t>
            </a:r>
            <a:r>
              <a:rPr lang="en-GB" sz="2000" kern="100" dirty="0" err="1">
                <a:effectLst/>
                <a:latin typeface="Arial" panose="020B0604020202020204" pitchFamily="34" charset="0"/>
                <a:ea typeface="Arial" panose="020B0604020202020204" pitchFamily="34" charset="0"/>
                <a:cs typeface="Arial" panose="020B0604020202020204" pitchFamily="34" charset="0"/>
              </a:rPr>
              <a:t>yr</a:t>
            </a:r>
            <a:endParaRPr lang="en-GB" sz="2000" kern="100" dirty="0">
              <a:latin typeface="Arial" panose="020B0604020202020204" pitchFamily="34" charset="0"/>
              <a:ea typeface="Arial" panose="020B0604020202020204" pitchFamily="34" charset="0"/>
              <a:cs typeface="Arial" panose="020B0604020202020204" pitchFamily="34" charset="0"/>
            </a:endParaRPr>
          </a:p>
          <a:p>
            <a:pPr marL="800100" lvl="1" indent="-342900">
              <a:lnSpc>
                <a:spcPct val="107000"/>
              </a:lnSpc>
              <a:buFont typeface="Arial" panose="020B0604020202020204" pitchFamily="34" charset="0"/>
              <a:buChar char="•"/>
            </a:pPr>
            <a:r>
              <a:rPr lang="en-GB" sz="2000" kern="100" dirty="0">
                <a:effectLst/>
                <a:latin typeface="Arial" panose="020B0604020202020204" pitchFamily="34" charset="0"/>
                <a:ea typeface="Arial" panose="020B0604020202020204" pitchFamily="34" charset="0"/>
                <a:cs typeface="Arial" panose="020B0604020202020204" pitchFamily="34" charset="0"/>
              </a:rPr>
              <a:t>Total 91,300 have type two</a:t>
            </a:r>
            <a:endParaRPr lang="en-GB" sz="2000" kern="100" dirty="0">
              <a:effectLst/>
              <a:latin typeface="Arial" panose="020B0604020202020204" pitchFamily="34" charset="0"/>
              <a:ea typeface="Calibri" panose="020F0502020204030204" pitchFamily="34" charset="0"/>
              <a:cs typeface="Arial" panose="020B0604020202020204" pitchFamily="34" charset="0"/>
            </a:endParaRPr>
          </a:p>
          <a:p>
            <a:pPr lvl="0" algn="just">
              <a:lnSpc>
                <a:spcPct val="107000"/>
              </a:lnSpc>
            </a:pPr>
            <a:endParaRPr lang="en-GB" sz="2000" kern="1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gn="just">
              <a:lnSpc>
                <a:spcPct val="107000"/>
              </a:lnSpc>
              <a:buFont typeface="Arial" panose="020B0604020202020204" pitchFamily="34" charset="0"/>
              <a:buChar char="•"/>
            </a:pPr>
            <a:r>
              <a:rPr lang="en-GB" sz="2000" kern="100" dirty="0">
                <a:effectLst/>
                <a:highlight>
                  <a:srgbClr val="FFFF00"/>
                </a:highlight>
                <a:latin typeface="Arial" panose="020B0604020202020204" pitchFamily="34" charset="0"/>
                <a:ea typeface="Arial" panose="020B0604020202020204" pitchFamily="34" charset="0"/>
                <a:cs typeface="Arial" panose="020B0604020202020204" pitchFamily="34" charset="0"/>
              </a:rPr>
              <a:t>126,000 (</a:t>
            </a:r>
            <a:r>
              <a:rPr lang="en-GB" sz="2000" b="1" kern="100" dirty="0">
                <a:effectLst/>
                <a:highlight>
                  <a:srgbClr val="FFFF00"/>
                </a:highlight>
                <a:latin typeface="Arial" panose="020B0604020202020204" pitchFamily="34" charset="0"/>
                <a:ea typeface="Arial" panose="020B0604020202020204" pitchFamily="34" charset="0"/>
                <a:cs typeface="Arial" panose="020B0604020202020204" pitchFamily="34" charset="0"/>
              </a:rPr>
              <a:t>11.5%</a:t>
            </a:r>
            <a:r>
              <a:rPr lang="en-GB" sz="2000" kern="100" dirty="0">
                <a:effectLst/>
                <a:highlight>
                  <a:srgbClr val="FFFF00"/>
                </a:highlight>
                <a:latin typeface="Arial" panose="020B0604020202020204" pitchFamily="34" charset="0"/>
                <a:ea typeface="Arial" panose="020B0604020202020204" pitchFamily="34" charset="0"/>
                <a:cs typeface="Arial" panose="020B0604020202020204" pitchFamily="34" charset="0"/>
              </a:rPr>
              <a:t>) aged 16 and over </a:t>
            </a:r>
            <a:r>
              <a:rPr lang="en-GB" sz="2000" b="1" kern="100" dirty="0">
                <a:effectLst/>
                <a:highlight>
                  <a:srgbClr val="FFFF00"/>
                </a:highlight>
                <a:latin typeface="Arial" panose="020B0604020202020204" pitchFamily="34" charset="0"/>
                <a:ea typeface="Arial" panose="020B0604020202020204" pitchFamily="34" charset="0"/>
                <a:cs typeface="Arial" panose="020B0604020202020204" pitchFamily="34" charset="0"/>
              </a:rPr>
              <a:t>non-diabetic hyperglycaemia</a:t>
            </a:r>
            <a:r>
              <a:rPr lang="en-GB" sz="2000" kern="100" dirty="0">
                <a:effectLst/>
                <a:latin typeface="Arial" panose="020B0604020202020204" pitchFamily="34" charset="0"/>
                <a:ea typeface="Arial" panose="020B0604020202020204" pitchFamily="34" charset="0"/>
                <a:cs typeface="Arial" panose="020B0604020202020204" pitchFamily="34" charset="0"/>
              </a:rPr>
              <a:t>.</a:t>
            </a:r>
          </a:p>
          <a:p>
            <a:pPr lvl="0" algn="just">
              <a:lnSpc>
                <a:spcPct val="107000"/>
              </a:lnSpc>
            </a:pPr>
            <a:endParaRPr lang="en-GB" sz="2000" kern="100" dirty="0">
              <a:effectLst/>
              <a:latin typeface="Arial" panose="020B0604020202020204" pitchFamily="34" charset="0"/>
              <a:ea typeface="Arial" panose="020B0604020202020204" pitchFamily="34" charset="0"/>
              <a:cs typeface="Arial" panose="020B0604020202020204" pitchFamily="34" charset="0"/>
            </a:endParaRPr>
          </a:p>
          <a:p>
            <a:pPr marL="342900" lvl="0" indent="-342900" algn="just">
              <a:lnSpc>
                <a:spcPct val="107000"/>
              </a:lnSpc>
              <a:buFont typeface="Arial" panose="020B0604020202020204" pitchFamily="34" charset="0"/>
              <a:buChar char="•"/>
            </a:pPr>
            <a:r>
              <a:rPr lang="en-GB" sz="2000" b="1" kern="100" dirty="0">
                <a:effectLst/>
                <a:highlight>
                  <a:srgbClr val="FFFF00"/>
                </a:highlight>
                <a:latin typeface="Arial" panose="020B0604020202020204" pitchFamily="34" charset="0"/>
                <a:ea typeface="Arial" panose="020B0604020202020204" pitchFamily="34" charset="0"/>
                <a:cs typeface="Arial" panose="020B0604020202020204" pitchFamily="34" charset="0"/>
              </a:rPr>
              <a:t>1,400 women have gestational diabetes </a:t>
            </a:r>
            <a:r>
              <a:rPr lang="en-GB" sz="2000" kern="100" dirty="0">
                <a:effectLst/>
                <a:highlight>
                  <a:srgbClr val="FFFF00"/>
                </a:highlight>
                <a:latin typeface="Arial" panose="020B0604020202020204" pitchFamily="34" charset="0"/>
                <a:ea typeface="Arial" panose="020B0604020202020204" pitchFamily="34" charset="0"/>
                <a:cs typeface="Arial" panose="020B0604020202020204" pitchFamily="34" charset="0"/>
              </a:rPr>
              <a:t>each year. Increasing - obesity &amp; pregnancies in older women. </a:t>
            </a:r>
          </a:p>
          <a:p>
            <a:pPr marL="285750" indent="-285750">
              <a:lnSpc>
                <a:spcPct val="150000"/>
              </a:lnSpc>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061770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D8A6D7-20B1-A625-ECBA-4AD5B5886252}"/>
              </a:ext>
            </a:extLst>
          </p:cNvPr>
          <p:cNvSpPr>
            <a:spLocks noGrp="1"/>
          </p:cNvSpPr>
          <p:nvPr>
            <p:ph type="ctrTitle"/>
          </p:nvPr>
        </p:nvSpPr>
        <p:spPr>
          <a:xfrm>
            <a:off x="1938291" y="1233370"/>
            <a:ext cx="8315419" cy="1991881"/>
          </a:xfrm>
        </p:spPr>
        <p:txBody>
          <a:bodyPr>
            <a:normAutofit fontScale="90000"/>
          </a:bodyPr>
          <a:lstStyle/>
          <a:p>
            <a:r>
              <a:rPr lang="en-GB" sz="4900"/>
              <a:t>James Ball </a:t>
            </a:r>
            <a:br>
              <a:rPr lang="en-GB"/>
            </a:br>
            <a:r>
              <a:rPr lang="en-GB"/>
              <a:t>Diabetes Health and Wellbeing Coach </a:t>
            </a:r>
          </a:p>
        </p:txBody>
      </p:sp>
      <p:sp>
        <p:nvSpPr>
          <p:cNvPr id="5" name="Subtitle 4">
            <a:extLst>
              <a:ext uri="{FF2B5EF4-FFF2-40B4-BE49-F238E27FC236}">
                <a16:creationId xmlns:a16="http://schemas.microsoft.com/office/drawing/2014/main" id="{F224FE4D-562B-1A6D-7D00-BABF9CB0AE42}"/>
              </a:ext>
            </a:extLst>
          </p:cNvPr>
          <p:cNvSpPr>
            <a:spLocks noGrp="1"/>
          </p:cNvSpPr>
          <p:nvPr>
            <p:ph type="subTitle" idx="1"/>
          </p:nvPr>
        </p:nvSpPr>
        <p:spPr>
          <a:xfrm>
            <a:off x="2595238" y="3389012"/>
            <a:ext cx="7001524" cy="1040907"/>
          </a:xfrm>
        </p:spPr>
        <p:txBody>
          <a:bodyPr/>
          <a:lstStyle/>
          <a:p>
            <a:r>
              <a:rPr lang="en-GB">
                <a:hlinkClick r:id="rId2"/>
              </a:rPr>
              <a:t>James.Ball12@nhs.net</a:t>
            </a:r>
            <a:r>
              <a:rPr lang="en-GB"/>
              <a:t> </a:t>
            </a:r>
          </a:p>
        </p:txBody>
      </p:sp>
    </p:spTree>
    <p:extLst>
      <p:ext uri="{BB962C8B-B14F-4D97-AF65-F5344CB8AC3E}">
        <p14:creationId xmlns:p14="http://schemas.microsoft.com/office/powerpoint/2010/main" val="3502650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AFE1B7-E045-F9BA-5D8C-3DAAD5D647E9}"/>
              </a:ext>
            </a:extLst>
          </p:cNvPr>
          <p:cNvPicPr>
            <a:picLocks noChangeAspect="1"/>
          </p:cNvPicPr>
          <p:nvPr/>
        </p:nvPicPr>
        <p:blipFill>
          <a:blip r:embed="rId3"/>
          <a:stretch>
            <a:fillRect/>
          </a:stretch>
        </p:blipFill>
        <p:spPr>
          <a:xfrm>
            <a:off x="0" y="0"/>
            <a:ext cx="12192000" cy="1170432"/>
          </a:xfrm>
          <a:prstGeom prst="rect">
            <a:avLst/>
          </a:prstGeom>
        </p:spPr>
      </p:pic>
      <p:sp>
        <p:nvSpPr>
          <p:cNvPr id="6" name="Text Placeholder 4">
            <a:extLst>
              <a:ext uri="{FF2B5EF4-FFF2-40B4-BE49-F238E27FC236}">
                <a16:creationId xmlns:a16="http://schemas.microsoft.com/office/drawing/2014/main" id="{7A02388F-BB63-7E5B-949A-D72217791710}"/>
              </a:ext>
            </a:extLst>
          </p:cNvPr>
          <p:cNvSpPr txBox="1">
            <a:spLocks/>
          </p:cNvSpPr>
          <p:nvPr/>
        </p:nvSpPr>
        <p:spPr>
          <a:xfrm>
            <a:off x="8121059" y="1715656"/>
            <a:ext cx="3816486" cy="3395163"/>
          </a:xfrm>
          <a:prstGeom prst="rect">
            <a:avLst/>
          </a:prstGeom>
        </p:spPr>
        <p:txBody>
          <a:bodyPr lIns="91440" tIns="45720" rIns="91440" bIns="45720" anchor="t"/>
          <a:lstStyle>
            <a:lvl1pPr marL="181735" indent="-181735" algn="l" defTabSz="726940" rtl="0" eaLnBrk="1" latinLnBrk="0" hangingPunct="1">
              <a:lnSpc>
                <a:spcPct val="90000"/>
              </a:lnSpc>
              <a:spcBef>
                <a:spcPts val="795"/>
              </a:spcBef>
              <a:buFont typeface="Arial" panose="020B0604020202020204" pitchFamily="34" charset="0"/>
              <a:buChar char="•"/>
              <a:defRPr sz="2226" kern="1200">
                <a:solidFill>
                  <a:schemeClr val="tx1"/>
                </a:solidFill>
                <a:latin typeface="+mn-lt"/>
                <a:ea typeface="+mn-ea"/>
                <a:cs typeface="+mn-cs"/>
              </a:defRPr>
            </a:lvl1pPr>
            <a:lvl2pPr marL="545205" indent="-181735" algn="l" defTabSz="726940" rtl="0" eaLnBrk="1" latinLnBrk="0" hangingPunct="1">
              <a:lnSpc>
                <a:spcPct val="90000"/>
              </a:lnSpc>
              <a:spcBef>
                <a:spcPts val="397"/>
              </a:spcBef>
              <a:buFont typeface="Arial" panose="020B0604020202020204" pitchFamily="34" charset="0"/>
              <a:buChar char="•"/>
              <a:defRPr sz="1908" kern="1200">
                <a:solidFill>
                  <a:schemeClr val="tx1"/>
                </a:solidFill>
                <a:latin typeface="+mn-lt"/>
                <a:ea typeface="+mn-ea"/>
                <a:cs typeface="+mn-cs"/>
              </a:defRPr>
            </a:lvl2pPr>
            <a:lvl3pPr marL="908675" indent="-181735" algn="l" defTabSz="726940" rtl="0" eaLnBrk="1" latinLnBrk="0" hangingPunct="1">
              <a:lnSpc>
                <a:spcPct val="90000"/>
              </a:lnSpc>
              <a:spcBef>
                <a:spcPts val="397"/>
              </a:spcBef>
              <a:buFont typeface="Arial" panose="020B0604020202020204" pitchFamily="34" charset="0"/>
              <a:buChar char="•"/>
              <a:defRPr sz="1590" kern="1200">
                <a:solidFill>
                  <a:schemeClr val="tx1"/>
                </a:solidFill>
                <a:latin typeface="+mn-lt"/>
                <a:ea typeface="+mn-ea"/>
                <a:cs typeface="+mn-cs"/>
              </a:defRPr>
            </a:lvl3pPr>
            <a:lvl4pPr marL="1272145"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4pPr>
            <a:lvl5pPr marL="163561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5pPr>
            <a:lvl6pPr marL="199908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6pPr>
            <a:lvl7pPr marL="236255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7pPr>
            <a:lvl8pPr marL="272602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8pPr>
            <a:lvl9pPr marL="3089497"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9pPr>
          </a:lstStyle>
          <a:p>
            <a:pPr marL="0" indent="0">
              <a:buNone/>
            </a:pPr>
            <a:r>
              <a:rPr lang="en-US" sz="2200">
                <a:latin typeface="Calibri"/>
                <a:ea typeface="Calibri"/>
                <a:cs typeface="Calibri"/>
              </a:rPr>
              <a:t>Delivery Option: </a:t>
            </a:r>
          </a:p>
          <a:p>
            <a:pPr marL="181610" indent="-181610"/>
            <a:r>
              <a:rPr lang="en-US" sz="2200">
                <a:latin typeface="Calibri"/>
                <a:ea typeface="Calibri"/>
                <a:cs typeface="Calibri"/>
              </a:rPr>
              <a:t>Face to Face </a:t>
            </a:r>
          </a:p>
          <a:p>
            <a:pPr marL="181610" indent="-181610"/>
            <a:r>
              <a:rPr lang="en-US" sz="2200">
                <a:latin typeface="Calibri"/>
                <a:ea typeface="Calibri"/>
                <a:cs typeface="Calibri"/>
              </a:rPr>
              <a:t>Remote (Four Priority Groups)</a:t>
            </a:r>
          </a:p>
          <a:p>
            <a:pPr marL="181610" indent="-181610"/>
            <a:r>
              <a:rPr lang="en-US" sz="2200">
                <a:latin typeface="Calibri"/>
                <a:ea typeface="Calibri"/>
                <a:cs typeface="Calibri"/>
              </a:rPr>
              <a:t>Digital (App) </a:t>
            </a:r>
          </a:p>
          <a:p>
            <a:pPr marL="181610" indent="-181610"/>
            <a:endParaRPr lang="en-US" sz="2200">
              <a:latin typeface="Calibri"/>
              <a:ea typeface="Calibri"/>
              <a:cs typeface="Calibri"/>
            </a:endParaRPr>
          </a:p>
          <a:p>
            <a:pPr marL="181610" indent="-181610"/>
            <a:r>
              <a:rPr lang="en-GB" sz="2000">
                <a:latin typeface="Calibri"/>
                <a:ea typeface="Calibri"/>
                <a:cs typeface="Calibri"/>
                <a:hlinkClick r:id="rId4"/>
              </a:rPr>
              <a:t>https://healthieryou.reedwellbeing.com/</a:t>
            </a:r>
            <a:r>
              <a:rPr lang="en-GB" sz="2000">
                <a:latin typeface="Calibri"/>
                <a:ea typeface="Calibri"/>
                <a:cs typeface="Calibri"/>
              </a:rPr>
              <a:t>  </a:t>
            </a:r>
            <a:endParaRPr lang="en-US" sz="2200">
              <a:latin typeface="Calibri"/>
              <a:ea typeface="Calibri"/>
              <a:cs typeface="Calibri"/>
            </a:endParaRPr>
          </a:p>
          <a:p>
            <a:pPr marL="342900" indent="-342900"/>
            <a:endParaRPr lang="en-US">
              <a:latin typeface="Calibri"/>
              <a:ea typeface="Calibri"/>
              <a:cs typeface="Calibri"/>
            </a:endParaRPr>
          </a:p>
        </p:txBody>
      </p:sp>
      <p:pic>
        <p:nvPicPr>
          <p:cNvPr id="8" name="Picture 7">
            <a:extLst>
              <a:ext uri="{FF2B5EF4-FFF2-40B4-BE49-F238E27FC236}">
                <a16:creationId xmlns:a16="http://schemas.microsoft.com/office/drawing/2014/main" id="{9110E82D-22E7-C1EB-6794-D92208E45A93}"/>
              </a:ext>
            </a:extLst>
          </p:cNvPr>
          <p:cNvPicPr>
            <a:picLocks noChangeAspect="1"/>
          </p:cNvPicPr>
          <p:nvPr/>
        </p:nvPicPr>
        <p:blipFill>
          <a:blip r:embed="rId5"/>
          <a:stretch>
            <a:fillRect/>
          </a:stretch>
        </p:blipFill>
        <p:spPr>
          <a:xfrm>
            <a:off x="9248597" y="6191250"/>
            <a:ext cx="2943404" cy="667293"/>
          </a:xfrm>
          <a:prstGeom prst="rect">
            <a:avLst/>
          </a:prstGeom>
        </p:spPr>
      </p:pic>
      <p:pic>
        <p:nvPicPr>
          <p:cNvPr id="2" name="Picture 1" descr="A screenshot of a health coach&#10;&#10;Description automatically generated">
            <a:extLst>
              <a:ext uri="{FF2B5EF4-FFF2-40B4-BE49-F238E27FC236}">
                <a16:creationId xmlns:a16="http://schemas.microsoft.com/office/drawing/2014/main" id="{CF0DAD74-3978-8226-02FF-392AC29C239F}"/>
              </a:ext>
            </a:extLst>
          </p:cNvPr>
          <p:cNvPicPr>
            <a:picLocks noChangeAspect="1"/>
          </p:cNvPicPr>
          <p:nvPr/>
        </p:nvPicPr>
        <p:blipFill>
          <a:blip r:embed="rId6"/>
          <a:stretch>
            <a:fillRect/>
          </a:stretch>
        </p:blipFill>
        <p:spPr>
          <a:xfrm>
            <a:off x="2668" y="1279071"/>
            <a:ext cx="8113593" cy="5479143"/>
          </a:xfrm>
          <a:prstGeom prst="rect">
            <a:avLst/>
          </a:prstGeom>
        </p:spPr>
      </p:pic>
    </p:spTree>
    <p:extLst>
      <p:ext uri="{BB962C8B-B14F-4D97-AF65-F5344CB8AC3E}">
        <p14:creationId xmlns:p14="http://schemas.microsoft.com/office/powerpoint/2010/main" val="3225585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57F86A7E-9286-E065-3802-0C55CACCAF25}"/>
              </a:ext>
            </a:extLst>
          </p:cNvPr>
          <p:cNvSpPr txBox="1">
            <a:spLocks/>
          </p:cNvSpPr>
          <p:nvPr/>
        </p:nvSpPr>
        <p:spPr>
          <a:xfrm>
            <a:off x="4337050" y="63837"/>
            <a:ext cx="3517900" cy="1325563"/>
          </a:xfrm>
          <a:prstGeom prst="rect">
            <a:avLst/>
          </a:prstGeom>
        </p:spPr>
        <p:txBody>
          <a:bodyPr vert="horz" lIns="91440" tIns="45720" rIns="91440" bIns="45720" rtlCol="0" anchor="ctr">
            <a:normAutofit/>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r>
              <a:rPr lang="en-GB" b="1">
                <a:solidFill>
                  <a:srgbClr val="005EB8"/>
                </a:solidFill>
                <a:latin typeface="+mn-lt"/>
              </a:rPr>
              <a:t>Eligibility Criteria </a:t>
            </a:r>
          </a:p>
        </p:txBody>
      </p:sp>
      <p:pic>
        <p:nvPicPr>
          <p:cNvPr id="4" name="Picture 3">
            <a:extLst>
              <a:ext uri="{FF2B5EF4-FFF2-40B4-BE49-F238E27FC236}">
                <a16:creationId xmlns:a16="http://schemas.microsoft.com/office/drawing/2014/main" id="{27EB80A7-82D2-8FC3-9E2A-660C8B1E8819}"/>
              </a:ext>
            </a:extLst>
          </p:cNvPr>
          <p:cNvPicPr>
            <a:picLocks noChangeAspect="1"/>
          </p:cNvPicPr>
          <p:nvPr/>
        </p:nvPicPr>
        <p:blipFill>
          <a:blip r:embed="rId2"/>
          <a:stretch>
            <a:fillRect/>
          </a:stretch>
        </p:blipFill>
        <p:spPr>
          <a:xfrm>
            <a:off x="1249522" y="1544369"/>
            <a:ext cx="9692956" cy="4332556"/>
          </a:xfrm>
          <a:prstGeom prst="rect">
            <a:avLst/>
          </a:prstGeom>
        </p:spPr>
      </p:pic>
    </p:spTree>
    <p:extLst>
      <p:ext uri="{BB962C8B-B14F-4D97-AF65-F5344CB8AC3E}">
        <p14:creationId xmlns:p14="http://schemas.microsoft.com/office/powerpoint/2010/main" val="2748022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742E6175-4E1E-F302-9718-B475D30E56E1}"/>
              </a:ext>
            </a:extLst>
          </p:cNvPr>
          <p:cNvSpPr txBox="1">
            <a:spLocks/>
          </p:cNvSpPr>
          <p:nvPr/>
        </p:nvSpPr>
        <p:spPr>
          <a:xfrm>
            <a:off x="4527549" y="118267"/>
            <a:ext cx="3127830" cy="908277"/>
          </a:xfrm>
          <a:prstGeom prst="rect">
            <a:avLst/>
          </a:prstGeom>
        </p:spPr>
        <p:txBody>
          <a:bodyPr vert="horz" lIns="91440" tIns="45720" rIns="91440" bIns="45720" rtlCol="0" anchor="ctr">
            <a:normAutofit/>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r>
              <a:rPr lang="en-GB" b="1">
                <a:solidFill>
                  <a:srgbClr val="005EB8"/>
                </a:solidFill>
                <a:latin typeface="+mn-lt"/>
              </a:rPr>
              <a:t>How to Refer? </a:t>
            </a:r>
          </a:p>
        </p:txBody>
      </p:sp>
      <p:graphicFrame>
        <p:nvGraphicFramePr>
          <p:cNvPr id="5" name="Object 4">
            <a:extLst>
              <a:ext uri="{FF2B5EF4-FFF2-40B4-BE49-F238E27FC236}">
                <a16:creationId xmlns:a16="http://schemas.microsoft.com/office/drawing/2014/main" id="{3B030EBF-FDED-205F-40D4-58622B123D3D}"/>
              </a:ext>
            </a:extLst>
          </p:cNvPr>
          <p:cNvGraphicFramePr>
            <a:graphicFrameLocks noChangeAspect="1"/>
          </p:cNvGraphicFramePr>
          <p:nvPr>
            <p:extLst>
              <p:ext uri="{D42A27DB-BD31-4B8C-83A1-F6EECF244321}">
                <p14:modId xmlns:p14="http://schemas.microsoft.com/office/powerpoint/2010/main" val="3179259342"/>
              </p:ext>
            </p:extLst>
          </p:nvPr>
        </p:nvGraphicFramePr>
        <p:xfrm>
          <a:off x="200025" y="1250459"/>
          <a:ext cx="3648075" cy="5346020"/>
        </p:xfrm>
        <a:graphic>
          <a:graphicData uri="http://schemas.openxmlformats.org/presentationml/2006/ole">
            <mc:AlternateContent xmlns:mc="http://schemas.openxmlformats.org/markup-compatibility/2006">
              <mc:Choice xmlns:v="urn:schemas-microsoft-com:vml" Requires="v">
                <p:oleObj name="Document" r:id="rId2" imgW="6751452" imgH="9894084" progId="Word.Document.12">
                  <p:link updateAutomatic="1"/>
                </p:oleObj>
              </mc:Choice>
              <mc:Fallback>
                <p:oleObj name="Document" r:id="rId2" imgW="6751452" imgH="9894084" progId="Word.Document.12">
                  <p:link updateAutomatic="1"/>
                  <p:pic>
                    <p:nvPicPr>
                      <p:cNvPr id="5" name="Object 4">
                        <a:extLst>
                          <a:ext uri="{FF2B5EF4-FFF2-40B4-BE49-F238E27FC236}">
                            <a16:creationId xmlns:a16="http://schemas.microsoft.com/office/drawing/2014/main" id="{3B030EBF-FDED-205F-40D4-58622B123D3D}"/>
                          </a:ext>
                        </a:extLst>
                      </p:cNvPr>
                      <p:cNvPicPr/>
                      <p:nvPr/>
                    </p:nvPicPr>
                    <p:blipFill>
                      <a:blip r:embed="rId3"/>
                      <a:stretch>
                        <a:fillRect/>
                      </a:stretch>
                    </p:blipFill>
                    <p:spPr>
                      <a:xfrm>
                        <a:off x="200025" y="1250459"/>
                        <a:ext cx="3648075" cy="534602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F9B1B0AE-C191-F46D-29AA-5CCA5A13CA5A}"/>
              </a:ext>
            </a:extLst>
          </p:cNvPr>
          <p:cNvSpPr txBox="1"/>
          <p:nvPr/>
        </p:nvSpPr>
        <p:spPr>
          <a:xfrm>
            <a:off x="4359275" y="1389400"/>
            <a:ext cx="6991350" cy="4401205"/>
          </a:xfrm>
          <a:prstGeom prst="rect">
            <a:avLst/>
          </a:prstGeom>
          <a:noFill/>
        </p:spPr>
        <p:txBody>
          <a:bodyPr wrap="square" lIns="91440" tIns="45720" rIns="91440" bIns="45720" rtlCol="0" anchor="t">
            <a:spAutoFit/>
          </a:bodyPr>
          <a:lstStyle/>
          <a:p>
            <a:r>
              <a:rPr lang="en-GB"/>
              <a:t>Refer securely by: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E631C"/>
                </a:solidFill>
                <a:effectLst/>
                <a:uLnTx/>
                <a:uFillTx/>
                <a:ea typeface="+mn-ea"/>
                <a:cs typeface="+mn-cs"/>
              </a:rPr>
              <a:t>Completing our electronic referral form through the Primary Care System.</a:t>
            </a:r>
            <a:endParaRPr lang="en-GB" b="0" i="0" u="none" strike="noStrike" kern="1200" cap="none" spc="0" normalizeH="0" baseline="0" noProof="0">
              <a:ln>
                <a:noFill/>
              </a:ln>
              <a:solidFill>
                <a:srgbClr val="FE631C"/>
              </a:solidFill>
              <a:effectLst/>
              <a:uLnTx/>
              <a:uFillTx/>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a:ln>
                <a:noFill/>
              </a:ln>
              <a:solidFill>
                <a:srgbClr val="FE631C"/>
              </a:solidFill>
              <a:effectLst/>
              <a:uLnTx/>
              <a:uFillTx/>
              <a:ea typeface="+mn-ea"/>
              <a:cs typeface="+mn-cs"/>
            </a:endParaRPr>
          </a:p>
          <a:p>
            <a:pPr marL="285750" indent="-285750" defTabSz="914400">
              <a:buFont typeface="Arial" panose="020B0604020202020204" pitchFamily="34" charset="0"/>
              <a:buChar char="•"/>
              <a:defRPr/>
            </a:pPr>
            <a:r>
              <a:rPr kumimoji="0" lang="en-GB" b="0" i="0" u="none" strike="noStrike" kern="1200" cap="none" spc="0" normalizeH="0" baseline="0" noProof="0">
                <a:ln>
                  <a:noFill/>
                </a:ln>
                <a:solidFill>
                  <a:srgbClr val="FE631C"/>
                </a:solidFill>
                <a:effectLst/>
                <a:uLnTx/>
                <a:uFillTx/>
                <a:ea typeface="+mn-ea"/>
                <a:cs typeface="+mn-cs"/>
              </a:rPr>
              <a:t>Completing referral form and returning to</a:t>
            </a:r>
            <a:r>
              <a:rPr lang="en-GB">
                <a:solidFill>
                  <a:srgbClr val="FE631C"/>
                </a:solidFill>
              </a:rPr>
              <a:t> </a:t>
            </a:r>
            <a:r>
              <a:rPr kumimoji="0" lang="en-GB" b="0" i="0" u="none" strike="noStrike" kern="1200" cap="none" spc="0" normalizeH="0" baseline="0" noProof="0">
                <a:ln>
                  <a:noFill/>
                </a:ln>
                <a:solidFill>
                  <a:srgbClr val="BFBFBF"/>
                </a:solidFill>
                <a:effectLst/>
                <a:uLnTx/>
                <a:uFillTx/>
                <a:ea typeface="+mn-ea"/>
                <a:cs typeface="Arial"/>
              </a:rPr>
              <a:t> </a:t>
            </a:r>
            <a:r>
              <a:rPr kumimoji="0" lang="en-GB" b="0" i="0" u="sng" strike="noStrike" kern="1200" cap="none" spc="0" normalizeH="0" baseline="0" noProof="0">
                <a:ln>
                  <a:noFill/>
                </a:ln>
                <a:solidFill>
                  <a:srgbClr val="0563C1"/>
                </a:solidFill>
                <a:effectLst/>
                <a:uLnTx/>
                <a:uFillTx/>
                <a:ea typeface="Calibri"/>
                <a:cs typeface="Arial"/>
                <a:hlinkClick r:id="rId4"/>
              </a:rPr>
              <a:t>healthieryou.syandb@nhs.net</a:t>
            </a:r>
            <a:r>
              <a:rPr lang="en-GB" u="sng">
                <a:solidFill>
                  <a:srgbClr val="FE631C"/>
                </a:solidFill>
                <a:ea typeface="Calibri"/>
                <a:cs typeface="Arial"/>
              </a:rPr>
              <a:t> </a:t>
            </a:r>
            <a:endParaRPr kumimoji="0" lang="en-GB" b="0" i="0" u="none" strike="noStrike" kern="1200" cap="none" spc="0" normalizeH="0" baseline="0" noProof="0">
              <a:ln>
                <a:noFill/>
              </a:ln>
              <a:solidFill>
                <a:srgbClr val="FE631C"/>
              </a:solidFill>
              <a:effectLst/>
              <a:uLnTx/>
              <a:uFillTx/>
              <a:ea typeface="+mn-ea"/>
              <a:cs typeface="+mn-cs"/>
            </a:endParaRPr>
          </a:p>
          <a:p>
            <a:pPr defTabSz="914400">
              <a:defRPr/>
            </a:pPr>
            <a:endParaRPr lang="en-GB" b="0" i="0" u="none" strike="noStrike" kern="1200" cap="none" spc="0" normalizeH="0" baseline="0" noProof="0">
              <a:ln>
                <a:noFill/>
              </a:ln>
              <a:solidFill>
                <a:srgbClr val="FE631C"/>
              </a:solidFill>
              <a:effectLst/>
              <a:uLnTx/>
              <a:uFillTx/>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srgbClr val="FE631C"/>
                </a:solidFill>
                <a:effectLst/>
                <a:uLnTx/>
                <a:uFillTx/>
                <a:ea typeface="+mn-ea"/>
                <a:cs typeface="+mn-cs"/>
              </a:rPr>
              <a:t>Sending eligible patients, a letter suggesting they call us. </a:t>
            </a:r>
            <a:endParaRPr lang="en-GB" b="0" i="0" u="none" strike="noStrike" kern="1200" cap="none" spc="0" normalizeH="0" baseline="0" noProof="0">
              <a:ln>
                <a:noFill/>
              </a:ln>
              <a:solidFill>
                <a:srgbClr val="FE631C"/>
              </a:solidFill>
              <a:effectLst/>
              <a:uLnTx/>
              <a:uFillTx/>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solidFill>
                <a:srgbClr val="FE631C"/>
              </a:solidFill>
            </a:endParaRPr>
          </a:p>
          <a:p>
            <a:pPr marL="342900" indent="-342900" defTabSz="914400">
              <a:buFont typeface="Arial"/>
              <a:buChar char="•"/>
              <a:defRPr/>
            </a:pPr>
            <a:r>
              <a:rPr kumimoji="0" lang="en-GB" i="0" u="none" strike="noStrike" kern="1200" cap="none" spc="0" normalizeH="0" baseline="0" noProof="0">
                <a:ln>
                  <a:noFill/>
                </a:ln>
                <a:solidFill>
                  <a:schemeClr val="accent2"/>
                </a:solidFill>
                <a:effectLst/>
                <a:uLnTx/>
                <a:uFillTx/>
                <a:ea typeface="+mn-ea"/>
                <a:cs typeface="+mn-cs"/>
              </a:rPr>
              <a:t>Previous GDM patients can self-refer</a:t>
            </a:r>
            <a:r>
              <a:rPr lang="en-GB">
                <a:solidFill>
                  <a:schemeClr val="accent2"/>
                </a:solidFill>
              </a:rPr>
              <a:t> online using the following link:</a:t>
            </a:r>
            <a:endParaRPr lang="en-GB">
              <a:solidFill>
                <a:schemeClr val="accent2"/>
              </a:solidFill>
              <a:ea typeface="Calibri"/>
              <a:cs typeface="Calibri"/>
            </a:endParaRPr>
          </a:p>
          <a:p>
            <a:pPr defTabSz="914400">
              <a:defRPr/>
            </a:pPr>
            <a:r>
              <a:rPr lang="en-GB">
                <a:ea typeface="+mn-lt"/>
                <a:cs typeface="+mn-lt"/>
                <a:hlinkClick r:id="rId5"/>
              </a:rPr>
              <a:t>Gestational Diabetes | Healthier You | Diabetes Prevention (reedwellbeing.com)</a:t>
            </a:r>
            <a:r>
              <a:rPr lang="en-GB"/>
              <a:t>   </a:t>
            </a:r>
            <a:endParaRPr lang="en-GB" i="0" u="none" strike="noStrike" kern="1200" cap="none" spc="0" normalizeH="0" baseline="0" noProof="0">
              <a:ln>
                <a:noFill/>
              </a:ln>
              <a:effectLst/>
              <a:uLnTx/>
              <a:uFillTx/>
              <a:ea typeface="Calibri" panose="020F0502020204030204"/>
              <a:cs typeface="Calibri" panose="020F0502020204030204"/>
            </a:endParaRPr>
          </a:p>
          <a:p>
            <a:endParaRPr lang="en-GB">
              <a:ea typeface="Calibri"/>
              <a:cs typeface="Calibri"/>
            </a:endParaRPr>
          </a:p>
        </p:txBody>
      </p:sp>
    </p:spTree>
    <p:extLst>
      <p:ext uri="{BB962C8B-B14F-4D97-AF65-F5344CB8AC3E}">
        <p14:creationId xmlns:p14="http://schemas.microsoft.com/office/powerpoint/2010/main" val="3405358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D39073-457F-FB69-F0DC-0C23E78792CF}"/>
              </a:ext>
            </a:extLst>
          </p:cNvPr>
          <p:cNvPicPr>
            <a:picLocks noChangeAspect="1"/>
          </p:cNvPicPr>
          <p:nvPr/>
        </p:nvPicPr>
        <p:blipFill>
          <a:blip r:embed="rId3"/>
          <a:stretch>
            <a:fillRect/>
          </a:stretch>
        </p:blipFill>
        <p:spPr>
          <a:xfrm>
            <a:off x="0" y="1188356"/>
            <a:ext cx="6064446" cy="5022879"/>
          </a:xfrm>
          <a:prstGeom prst="rect">
            <a:avLst/>
          </a:prstGeom>
        </p:spPr>
      </p:pic>
      <p:pic>
        <p:nvPicPr>
          <p:cNvPr id="8" name="Picture 7">
            <a:extLst>
              <a:ext uri="{FF2B5EF4-FFF2-40B4-BE49-F238E27FC236}">
                <a16:creationId xmlns:a16="http://schemas.microsoft.com/office/drawing/2014/main" id="{2889C612-252C-719F-F0CF-5E0C0369D6FD}"/>
              </a:ext>
            </a:extLst>
          </p:cNvPr>
          <p:cNvPicPr>
            <a:picLocks noChangeAspect="1"/>
          </p:cNvPicPr>
          <p:nvPr/>
        </p:nvPicPr>
        <p:blipFill>
          <a:blip r:embed="rId4"/>
          <a:stretch>
            <a:fillRect/>
          </a:stretch>
        </p:blipFill>
        <p:spPr>
          <a:xfrm>
            <a:off x="6068785" y="2374843"/>
            <a:ext cx="6068242" cy="4431126"/>
          </a:xfrm>
          <a:prstGeom prst="rect">
            <a:avLst/>
          </a:prstGeom>
        </p:spPr>
      </p:pic>
      <p:sp>
        <p:nvSpPr>
          <p:cNvPr id="3" name="TextBox 2">
            <a:extLst>
              <a:ext uri="{FF2B5EF4-FFF2-40B4-BE49-F238E27FC236}">
                <a16:creationId xmlns:a16="http://schemas.microsoft.com/office/drawing/2014/main" id="{273B15E5-1A43-A15D-577E-176578CBC570}"/>
              </a:ext>
            </a:extLst>
          </p:cNvPr>
          <p:cNvSpPr txBox="1"/>
          <p:nvPr/>
        </p:nvSpPr>
        <p:spPr>
          <a:xfrm>
            <a:off x="6094186" y="1104900"/>
            <a:ext cx="608148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a:solidFill>
                  <a:srgbClr val="ED7D31"/>
                </a:solidFill>
                <a:cs typeface="Arial"/>
              </a:rPr>
              <a:t>Previous GDM patients can self-refer online using the following link:</a:t>
            </a:r>
            <a:r>
              <a:rPr lang="en-GB" sz="1800">
                <a:cs typeface="Arial"/>
              </a:rPr>
              <a:t>​</a:t>
            </a:r>
            <a:endParaRPr lang="en-US" sz="1800"/>
          </a:p>
          <a:p>
            <a:r>
              <a:rPr lang="en-GB" sz="1800" u="sng">
                <a:solidFill>
                  <a:srgbClr val="0563C1"/>
                </a:solidFill>
                <a:cs typeface="Segoe UI"/>
                <a:hlinkClick r:id="rId5"/>
              </a:rPr>
              <a:t>Gestational Diabetes | Healthier You | Diabetes Prevention (reedwellbeing.com)</a:t>
            </a:r>
            <a:r>
              <a:rPr lang="en-GB" sz="1800">
                <a:cs typeface="Segoe UI"/>
              </a:rPr>
              <a:t>  </a:t>
            </a:r>
            <a:endParaRPr lang="en-GB" sz="1800">
              <a:ea typeface="Calibri"/>
              <a:cs typeface="Segoe UI"/>
            </a:endParaRPr>
          </a:p>
        </p:txBody>
      </p:sp>
      <p:sp>
        <p:nvSpPr>
          <p:cNvPr id="5" name="Title 6">
            <a:extLst>
              <a:ext uri="{FF2B5EF4-FFF2-40B4-BE49-F238E27FC236}">
                <a16:creationId xmlns:a16="http://schemas.microsoft.com/office/drawing/2014/main" id="{0B1DF3DB-366C-98E0-9BCD-12C63028203D}"/>
              </a:ext>
            </a:extLst>
          </p:cNvPr>
          <p:cNvSpPr txBox="1">
            <a:spLocks/>
          </p:cNvSpPr>
          <p:nvPr/>
        </p:nvSpPr>
        <p:spPr>
          <a:xfrm>
            <a:off x="4527549" y="118267"/>
            <a:ext cx="3708401" cy="908277"/>
          </a:xfrm>
          <a:prstGeom prst="rect">
            <a:avLst/>
          </a:prstGeom>
        </p:spPr>
        <p:txBody>
          <a:bodyPr vert="horz" lIns="91440" tIns="45720" rIns="91440" bIns="45720" rtlCol="0" anchor="ctr">
            <a:normAutofit/>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r>
              <a:rPr lang="en-GB" sz="3450" b="1">
                <a:solidFill>
                  <a:srgbClr val="005EB8"/>
                </a:solidFill>
                <a:latin typeface="+mn-lt"/>
              </a:rPr>
              <a:t>GDM Self-Referral </a:t>
            </a:r>
            <a:endParaRPr lang="en-GB" b="1">
              <a:solidFill>
                <a:srgbClr val="005EB8"/>
              </a:solidFill>
              <a:latin typeface="+mn-lt"/>
            </a:endParaRPr>
          </a:p>
        </p:txBody>
      </p:sp>
    </p:spTree>
    <p:extLst>
      <p:ext uri="{BB962C8B-B14F-4D97-AF65-F5344CB8AC3E}">
        <p14:creationId xmlns:p14="http://schemas.microsoft.com/office/powerpoint/2010/main" val="2691601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D32934E-2E5F-9500-37B5-65D955E11759}"/>
              </a:ext>
            </a:extLst>
          </p:cNvPr>
          <p:cNvGrpSpPr/>
          <p:nvPr/>
        </p:nvGrpSpPr>
        <p:grpSpPr>
          <a:xfrm>
            <a:off x="10546531" y="5798100"/>
            <a:ext cx="1376595" cy="679298"/>
            <a:chOff x="1651740" y="619727"/>
            <a:chExt cx="1376836" cy="679355"/>
          </a:xfrm>
        </p:grpSpPr>
        <p:sp>
          <p:nvSpPr>
            <p:cNvPr id="6" name="Rectangle 5">
              <a:extLst>
                <a:ext uri="{FF2B5EF4-FFF2-40B4-BE49-F238E27FC236}">
                  <a16:creationId xmlns:a16="http://schemas.microsoft.com/office/drawing/2014/main" id="{AB1BFACA-38B4-513F-26BE-6D894A486FA6}"/>
                </a:ext>
              </a:extLst>
            </p:cNvPr>
            <p:cNvSpPr/>
            <p:nvPr/>
          </p:nvSpPr>
          <p:spPr>
            <a:xfrm>
              <a:off x="1651740" y="619727"/>
              <a:ext cx="1376836" cy="180143"/>
            </a:xfrm>
            <a:prstGeom prst="rect">
              <a:avLst/>
            </a:prstGeom>
            <a:ln>
              <a:noFill/>
            </a:ln>
          </p:spPr>
          <p:txBody>
            <a:bodyPr vert="horz" lIns="0" tIns="0" rIns="0" bIns="0" rtlCol="0">
              <a:noAutofit/>
            </a:bodyPr>
            <a:lstStyle/>
            <a:p>
              <a:pPr marL="6350" indent="-6350">
                <a:lnSpc>
                  <a:spcPct val="107000"/>
                </a:lnSpc>
                <a:spcAft>
                  <a:spcPts val="800"/>
                </a:spcAft>
              </a:pPr>
              <a:r>
                <a:rPr lang="en-GB" sz="900" kern="100">
                  <a:solidFill>
                    <a:srgbClr val="FFFFFF"/>
                  </a:solidFill>
                  <a:effectLst/>
                  <a:latin typeface="Calibri" panose="020F0502020204030204" pitchFamily="34" charset="0"/>
                  <a:ea typeface="Calibri" panose="020F0502020204030204" pitchFamily="34" charset="0"/>
                </a:rPr>
                <a:t>Service</a:t>
              </a:r>
              <a:r>
                <a:rPr lang="en-GB" sz="900" kern="100" spc="45">
                  <a:solidFill>
                    <a:srgbClr val="FFFFFF"/>
                  </a:solidFill>
                  <a:effectLst/>
                  <a:latin typeface="Calibri" panose="020F0502020204030204" pitchFamily="34" charset="0"/>
                  <a:ea typeface="Calibri" panose="020F0502020204030204" pitchFamily="34" charset="0"/>
                </a:rPr>
                <a:t> </a:t>
              </a:r>
              <a:r>
                <a:rPr lang="en-GB" sz="900" kern="100">
                  <a:solidFill>
                    <a:srgbClr val="FFFFFF"/>
                  </a:solidFill>
                  <a:effectLst/>
                  <a:latin typeface="Calibri" panose="020F0502020204030204" pitchFamily="34" charset="0"/>
                  <a:ea typeface="Calibri" panose="020F0502020204030204" pitchFamily="34" charset="0"/>
                </a:rPr>
                <a:t>provided</a:t>
              </a:r>
              <a:r>
                <a:rPr lang="en-GB" sz="900" kern="100" spc="45">
                  <a:solidFill>
                    <a:srgbClr val="FFFFFF"/>
                  </a:solidFill>
                  <a:effectLst/>
                  <a:latin typeface="Calibri" panose="020F0502020204030204" pitchFamily="34" charset="0"/>
                  <a:ea typeface="Calibri" panose="020F0502020204030204" pitchFamily="34" charset="0"/>
                </a:rPr>
                <a:t> </a:t>
              </a:r>
              <a:r>
                <a:rPr lang="en-GB" sz="900" kern="100">
                  <a:solidFill>
                    <a:srgbClr val="FFFFFF"/>
                  </a:solidFill>
                  <a:effectLst/>
                  <a:latin typeface="Calibri" panose="020F0502020204030204" pitchFamily="34" charset="0"/>
                  <a:ea typeface="Calibri" panose="020F0502020204030204" pitchFamily="34" charset="0"/>
                </a:rPr>
                <a:t>by</a:t>
              </a:r>
              <a:endParaRPr lang="en-GB" sz="1200" kern="100">
                <a:solidFill>
                  <a:srgbClr val="000000"/>
                </a:solidFill>
                <a:effectLst/>
                <a:latin typeface="Calibri" panose="020F0502020204030204" pitchFamily="34" charset="0"/>
                <a:ea typeface="Calibri" panose="020F0502020204030204" pitchFamily="34" charset="0"/>
              </a:endParaRPr>
            </a:p>
          </p:txBody>
        </p:sp>
        <p:sp>
          <p:nvSpPr>
            <p:cNvPr id="7" name="Shape 128">
              <a:extLst>
                <a:ext uri="{FF2B5EF4-FFF2-40B4-BE49-F238E27FC236}">
                  <a16:creationId xmlns:a16="http://schemas.microsoft.com/office/drawing/2014/main" id="{37632BFF-542E-D10F-F40F-701A08801492}"/>
                </a:ext>
              </a:extLst>
            </p:cNvPr>
            <p:cNvSpPr/>
            <p:nvPr/>
          </p:nvSpPr>
          <p:spPr>
            <a:xfrm>
              <a:off x="1664050" y="1191401"/>
              <a:ext cx="61341" cy="59804"/>
            </a:xfrm>
            <a:custGeom>
              <a:avLst/>
              <a:gdLst/>
              <a:ahLst/>
              <a:cxnLst/>
              <a:rect l="0" t="0" r="0" b="0"/>
              <a:pathLst>
                <a:path w="61341" h="59804">
                  <a:moveTo>
                    <a:pt x="0" y="0"/>
                  </a:moveTo>
                  <a:lnTo>
                    <a:pt x="15494" y="0"/>
                  </a:lnTo>
                  <a:lnTo>
                    <a:pt x="30696" y="43485"/>
                  </a:lnTo>
                  <a:lnTo>
                    <a:pt x="45860" y="0"/>
                  </a:lnTo>
                  <a:lnTo>
                    <a:pt x="61341" y="0"/>
                  </a:lnTo>
                  <a:lnTo>
                    <a:pt x="61341" y="59804"/>
                  </a:lnTo>
                  <a:lnTo>
                    <a:pt x="49809" y="59804"/>
                  </a:lnTo>
                  <a:lnTo>
                    <a:pt x="50228" y="16408"/>
                  </a:lnTo>
                  <a:lnTo>
                    <a:pt x="35103" y="59804"/>
                  </a:lnTo>
                  <a:lnTo>
                    <a:pt x="26276" y="59804"/>
                  </a:lnTo>
                  <a:lnTo>
                    <a:pt x="11113" y="16408"/>
                  </a:lnTo>
                  <a:lnTo>
                    <a:pt x="11633" y="59804"/>
                  </a:lnTo>
                  <a:lnTo>
                    <a:pt x="0" y="598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 name="Shape 129">
              <a:extLst>
                <a:ext uri="{FF2B5EF4-FFF2-40B4-BE49-F238E27FC236}">
                  <a16:creationId xmlns:a16="http://schemas.microsoft.com/office/drawing/2014/main" id="{0F2FBE43-1858-63F5-F8AF-D6AEB56337A6}"/>
                </a:ext>
              </a:extLst>
            </p:cNvPr>
            <p:cNvSpPr/>
            <p:nvPr/>
          </p:nvSpPr>
          <p:spPr>
            <a:xfrm>
              <a:off x="1745330" y="1190261"/>
              <a:ext cx="30791" cy="62126"/>
            </a:xfrm>
            <a:custGeom>
              <a:avLst/>
              <a:gdLst/>
              <a:ahLst/>
              <a:cxnLst/>
              <a:rect l="0" t="0" r="0" b="0"/>
              <a:pathLst>
                <a:path w="30791" h="62126">
                  <a:moveTo>
                    <a:pt x="30791" y="0"/>
                  </a:moveTo>
                  <a:lnTo>
                    <a:pt x="30791" y="12167"/>
                  </a:lnTo>
                  <a:lnTo>
                    <a:pt x="17723" y="17461"/>
                  </a:lnTo>
                  <a:cubicBezTo>
                    <a:pt x="14345" y="20796"/>
                    <a:pt x="12281" y="25403"/>
                    <a:pt x="12281" y="30490"/>
                  </a:cubicBezTo>
                  <a:cubicBezTo>
                    <a:pt x="12281" y="35620"/>
                    <a:pt x="13970" y="40078"/>
                    <a:pt x="17348" y="43786"/>
                  </a:cubicBezTo>
                  <a:cubicBezTo>
                    <a:pt x="21044" y="47825"/>
                    <a:pt x="25921" y="49997"/>
                    <a:pt x="30785" y="49997"/>
                  </a:cubicBezTo>
                  <a:lnTo>
                    <a:pt x="30791" y="49995"/>
                  </a:lnTo>
                  <a:lnTo>
                    <a:pt x="30791" y="62124"/>
                  </a:lnTo>
                  <a:lnTo>
                    <a:pt x="30785" y="62126"/>
                  </a:lnTo>
                  <a:cubicBezTo>
                    <a:pt x="21958" y="62126"/>
                    <a:pt x="14402" y="59027"/>
                    <a:pt x="8509" y="52702"/>
                  </a:cubicBezTo>
                  <a:cubicBezTo>
                    <a:pt x="2946" y="46810"/>
                    <a:pt x="0" y="39329"/>
                    <a:pt x="0" y="30909"/>
                  </a:cubicBezTo>
                  <a:cubicBezTo>
                    <a:pt x="0" y="24267"/>
                    <a:pt x="1778" y="18463"/>
                    <a:pt x="5220" y="13421"/>
                  </a:cubicBezTo>
                  <a:cubicBezTo>
                    <a:pt x="8166" y="9128"/>
                    <a:pt x="11954" y="5763"/>
                    <a:pt x="16329" y="3470"/>
                  </a:cubicBezTo>
                  <a:lnTo>
                    <a:pt x="307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 name="Shape 130">
              <a:extLst>
                <a:ext uri="{FF2B5EF4-FFF2-40B4-BE49-F238E27FC236}">
                  <a16:creationId xmlns:a16="http://schemas.microsoft.com/office/drawing/2014/main" id="{8DD7B272-FEF8-A5BF-BC08-163CD3A334F9}"/>
                </a:ext>
              </a:extLst>
            </p:cNvPr>
            <p:cNvSpPr/>
            <p:nvPr/>
          </p:nvSpPr>
          <p:spPr>
            <a:xfrm>
              <a:off x="2071542" y="1191401"/>
              <a:ext cx="27927" cy="59804"/>
            </a:xfrm>
            <a:custGeom>
              <a:avLst/>
              <a:gdLst/>
              <a:ahLst/>
              <a:cxnLst/>
              <a:rect l="0" t="0" r="0" b="0"/>
              <a:pathLst>
                <a:path w="27927" h="59804">
                  <a:moveTo>
                    <a:pt x="23228" y="0"/>
                  </a:moveTo>
                  <a:lnTo>
                    <a:pt x="27927" y="0"/>
                  </a:lnTo>
                  <a:lnTo>
                    <a:pt x="27927" y="17140"/>
                  </a:lnTo>
                  <a:lnTo>
                    <a:pt x="20777" y="36157"/>
                  </a:lnTo>
                  <a:lnTo>
                    <a:pt x="27927" y="36157"/>
                  </a:lnTo>
                  <a:lnTo>
                    <a:pt x="27927" y="47269"/>
                  </a:lnTo>
                  <a:lnTo>
                    <a:pt x="16739" y="47269"/>
                  </a:lnTo>
                  <a:lnTo>
                    <a:pt x="12116" y="59804"/>
                  </a:lnTo>
                  <a:lnTo>
                    <a:pt x="0" y="59804"/>
                  </a:lnTo>
                  <a:lnTo>
                    <a:pt x="2322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 name="Shape 131">
              <a:extLst>
                <a:ext uri="{FF2B5EF4-FFF2-40B4-BE49-F238E27FC236}">
                  <a16:creationId xmlns:a16="http://schemas.microsoft.com/office/drawing/2014/main" id="{E50D4676-FFE3-A410-64D2-5EBDF75BB560}"/>
                </a:ext>
              </a:extLst>
            </p:cNvPr>
            <p:cNvSpPr/>
            <p:nvPr/>
          </p:nvSpPr>
          <p:spPr>
            <a:xfrm>
              <a:off x="2030813" y="1191401"/>
              <a:ext cx="34227" cy="59804"/>
            </a:xfrm>
            <a:custGeom>
              <a:avLst/>
              <a:gdLst/>
              <a:ahLst/>
              <a:cxnLst/>
              <a:rect l="0" t="0" r="0" b="0"/>
              <a:pathLst>
                <a:path w="34227" h="59804">
                  <a:moveTo>
                    <a:pt x="0" y="0"/>
                  </a:moveTo>
                  <a:lnTo>
                    <a:pt x="34227" y="0"/>
                  </a:lnTo>
                  <a:lnTo>
                    <a:pt x="34227" y="10502"/>
                  </a:lnTo>
                  <a:lnTo>
                    <a:pt x="22949" y="10502"/>
                  </a:lnTo>
                  <a:lnTo>
                    <a:pt x="22949" y="59804"/>
                  </a:lnTo>
                  <a:lnTo>
                    <a:pt x="11265" y="59804"/>
                  </a:lnTo>
                  <a:lnTo>
                    <a:pt x="11265" y="10502"/>
                  </a:lnTo>
                  <a:lnTo>
                    <a:pt x="0" y="1050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 name="Shape 132">
              <a:extLst>
                <a:ext uri="{FF2B5EF4-FFF2-40B4-BE49-F238E27FC236}">
                  <a16:creationId xmlns:a16="http://schemas.microsoft.com/office/drawing/2014/main" id="{11BB4081-1FA1-22E1-9F15-C022B6890CDF}"/>
                </a:ext>
              </a:extLst>
            </p:cNvPr>
            <p:cNvSpPr/>
            <p:nvPr/>
          </p:nvSpPr>
          <p:spPr>
            <a:xfrm>
              <a:off x="1965344" y="1191401"/>
              <a:ext cx="47282" cy="59804"/>
            </a:xfrm>
            <a:custGeom>
              <a:avLst/>
              <a:gdLst/>
              <a:ahLst/>
              <a:cxnLst/>
              <a:rect l="0" t="0" r="0" b="0"/>
              <a:pathLst>
                <a:path w="47282" h="59804">
                  <a:moveTo>
                    <a:pt x="0" y="0"/>
                  </a:moveTo>
                  <a:lnTo>
                    <a:pt x="11113" y="0"/>
                  </a:lnTo>
                  <a:lnTo>
                    <a:pt x="35839" y="38189"/>
                  </a:lnTo>
                  <a:lnTo>
                    <a:pt x="35839" y="0"/>
                  </a:lnTo>
                  <a:lnTo>
                    <a:pt x="47282" y="0"/>
                  </a:lnTo>
                  <a:lnTo>
                    <a:pt x="47282" y="59804"/>
                  </a:lnTo>
                  <a:lnTo>
                    <a:pt x="36423" y="59804"/>
                  </a:lnTo>
                  <a:lnTo>
                    <a:pt x="11531" y="20434"/>
                  </a:lnTo>
                  <a:lnTo>
                    <a:pt x="11531" y="59804"/>
                  </a:lnTo>
                  <a:lnTo>
                    <a:pt x="0" y="598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 name="Shape 133">
              <a:extLst>
                <a:ext uri="{FF2B5EF4-FFF2-40B4-BE49-F238E27FC236}">
                  <a16:creationId xmlns:a16="http://schemas.microsoft.com/office/drawing/2014/main" id="{B41EFBAC-BBC0-C49A-B74F-AB6907A5FF3D}"/>
                </a:ext>
              </a:extLst>
            </p:cNvPr>
            <p:cNvSpPr/>
            <p:nvPr/>
          </p:nvSpPr>
          <p:spPr>
            <a:xfrm>
              <a:off x="1910658" y="1191401"/>
              <a:ext cx="32296" cy="59804"/>
            </a:xfrm>
            <a:custGeom>
              <a:avLst/>
              <a:gdLst/>
              <a:ahLst/>
              <a:cxnLst/>
              <a:rect l="0" t="0" r="0" b="0"/>
              <a:pathLst>
                <a:path w="32296" h="59804">
                  <a:moveTo>
                    <a:pt x="0" y="0"/>
                  </a:moveTo>
                  <a:lnTo>
                    <a:pt x="32296" y="0"/>
                  </a:lnTo>
                  <a:lnTo>
                    <a:pt x="32296" y="10502"/>
                  </a:lnTo>
                  <a:lnTo>
                    <a:pt x="11608" y="10502"/>
                  </a:lnTo>
                  <a:lnTo>
                    <a:pt x="11608" y="24130"/>
                  </a:lnTo>
                  <a:lnTo>
                    <a:pt x="32296" y="24130"/>
                  </a:lnTo>
                  <a:lnTo>
                    <a:pt x="32296" y="34480"/>
                  </a:lnTo>
                  <a:lnTo>
                    <a:pt x="11608" y="34480"/>
                  </a:lnTo>
                  <a:lnTo>
                    <a:pt x="11608" y="49302"/>
                  </a:lnTo>
                  <a:lnTo>
                    <a:pt x="32296" y="49302"/>
                  </a:lnTo>
                  <a:lnTo>
                    <a:pt x="32296" y="59804"/>
                  </a:lnTo>
                  <a:lnTo>
                    <a:pt x="0" y="598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 name="Shape 134">
              <a:extLst>
                <a:ext uri="{FF2B5EF4-FFF2-40B4-BE49-F238E27FC236}">
                  <a16:creationId xmlns:a16="http://schemas.microsoft.com/office/drawing/2014/main" id="{9DFE867A-966E-A26C-2D8D-470537F37A97}"/>
                </a:ext>
              </a:extLst>
            </p:cNvPr>
            <p:cNvSpPr/>
            <p:nvPr/>
          </p:nvSpPr>
          <p:spPr>
            <a:xfrm>
              <a:off x="1826787" y="1191401"/>
              <a:ext cx="61303" cy="59804"/>
            </a:xfrm>
            <a:custGeom>
              <a:avLst/>
              <a:gdLst/>
              <a:ahLst/>
              <a:cxnLst/>
              <a:rect l="0" t="0" r="0" b="0"/>
              <a:pathLst>
                <a:path w="61303" h="59804">
                  <a:moveTo>
                    <a:pt x="0" y="0"/>
                  </a:moveTo>
                  <a:lnTo>
                    <a:pt x="15468" y="0"/>
                  </a:lnTo>
                  <a:lnTo>
                    <a:pt x="30696" y="43485"/>
                  </a:lnTo>
                  <a:lnTo>
                    <a:pt x="45834" y="0"/>
                  </a:lnTo>
                  <a:lnTo>
                    <a:pt x="61303" y="0"/>
                  </a:lnTo>
                  <a:lnTo>
                    <a:pt x="61303" y="59804"/>
                  </a:lnTo>
                  <a:lnTo>
                    <a:pt x="49797" y="59804"/>
                  </a:lnTo>
                  <a:lnTo>
                    <a:pt x="50216" y="16408"/>
                  </a:lnTo>
                  <a:lnTo>
                    <a:pt x="35065" y="59804"/>
                  </a:lnTo>
                  <a:lnTo>
                    <a:pt x="26238" y="59804"/>
                  </a:lnTo>
                  <a:lnTo>
                    <a:pt x="11100" y="16408"/>
                  </a:lnTo>
                  <a:lnTo>
                    <a:pt x="11608" y="59804"/>
                  </a:lnTo>
                  <a:lnTo>
                    <a:pt x="0" y="598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 name="Shape 135">
              <a:extLst>
                <a:ext uri="{FF2B5EF4-FFF2-40B4-BE49-F238E27FC236}">
                  <a16:creationId xmlns:a16="http://schemas.microsoft.com/office/drawing/2014/main" id="{4C0A0BB2-8459-89E7-4D9D-6CC3F219E4FB}"/>
                </a:ext>
              </a:extLst>
            </p:cNvPr>
            <p:cNvSpPr/>
            <p:nvPr/>
          </p:nvSpPr>
          <p:spPr>
            <a:xfrm>
              <a:off x="1776121" y="1190220"/>
              <a:ext cx="30702" cy="62165"/>
            </a:xfrm>
            <a:custGeom>
              <a:avLst/>
              <a:gdLst/>
              <a:ahLst/>
              <a:cxnLst/>
              <a:rect l="0" t="0" r="0" b="0"/>
              <a:pathLst>
                <a:path w="30702" h="62165">
                  <a:moveTo>
                    <a:pt x="171" y="0"/>
                  </a:moveTo>
                  <a:cubicBezTo>
                    <a:pt x="8172" y="0"/>
                    <a:pt x="15729" y="3188"/>
                    <a:pt x="21533" y="8916"/>
                  </a:cubicBezTo>
                  <a:cubicBezTo>
                    <a:pt x="27502" y="14884"/>
                    <a:pt x="30702" y="22543"/>
                    <a:pt x="30702" y="30696"/>
                  </a:cubicBezTo>
                  <a:cubicBezTo>
                    <a:pt x="30702" y="39281"/>
                    <a:pt x="27680" y="46927"/>
                    <a:pt x="22041" y="52743"/>
                  </a:cubicBezTo>
                  <a:cubicBezTo>
                    <a:pt x="19139" y="55766"/>
                    <a:pt x="15713" y="58122"/>
                    <a:pt x="11970" y="59722"/>
                  </a:cubicBezTo>
                  <a:lnTo>
                    <a:pt x="0" y="62165"/>
                  </a:lnTo>
                  <a:lnTo>
                    <a:pt x="0" y="50036"/>
                  </a:lnTo>
                  <a:lnTo>
                    <a:pt x="13076" y="44576"/>
                  </a:lnTo>
                  <a:cubicBezTo>
                    <a:pt x="16430" y="41128"/>
                    <a:pt x="18510" y="36252"/>
                    <a:pt x="18510" y="30531"/>
                  </a:cubicBezTo>
                  <a:cubicBezTo>
                    <a:pt x="18510" y="20358"/>
                    <a:pt x="10268" y="12103"/>
                    <a:pt x="260" y="12103"/>
                  </a:cubicBezTo>
                  <a:lnTo>
                    <a:pt x="0" y="12209"/>
                  </a:lnTo>
                  <a:lnTo>
                    <a:pt x="0" y="41"/>
                  </a:lnTo>
                  <a:lnTo>
                    <a:pt x="17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 name="Shape 136">
              <a:extLst>
                <a:ext uri="{FF2B5EF4-FFF2-40B4-BE49-F238E27FC236}">
                  <a16:creationId xmlns:a16="http://schemas.microsoft.com/office/drawing/2014/main" id="{6722D6C2-95AF-8B95-607C-8D4460E606F3}"/>
                </a:ext>
              </a:extLst>
            </p:cNvPr>
            <p:cNvSpPr/>
            <p:nvPr/>
          </p:nvSpPr>
          <p:spPr>
            <a:xfrm>
              <a:off x="2099469" y="1191401"/>
              <a:ext cx="28270" cy="59804"/>
            </a:xfrm>
            <a:custGeom>
              <a:avLst/>
              <a:gdLst/>
              <a:ahLst/>
              <a:cxnLst/>
              <a:rect l="0" t="0" r="0" b="0"/>
              <a:pathLst>
                <a:path w="28270" h="59804">
                  <a:moveTo>
                    <a:pt x="0" y="0"/>
                  </a:moveTo>
                  <a:lnTo>
                    <a:pt x="5397" y="0"/>
                  </a:lnTo>
                  <a:lnTo>
                    <a:pt x="28270" y="59804"/>
                  </a:lnTo>
                  <a:lnTo>
                    <a:pt x="15748" y="59804"/>
                  </a:lnTo>
                  <a:lnTo>
                    <a:pt x="11023" y="47269"/>
                  </a:lnTo>
                  <a:lnTo>
                    <a:pt x="0" y="47269"/>
                  </a:lnTo>
                  <a:lnTo>
                    <a:pt x="0" y="36157"/>
                  </a:lnTo>
                  <a:lnTo>
                    <a:pt x="7150" y="36157"/>
                  </a:lnTo>
                  <a:lnTo>
                    <a:pt x="89" y="16904"/>
                  </a:lnTo>
                  <a:lnTo>
                    <a:pt x="0" y="171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6" name="Shape 137">
              <a:extLst>
                <a:ext uri="{FF2B5EF4-FFF2-40B4-BE49-F238E27FC236}">
                  <a16:creationId xmlns:a16="http://schemas.microsoft.com/office/drawing/2014/main" id="{CBB1758E-4454-6A10-5BB7-C62DBA85147D}"/>
                </a:ext>
              </a:extLst>
            </p:cNvPr>
            <p:cNvSpPr/>
            <p:nvPr/>
          </p:nvSpPr>
          <p:spPr>
            <a:xfrm>
              <a:off x="2418334" y="992116"/>
              <a:ext cx="235200" cy="40970"/>
            </a:xfrm>
            <a:custGeom>
              <a:avLst/>
              <a:gdLst/>
              <a:ahLst/>
              <a:cxnLst/>
              <a:rect l="0" t="0" r="0" b="0"/>
              <a:pathLst>
                <a:path w="235200" h="40970">
                  <a:moveTo>
                    <a:pt x="205346" y="0"/>
                  </a:moveTo>
                  <a:cubicBezTo>
                    <a:pt x="205359" y="635"/>
                    <a:pt x="205562" y="673"/>
                    <a:pt x="205651" y="953"/>
                  </a:cubicBezTo>
                  <a:cubicBezTo>
                    <a:pt x="206311" y="800"/>
                    <a:pt x="207073" y="622"/>
                    <a:pt x="208013" y="419"/>
                  </a:cubicBezTo>
                  <a:cubicBezTo>
                    <a:pt x="208445" y="495"/>
                    <a:pt x="209600" y="571"/>
                    <a:pt x="210565" y="864"/>
                  </a:cubicBezTo>
                  <a:cubicBezTo>
                    <a:pt x="210565" y="724"/>
                    <a:pt x="210565" y="597"/>
                    <a:pt x="210489" y="457"/>
                  </a:cubicBezTo>
                  <a:cubicBezTo>
                    <a:pt x="210972" y="203"/>
                    <a:pt x="211353" y="406"/>
                    <a:pt x="211734" y="622"/>
                  </a:cubicBezTo>
                  <a:cubicBezTo>
                    <a:pt x="212077" y="812"/>
                    <a:pt x="212420" y="1003"/>
                    <a:pt x="212851" y="838"/>
                  </a:cubicBezTo>
                  <a:cubicBezTo>
                    <a:pt x="212940" y="1092"/>
                    <a:pt x="212648" y="1359"/>
                    <a:pt x="212572" y="1625"/>
                  </a:cubicBezTo>
                  <a:cubicBezTo>
                    <a:pt x="212928" y="1524"/>
                    <a:pt x="214210" y="1308"/>
                    <a:pt x="214401" y="1283"/>
                  </a:cubicBezTo>
                  <a:cubicBezTo>
                    <a:pt x="214630" y="1003"/>
                    <a:pt x="214719" y="736"/>
                    <a:pt x="214643" y="470"/>
                  </a:cubicBezTo>
                  <a:cubicBezTo>
                    <a:pt x="214846" y="698"/>
                    <a:pt x="215201" y="673"/>
                    <a:pt x="215531" y="635"/>
                  </a:cubicBezTo>
                  <a:cubicBezTo>
                    <a:pt x="216002" y="584"/>
                    <a:pt x="216458" y="546"/>
                    <a:pt x="216420" y="1219"/>
                  </a:cubicBezTo>
                  <a:cubicBezTo>
                    <a:pt x="216852" y="864"/>
                    <a:pt x="216636" y="482"/>
                    <a:pt x="217170" y="127"/>
                  </a:cubicBezTo>
                  <a:cubicBezTo>
                    <a:pt x="216903" y="1257"/>
                    <a:pt x="217754" y="317"/>
                    <a:pt x="217741" y="317"/>
                  </a:cubicBezTo>
                  <a:cubicBezTo>
                    <a:pt x="218554" y="495"/>
                    <a:pt x="218453" y="1956"/>
                    <a:pt x="219684" y="889"/>
                  </a:cubicBezTo>
                  <a:cubicBezTo>
                    <a:pt x="219659" y="1130"/>
                    <a:pt x="219697" y="1270"/>
                    <a:pt x="219760" y="1371"/>
                  </a:cubicBezTo>
                  <a:cubicBezTo>
                    <a:pt x="220256" y="1384"/>
                    <a:pt x="222910" y="1079"/>
                    <a:pt x="223558" y="889"/>
                  </a:cubicBezTo>
                  <a:cubicBezTo>
                    <a:pt x="223748" y="927"/>
                    <a:pt x="223964" y="991"/>
                    <a:pt x="224193" y="1054"/>
                  </a:cubicBezTo>
                  <a:cubicBezTo>
                    <a:pt x="224129" y="965"/>
                    <a:pt x="224053" y="876"/>
                    <a:pt x="223977" y="788"/>
                  </a:cubicBezTo>
                  <a:cubicBezTo>
                    <a:pt x="224421" y="686"/>
                    <a:pt x="224917" y="292"/>
                    <a:pt x="225374" y="89"/>
                  </a:cubicBezTo>
                  <a:cubicBezTo>
                    <a:pt x="225475" y="457"/>
                    <a:pt x="225323" y="1194"/>
                    <a:pt x="225857" y="660"/>
                  </a:cubicBezTo>
                  <a:cubicBezTo>
                    <a:pt x="225895" y="939"/>
                    <a:pt x="225716" y="1219"/>
                    <a:pt x="225742" y="1512"/>
                  </a:cubicBezTo>
                  <a:cubicBezTo>
                    <a:pt x="225857" y="1536"/>
                    <a:pt x="225983" y="1574"/>
                    <a:pt x="226098" y="1613"/>
                  </a:cubicBezTo>
                  <a:cubicBezTo>
                    <a:pt x="226263" y="1409"/>
                    <a:pt x="226428" y="965"/>
                    <a:pt x="226822" y="673"/>
                  </a:cubicBezTo>
                  <a:cubicBezTo>
                    <a:pt x="226631" y="1283"/>
                    <a:pt x="226834" y="1677"/>
                    <a:pt x="227190" y="1867"/>
                  </a:cubicBezTo>
                  <a:cubicBezTo>
                    <a:pt x="227431" y="1905"/>
                    <a:pt x="227673" y="1930"/>
                    <a:pt x="227901" y="1943"/>
                  </a:cubicBezTo>
                  <a:cubicBezTo>
                    <a:pt x="228358" y="1854"/>
                    <a:pt x="228828" y="1524"/>
                    <a:pt x="229082" y="927"/>
                  </a:cubicBezTo>
                  <a:cubicBezTo>
                    <a:pt x="228867" y="1753"/>
                    <a:pt x="229450" y="1118"/>
                    <a:pt x="229653" y="1663"/>
                  </a:cubicBezTo>
                  <a:cubicBezTo>
                    <a:pt x="229832" y="1574"/>
                    <a:pt x="230009" y="1422"/>
                    <a:pt x="230174" y="1270"/>
                  </a:cubicBezTo>
                  <a:cubicBezTo>
                    <a:pt x="229908" y="1016"/>
                    <a:pt x="232066" y="736"/>
                    <a:pt x="232181" y="1600"/>
                  </a:cubicBezTo>
                  <a:lnTo>
                    <a:pt x="235200" y="1280"/>
                  </a:lnTo>
                  <a:lnTo>
                    <a:pt x="235200" y="1910"/>
                  </a:lnTo>
                  <a:lnTo>
                    <a:pt x="234594" y="2769"/>
                  </a:lnTo>
                  <a:lnTo>
                    <a:pt x="234620" y="2769"/>
                  </a:lnTo>
                  <a:lnTo>
                    <a:pt x="235200" y="3001"/>
                  </a:lnTo>
                  <a:lnTo>
                    <a:pt x="235200" y="24493"/>
                  </a:lnTo>
                  <a:lnTo>
                    <a:pt x="206991" y="24433"/>
                  </a:lnTo>
                  <a:cubicBezTo>
                    <a:pt x="174183" y="24790"/>
                    <a:pt x="137464" y="26305"/>
                    <a:pt x="109918" y="27991"/>
                  </a:cubicBezTo>
                  <a:cubicBezTo>
                    <a:pt x="40056" y="32245"/>
                    <a:pt x="4889" y="40525"/>
                    <a:pt x="3759" y="40691"/>
                  </a:cubicBezTo>
                  <a:cubicBezTo>
                    <a:pt x="1981" y="40970"/>
                    <a:pt x="0" y="40081"/>
                    <a:pt x="558" y="36652"/>
                  </a:cubicBezTo>
                  <a:cubicBezTo>
                    <a:pt x="1829" y="28842"/>
                    <a:pt x="1981" y="27724"/>
                    <a:pt x="3454" y="18872"/>
                  </a:cubicBezTo>
                  <a:cubicBezTo>
                    <a:pt x="3657" y="17678"/>
                    <a:pt x="4914" y="14783"/>
                    <a:pt x="7912" y="14236"/>
                  </a:cubicBezTo>
                  <a:cubicBezTo>
                    <a:pt x="37858" y="8750"/>
                    <a:pt x="42024" y="8585"/>
                    <a:pt x="64439" y="5905"/>
                  </a:cubicBezTo>
                  <a:cubicBezTo>
                    <a:pt x="97396" y="1968"/>
                    <a:pt x="129730" y="1638"/>
                    <a:pt x="134429" y="1143"/>
                  </a:cubicBezTo>
                  <a:cubicBezTo>
                    <a:pt x="134607" y="1130"/>
                    <a:pt x="166776" y="736"/>
                    <a:pt x="166776" y="736"/>
                  </a:cubicBezTo>
                  <a:lnTo>
                    <a:pt x="166789" y="749"/>
                  </a:lnTo>
                  <a:cubicBezTo>
                    <a:pt x="168542" y="736"/>
                    <a:pt x="186068" y="851"/>
                    <a:pt x="188874" y="939"/>
                  </a:cubicBezTo>
                  <a:cubicBezTo>
                    <a:pt x="188836" y="838"/>
                    <a:pt x="188836" y="724"/>
                    <a:pt x="188887" y="609"/>
                  </a:cubicBezTo>
                  <a:cubicBezTo>
                    <a:pt x="189357" y="368"/>
                    <a:pt x="189674" y="901"/>
                    <a:pt x="190081" y="977"/>
                  </a:cubicBezTo>
                  <a:cubicBezTo>
                    <a:pt x="190106" y="977"/>
                    <a:pt x="190119" y="977"/>
                    <a:pt x="190131" y="991"/>
                  </a:cubicBezTo>
                  <a:cubicBezTo>
                    <a:pt x="190373" y="1003"/>
                    <a:pt x="190652" y="889"/>
                    <a:pt x="191008" y="317"/>
                  </a:cubicBezTo>
                  <a:cubicBezTo>
                    <a:pt x="191033" y="546"/>
                    <a:pt x="190970" y="774"/>
                    <a:pt x="190843" y="1003"/>
                  </a:cubicBezTo>
                  <a:lnTo>
                    <a:pt x="191353" y="1028"/>
                  </a:lnTo>
                  <a:lnTo>
                    <a:pt x="191985" y="851"/>
                  </a:lnTo>
                  <a:cubicBezTo>
                    <a:pt x="192151" y="889"/>
                    <a:pt x="192303" y="927"/>
                    <a:pt x="192494" y="788"/>
                  </a:cubicBezTo>
                  <a:cubicBezTo>
                    <a:pt x="192532" y="889"/>
                    <a:pt x="192494" y="991"/>
                    <a:pt x="192430" y="1092"/>
                  </a:cubicBezTo>
                  <a:cubicBezTo>
                    <a:pt x="192621" y="1092"/>
                    <a:pt x="192773" y="1118"/>
                    <a:pt x="192951" y="1130"/>
                  </a:cubicBezTo>
                  <a:cubicBezTo>
                    <a:pt x="192989" y="1067"/>
                    <a:pt x="193840" y="762"/>
                    <a:pt x="194132" y="546"/>
                  </a:cubicBezTo>
                  <a:cubicBezTo>
                    <a:pt x="195263" y="800"/>
                    <a:pt x="196379" y="1067"/>
                    <a:pt x="197586" y="953"/>
                  </a:cubicBezTo>
                  <a:cubicBezTo>
                    <a:pt x="197472" y="1079"/>
                    <a:pt x="197370" y="1194"/>
                    <a:pt x="197269" y="1321"/>
                  </a:cubicBezTo>
                  <a:cubicBezTo>
                    <a:pt x="197548" y="1257"/>
                    <a:pt x="197841" y="1181"/>
                    <a:pt x="198132" y="1079"/>
                  </a:cubicBezTo>
                  <a:cubicBezTo>
                    <a:pt x="198120" y="1029"/>
                    <a:pt x="198094" y="977"/>
                    <a:pt x="198082" y="939"/>
                  </a:cubicBezTo>
                  <a:cubicBezTo>
                    <a:pt x="198297" y="800"/>
                    <a:pt x="198551" y="800"/>
                    <a:pt x="198793" y="851"/>
                  </a:cubicBezTo>
                  <a:cubicBezTo>
                    <a:pt x="199161" y="698"/>
                    <a:pt x="199554" y="559"/>
                    <a:pt x="199961" y="419"/>
                  </a:cubicBezTo>
                  <a:cubicBezTo>
                    <a:pt x="200761" y="812"/>
                    <a:pt x="201371" y="1067"/>
                    <a:pt x="201930" y="1206"/>
                  </a:cubicBezTo>
                  <a:cubicBezTo>
                    <a:pt x="202349" y="953"/>
                    <a:pt x="202768" y="673"/>
                    <a:pt x="203149" y="597"/>
                  </a:cubicBezTo>
                  <a:cubicBezTo>
                    <a:pt x="203187" y="851"/>
                    <a:pt x="203174" y="1105"/>
                    <a:pt x="203136" y="1359"/>
                  </a:cubicBezTo>
                  <a:cubicBezTo>
                    <a:pt x="203250" y="1359"/>
                    <a:pt x="203365" y="1359"/>
                    <a:pt x="203467" y="1346"/>
                  </a:cubicBezTo>
                  <a:cubicBezTo>
                    <a:pt x="203479" y="1333"/>
                    <a:pt x="203479" y="1321"/>
                    <a:pt x="203479" y="1308"/>
                  </a:cubicBezTo>
                  <a:cubicBezTo>
                    <a:pt x="203682" y="1181"/>
                    <a:pt x="203847" y="1194"/>
                    <a:pt x="204000" y="1270"/>
                  </a:cubicBezTo>
                  <a:cubicBezTo>
                    <a:pt x="204177" y="1244"/>
                    <a:pt x="204343" y="1219"/>
                    <a:pt x="204521" y="1194"/>
                  </a:cubicBezTo>
                  <a:cubicBezTo>
                    <a:pt x="204444" y="1118"/>
                    <a:pt x="204406" y="991"/>
                    <a:pt x="204457" y="736"/>
                  </a:cubicBezTo>
                  <a:cubicBezTo>
                    <a:pt x="204901" y="864"/>
                    <a:pt x="204939" y="698"/>
                    <a:pt x="20534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7" name="Shape 138">
              <a:extLst>
                <a:ext uri="{FF2B5EF4-FFF2-40B4-BE49-F238E27FC236}">
                  <a16:creationId xmlns:a16="http://schemas.microsoft.com/office/drawing/2014/main" id="{83A1374E-C8D3-D473-7534-7C7A816C21B5}"/>
                </a:ext>
              </a:extLst>
            </p:cNvPr>
            <p:cNvSpPr/>
            <p:nvPr/>
          </p:nvSpPr>
          <p:spPr>
            <a:xfrm>
              <a:off x="2652115" y="991951"/>
              <a:ext cx="978" cy="1105"/>
            </a:xfrm>
            <a:custGeom>
              <a:avLst/>
              <a:gdLst/>
              <a:ahLst/>
              <a:cxnLst/>
              <a:rect l="0" t="0" r="0" b="0"/>
              <a:pathLst>
                <a:path w="978" h="1105">
                  <a:moveTo>
                    <a:pt x="622" y="0"/>
                  </a:moveTo>
                  <a:cubicBezTo>
                    <a:pt x="737" y="317"/>
                    <a:pt x="864" y="622"/>
                    <a:pt x="978" y="939"/>
                  </a:cubicBezTo>
                  <a:cubicBezTo>
                    <a:pt x="826" y="1105"/>
                    <a:pt x="775" y="838"/>
                    <a:pt x="674" y="736"/>
                  </a:cubicBezTo>
                  <a:cubicBezTo>
                    <a:pt x="559" y="546"/>
                    <a:pt x="292" y="901"/>
                    <a:pt x="89" y="1079"/>
                  </a:cubicBezTo>
                  <a:cubicBezTo>
                    <a:pt x="0" y="711"/>
                    <a:pt x="216" y="356"/>
                    <a:pt x="62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8" name="Shape 139">
              <a:extLst>
                <a:ext uri="{FF2B5EF4-FFF2-40B4-BE49-F238E27FC236}">
                  <a16:creationId xmlns:a16="http://schemas.microsoft.com/office/drawing/2014/main" id="{24FA5290-3A22-54B7-03E9-4045B6040059}"/>
                </a:ext>
              </a:extLst>
            </p:cNvPr>
            <p:cNvSpPr/>
            <p:nvPr/>
          </p:nvSpPr>
          <p:spPr>
            <a:xfrm>
              <a:off x="1659356" y="822007"/>
              <a:ext cx="994177" cy="323118"/>
            </a:xfrm>
            <a:custGeom>
              <a:avLst/>
              <a:gdLst/>
              <a:ahLst/>
              <a:cxnLst/>
              <a:rect l="0" t="0" r="0" b="0"/>
              <a:pathLst>
                <a:path w="994177" h="323118">
                  <a:moveTo>
                    <a:pt x="257993" y="0"/>
                  </a:moveTo>
                  <a:lnTo>
                    <a:pt x="258361" y="0"/>
                  </a:lnTo>
                  <a:lnTo>
                    <a:pt x="260236" y="43"/>
                  </a:lnTo>
                  <a:cubicBezTo>
                    <a:pt x="279438" y="919"/>
                    <a:pt x="305943" y="6952"/>
                    <a:pt x="298844" y="63759"/>
                  </a:cubicBezTo>
                  <a:cubicBezTo>
                    <a:pt x="294335" y="89743"/>
                    <a:pt x="289446" y="98443"/>
                    <a:pt x="280314" y="123081"/>
                  </a:cubicBezTo>
                  <a:cubicBezTo>
                    <a:pt x="277444" y="130815"/>
                    <a:pt x="270853" y="146030"/>
                    <a:pt x="265214" y="160203"/>
                  </a:cubicBezTo>
                  <a:cubicBezTo>
                    <a:pt x="263487" y="164533"/>
                    <a:pt x="261722" y="169080"/>
                    <a:pt x="260147" y="173398"/>
                  </a:cubicBezTo>
                  <a:cubicBezTo>
                    <a:pt x="261328" y="172154"/>
                    <a:pt x="262509" y="170897"/>
                    <a:pt x="263690" y="169715"/>
                  </a:cubicBezTo>
                  <a:cubicBezTo>
                    <a:pt x="270154" y="163175"/>
                    <a:pt x="317767" y="114381"/>
                    <a:pt x="351206" y="111511"/>
                  </a:cubicBezTo>
                  <a:cubicBezTo>
                    <a:pt x="387248" y="108425"/>
                    <a:pt x="391643" y="140404"/>
                    <a:pt x="382016" y="168077"/>
                  </a:cubicBezTo>
                  <a:cubicBezTo>
                    <a:pt x="372402" y="195763"/>
                    <a:pt x="365570" y="207535"/>
                    <a:pt x="362331" y="214800"/>
                  </a:cubicBezTo>
                  <a:cubicBezTo>
                    <a:pt x="357111" y="226446"/>
                    <a:pt x="345148" y="248163"/>
                    <a:pt x="341122" y="256012"/>
                  </a:cubicBezTo>
                  <a:cubicBezTo>
                    <a:pt x="342138" y="254792"/>
                    <a:pt x="344615" y="252329"/>
                    <a:pt x="345275" y="251706"/>
                  </a:cubicBezTo>
                  <a:cubicBezTo>
                    <a:pt x="347028" y="250030"/>
                    <a:pt x="350571" y="245966"/>
                    <a:pt x="352361" y="245052"/>
                  </a:cubicBezTo>
                  <a:cubicBezTo>
                    <a:pt x="354825" y="243807"/>
                    <a:pt x="377063" y="221493"/>
                    <a:pt x="389319" y="211498"/>
                  </a:cubicBezTo>
                  <a:cubicBezTo>
                    <a:pt x="402019" y="201909"/>
                    <a:pt x="424193" y="184866"/>
                    <a:pt x="444017" y="198265"/>
                  </a:cubicBezTo>
                  <a:cubicBezTo>
                    <a:pt x="465201" y="212590"/>
                    <a:pt x="461315" y="227221"/>
                    <a:pt x="454216" y="249014"/>
                  </a:cubicBezTo>
                  <a:cubicBezTo>
                    <a:pt x="452603" y="250767"/>
                    <a:pt x="452882" y="252964"/>
                    <a:pt x="452438" y="255136"/>
                  </a:cubicBezTo>
                  <a:cubicBezTo>
                    <a:pt x="451676" y="258894"/>
                    <a:pt x="448666" y="264064"/>
                    <a:pt x="447078" y="268940"/>
                  </a:cubicBezTo>
                  <a:cubicBezTo>
                    <a:pt x="446494" y="270769"/>
                    <a:pt x="441681" y="285869"/>
                    <a:pt x="441681" y="285869"/>
                  </a:cubicBezTo>
                  <a:cubicBezTo>
                    <a:pt x="443344" y="284917"/>
                    <a:pt x="445173" y="282529"/>
                    <a:pt x="447599" y="282288"/>
                  </a:cubicBezTo>
                  <a:cubicBezTo>
                    <a:pt x="458876" y="271658"/>
                    <a:pt x="486308" y="254716"/>
                    <a:pt x="495821" y="249738"/>
                  </a:cubicBezTo>
                  <a:cubicBezTo>
                    <a:pt x="499529" y="247553"/>
                    <a:pt x="520865" y="238917"/>
                    <a:pt x="527596" y="240035"/>
                  </a:cubicBezTo>
                  <a:cubicBezTo>
                    <a:pt x="537363" y="241686"/>
                    <a:pt x="544716" y="251364"/>
                    <a:pt x="548691" y="256672"/>
                  </a:cubicBezTo>
                  <a:cubicBezTo>
                    <a:pt x="552018" y="262565"/>
                    <a:pt x="547941" y="270273"/>
                    <a:pt x="546176" y="276420"/>
                  </a:cubicBezTo>
                  <a:cubicBezTo>
                    <a:pt x="545376" y="278605"/>
                    <a:pt x="544779" y="280218"/>
                    <a:pt x="544436" y="280218"/>
                  </a:cubicBezTo>
                  <a:cubicBezTo>
                    <a:pt x="541668" y="286784"/>
                    <a:pt x="541045" y="287787"/>
                    <a:pt x="538861" y="292448"/>
                  </a:cubicBezTo>
                  <a:cubicBezTo>
                    <a:pt x="539686" y="291724"/>
                    <a:pt x="542493" y="290238"/>
                    <a:pt x="543763" y="289299"/>
                  </a:cubicBezTo>
                  <a:cubicBezTo>
                    <a:pt x="548881" y="286200"/>
                    <a:pt x="560095" y="279430"/>
                    <a:pt x="566826" y="277424"/>
                  </a:cubicBezTo>
                  <a:cubicBezTo>
                    <a:pt x="573392" y="274858"/>
                    <a:pt x="581076" y="275925"/>
                    <a:pt x="584898" y="278668"/>
                  </a:cubicBezTo>
                  <a:cubicBezTo>
                    <a:pt x="587781" y="280357"/>
                    <a:pt x="590296" y="286924"/>
                    <a:pt x="591020" y="292181"/>
                  </a:cubicBezTo>
                  <a:cubicBezTo>
                    <a:pt x="591414" y="295001"/>
                    <a:pt x="592798" y="300906"/>
                    <a:pt x="594233" y="302544"/>
                  </a:cubicBezTo>
                  <a:cubicBezTo>
                    <a:pt x="595643" y="304195"/>
                    <a:pt x="597459" y="304754"/>
                    <a:pt x="600710" y="302494"/>
                  </a:cubicBezTo>
                  <a:cubicBezTo>
                    <a:pt x="607492" y="298430"/>
                    <a:pt x="618731" y="285158"/>
                    <a:pt x="631406" y="275900"/>
                  </a:cubicBezTo>
                  <a:cubicBezTo>
                    <a:pt x="641274" y="267746"/>
                    <a:pt x="651904" y="260000"/>
                    <a:pt x="664083" y="261765"/>
                  </a:cubicBezTo>
                  <a:cubicBezTo>
                    <a:pt x="676529" y="263644"/>
                    <a:pt x="681241" y="279215"/>
                    <a:pt x="681825" y="281526"/>
                  </a:cubicBezTo>
                  <a:cubicBezTo>
                    <a:pt x="682409" y="284866"/>
                    <a:pt x="682561" y="287089"/>
                    <a:pt x="682892" y="289375"/>
                  </a:cubicBezTo>
                  <a:cubicBezTo>
                    <a:pt x="687743" y="286555"/>
                    <a:pt x="693052" y="283444"/>
                    <a:pt x="699250" y="284053"/>
                  </a:cubicBezTo>
                  <a:cubicBezTo>
                    <a:pt x="706666" y="284790"/>
                    <a:pt x="710044" y="291089"/>
                    <a:pt x="714515" y="294315"/>
                  </a:cubicBezTo>
                  <a:cubicBezTo>
                    <a:pt x="720433" y="290937"/>
                    <a:pt x="726961" y="287482"/>
                    <a:pt x="732079" y="282211"/>
                  </a:cubicBezTo>
                  <a:cubicBezTo>
                    <a:pt x="734899" y="279316"/>
                    <a:pt x="737260" y="275011"/>
                    <a:pt x="739394" y="272356"/>
                  </a:cubicBezTo>
                  <a:cubicBezTo>
                    <a:pt x="742214" y="268915"/>
                    <a:pt x="752843" y="279748"/>
                    <a:pt x="755548" y="281996"/>
                  </a:cubicBezTo>
                  <a:cubicBezTo>
                    <a:pt x="759028" y="284955"/>
                    <a:pt x="755599" y="289959"/>
                    <a:pt x="753186" y="295255"/>
                  </a:cubicBezTo>
                  <a:cubicBezTo>
                    <a:pt x="756565" y="296411"/>
                    <a:pt x="768655" y="297858"/>
                    <a:pt x="788226" y="281704"/>
                  </a:cubicBezTo>
                  <a:cubicBezTo>
                    <a:pt x="793686" y="277182"/>
                    <a:pt x="798932" y="271556"/>
                    <a:pt x="803822" y="266477"/>
                  </a:cubicBezTo>
                  <a:cubicBezTo>
                    <a:pt x="811923" y="258069"/>
                    <a:pt x="819252" y="246182"/>
                    <a:pt x="830072" y="239971"/>
                  </a:cubicBezTo>
                  <a:cubicBezTo>
                    <a:pt x="837285" y="235819"/>
                    <a:pt x="845020" y="238537"/>
                    <a:pt x="848944" y="243655"/>
                  </a:cubicBezTo>
                  <a:cubicBezTo>
                    <a:pt x="851447" y="246944"/>
                    <a:pt x="851840" y="248430"/>
                    <a:pt x="850773" y="250919"/>
                  </a:cubicBezTo>
                  <a:cubicBezTo>
                    <a:pt x="850417" y="251758"/>
                    <a:pt x="847751" y="256570"/>
                    <a:pt x="845097" y="261816"/>
                  </a:cubicBezTo>
                  <a:cubicBezTo>
                    <a:pt x="841616" y="268686"/>
                    <a:pt x="828980" y="290378"/>
                    <a:pt x="828396" y="303243"/>
                  </a:cubicBezTo>
                  <a:cubicBezTo>
                    <a:pt x="832117" y="303370"/>
                    <a:pt x="841946" y="300030"/>
                    <a:pt x="847751" y="297655"/>
                  </a:cubicBezTo>
                  <a:cubicBezTo>
                    <a:pt x="879907" y="284117"/>
                    <a:pt x="906856" y="260292"/>
                    <a:pt x="918159" y="257752"/>
                  </a:cubicBezTo>
                  <a:cubicBezTo>
                    <a:pt x="923569" y="260634"/>
                    <a:pt x="929577" y="266909"/>
                    <a:pt x="929424" y="274376"/>
                  </a:cubicBezTo>
                  <a:cubicBezTo>
                    <a:pt x="928192" y="276357"/>
                    <a:pt x="926808" y="277056"/>
                    <a:pt x="926161" y="279151"/>
                  </a:cubicBezTo>
                  <a:cubicBezTo>
                    <a:pt x="932891" y="275417"/>
                    <a:pt x="951573" y="270655"/>
                    <a:pt x="952995" y="270617"/>
                  </a:cubicBezTo>
                  <a:cubicBezTo>
                    <a:pt x="964476" y="270159"/>
                    <a:pt x="965721" y="279291"/>
                    <a:pt x="974027" y="285959"/>
                  </a:cubicBezTo>
                  <a:cubicBezTo>
                    <a:pt x="977824" y="288727"/>
                    <a:pt x="980672" y="290800"/>
                    <a:pt x="983964" y="292330"/>
                  </a:cubicBezTo>
                  <a:lnTo>
                    <a:pt x="994177" y="294854"/>
                  </a:lnTo>
                  <a:lnTo>
                    <a:pt x="994177" y="302730"/>
                  </a:lnTo>
                  <a:lnTo>
                    <a:pt x="991133" y="302659"/>
                  </a:lnTo>
                  <a:cubicBezTo>
                    <a:pt x="983170" y="301363"/>
                    <a:pt x="977417" y="298430"/>
                    <a:pt x="974484" y="296093"/>
                  </a:cubicBezTo>
                  <a:cubicBezTo>
                    <a:pt x="974116" y="295814"/>
                    <a:pt x="974369" y="295001"/>
                    <a:pt x="974039" y="294670"/>
                  </a:cubicBezTo>
                  <a:cubicBezTo>
                    <a:pt x="973772" y="294429"/>
                    <a:pt x="973607" y="294505"/>
                    <a:pt x="973417" y="294607"/>
                  </a:cubicBezTo>
                  <a:cubicBezTo>
                    <a:pt x="973188" y="294708"/>
                    <a:pt x="972896" y="294810"/>
                    <a:pt x="972338" y="294328"/>
                  </a:cubicBezTo>
                  <a:cubicBezTo>
                    <a:pt x="967283" y="289971"/>
                    <a:pt x="962152" y="283812"/>
                    <a:pt x="957275" y="284726"/>
                  </a:cubicBezTo>
                  <a:cubicBezTo>
                    <a:pt x="953592" y="285476"/>
                    <a:pt x="952614" y="286339"/>
                    <a:pt x="948652" y="287025"/>
                  </a:cubicBezTo>
                  <a:cubicBezTo>
                    <a:pt x="948665" y="286339"/>
                    <a:pt x="947090" y="287698"/>
                    <a:pt x="945871" y="288384"/>
                  </a:cubicBezTo>
                  <a:cubicBezTo>
                    <a:pt x="942010" y="289235"/>
                    <a:pt x="930072" y="296347"/>
                    <a:pt x="925385" y="297985"/>
                  </a:cubicBezTo>
                  <a:cubicBezTo>
                    <a:pt x="921448" y="298506"/>
                    <a:pt x="915264" y="299763"/>
                    <a:pt x="913092" y="295052"/>
                  </a:cubicBezTo>
                  <a:cubicBezTo>
                    <a:pt x="912952" y="294925"/>
                    <a:pt x="911961" y="290924"/>
                    <a:pt x="913956" y="286415"/>
                  </a:cubicBezTo>
                  <a:cubicBezTo>
                    <a:pt x="911314" y="283990"/>
                    <a:pt x="910463" y="282149"/>
                    <a:pt x="908583" y="280065"/>
                  </a:cubicBezTo>
                  <a:cubicBezTo>
                    <a:pt x="894499" y="290111"/>
                    <a:pt x="865670" y="305757"/>
                    <a:pt x="863054" y="307498"/>
                  </a:cubicBezTo>
                  <a:cubicBezTo>
                    <a:pt x="862254" y="308018"/>
                    <a:pt x="862876" y="308399"/>
                    <a:pt x="861949" y="308983"/>
                  </a:cubicBezTo>
                  <a:cubicBezTo>
                    <a:pt x="860489" y="309873"/>
                    <a:pt x="848220" y="315359"/>
                    <a:pt x="847141" y="315588"/>
                  </a:cubicBezTo>
                  <a:cubicBezTo>
                    <a:pt x="843597" y="316857"/>
                    <a:pt x="839216" y="317480"/>
                    <a:pt x="835622" y="317150"/>
                  </a:cubicBezTo>
                  <a:cubicBezTo>
                    <a:pt x="830110" y="316667"/>
                    <a:pt x="818541" y="306507"/>
                    <a:pt x="816559" y="304627"/>
                  </a:cubicBezTo>
                  <a:cubicBezTo>
                    <a:pt x="810590" y="298976"/>
                    <a:pt x="822287" y="271620"/>
                    <a:pt x="822973" y="269905"/>
                  </a:cubicBezTo>
                  <a:cubicBezTo>
                    <a:pt x="816826" y="275786"/>
                    <a:pt x="807327" y="284409"/>
                    <a:pt x="801535" y="290061"/>
                  </a:cubicBezTo>
                  <a:cubicBezTo>
                    <a:pt x="798399" y="293108"/>
                    <a:pt x="789775" y="299954"/>
                    <a:pt x="787794" y="301261"/>
                  </a:cubicBezTo>
                  <a:cubicBezTo>
                    <a:pt x="775640" y="309415"/>
                    <a:pt x="765391" y="311498"/>
                    <a:pt x="759244" y="311066"/>
                  </a:cubicBezTo>
                  <a:cubicBezTo>
                    <a:pt x="750278" y="310456"/>
                    <a:pt x="745642" y="304716"/>
                    <a:pt x="740766" y="300716"/>
                  </a:cubicBezTo>
                  <a:cubicBezTo>
                    <a:pt x="734416" y="304183"/>
                    <a:pt x="728053" y="311600"/>
                    <a:pt x="720725" y="309479"/>
                  </a:cubicBezTo>
                  <a:cubicBezTo>
                    <a:pt x="718820" y="308920"/>
                    <a:pt x="708660" y="299433"/>
                    <a:pt x="706882" y="299255"/>
                  </a:cubicBezTo>
                  <a:cubicBezTo>
                    <a:pt x="703491" y="298938"/>
                    <a:pt x="697268" y="304233"/>
                    <a:pt x="694309" y="305364"/>
                  </a:cubicBezTo>
                  <a:cubicBezTo>
                    <a:pt x="690638" y="306748"/>
                    <a:pt x="686460" y="310291"/>
                    <a:pt x="681686" y="308526"/>
                  </a:cubicBezTo>
                  <a:cubicBezTo>
                    <a:pt x="677926" y="306672"/>
                    <a:pt x="670636" y="302697"/>
                    <a:pt x="668871" y="295522"/>
                  </a:cubicBezTo>
                  <a:cubicBezTo>
                    <a:pt x="668731" y="290251"/>
                    <a:pt x="669798" y="282173"/>
                    <a:pt x="669658" y="277729"/>
                  </a:cubicBezTo>
                  <a:cubicBezTo>
                    <a:pt x="667918" y="276903"/>
                    <a:pt x="661543" y="277170"/>
                    <a:pt x="655713" y="279202"/>
                  </a:cubicBezTo>
                  <a:cubicBezTo>
                    <a:pt x="649897" y="281234"/>
                    <a:pt x="644081" y="283253"/>
                    <a:pt x="637159" y="288396"/>
                  </a:cubicBezTo>
                  <a:cubicBezTo>
                    <a:pt x="631723" y="292436"/>
                    <a:pt x="624967" y="297820"/>
                    <a:pt x="619836" y="301935"/>
                  </a:cubicBezTo>
                  <a:cubicBezTo>
                    <a:pt x="612127" y="308120"/>
                    <a:pt x="602387" y="317797"/>
                    <a:pt x="595846" y="319486"/>
                  </a:cubicBezTo>
                  <a:cubicBezTo>
                    <a:pt x="589293" y="321176"/>
                    <a:pt x="587489" y="315867"/>
                    <a:pt x="581127" y="304716"/>
                  </a:cubicBezTo>
                  <a:cubicBezTo>
                    <a:pt x="576897" y="296004"/>
                    <a:pt x="569887" y="297173"/>
                    <a:pt x="563664" y="300411"/>
                  </a:cubicBezTo>
                  <a:cubicBezTo>
                    <a:pt x="562826" y="300563"/>
                    <a:pt x="550901" y="307231"/>
                    <a:pt x="546989" y="309669"/>
                  </a:cubicBezTo>
                  <a:cubicBezTo>
                    <a:pt x="543636" y="311777"/>
                    <a:pt x="533209" y="319270"/>
                    <a:pt x="526923" y="321709"/>
                  </a:cubicBezTo>
                  <a:cubicBezTo>
                    <a:pt x="523291" y="323118"/>
                    <a:pt x="521526" y="321531"/>
                    <a:pt x="520624" y="320959"/>
                  </a:cubicBezTo>
                  <a:cubicBezTo>
                    <a:pt x="518960" y="319893"/>
                    <a:pt x="513690" y="316997"/>
                    <a:pt x="513144" y="315029"/>
                  </a:cubicBezTo>
                  <a:cubicBezTo>
                    <a:pt x="513994" y="302227"/>
                    <a:pt x="531394" y="281374"/>
                    <a:pt x="537223" y="258666"/>
                  </a:cubicBezTo>
                  <a:cubicBezTo>
                    <a:pt x="535356" y="256139"/>
                    <a:pt x="531482" y="256532"/>
                    <a:pt x="528600" y="256952"/>
                  </a:cubicBezTo>
                  <a:cubicBezTo>
                    <a:pt x="527190" y="257155"/>
                    <a:pt x="526009" y="257358"/>
                    <a:pt x="525412" y="257205"/>
                  </a:cubicBezTo>
                  <a:cubicBezTo>
                    <a:pt x="524218" y="258170"/>
                    <a:pt x="523824" y="258691"/>
                    <a:pt x="522160" y="258882"/>
                  </a:cubicBezTo>
                  <a:cubicBezTo>
                    <a:pt x="521830" y="258933"/>
                    <a:pt x="504114" y="269449"/>
                    <a:pt x="503796" y="268204"/>
                  </a:cubicBezTo>
                  <a:cubicBezTo>
                    <a:pt x="497777" y="272992"/>
                    <a:pt x="488328" y="275951"/>
                    <a:pt x="484416" y="281881"/>
                  </a:cubicBezTo>
                  <a:cubicBezTo>
                    <a:pt x="482956" y="282758"/>
                    <a:pt x="465531" y="295318"/>
                    <a:pt x="459067" y="299865"/>
                  </a:cubicBezTo>
                  <a:cubicBezTo>
                    <a:pt x="454647" y="302747"/>
                    <a:pt x="440601" y="312578"/>
                    <a:pt x="440042" y="312514"/>
                  </a:cubicBezTo>
                  <a:cubicBezTo>
                    <a:pt x="436550" y="313758"/>
                    <a:pt x="433451" y="312438"/>
                    <a:pt x="430644" y="310965"/>
                  </a:cubicBezTo>
                  <a:cubicBezTo>
                    <a:pt x="430644" y="310965"/>
                    <a:pt x="417487" y="302278"/>
                    <a:pt x="416179" y="301249"/>
                  </a:cubicBezTo>
                  <a:cubicBezTo>
                    <a:pt x="411150" y="297655"/>
                    <a:pt x="412674" y="287749"/>
                    <a:pt x="430225" y="247224"/>
                  </a:cubicBezTo>
                  <a:cubicBezTo>
                    <a:pt x="434073" y="235933"/>
                    <a:pt x="435813" y="228389"/>
                    <a:pt x="435166" y="218343"/>
                  </a:cubicBezTo>
                  <a:cubicBezTo>
                    <a:pt x="415608" y="229418"/>
                    <a:pt x="398704" y="245408"/>
                    <a:pt x="381965" y="259314"/>
                  </a:cubicBezTo>
                  <a:cubicBezTo>
                    <a:pt x="376161" y="265588"/>
                    <a:pt x="352285" y="290099"/>
                    <a:pt x="352285" y="290099"/>
                  </a:cubicBezTo>
                  <a:cubicBezTo>
                    <a:pt x="345973" y="297071"/>
                    <a:pt x="336842" y="307472"/>
                    <a:pt x="332600" y="311333"/>
                  </a:cubicBezTo>
                  <a:cubicBezTo>
                    <a:pt x="325615" y="317988"/>
                    <a:pt x="316789" y="318763"/>
                    <a:pt x="314058" y="315956"/>
                  </a:cubicBezTo>
                  <a:cubicBezTo>
                    <a:pt x="311341" y="313175"/>
                    <a:pt x="300088" y="304056"/>
                    <a:pt x="297815" y="301732"/>
                  </a:cubicBezTo>
                  <a:cubicBezTo>
                    <a:pt x="292824" y="296664"/>
                    <a:pt x="300507" y="277602"/>
                    <a:pt x="302476" y="273487"/>
                  </a:cubicBezTo>
                  <a:cubicBezTo>
                    <a:pt x="316243" y="244734"/>
                    <a:pt x="333591" y="212934"/>
                    <a:pt x="346278" y="183736"/>
                  </a:cubicBezTo>
                  <a:cubicBezTo>
                    <a:pt x="362826" y="149509"/>
                    <a:pt x="354940" y="136911"/>
                    <a:pt x="354940" y="136911"/>
                  </a:cubicBezTo>
                  <a:cubicBezTo>
                    <a:pt x="328041" y="144849"/>
                    <a:pt x="283426" y="193832"/>
                    <a:pt x="267398" y="213365"/>
                  </a:cubicBezTo>
                  <a:cubicBezTo>
                    <a:pt x="251371" y="232897"/>
                    <a:pt x="234315" y="258476"/>
                    <a:pt x="219265" y="281653"/>
                  </a:cubicBezTo>
                  <a:cubicBezTo>
                    <a:pt x="210261" y="296296"/>
                    <a:pt x="198298" y="313746"/>
                    <a:pt x="195225" y="318204"/>
                  </a:cubicBezTo>
                  <a:cubicBezTo>
                    <a:pt x="192164" y="322661"/>
                    <a:pt x="190017" y="321201"/>
                    <a:pt x="189421" y="320832"/>
                  </a:cubicBezTo>
                  <a:cubicBezTo>
                    <a:pt x="185052" y="318204"/>
                    <a:pt x="162789" y="309377"/>
                    <a:pt x="161061" y="308056"/>
                  </a:cubicBezTo>
                  <a:cubicBezTo>
                    <a:pt x="156134" y="304271"/>
                    <a:pt x="160795" y="298824"/>
                    <a:pt x="163881" y="292765"/>
                  </a:cubicBezTo>
                  <a:cubicBezTo>
                    <a:pt x="170764" y="280929"/>
                    <a:pt x="193802" y="236174"/>
                    <a:pt x="217500" y="189502"/>
                  </a:cubicBezTo>
                  <a:cubicBezTo>
                    <a:pt x="228613" y="166108"/>
                    <a:pt x="239128" y="141623"/>
                    <a:pt x="246850" y="126700"/>
                  </a:cubicBezTo>
                  <a:cubicBezTo>
                    <a:pt x="252514" y="114851"/>
                    <a:pt x="258331" y="101478"/>
                    <a:pt x="259448" y="98202"/>
                  </a:cubicBezTo>
                  <a:cubicBezTo>
                    <a:pt x="259448" y="98202"/>
                    <a:pt x="259982" y="96386"/>
                    <a:pt x="261138" y="96207"/>
                  </a:cubicBezTo>
                  <a:cubicBezTo>
                    <a:pt x="260401" y="94544"/>
                    <a:pt x="261366" y="91648"/>
                    <a:pt x="261366" y="91648"/>
                  </a:cubicBezTo>
                  <a:cubicBezTo>
                    <a:pt x="261099" y="91432"/>
                    <a:pt x="264262" y="82073"/>
                    <a:pt x="266179" y="73995"/>
                  </a:cubicBezTo>
                  <a:cubicBezTo>
                    <a:pt x="268135" y="68674"/>
                    <a:pt x="269761" y="54259"/>
                    <a:pt x="270434" y="48849"/>
                  </a:cubicBezTo>
                  <a:cubicBezTo>
                    <a:pt x="272618" y="31171"/>
                    <a:pt x="262623" y="24694"/>
                    <a:pt x="262623" y="24694"/>
                  </a:cubicBezTo>
                  <a:cubicBezTo>
                    <a:pt x="242024" y="27551"/>
                    <a:pt x="214541" y="46373"/>
                    <a:pt x="185700" y="80535"/>
                  </a:cubicBezTo>
                  <a:cubicBezTo>
                    <a:pt x="164605" y="105034"/>
                    <a:pt x="147650" y="130155"/>
                    <a:pt x="136169" y="146830"/>
                  </a:cubicBezTo>
                  <a:cubicBezTo>
                    <a:pt x="124676" y="163530"/>
                    <a:pt x="112611" y="181818"/>
                    <a:pt x="108407" y="188867"/>
                  </a:cubicBezTo>
                  <a:cubicBezTo>
                    <a:pt x="94297" y="211346"/>
                    <a:pt x="75679" y="244696"/>
                    <a:pt x="75679" y="244696"/>
                  </a:cubicBezTo>
                  <a:cubicBezTo>
                    <a:pt x="75679" y="244696"/>
                    <a:pt x="58331" y="277081"/>
                    <a:pt x="50076" y="294086"/>
                  </a:cubicBezTo>
                  <a:cubicBezTo>
                    <a:pt x="49327" y="295661"/>
                    <a:pt x="43637" y="307549"/>
                    <a:pt x="40691" y="313987"/>
                  </a:cubicBezTo>
                  <a:cubicBezTo>
                    <a:pt x="37783" y="320375"/>
                    <a:pt x="33401" y="318661"/>
                    <a:pt x="27521" y="316223"/>
                  </a:cubicBezTo>
                  <a:cubicBezTo>
                    <a:pt x="23457" y="314546"/>
                    <a:pt x="19951" y="312908"/>
                    <a:pt x="16358" y="310812"/>
                  </a:cubicBezTo>
                  <a:cubicBezTo>
                    <a:pt x="14186" y="309542"/>
                    <a:pt x="1422" y="302037"/>
                    <a:pt x="546" y="299242"/>
                  </a:cubicBezTo>
                  <a:cubicBezTo>
                    <a:pt x="0" y="297477"/>
                    <a:pt x="1727" y="294201"/>
                    <a:pt x="3327" y="290924"/>
                  </a:cubicBezTo>
                  <a:cubicBezTo>
                    <a:pt x="5994" y="285463"/>
                    <a:pt x="10528" y="277208"/>
                    <a:pt x="13107" y="271709"/>
                  </a:cubicBezTo>
                  <a:cubicBezTo>
                    <a:pt x="13818" y="270197"/>
                    <a:pt x="95834" y="104717"/>
                    <a:pt x="202159" y="22344"/>
                  </a:cubicBezTo>
                  <a:cubicBezTo>
                    <a:pt x="210268" y="16559"/>
                    <a:pt x="219497" y="10971"/>
                    <a:pt x="229068" y="6830"/>
                  </a:cubicBezTo>
                  <a:lnTo>
                    <a:pt x="25799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9" name="Shape 140">
              <a:extLst>
                <a:ext uri="{FF2B5EF4-FFF2-40B4-BE49-F238E27FC236}">
                  <a16:creationId xmlns:a16="http://schemas.microsoft.com/office/drawing/2014/main" id="{82AEDE59-C5A9-23AB-570B-C72245CB010A}"/>
                </a:ext>
              </a:extLst>
            </p:cNvPr>
            <p:cNvSpPr/>
            <p:nvPr/>
          </p:nvSpPr>
          <p:spPr>
            <a:xfrm>
              <a:off x="2653533" y="1116861"/>
              <a:ext cx="1276" cy="7906"/>
            </a:xfrm>
            <a:custGeom>
              <a:avLst/>
              <a:gdLst/>
              <a:ahLst/>
              <a:cxnLst/>
              <a:rect l="0" t="0" r="0" b="0"/>
              <a:pathLst>
                <a:path w="1276" h="7906">
                  <a:moveTo>
                    <a:pt x="0" y="0"/>
                  </a:moveTo>
                  <a:lnTo>
                    <a:pt x="1276" y="315"/>
                  </a:lnTo>
                  <a:lnTo>
                    <a:pt x="1276" y="7906"/>
                  </a:lnTo>
                  <a:lnTo>
                    <a:pt x="0" y="787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0" name="Shape 141">
              <a:extLst>
                <a:ext uri="{FF2B5EF4-FFF2-40B4-BE49-F238E27FC236}">
                  <a16:creationId xmlns:a16="http://schemas.microsoft.com/office/drawing/2014/main" id="{508847ED-A6D7-F69D-3D69-BC5F0BE02D1F}"/>
                </a:ext>
              </a:extLst>
            </p:cNvPr>
            <p:cNvSpPr/>
            <p:nvPr/>
          </p:nvSpPr>
          <p:spPr>
            <a:xfrm>
              <a:off x="2653533" y="993383"/>
              <a:ext cx="1276" cy="23229"/>
            </a:xfrm>
            <a:custGeom>
              <a:avLst/>
              <a:gdLst/>
              <a:ahLst/>
              <a:cxnLst/>
              <a:rect l="0" t="0" r="0" b="0"/>
              <a:pathLst>
                <a:path w="1276" h="23229">
                  <a:moveTo>
                    <a:pt x="123" y="0"/>
                  </a:moveTo>
                  <a:lnTo>
                    <a:pt x="1276" y="384"/>
                  </a:lnTo>
                  <a:lnTo>
                    <a:pt x="1276" y="1364"/>
                  </a:lnTo>
                  <a:lnTo>
                    <a:pt x="1071" y="2137"/>
                  </a:lnTo>
                  <a:lnTo>
                    <a:pt x="1276" y="2213"/>
                  </a:lnTo>
                  <a:lnTo>
                    <a:pt x="1276" y="23229"/>
                  </a:lnTo>
                  <a:lnTo>
                    <a:pt x="0" y="23226"/>
                  </a:lnTo>
                  <a:lnTo>
                    <a:pt x="0" y="1734"/>
                  </a:lnTo>
                  <a:lnTo>
                    <a:pt x="309" y="1857"/>
                  </a:lnTo>
                  <a:lnTo>
                    <a:pt x="461" y="1908"/>
                  </a:lnTo>
                  <a:cubicBezTo>
                    <a:pt x="867" y="1108"/>
                    <a:pt x="322" y="968"/>
                    <a:pt x="4" y="638"/>
                  </a:cubicBezTo>
                  <a:lnTo>
                    <a:pt x="0" y="643"/>
                  </a:lnTo>
                  <a:lnTo>
                    <a:pt x="0" y="13"/>
                  </a:lnTo>
                  <a:lnTo>
                    <a:pt x="12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1" name="Shape 142">
              <a:extLst>
                <a:ext uri="{FF2B5EF4-FFF2-40B4-BE49-F238E27FC236}">
                  <a16:creationId xmlns:a16="http://schemas.microsoft.com/office/drawing/2014/main" id="{F2800B28-2B75-E7AB-7ABC-4DDF38BF210E}"/>
                </a:ext>
              </a:extLst>
            </p:cNvPr>
            <p:cNvSpPr/>
            <p:nvPr/>
          </p:nvSpPr>
          <p:spPr>
            <a:xfrm>
              <a:off x="2654809" y="1117075"/>
              <a:ext cx="25226" cy="7934"/>
            </a:xfrm>
            <a:custGeom>
              <a:avLst/>
              <a:gdLst/>
              <a:ahLst/>
              <a:cxnLst/>
              <a:rect l="0" t="0" r="0" b="0"/>
              <a:pathLst>
                <a:path w="25226" h="7934">
                  <a:moveTo>
                    <a:pt x="25226" y="0"/>
                  </a:moveTo>
                  <a:lnTo>
                    <a:pt x="25226" y="5814"/>
                  </a:lnTo>
                  <a:lnTo>
                    <a:pt x="22363" y="6500"/>
                  </a:lnTo>
                  <a:cubicBezTo>
                    <a:pt x="21486" y="7109"/>
                    <a:pt x="17651" y="7592"/>
                    <a:pt x="15975" y="7706"/>
                  </a:cubicBezTo>
                  <a:cubicBezTo>
                    <a:pt x="14654" y="7655"/>
                    <a:pt x="12698" y="7795"/>
                    <a:pt x="10361" y="7934"/>
                  </a:cubicBezTo>
                  <a:lnTo>
                    <a:pt x="0" y="7693"/>
                  </a:lnTo>
                  <a:lnTo>
                    <a:pt x="0" y="102"/>
                  </a:lnTo>
                  <a:lnTo>
                    <a:pt x="1115" y="378"/>
                  </a:lnTo>
                  <a:cubicBezTo>
                    <a:pt x="7376" y="1057"/>
                    <a:pt x="14736" y="924"/>
                    <a:pt x="22099" y="374"/>
                  </a:cubicBezTo>
                  <a:lnTo>
                    <a:pt x="2522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2" name="Shape 143">
              <a:extLst>
                <a:ext uri="{FF2B5EF4-FFF2-40B4-BE49-F238E27FC236}">
                  <a16:creationId xmlns:a16="http://schemas.microsoft.com/office/drawing/2014/main" id="{E1630D24-6B07-66E1-95C2-14C11B75610F}"/>
                </a:ext>
              </a:extLst>
            </p:cNvPr>
            <p:cNvSpPr/>
            <p:nvPr/>
          </p:nvSpPr>
          <p:spPr>
            <a:xfrm>
              <a:off x="2679394" y="994885"/>
              <a:ext cx="641" cy="1333"/>
            </a:xfrm>
            <a:custGeom>
              <a:avLst/>
              <a:gdLst/>
              <a:ahLst/>
              <a:cxnLst/>
              <a:rect l="0" t="0" r="0" b="0"/>
              <a:pathLst>
                <a:path w="641" h="1333">
                  <a:moveTo>
                    <a:pt x="641" y="54"/>
                  </a:moveTo>
                  <a:lnTo>
                    <a:pt x="641" y="1073"/>
                  </a:lnTo>
                  <a:lnTo>
                    <a:pt x="559" y="1333"/>
                  </a:lnTo>
                  <a:cubicBezTo>
                    <a:pt x="495" y="609"/>
                    <a:pt x="153" y="787"/>
                    <a:pt x="0" y="330"/>
                  </a:cubicBezTo>
                  <a:cubicBezTo>
                    <a:pt x="241" y="0"/>
                    <a:pt x="381" y="63"/>
                    <a:pt x="508" y="114"/>
                  </a:cubicBezTo>
                  <a:lnTo>
                    <a:pt x="641" y="54"/>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3" name="Shape 144">
              <a:extLst>
                <a:ext uri="{FF2B5EF4-FFF2-40B4-BE49-F238E27FC236}">
                  <a16:creationId xmlns:a16="http://schemas.microsoft.com/office/drawing/2014/main" id="{45E7F044-5C46-2237-51FE-9AFFAEB19E5B}"/>
                </a:ext>
              </a:extLst>
            </p:cNvPr>
            <p:cNvSpPr/>
            <p:nvPr/>
          </p:nvSpPr>
          <p:spPr>
            <a:xfrm>
              <a:off x="2676766" y="994593"/>
              <a:ext cx="1612" cy="1143"/>
            </a:xfrm>
            <a:custGeom>
              <a:avLst/>
              <a:gdLst/>
              <a:ahLst/>
              <a:cxnLst/>
              <a:rect l="0" t="0" r="0" b="0"/>
              <a:pathLst>
                <a:path w="1612" h="1143">
                  <a:moveTo>
                    <a:pt x="622" y="0"/>
                  </a:moveTo>
                  <a:cubicBezTo>
                    <a:pt x="800" y="0"/>
                    <a:pt x="939" y="76"/>
                    <a:pt x="1092" y="152"/>
                  </a:cubicBezTo>
                  <a:cubicBezTo>
                    <a:pt x="1257" y="241"/>
                    <a:pt x="1422" y="343"/>
                    <a:pt x="1612" y="317"/>
                  </a:cubicBezTo>
                  <a:cubicBezTo>
                    <a:pt x="1257" y="1143"/>
                    <a:pt x="1143" y="901"/>
                    <a:pt x="991" y="673"/>
                  </a:cubicBezTo>
                  <a:cubicBezTo>
                    <a:pt x="826" y="432"/>
                    <a:pt x="609" y="190"/>
                    <a:pt x="25" y="1067"/>
                  </a:cubicBezTo>
                  <a:cubicBezTo>
                    <a:pt x="64" y="826"/>
                    <a:pt x="102" y="584"/>
                    <a:pt x="0" y="317"/>
                  </a:cubicBezTo>
                  <a:cubicBezTo>
                    <a:pt x="253" y="76"/>
                    <a:pt x="444" y="0"/>
                    <a:pt x="62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4" name="Shape 145">
              <a:extLst>
                <a:ext uri="{FF2B5EF4-FFF2-40B4-BE49-F238E27FC236}">
                  <a16:creationId xmlns:a16="http://schemas.microsoft.com/office/drawing/2014/main" id="{53EE2F1F-A230-E413-9D00-5AC09BB45BDE}"/>
                </a:ext>
              </a:extLst>
            </p:cNvPr>
            <p:cNvSpPr/>
            <p:nvPr/>
          </p:nvSpPr>
          <p:spPr>
            <a:xfrm>
              <a:off x="2675457" y="994478"/>
              <a:ext cx="965" cy="1181"/>
            </a:xfrm>
            <a:custGeom>
              <a:avLst/>
              <a:gdLst/>
              <a:ahLst/>
              <a:cxnLst/>
              <a:rect l="0" t="0" r="0" b="0"/>
              <a:pathLst>
                <a:path w="965" h="1181">
                  <a:moveTo>
                    <a:pt x="712" y="0"/>
                  </a:moveTo>
                  <a:cubicBezTo>
                    <a:pt x="788" y="267"/>
                    <a:pt x="876" y="521"/>
                    <a:pt x="965" y="775"/>
                  </a:cubicBezTo>
                  <a:cubicBezTo>
                    <a:pt x="508" y="1181"/>
                    <a:pt x="178" y="1143"/>
                    <a:pt x="0" y="686"/>
                  </a:cubicBezTo>
                  <a:cubicBezTo>
                    <a:pt x="241" y="457"/>
                    <a:pt x="470" y="242"/>
                    <a:pt x="71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5" name="Shape 146">
              <a:extLst>
                <a:ext uri="{FF2B5EF4-FFF2-40B4-BE49-F238E27FC236}">
                  <a16:creationId xmlns:a16="http://schemas.microsoft.com/office/drawing/2014/main" id="{05DCFFA3-0358-95B1-5B66-6ECE58600F30}"/>
                </a:ext>
              </a:extLst>
            </p:cNvPr>
            <p:cNvSpPr/>
            <p:nvPr/>
          </p:nvSpPr>
          <p:spPr>
            <a:xfrm>
              <a:off x="2672270" y="994186"/>
              <a:ext cx="1816" cy="1257"/>
            </a:xfrm>
            <a:custGeom>
              <a:avLst/>
              <a:gdLst/>
              <a:ahLst/>
              <a:cxnLst/>
              <a:rect l="0" t="0" r="0" b="0"/>
              <a:pathLst>
                <a:path w="1816" h="1257">
                  <a:moveTo>
                    <a:pt x="1130" y="0"/>
                  </a:moveTo>
                  <a:cubicBezTo>
                    <a:pt x="1308" y="0"/>
                    <a:pt x="1156" y="381"/>
                    <a:pt x="1206" y="597"/>
                  </a:cubicBezTo>
                  <a:cubicBezTo>
                    <a:pt x="1270" y="686"/>
                    <a:pt x="1371" y="648"/>
                    <a:pt x="1473" y="622"/>
                  </a:cubicBezTo>
                  <a:cubicBezTo>
                    <a:pt x="1651" y="584"/>
                    <a:pt x="1816" y="534"/>
                    <a:pt x="1816" y="1029"/>
                  </a:cubicBezTo>
                  <a:cubicBezTo>
                    <a:pt x="1270" y="1195"/>
                    <a:pt x="788" y="1156"/>
                    <a:pt x="267" y="1257"/>
                  </a:cubicBezTo>
                  <a:cubicBezTo>
                    <a:pt x="0" y="801"/>
                    <a:pt x="1270" y="471"/>
                    <a:pt x="1003" y="26"/>
                  </a:cubicBezTo>
                  <a:cubicBezTo>
                    <a:pt x="1067" y="0"/>
                    <a:pt x="1105" y="0"/>
                    <a:pt x="113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6" name="Shape 147">
              <a:extLst>
                <a:ext uri="{FF2B5EF4-FFF2-40B4-BE49-F238E27FC236}">
                  <a16:creationId xmlns:a16="http://schemas.microsoft.com/office/drawing/2014/main" id="{2E032B81-C492-1ECE-38A3-AF3D6B0DB273}"/>
                </a:ext>
              </a:extLst>
            </p:cNvPr>
            <p:cNvSpPr/>
            <p:nvPr/>
          </p:nvSpPr>
          <p:spPr>
            <a:xfrm>
              <a:off x="2654809" y="993767"/>
              <a:ext cx="25226" cy="23385"/>
            </a:xfrm>
            <a:custGeom>
              <a:avLst/>
              <a:gdLst/>
              <a:ahLst/>
              <a:cxnLst/>
              <a:rect l="0" t="0" r="0" b="0"/>
              <a:pathLst>
                <a:path w="25226" h="23385">
                  <a:moveTo>
                    <a:pt x="0" y="0"/>
                  </a:moveTo>
                  <a:lnTo>
                    <a:pt x="1446" y="482"/>
                  </a:lnTo>
                  <a:cubicBezTo>
                    <a:pt x="2056" y="88"/>
                    <a:pt x="6145" y="444"/>
                    <a:pt x="7631" y="1739"/>
                  </a:cubicBezTo>
                  <a:cubicBezTo>
                    <a:pt x="7389" y="1968"/>
                    <a:pt x="7276" y="2972"/>
                    <a:pt x="7326" y="3225"/>
                  </a:cubicBezTo>
                  <a:cubicBezTo>
                    <a:pt x="7123" y="3467"/>
                    <a:pt x="7034" y="3353"/>
                    <a:pt x="6920" y="3225"/>
                  </a:cubicBezTo>
                  <a:cubicBezTo>
                    <a:pt x="6818" y="3086"/>
                    <a:pt x="6691" y="2959"/>
                    <a:pt x="6437" y="3340"/>
                  </a:cubicBezTo>
                  <a:cubicBezTo>
                    <a:pt x="6221" y="3848"/>
                    <a:pt x="6958" y="4584"/>
                    <a:pt x="7542" y="3797"/>
                  </a:cubicBezTo>
                  <a:cubicBezTo>
                    <a:pt x="7377" y="4051"/>
                    <a:pt x="7351" y="4356"/>
                    <a:pt x="7377" y="4623"/>
                  </a:cubicBezTo>
                  <a:lnTo>
                    <a:pt x="8380" y="4991"/>
                  </a:lnTo>
                  <a:cubicBezTo>
                    <a:pt x="8393" y="4991"/>
                    <a:pt x="8406" y="4978"/>
                    <a:pt x="8418" y="4966"/>
                  </a:cubicBezTo>
                  <a:cubicBezTo>
                    <a:pt x="8609" y="4788"/>
                    <a:pt x="7936" y="4128"/>
                    <a:pt x="7568" y="4534"/>
                  </a:cubicBezTo>
                  <a:cubicBezTo>
                    <a:pt x="8050" y="3480"/>
                    <a:pt x="7771" y="3086"/>
                    <a:pt x="7910" y="2146"/>
                  </a:cubicBezTo>
                  <a:cubicBezTo>
                    <a:pt x="8571" y="1765"/>
                    <a:pt x="8342" y="1867"/>
                    <a:pt x="9053" y="1498"/>
                  </a:cubicBezTo>
                  <a:cubicBezTo>
                    <a:pt x="8317" y="1015"/>
                    <a:pt x="9523" y="432"/>
                    <a:pt x="10222" y="850"/>
                  </a:cubicBezTo>
                  <a:cubicBezTo>
                    <a:pt x="9803" y="1181"/>
                    <a:pt x="9587" y="1536"/>
                    <a:pt x="9663" y="1918"/>
                  </a:cubicBezTo>
                  <a:cubicBezTo>
                    <a:pt x="9257" y="2070"/>
                    <a:pt x="8888" y="2045"/>
                    <a:pt x="8533" y="2006"/>
                  </a:cubicBezTo>
                  <a:cubicBezTo>
                    <a:pt x="8406" y="2527"/>
                    <a:pt x="8774" y="2895"/>
                    <a:pt x="8939" y="3162"/>
                  </a:cubicBezTo>
                  <a:cubicBezTo>
                    <a:pt x="9257" y="2933"/>
                    <a:pt x="9206" y="2692"/>
                    <a:pt x="9142" y="2438"/>
                  </a:cubicBezTo>
                  <a:cubicBezTo>
                    <a:pt x="9587" y="2210"/>
                    <a:pt x="9523" y="2515"/>
                    <a:pt x="9498" y="2807"/>
                  </a:cubicBezTo>
                  <a:cubicBezTo>
                    <a:pt x="9472" y="3086"/>
                    <a:pt x="9472" y="3353"/>
                    <a:pt x="9892" y="3239"/>
                  </a:cubicBezTo>
                  <a:cubicBezTo>
                    <a:pt x="10107" y="2692"/>
                    <a:pt x="9968" y="2133"/>
                    <a:pt x="10247" y="1588"/>
                  </a:cubicBezTo>
                  <a:cubicBezTo>
                    <a:pt x="10679" y="3035"/>
                    <a:pt x="12711" y="1829"/>
                    <a:pt x="13181" y="3315"/>
                  </a:cubicBezTo>
                  <a:cubicBezTo>
                    <a:pt x="13486" y="2908"/>
                    <a:pt x="13308" y="2463"/>
                    <a:pt x="13918" y="2070"/>
                  </a:cubicBezTo>
                  <a:cubicBezTo>
                    <a:pt x="14235" y="2540"/>
                    <a:pt x="14806" y="2083"/>
                    <a:pt x="14959" y="3111"/>
                  </a:cubicBezTo>
                  <a:cubicBezTo>
                    <a:pt x="14527" y="3428"/>
                    <a:pt x="14311" y="3784"/>
                    <a:pt x="14159" y="4152"/>
                  </a:cubicBezTo>
                  <a:cubicBezTo>
                    <a:pt x="14591" y="4623"/>
                    <a:pt x="15238" y="4343"/>
                    <a:pt x="15619" y="5004"/>
                  </a:cubicBezTo>
                  <a:cubicBezTo>
                    <a:pt x="16115" y="4318"/>
                    <a:pt x="15860" y="2883"/>
                    <a:pt x="14997" y="3848"/>
                  </a:cubicBezTo>
                  <a:cubicBezTo>
                    <a:pt x="15429" y="3315"/>
                    <a:pt x="15136" y="2743"/>
                    <a:pt x="15581" y="2222"/>
                  </a:cubicBezTo>
                  <a:cubicBezTo>
                    <a:pt x="15683" y="3543"/>
                    <a:pt x="16394" y="3098"/>
                    <a:pt x="17143" y="4039"/>
                  </a:cubicBezTo>
                  <a:cubicBezTo>
                    <a:pt x="16876" y="4419"/>
                    <a:pt x="16763" y="4280"/>
                    <a:pt x="16648" y="4152"/>
                  </a:cubicBezTo>
                  <a:cubicBezTo>
                    <a:pt x="16546" y="4025"/>
                    <a:pt x="16457" y="3911"/>
                    <a:pt x="16242" y="4140"/>
                  </a:cubicBezTo>
                  <a:cubicBezTo>
                    <a:pt x="16001" y="5029"/>
                    <a:pt x="16902" y="4356"/>
                    <a:pt x="17042" y="5143"/>
                  </a:cubicBezTo>
                  <a:cubicBezTo>
                    <a:pt x="17372" y="4864"/>
                    <a:pt x="17334" y="4546"/>
                    <a:pt x="17676" y="4267"/>
                  </a:cubicBezTo>
                  <a:cubicBezTo>
                    <a:pt x="17473" y="5410"/>
                    <a:pt x="17969" y="5270"/>
                    <a:pt x="18490" y="5143"/>
                  </a:cubicBezTo>
                  <a:cubicBezTo>
                    <a:pt x="18870" y="5042"/>
                    <a:pt x="19290" y="4940"/>
                    <a:pt x="19429" y="5372"/>
                  </a:cubicBezTo>
                  <a:cubicBezTo>
                    <a:pt x="20191" y="4076"/>
                    <a:pt x="18820" y="4305"/>
                    <a:pt x="19035" y="3467"/>
                  </a:cubicBezTo>
                  <a:cubicBezTo>
                    <a:pt x="19200" y="3302"/>
                    <a:pt x="19238" y="3581"/>
                    <a:pt x="19328" y="3683"/>
                  </a:cubicBezTo>
                  <a:cubicBezTo>
                    <a:pt x="19976" y="3378"/>
                    <a:pt x="19252" y="2933"/>
                    <a:pt x="19899" y="2629"/>
                  </a:cubicBezTo>
                  <a:cubicBezTo>
                    <a:pt x="20153" y="3225"/>
                    <a:pt x="20991" y="2692"/>
                    <a:pt x="20458" y="3619"/>
                  </a:cubicBezTo>
                  <a:cubicBezTo>
                    <a:pt x="20547" y="4089"/>
                    <a:pt x="20826" y="3937"/>
                    <a:pt x="21106" y="3784"/>
                  </a:cubicBezTo>
                  <a:cubicBezTo>
                    <a:pt x="21321" y="3670"/>
                    <a:pt x="21537" y="3556"/>
                    <a:pt x="21651" y="3721"/>
                  </a:cubicBezTo>
                  <a:cubicBezTo>
                    <a:pt x="21906" y="3263"/>
                    <a:pt x="21906" y="2553"/>
                    <a:pt x="21398" y="2959"/>
                  </a:cubicBezTo>
                  <a:cubicBezTo>
                    <a:pt x="21627" y="2375"/>
                    <a:pt x="21918" y="2591"/>
                    <a:pt x="22223" y="2819"/>
                  </a:cubicBezTo>
                  <a:cubicBezTo>
                    <a:pt x="22566" y="3073"/>
                    <a:pt x="22934" y="3327"/>
                    <a:pt x="23302" y="2413"/>
                  </a:cubicBezTo>
                  <a:lnTo>
                    <a:pt x="23671" y="3581"/>
                  </a:lnTo>
                  <a:cubicBezTo>
                    <a:pt x="23278" y="3848"/>
                    <a:pt x="23252" y="4166"/>
                    <a:pt x="23036" y="4458"/>
                  </a:cubicBezTo>
                  <a:cubicBezTo>
                    <a:pt x="23354" y="4940"/>
                    <a:pt x="23582" y="4254"/>
                    <a:pt x="23976" y="3810"/>
                  </a:cubicBezTo>
                  <a:lnTo>
                    <a:pt x="25226" y="3717"/>
                  </a:lnTo>
                  <a:lnTo>
                    <a:pt x="25226" y="7435"/>
                  </a:lnTo>
                  <a:lnTo>
                    <a:pt x="24840" y="7289"/>
                  </a:lnTo>
                  <a:cubicBezTo>
                    <a:pt x="24903" y="7633"/>
                    <a:pt x="25017" y="7861"/>
                    <a:pt x="25195" y="7861"/>
                  </a:cubicBezTo>
                  <a:lnTo>
                    <a:pt x="25226" y="7840"/>
                  </a:lnTo>
                  <a:lnTo>
                    <a:pt x="25226" y="23385"/>
                  </a:lnTo>
                  <a:lnTo>
                    <a:pt x="1535" y="22847"/>
                  </a:lnTo>
                  <a:lnTo>
                    <a:pt x="0" y="22844"/>
                  </a:lnTo>
                  <a:lnTo>
                    <a:pt x="0" y="1829"/>
                  </a:lnTo>
                  <a:lnTo>
                    <a:pt x="240" y="1918"/>
                  </a:lnTo>
                  <a:cubicBezTo>
                    <a:pt x="252" y="1448"/>
                    <a:pt x="112" y="1041"/>
                    <a:pt x="74" y="698"/>
                  </a:cubicBezTo>
                  <a:lnTo>
                    <a:pt x="0" y="98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7" name="Shape 148">
              <a:extLst>
                <a:ext uri="{FF2B5EF4-FFF2-40B4-BE49-F238E27FC236}">
                  <a16:creationId xmlns:a16="http://schemas.microsoft.com/office/drawing/2014/main" id="{C7EEF55F-B222-89FE-D265-D6BCFC72C0E3}"/>
                </a:ext>
              </a:extLst>
            </p:cNvPr>
            <p:cNvSpPr/>
            <p:nvPr/>
          </p:nvSpPr>
          <p:spPr>
            <a:xfrm>
              <a:off x="2680035" y="1116981"/>
              <a:ext cx="777" cy="5907"/>
            </a:xfrm>
            <a:custGeom>
              <a:avLst/>
              <a:gdLst/>
              <a:ahLst/>
              <a:cxnLst/>
              <a:rect l="0" t="0" r="0" b="0"/>
              <a:pathLst>
                <a:path w="777" h="5907">
                  <a:moveTo>
                    <a:pt x="777" y="0"/>
                  </a:moveTo>
                  <a:lnTo>
                    <a:pt x="777" y="5721"/>
                  </a:lnTo>
                  <a:lnTo>
                    <a:pt x="0" y="5907"/>
                  </a:lnTo>
                  <a:lnTo>
                    <a:pt x="0" y="93"/>
                  </a:lnTo>
                  <a:lnTo>
                    <a:pt x="77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8" name="Shape 149">
              <a:extLst>
                <a:ext uri="{FF2B5EF4-FFF2-40B4-BE49-F238E27FC236}">
                  <a16:creationId xmlns:a16="http://schemas.microsoft.com/office/drawing/2014/main" id="{037B3D3C-A500-747D-7B82-93E60C022533}"/>
                </a:ext>
              </a:extLst>
            </p:cNvPr>
            <p:cNvSpPr/>
            <p:nvPr/>
          </p:nvSpPr>
          <p:spPr>
            <a:xfrm>
              <a:off x="2680035" y="997426"/>
              <a:ext cx="777" cy="19744"/>
            </a:xfrm>
            <a:custGeom>
              <a:avLst/>
              <a:gdLst/>
              <a:ahLst/>
              <a:cxnLst/>
              <a:rect l="0" t="0" r="0" b="0"/>
              <a:pathLst>
                <a:path w="777" h="19744">
                  <a:moveTo>
                    <a:pt x="777" y="0"/>
                  </a:moveTo>
                  <a:lnTo>
                    <a:pt x="777" y="5187"/>
                  </a:lnTo>
                  <a:lnTo>
                    <a:pt x="337" y="5980"/>
                  </a:lnTo>
                  <a:cubicBezTo>
                    <a:pt x="401" y="6324"/>
                    <a:pt x="515" y="6539"/>
                    <a:pt x="692" y="6539"/>
                  </a:cubicBezTo>
                  <a:lnTo>
                    <a:pt x="777" y="6481"/>
                  </a:lnTo>
                  <a:lnTo>
                    <a:pt x="777" y="19744"/>
                  </a:lnTo>
                  <a:lnTo>
                    <a:pt x="0" y="19726"/>
                  </a:lnTo>
                  <a:lnTo>
                    <a:pt x="0" y="4181"/>
                  </a:lnTo>
                  <a:lnTo>
                    <a:pt x="388" y="3923"/>
                  </a:lnTo>
                  <a:lnTo>
                    <a:pt x="0" y="3777"/>
                  </a:lnTo>
                  <a:lnTo>
                    <a:pt x="0" y="58"/>
                  </a:lnTo>
                  <a:lnTo>
                    <a:pt x="77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29" name="Shape 150">
              <a:extLst>
                <a:ext uri="{FF2B5EF4-FFF2-40B4-BE49-F238E27FC236}">
                  <a16:creationId xmlns:a16="http://schemas.microsoft.com/office/drawing/2014/main" id="{F324B572-3118-A54E-F815-55FE6683EA28}"/>
                </a:ext>
              </a:extLst>
            </p:cNvPr>
            <p:cNvSpPr/>
            <p:nvPr/>
          </p:nvSpPr>
          <p:spPr>
            <a:xfrm>
              <a:off x="2680035" y="994770"/>
              <a:ext cx="375" cy="1188"/>
            </a:xfrm>
            <a:custGeom>
              <a:avLst/>
              <a:gdLst/>
              <a:ahLst/>
              <a:cxnLst/>
              <a:rect l="0" t="0" r="0" b="0"/>
              <a:pathLst>
                <a:path w="375" h="1188">
                  <a:moveTo>
                    <a:pt x="375" y="0"/>
                  </a:moveTo>
                  <a:lnTo>
                    <a:pt x="0" y="1188"/>
                  </a:lnTo>
                  <a:lnTo>
                    <a:pt x="0" y="169"/>
                  </a:lnTo>
                  <a:lnTo>
                    <a:pt x="37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0" name="Shape 151">
              <a:extLst>
                <a:ext uri="{FF2B5EF4-FFF2-40B4-BE49-F238E27FC236}">
                  <a16:creationId xmlns:a16="http://schemas.microsoft.com/office/drawing/2014/main" id="{84FFFD97-4E64-821E-CAC0-17EFD9DE70E8}"/>
                </a:ext>
              </a:extLst>
            </p:cNvPr>
            <p:cNvSpPr/>
            <p:nvPr/>
          </p:nvSpPr>
          <p:spPr>
            <a:xfrm>
              <a:off x="2680812" y="1116842"/>
              <a:ext cx="1167" cy="5860"/>
            </a:xfrm>
            <a:custGeom>
              <a:avLst/>
              <a:gdLst/>
              <a:ahLst/>
              <a:cxnLst/>
              <a:rect l="0" t="0" r="0" b="0"/>
              <a:pathLst>
                <a:path w="1167" h="5860">
                  <a:moveTo>
                    <a:pt x="1167" y="0"/>
                  </a:moveTo>
                  <a:lnTo>
                    <a:pt x="1167" y="5580"/>
                  </a:lnTo>
                  <a:lnTo>
                    <a:pt x="0" y="5860"/>
                  </a:lnTo>
                  <a:lnTo>
                    <a:pt x="0" y="140"/>
                  </a:lnTo>
                  <a:lnTo>
                    <a:pt x="116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1" name="Shape 152">
              <a:extLst>
                <a:ext uri="{FF2B5EF4-FFF2-40B4-BE49-F238E27FC236}">
                  <a16:creationId xmlns:a16="http://schemas.microsoft.com/office/drawing/2014/main" id="{5BBC8AF7-44D6-CF73-E873-1535948DE8D9}"/>
                </a:ext>
              </a:extLst>
            </p:cNvPr>
            <p:cNvSpPr/>
            <p:nvPr/>
          </p:nvSpPr>
          <p:spPr>
            <a:xfrm>
              <a:off x="2680812" y="997361"/>
              <a:ext cx="1167" cy="19838"/>
            </a:xfrm>
            <a:custGeom>
              <a:avLst/>
              <a:gdLst/>
              <a:ahLst/>
              <a:cxnLst/>
              <a:rect l="0" t="0" r="0" b="0"/>
              <a:pathLst>
                <a:path w="1167" h="19838">
                  <a:moveTo>
                    <a:pt x="868" y="0"/>
                  </a:moveTo>
                  <a:lnTo>
                    <a:pt x="1167" y="91"/>
                  </a:lnTo>
                  <a:lnTo>
                    <a:pt x="1167" y="2947"/>
                  </a:lnTo>
                  <a:lnTo>
                    <a:pt x="297" y="3328"/>
                  </a:lnTo>
                  <a:lnTo>
                    <a:pt x="1167" y="3983"/>
                  </a:lnTo>
                  <a:lnTo>
                    <a:pt x="1167" y="19838"/>
                  </a:lnTo>
                  <a:lnTo>
                    <a:pt x="839" y="19828"/>
                  </a:lnTo>
                  <a:lnTo>
                    <a:pt x="0" y="19809"/>
                  </a:lnTo>
                  <a:lnTo>
                    <a:pt x="0" y="6546"/>
                  </a:lnTo>
                  <a:lnTo>
                    <a:pt x="322" y="6325"/>
                  </a:lnTo>
                  <a:cubicBezTo>
                    <a:pt x="43" y="5969"/>
                    <a:pt x="843" y="4801"/>
                    <a:pt x="144" y="4991"/>
                  </a:cubicBezTo>
                  <a:lnTo>
                    <a:pt x="0" y="5252"/>
                  </a:lnTo>
                  <a:lnTo>
                    <a:pt x="0" y="65"/>
                  </a:lnTo>
                  <a:lnTo>
                    <a:pt x="86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2" name="Shape 153">
              <a:extLst>
                <a:ext uri="{FF2B5EF4-FFF2-40B4-BE49-F238E27FC236}">
                  <a16:creationId xmlns:a16="http://schemas.microsoft.com/office/drawing/2014/main" id="{8473D70C-8932-152C-CD66-763867A6FCF4}"/>
                </a:ext>
              </a:extLst>
            </p:cNvPr>
            <p:cNvSpPr/>
            <p:nvPr/>
          </p:nvSpPr>
          <p:spPr>
            <a:xfrm>
              <a:off x="2681979" y="1116670"/>
              <a:ext cx="1441" cy="5752"/>
            </a:xfrm>
            <a:custGeom>
              <a:avLst/>
              <a:gdLst/>
              <a:ahLst/>
              <a:cxnLst/>
              <a:rect l="0" t="0" r="0" b="0"/>
              <a:pathLst>
                <a:path w="1441" h="5752">
                  <a:moveTo>
                    <a:pt x="1441" y="0"/>
                  </a:moveTo>
                  <a:lnTo>
                    <a:pt x="1441" y="5407"/>
                  </a:lnTo>
                  <a:lnTo>
                    <a:pt x="0" y="5752"/>
                  </a:lnTo>
                  <a:lnTo>
                    <a:pt x="0" y="172"/>
                  </a:lnTo>
                  <a:lnTo>
                    <a:pt x="144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3" name="Shape 154">
              <a:extLst>
                <a:ext uri="{FF2B5EF4-FFF2-40B4-BE49-F238E27FC236}">
                  <a16:creationId xmlns:a16="http://schemas.microsoft.com/office/drawing/2014/main" id="{E70C18D3-2F35-2E16-263B-116E8D2C83D3}"/>
                </a:ext>
              </a:extLst>
            </p:cNvPr>
            <p:cNvSpPr/>
            <p:nvPr/>
          </p:nvSpPr>
          <p:spPr>
            <a:xfrm>
              <a:off x="2681979" y="997452"/>
              <a:ext cx="1694" cy="19789"/>
            </a:xfrm>
            <a:custGeom>
              <a:avLst/>
              <a:gdLst/>
              <a:ahLst/>
              <a:cxnLst/>
              <a:rect l="0" t="0" r="0" b="0"/>
              <a:pathLst>
                <a:path w="1694" h="19789">
                  <a:moveTo>
                    <a:pt x="0" y="0"/>
                  </a:moveTo>
                  <a:lnTo>
                    <a:pt x="1212" y="367"/>
                  </a:lnTo>
                  <a:lnTo>
                    <a:pt x="1441" y="413"/>
                  </a:lnTo>
                  <a:lnTo>
                    <a:pt x="1441" y="3123"/>
                  </a:lnTo>
                  <a:lnTo>
                    <a:pt x="1377" y="3148"/>
                  </a:lnTo>
                  <a:lnTo>
                    <a:pt x="1441" y="3204"/>
                  </a:lnTo>
                  <a:lnTo>
                    <a:pt x="1441" y="4094"/>
                  </a:lnTo>
                  <a:lnTo>
                    <a:pt x="908" y="3834"/>
                  </a:lnTo>
                  <a:cubicBezTo>
                    <a:pt x="946" y="4342"/>
                    <a:pt x="1111" y="4469"/>
                    <a:pt x="1326" y="4469"/>
                  </a:cubicBezTo>
                  <a:lnTo>
                    <a:pt x="1441" y="4450"/>
                  </a:lnTo>
                  <a:lnTo>
                    <a:pt x="1441" y="19789"/>
                  </a:lnTo>
                  <a:lnTo>
                    <a:pt x="0" y="19747"/>
                  </a:lnTo>
                  <a:lnTo>
                    <a:pt x="0" y="3892"/>
                  </a:lnTo>
                  <a:lnTo>
                    <a:pt x="615" y="4355"/>
                  </a:lnTo>
                  <a:cubicBezTo>
                    <a:pt x="19" y="3377"/>
                    <a:pt x="1694" y="430"/>
                    <a:pt x="298" y="1116"/>
                  </a:cubicBezTo>
                  <a:cubicBezTo>
                    <a:pt x="273" y="1421"/>
                    <a:pt x="526" y="2081"/>
                    <a:pt x="146" y="2793"/>
                  </a:cubicBezTo>
                  <a:lnTo>
                    <a:pt x="0" y="285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4" name="Shape 155">
              <a:extLst>
                <a:ext uri="{FF2B5EF4-FFF2-40B4-BE49-F238E27FC236}">
                  <a16:creationId xmlns:a16="http://schemas.microsoft.com/office/drawing/2014/main" id="{E991DC60-993F-E345-EFBD-790E5C78FFB2}"/>
                </a:ext>
              </a:extLst>
            </p:cNvPr>
            <p:cNvSpPr/>
            <p:nvPr/>
          </p:nvSpPr>
          <p:spPr>
            <a:xfrm>
              <a:off x="2683420" y="1115062"/>
              <a:ext cx="13451" cy="7015"/>
            </a:xfrm>
            <a:custGeom>
              <a:avLst/>
              <a:gdLst/>
              <a:ahLst/>
              <a:cxnLst/>
              <a:rect l="0" t="0" r="0" b="0"/>
              <a:pathLst>
                <a:path w="13451" h="7015">
                  <a:moveTo>
                    <a:pt x="13451" y="0"/>
                  </a:moveTo>
                  <a:lnTo>
                    <a:pt x="13451" y="3319"/>
                  </a:lnTo>
                  <a:lnTo>
                    <a:pt x="6159" y="5540"/>
                  </a:lnTo>
                  <a:lnTo>
                    <a:pt x="0" y="7015"/>
                  </a:lnTo>
                  <a:lnTo>
                    <a:pt x="0" y="1608"/>
                  </a:lnTo>
                  <a:lnTo>
                    <a:pt x="1345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5" name="Shape 156">
              <a:extLst>
                <a:ext uri="{FF2B5EF4-FFF2-40B4-BE49-F238E27FC236}">
                  <a16:creationId xmlns:a16="http://schemas.microsoft.com/office/drawing/2014/main" id="{5AB90841-5293-1F31-3110-CC0DB4EA57EA}"/>
                </a:ext>
              </a:extLst>
            </p:cNvPr>
            <p:cNvSpPr/>
            <p:nvPr/>
          </p:nvSpPr>
          <p:spPr>
            <a:xfrm>
              <a:off x="2690151" y="997831"/>
              <a:ext cx="1245" cy="965"/>
            </a:xfrm>
            <a:custGeom>
              <a:avLst/>
              <a:gdLst/>
              <a:ahLst/>
              <a:cxnLst/>
              <a:rect l="0" t="0" r="0" b="0"/>
              <a:pathLst>
                <a:path w="1245" h="965">
                  <a:moveTo>
                    <a:pt x="546" y="0"/>
                  </a:moveTo>
                  <a:cubicBezTo>
                    <a:pt x="559" y="914"/>
                    <a:pt x="1156" y="165"/>
                    <a:pt x="1245" y="864"/>
                  </a:cubicBezTo>
                  <a:cubicBezTo>
                    <a:pt x="839" y="965"/>
                    <a:pt x="572" y="698"/>
                    <a:pt x="0" y="495"/>
                  </a:cubicBezTo>
                  <a:cubicBezTo>
                    <a:pt x="191" y="330"/>
                    <a:pt x="356" y="165"/>
                    <a:pt x="54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6" name="Shape 157">
              <a:extLst>
                <a:ext uri="{FF2B5EF4-FFF2-40B4-BE49-F238E27FC236}">
                  <a16:creationId xmlns:a16="http://schemas.microsoft.com/office/drawing/2014/main" id="{3259B828-955C-85E0-7FE5-AB7EFE2FC32E}"/>
                </a:ext>
              </a:extLst>
            </p:cNvPr>
            <p:cNvSpPr/>
            <p:nvPr/>
          </p:nvSpPr>
          <p:spPr>
            <a:xfrm>
              <a:off x="2696616" y="997725"/>
              <a:ext cx="256" cy="593"/>
            </a:xfrm>
            <a:custGeom>
              <a:avLst/>
              <a:gdLst/>
              <a:ahLst/>
              <a:cxnLst/>
              <a:rect l="0" t="0" r="0" b="0"/>
              <a:pathLst>
                <a:path w="256" h="593">
                  <a:moveTo>
                    <a:pt x="256" y="0"/>
                  </a:moveTo>
                  <a:lnTo>
                    <a:pt x="256" y="593"/>
                  </a:lnTo>
                  <a:lnTo>
                    <a:pt x="0" y="233"/>
                  </a:lnTo>
                  <a:lnTo>
                    <a:pt x="2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7" name="Shape 158">
              <a:extLst>
                <a:ext uri="{FF2B5EF4-FFF2-40B4-BE49-F238E27FC236}">
                  <a16:creationId xmlns:a16="http://schemas.microsoft.com/office/drawing/2014/main" id="{A22677BE-44B5-F8C5-1EC9-F5858D65A857}"/>
                </a:ext>
              </a:extLst>
            </p:cNvPr>
            <p:cNvSpPr/>
            <p:nvPr/>
          </p:nvSpPr>
          <p:spPr>
            <a:xfrm>
              <a:off x="2683420" y="997221"/>
              <a:ext cx="13451" cy="20407"/>
            </a:xfrm>
            <a:custGeom>
              <a:avLst/>
              <a:gdLst/>
              <a:ahLst/>
              <a:cxnLst/>
              <a:rect l="0" t="0" r="0" b="0"/>
              <a:pathLst>
                <a:path w="13451" h="20407">
                  <a:moveTo>
                    <a:pt x="12078" y="0"/>
                  </a:moveTo>
                  <a:cubicBezTo>
                    <a:pt x="12002" y="267"/>
                    <a:pt x="11950" y="788"/>
                    <a:pt x="12255" y="597"/>
                  </a:cubicBezTo>
                  <a:cubicBezTo>
                    <a:pt x="12344" y="1130"/>
                    <a:pt x="11862" y="597"/>
                    <a:pt x="11532" y="1245"/>
                  </a:cubicBezTo>
                  <a:cubicBezTo>
                    <a:pt x="11620" y="1943"/>
                    <a:pt x="12141" y="1397"/>
                    <a:pt x="12471" y="1384"/>
                  </a:cubicBezTo>
                  <a:cubicBezTo>
                    <a:pt x="12547" y="1892"/>
                    <a:pt x="11799" y="1969"/>
                    <a:pt x="11696" y="1842"/>
                  </a:cubicBezTo>
                  <a:cubicBezTo>
                    <a:pt x="11506" y="2248"/>
                    <a:pt x="11493" y="2680"/>
                    <a:pt x="11392" y="3111"/>
                  </a:cubicBezTo>
                  <a:cubicBezTo>
                    <a:pt x="11519" y="3149"/>
                    <a:pt x="11633" y="3111"/>
                    <a:pt x="11735" y="3061"/>
                  </a:cubicBezTo>
                  <a:cubicBezTo>
                    <a:pt x="11938" y="2972"/>
                    <a:pt x="12026" y="2883"/>
                    <a:pt x="11963" y="3569"/>
                  </a:cubicBezTo>
                  <a:cubicBezTo>
                    <a:pt x="12764" y="2845"/>
                    <a:pt x="12065" y="2922"/>
                    <a:pt x="12281" y="2299"/>
                  </a:cubicBezTo>
                  <a:cubicBezTo>
                    <a:pt x="12941" y="1892"/>
                    <a:pt x="12560" y="2781"/>
                    <a:pt x="12547" y="3290"/>
                  </a:cubicBezTo>
                  <a:lnTo>
                    <a:pt x="13451" y="3465"/>
                  </a:lnTo>
                  <a:lnTo>
                    <a:pt x="13451" y="4480"/>
                  </a:lnTo>
                  <a:lnTo>
                    <a:pt x="13347" y="4483"/>
                  </a:lnTo>
                  <a:cubicBezTo>
                    <a:pt x="13233" y="4369"/>
                    <a:pt x="13094" y="4242"/>
                    <a:pt x="12840" y="4280"/>
                  </a:cubicBezTo>
                  <a:cubicBezTo>
                    <a:pt x="12750" y="4649"/>
                    <a:pt x="12750" y="5017"/>
                    <a:pt x="12929" y="5423"/>
                  </a:cubicBezTo>
                  <a:lnTo>
                    <a:pt x="13451" y="5142"/>
                  </a:lnTo>
                  <a:lnTo>
                    <a:pt x="13451" y="20407"/>
                  </a:lnTo>
                  <a:lnTo>
                    <a:pt x="0" y="20019"/>
                  </a:lnTo>
                  <a:lnTo>
                    <a:pt x="0" y="4680"/>
                  </a:lnTo>
                  <a:lnTo>
                    <a:pt x="191" y="4649"/>
                  </a:lnTo>
                  <a:cubicBezTo>
                    <a:pt x="317" y="4611"/>
                    <a:pt x="419" y="4585"/>
                    <a:pt x="533" y="4585"/>
                  </a:cubicBezTo>
                  <a:lnTo>
                    <a:pt x="0" y="4325"/>
                  </a:lnTo>
                  <a:lnTo>
                    <a:pt x="0" y="3435"/>
                  </a:lnTo>
                  <a:lnTo>
                    <a:pt x="381" y="3772"/>
                  </a:lnTo>
                  <a:cubicBezTo>
                    <a:pt x="647" y="3772"/>
                    <a:pt x="939" y="3556"/>
                    <a:pt x="991" y="3137"/>
                  </a:cubicBezTo>
                  <a:cubicBezTo>
                    <a:pt x="800" y="3302"/>
                    <a:pt x="698" y="3213"/>
                    <a:pt x="584" y="3125"/>
                  </a:cubicBezTo>
                  <a:lnTo>
                    <a:pt x="0" y="3353"/>
                  </a:lnTo>
                  <a:lnTo>
                    <a:pt x="0" y="643"/>
                  </a:lnTo>
                  <a:lnTo>
                    <a:pt x="1473" y="940"/>
                  </a:lnTo>
                  <a:cubicBezTo>
                    <a:pt x="1295" y="1474"/>
                    <a:pt x="1130" y="1410"/>
                    <a:pt x="914" y="1334"/>
                  </a:cubicBezTo>
                  <a:cubicBezTo>
                    <a:pt x="774" y="1295"/>
                    <a:pt x="635" y="1257"/>
                    <a:pt x="457" y="1359"/>
                  </a:cubicBezTo>
                  <a:cubicBezTo>
                    <a:pt x="317" y="2349"/>
                    <a:pt x="1562" y="2299"/>
                    <a:pt x="2121" y="2349"/>
                  </a:cubicBezTo>
                  <a:cubicBezTo>
                    <a:pt x="2629" y="1474"/>
                    <a:pt x="1384" y="2236"/>
                    <a:pt x="1816" y="1359"/>
                  </a:cubicBezTo>
                  <a:cubicBezTo>
                    <a:pt x="2337" y="1004"/>
                    <a:pt x="2705" y="775"/>
                    <a:pt x="2883" y="381"/>
                  </a:cubicBezTo>
                  <a:cubicBezTo>
                    <a:pt x="3048" y="788"/>
                    <a:pt x="3201" y="1956"/>
                    <a:pt x="3366" y="2705"/>
                  </a:cubicBezTo>
                  <a:cubicBezTo>
                    <a:pt x="3810" y="3048"/>
                    <a:pt x="4089" y="1816"/>
                    <a:pt x="4597" y="1550"/>
                  </a:cubicBezTo>
                  <a:cubicBezTo>
                    <a:pt x="4725" y="1524"/>
                    <a:pt x="4852" y="1664"/>
                    <a:pt x="5004" y="1791"/>
                  </a:cubicBezTo>
                  <a:cubicBezTo>
                    <a:pt x="5270" y="2032"/>
                    <a:pt x="5550" y="2286"/>
                    <a:pt x="5728" y="1524"/>
                  </a:cubicBezTo>
                  <a:cubicBezTo>
                    <a:pt x="6299" y="2642"/>
                    <a:pt x="7289" y="2502"/>
                    <a:pt x="8268" y="2451"/>
                  </a:cubicBezTo>
                  <a:cubicBezTo>
                    <a:pt x="8992" y="1994"/>
                    <a:pt x="8204" y="1308"/>
                    <a:pt x="8928" y="851"/>
                  </a:cubicBezTo>
                  <a:cubicBezTo>
                    <a:pt x="9423" y="1486"/>
                    <a:pt x="8357" y="1905"/>
                    <a:pt x="8737" y="2528"/>
                  </a:cubicBezTo>
                  <a:cubicBezTo>
                    <a:pt x="9080" y="3137"/>
                    <a:pt x="9627" y="1702"/>
                    <a:pt x="10172" y="1219"/>
                  </a:cubicBezTo>
                  <a:cubicBezTo>
                    <a:pt x="10275" y="1460"/>
                    <a:pt x="10478" y="1410"/>
                    <a:pt x="10681" y="1359"/>
                  </a:cubicBezTo>
                  <a:cubicBezTo>
                    <a:pt x="10846" y="1321"/>
                    <a:pt x="10998" y="1283"/>
                    <a:pt x="11113" y="1359"/>
                  </a:cubicBezTo>
                  <a:cubicBezTo>
                    <a:pt x="11188" y="864"/>
                    <a:pt x="11468" y="419"/>
                    <a:pt x="1207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8" name="Shape 159">
              <a:extLst>
                <a:ext uri="{FF2B5EF4-FFF2-40B4-BE49-F238E27FC236}">
                  <a16:creationId xmlns:a16="http://schemas.microsoft.com/office/drawing/2014/main" id="{A87B4084-2443-DFCF-B974-927E82F84671}"/>
                </a:ext>
              </a:extLst>
            </p:cNvPr>
            <p:cNvSpPr/>
            <p:nvPr/>
          </p:nvSpPr>
          <p:spPr>
            <a:xfrm>
              <a:off x="2688551" y="997209"/>
              <a:ext cx="1727" cy="1206"/>
            </a:xfrm>
            <a:custGeom>
              <a:avLst/>
              <a:gdLst/>
              <a:ahLst/>
              <a:cxnLst/>
              <a:rect l="0" t="0" r="0" b="0"/>
              <a:pathLst>
                <a:path w="1727" h="1206">
                  <a:moveTo>
                    <a:pt x="1727" y="0"/>
                  </a:moveTo>
                  <a:cubicBezTo>
                    <a:pt x="1677" y="826"/>
                    <a:pt x="1384" y="444"/>
                    <a:pt x="953" y="1206"/>
                  </a:cubicBezTo>
                  <a:cubicBezTo>
                    <a:pt x="800" y="457"/>
                    <a:pt x="203" y="977"/>
                    <a:pt x="0" y="317"/>
                  </a:cubicBezTo>
                  <a:cubicBezTo>
                    <a:pt x="267" y="191"/>
                    <a:pt x="470" y="254"/>
                    <a:pt x="673" y="317"/>
                  </a:cubicBezTo>
                  <a:cubicBezTo>
                    <a:pt x="953" y="432"/>
                    <a:pt x="1232" y="533"/>
                    <a:pt x="17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39" name="Shape 160">
              <a:extLst>
                <a:ext uri="{FF2B5EF4-FFF2-40B4-BE49-F238E27FC236}">
                  <a16:creationId xmlns:a16="http://schemas.microsoft.com/office/drawing/2014/main" id="{DB6298C6-6AE9-73DA-B280-1C34944903D5}"/>
                </a:ext>
              </a:extLst>
            </p:cNvPr>
            <p:cNvSpPr/>
            <p:nvPr/>
          </p:nvSpPr>
          <p:spPr>
            <a:xfrm>
              <a:off x="2692628" y="996459"/>
              <a:ext cx="1257" cy="1524"/>
            </a:xfrm>
            <a:custGeom>
              <a:avLst/>
              <a:gdLst/>
              <a:ahLst/>
              <a:cxnLst/>
              <a:rect l="0" t="0" r="0" b="0"/>
              <a:pathLst>
                <a:path w="1257" h="1524">
                  <a:moveTo>
                    <a:pt x="1029" y="0"/>
                  </a:moveTo>
                  <a:cubicBezTo>
                    <a:pt x="1257" y="0"/>
                    <a:pt x="1105" y="724"/>
                    <a:pt x="1092" y="864"/>
                  </a:cubicBezTo>
                  <a:cubicBezTo>
                    <a:pt x="851" y="1092"/>
                    <a:pt x="622" y="1308"/>
                    <a:pt x="368" y="1524"/>
                  </a:cubicBezTo>
                  <a:cubicBezTo>
                    <a:pt x="140" y="800"/>
                    <a:pt x="0" y="1143"/>
                    <a:pt x="26" y="343"/>
                  </a:cubicBezTo>
                  <a:cubicBezTo>
                    <a:pt x="292" y="102"/>
                    <a:pt x="483" y="267"/>
                    <a:pt x="597" y="432"/>
                  </a:cubicBezTo>
                  <a:cubicBezTo>
                    <a:pt x="762" y="648"/>
                    <a:pt x="826" y="864"/>
                    <a:pt x="851" y="76"/>
                  </a:cubicBezTo>
                  <a:cubicBezTo>
                    <a:pt x="940" y="26"/>
                    <a:pt x="991" y="0"/>
                    <a:pt x="102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0" name="Shape 161">
              <a:extLst>
                <a:ext uri="{FF2B5EF4-FFF2-40B4-BE49-F238E27FC236}">
                  <a16:creationId xmlns:a16="http://schemas.microsoft.com/office/drawing/2014/main" id="{63405C60-6659-73B0-FFEA-C7D35940DF27}"/>
                </a:ext>
              </a:extLst>
            </p:cNvPr>
            <p:cNvSpPr/>
            <p:nvPr/>
          </p:nvSpPr>
          <p:spPr>
            <a:xfrm>
              <a:off x="2687548" y="996358"/>
              <a:ext cx="864" cy="1270"/>
            </a:xfrm>
            <a:custGeom>
              <a:avLst/>
              <a:gdLst/>
              <a:ahLst/>
              <a:cxnLst/>
              <a:rect l="0" t="0" r="0" b="0"/>
              <a:pathLst>
                <a:path w="864" h="1270">
                  <a:moveTo>
                    <a:pt x="647" y="0"/>
                  </a:moveTo>
                  <a:cubicBezTo>
                    <a:pt x="864" y="457"/>
                    <a:pt x="850" y="901"/>
                    <a:pt x="355" y="1270"/>
                  </a:cubicBezTo>
                  <a:cubicBezTo>
                    <a:pt x="215" y="1207"/>
                    <a:pt x="76" y="1118"/>
                    <a:pt x="0" y="851"/>
                  </a:cubicBezTo>
                  <a:cubicBezTo>
                    <a:pt x="114" y="546"/>
                    <a:pt x="343" y="267"/>
                    <a:pt x="64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1" name="Shape 162">
              <a:extLst>
                <a:ext uri="{FF2B5EF4-FFF2-40B4-BE49-F238E27FC236}">
                  <a16:creationId xmlns:a16="http://schemas.microsoft.com/office/drawing/2014/main" id="{2136B038-0577-CDA6-FCCB-48C3BC74A8D6}"/>
                </a:ext>
              </a:extLst>
            </p:cNvPr>
            <p:cNvSpPr/>
            <p:nvPr/>
          </p:nvSpPr>
          <p:spPr>
            <a:xfrm>
              <a:off x="2686811" y="996256"/>
              <a:ext cx="864" cy="1448"/>
            </a:xfrm>
            <a:custGeom>
              <a:avLst/>
              <a:gdLst/>
              <a:ahLst/>
              <a:cxnLst/>
              <a:rect l="0" t="0" r="0" b="0"/>
              <a:pathLst>
                <a:path w="864" h="1448">
                  <a:moveTo>
                    <a:pt x="674" y="0"/>
                  </a:moveTo>
                  <a:cubicBezTo>
                    <a:pt x="737" y="203"/>
                    <a:pt x="813" y="394"/>
                    <a:pt x="864" y="584"/>
                  </a:cubicBezTo>
                  <a:cubicBezTo>
                    <a:pt x="534" y="864"/>
                    <a:pt x="546" y="1168"/>
                    <a:pt x="204" y="1448"/>
                  </a:cubicBezTo>
                  <a:cubicBezTo>
                    <a:pt x="77" y="1143"/>
                    <a:pt x="356" y="648"/>
                    <a:pt x="26" y="864"/>
                  </a:cubicBezTo>
                  <a:cubicBezTo>
                    <a:pt x="0" y="533"/>
                    <a:pt x="419" y="279"/>
                    <a:pt x="674"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2" name="Shape 163">
              <a:extLst>
                <a:ext uri="{FF2B5EF4-FFF2-40B4-BE49-F238E27FC236}">
                  <a16:creationId xmlns:a16="http://schemas.microsoft.com/office/drawing/2014/main" id="{48F8B6F8-E18C-9775-A10F-0CDCA44D63B5}"/>
                </a:ext>
              </a:extLst>
            </p:cNvPr>
            <p:cNvSpPr/>
            <p:nvPr/>
          </p:nvSpPr>
          <p:spPr>
            <a:xfrm>
              <a:off x="2695981" y="996179"/>
              <a:ext cx="891" cy="903"/>
            </a:xfrm>
            <a:custGeom>
              <a:avLst/>
              <a:gdLst/>
              <a:ahLst/>
              <a:cxnLst/>
              <a:rect l="0" t="0" r="0" b="0"/>
              <a:pathLst>
                <a:path w="891" h="903">
                  <a:moveTo>
                    <a:pt x="891" y="0"/>
                  </a:moveTo>
                  <a:lnTo>
                    <a:pt x="891" y="887"/>
                  </a:lnTo>
                  <a:lnTo>
                    <a:pt x="685" y="776"/>
                  </a:lnTo>
                  <a:cubicBezTo>
                    <a:pt x="381" y="839"/>
                    <a:pt x="88" y="903"/>
                    <a:pt x="0" y="357"/>
                  </a:cubicBezTo>
                  <a:lnTo>
                    <a:pt x="89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3" name="Shape 164">
              <a:extLst>
                <a:ext uri="{FF2B5EF4-FFF2-40B4-BE49-F238E27FC236}">
                  <a16:creationId xmlns:a16="http://schemas.microsoft.com/office/drawing/2014/main" id="{D395976E-0071-6801-C308-BE369F5D7836}"/>
                </a:ext>
              </a:extLst>
            </p:cNvPr>
            <p:cNvSpPr/>
            <p:nvPr/>
          </p:nvSpPr>
          <p:spPr>
            <a:xfrm>
              <a:off x="2691408" y="995938"/>
              <a:ext cx="889" cy="2032"/>
            </a:xfrm>
            <a:custGeom>
              <a:avLst/>
              <a:gdLst/>
              <a:ahLst/>
              <a:cxnLst/>
              <a:rect l="0" t="0" r="0" b="0"/>
              <a:pathLst>
                <a:path w="889" h="2032">
                  <a:moveTo>
                    <a:pt x="533" y="0"/>
                  </a:moveTo>
                  <a:cubicBezTo>
                    <a:pt x="572" y="254"/>
                    <a:pt x="686" y="318"/>
                    <a:pt x="839" y="229"/>
                  </a:cubicBezTo>
                  <a:cubicBezTo>
                    <a:pt x="610" y="915"/>
                    <a:pt x="559" y="686"/>
                    <a:pt x="889" y="1181"/>
                  </a:cubicBezTo>
                  <a:cubicBezTo>
                    <a:pt x="559" y="1448"/>
                    <a:pt x="572" y="1766"/>
                    <a:pt x="229" y="2032"/>
                  </a:cubicBezTo>
                  <a:cubicBezTo>
                    <a:pt x="407" y="1550"/>
                    <a:pt x="165" y="1016"/>
                    <a:pt x="0" y="495"/>
                  </a:cubicBezTo>
                  <a:cubicBezTo>
                    <a:pt x="178" y="318"/>
                    <a:pt x="356" y="165"/>
                    <a:pt x="53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4" name="Shape 165">
              <a:extLst>
                <a:ext uri="{FF2B5EF4-FFF2-40B4-BE49-F238E27FC236}">
                  <a16:creationId xmlns:a16="http://schemas.microsoft.com/office/drawing/2014/main" id="{620FDA28-E49D-AF1E-A45A-2CE46E5E7022}"/>
                </a:ext>
              </a:extLst>
            </p:cNvPr>
            <p:cNvSpPr/>
            <p:nvPr/>
          </p:nvSpPr>
          <p:spPr>
            <a:xfrm>
              <a:off x="2685999" y="995240"/>
              <a:ext cx="1435" cy="1448"/>
            </a:xfrm>
            <a:custGeom>
              <a:avLst/>
              <a:gdLst/>
              <a:ahLst/>
              <a:cxnLst/>
              <a:rect l="0" t="0" r="0" b="0"/>
              <a:pathLst>
                <a:path w="1435" h="1448">
                  <a:moveTo>
                    <a:pt x="1232" y="0"/>
                  </a:moveTo>
                  <a:cubicBezTo>
                    <a:pt x="1295" y="0"/>
                    <a:pt x="1359" y="26"/>
                    <a:pt x="1435" y="64"/>
                  </a:cubicBezTo>
                  <a:cubicBezTo>
                    <a:pt x="1384" y="457"/>
                    <a:pt x="76" y="1448"/>
                    <a:pt x="0" y="622"/>
                  </a:cubicBezTo>
                  <a:cubicBezTo>
                    <a:pt x="419" y="394"/>
                    <a:pt x="889" y="0"/>
                    <a:pt x="123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5" name="Shape 166">
              <a:extLst>
                <a:ext uri="{FF2B5EF4-FFF2-40B4-BE49-F238E27FC236}">
                  <a16:creationId xmlns:a16="http://schemas.microsoft.com/office/drawing/2014/main" id="{2A8980B8-FE70-8BA8-AB35-E658725F0C0D}"/>
                </a:ext>
              </a:extLst>
            </p:cNvPr>
            <p:cNvSpPr/>
            <p:nvPr/>
          </p:nvSpPr>
          <p:spPr>
            <a:xfrm>
              <a:off x="2684652" y="995011"/>
              <a:ext cx="1232" cy="1296"/>
            </a:xfrm>
            <a:custGeom>
              <a:avLst/>
              <a:gdLst/>
              <a:ahLst/>
              <a:cxnLst/>
              <a:rect l="0" t="0" r="0" b="0"/>
              <a:pathLst>
                <a:path w="1232" h="1296">
                  <a:moveTo>
                    <a:pt x="877" y="39"/>
                  </a:moveTo>
                  <a:cubicBezTo>
                    <a:pt x="1003" y="432"/>
                    <a:pt x="1118" y="813"/>
                    <a:pt x="1232" y="1219"/>
                  </a:cubicBezTo>
                  <a:cubicBezTo>
                    <a:pt x="927" y="1296"/>
                    <a:pt x="851" y="1054"/>
                    <a:pt x="762" y="801"/>
                  </a:cubicBezTo>
                  <a:cubicBezTo>
                    <a:pt x="686" y="508"/>
                    <a:pt x="597" y="204"/>
                    <a:pt x="102" y="495"/>
                  </a:cubicBezTo>
                  <a:cubicBezTo>
                    <a:pt x="0" y="0"/>
                    <a:pt x="648" y="280"/>
                    <a:pt x="877" y="39"/>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6" name="Shape 167">
              <a:extLst>
                <a:ext uri="{FF2B5EF4-FFF2-40B4-BE49-F238E27FC236}">
                  <a16:creationId xmlns:a16="http://schemas.microsoft.com/office/drawing/2014/main" id="{A5724740-3B3A-C798-3D23-686FC0D7A795}"/>
                </a:ext>
              </a:extLst>
            </p:cNvPr>
            <p:cNvSpPr/>
            <p:nvPr/>
          </p:nvSpPr>
          <p:spPr>
            <a:xfrm>
              <a:off x="2696872" y="1114883"/>
              <a:ext cx="1553" cy="3498"/>
            </a:xfrm>
            <a:custGeom>
              <a:avLst/>
              <a:gdLst/>
              <a:ahLst/>
              <a:cxnLst/>
              <a:rect l="0" t="0" r="0" b="0"/>
              <a:pathLst>
                <a:path w="1553" h="3498">
                  <a:moveTo>
                    <a:pt x="1553" y="0"/>
                  </a:moveTo>
                  <a:lnTo>
                    <a:pt x="1553" y="3025"/>
                  </a:lnTo>
                  <a:lnTo>
                    <a:pt x="0" y="3498"/>
                  </a:lnTo>
                  <a:lnTo>
                    <a:pt x="0" y="179"/>
                  </a:lnTo>
                  <a:lnTo>
                    <a:pt x="1039" y="55"/>
                  </a:lnTo>
                  <a:lnTo>
                    <a:pt x="155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7" name="Shape 168">
              <a:extLst>
                <a:ext uri="{FF2B5EF4-FFF2-40B4-BE49-F238E27FC236}">
                  <a16:creationId xmlns:a16="http://schemas.microsoft.com/office/drawing/2014/main" id="{4E35D1DF-375C-6BCB-DABA-4E48899D72FB}"/>
                </a:ext>
              </a:extLst>
            </p:cNvPr>
            <p:cNvSpPr/>
            <p:nvPr/>
          </p:nvSpPr>
          <p:spPr>
            <a:xfrm>
              <a:off x="2696872" y="998865"/>
              <a:ext cx="1636" cy="18808"/>
            </a:xfrm>
            <a:custGeom>
              <a:avLst/>
              <a:gdLst/>
              <a:ahLst/>
              <a:cxnLst/>
              <a:rect l="0" t="0" r="0" b="0"/>
              <a:pathLst>
                <a:path w="1636" h="18808">
                  <a:moveTo>
                    <a:pt x="1553" y="0"/>
                  </a:moveTo>
                  <a:lnTo>
                    <a:pt x="1553" y="553"/>
                  </a:lnTo>
                  <a:lnTo>
                    <a:pt x="1077" y="630"/>
                  </a:lnTo>
                  <a:cubicBezTo>
                    <a:pt x="1636" y="897"/>
                    <a:pt x="1027" y="2040"/>
                    <a:pt x="1509" y="2218"/>
                  </a:cubicBezTo>
                  <a:lnTo>
                    <a:pt x="1553" y="2156"/>
                  </a:lnTo>
                  <a:lnTo>
                    <a:pt x="1553" y="3163"/>
                  </a:lnTo>
                  <a:lnTo>
                    <a:pt x="1027" y="2891"/>
                  </a:lnTo>
                  <a:lnTo>
                    <a:pt x="1553" y="3522"/>
                  </a:lnTo>
                  <a:lnTo>
                    <a:pt x="1553" y="18808"/>
                  </a:lnTo>
                  <a:lnTo>
                    <a:pt x="0" y="18763"/>
                  </a:lnTo>
                  <a:lnTo>
                    <a:pt x="0" y="3498"/>
                  </a:lnTo>
                  <a:lnTo>
                    <a:pt x="138" y="3424"/>
                  </a:lnTo>
                  <a:cubicBezTo>
                    <a:pt x="278" y="3463"/>
                    <a:pt x="417" y="3487"/>
                    <a:pt x="671" y="3208"/>
                  </a:cubicBezTo>
                  <a:cubicBezTo>
                    <a:pt x="646" y="3081"/>
                    <a:pt x="608" y="2954"/>
                    <a:pt x="570" y="2815"/>
                  </a:cubicBezTo>
                  <a:lnTo>
                    <a:pt x="0" y="2836"/>
                  </a:lnTo>
                  <a:lnTo>
                    <a:pt x="0" y="1822"/>
                  </a:lnTo>
                  <a:lnTo>
                    <a:pt x="11" y="1824"/>
                  </a:lnTo>
                  <a:cubicBezTo>
                    <a:pt x="278" y="1812"/>
                    <a:pt x="532" y="1798"/>
                    <a:pt x="760" y="1900"/>
                  </a:cubicBezTo>
                  <a:cubicBezTo>
                    <a:pt x="988" y="1367"/>
                    <a:pt x="785" y="770"/>
                    <a:pt x="964" y="236"/>
                  </a:cubicBezTo>
                  <a:lnTo>
                    <a:pt x="155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8" name="Shape 169">
              <a:extLst>
                <a:ext uri="{FF2B5EF4-FFF2-40B4-BE49-F238E27FC236}">
                  <a16:creationId xmlns:a16="http://schemas.microsoft.com/office/drawing/2014/main" id="{98FB6578-2BC0-8586-6816-5770D786A77D}"/>
                </a:ext>
              </a:extLst>
            </p:cNvPr>
            <p:cNvSpPr/>
            <p:nvPr/>
          </p:nvSpPr>
          <p:spPr>
            <a:xfrm>
              <a:off x="2696603" y="996129"/>
              <a:ext cx="1822" cy="2883"/>
            </a:xfrm>
            <a:custGeom>
              <a:avLst/>
              <a:gdLst/>
              <a:ahLst/>
              <a:cxnLst/>
              <a:rect l="0" t="0" r="0" b="0"/>
              <a:pathLst>
                <a:path w="1822" h="2883">
                  <a:moveTo>
                    <a:pt x="394" y="0"/>
                  </a:moveTo>
                  <a:lnTo>
                    <a:pt x="1822" y="219"/>
                  </a:lnTo>
                  <a:lnTo>
                    <a:pt x="1822" y="1075"/>
                  </a:lnTo>
                  <a:lnTo>
                    <a:pt x="1486" y="2248"/>
                  </a:lnTo>
                  <a:cubicBezTo>
                    <a:pt x="1118" y="2540"/>
                    <a:pt x="1080" y="2299"/>
                    <a:pt x="1042" y="2070"/>
                  </a:cubicBezTo>
                  <a:cubicBezTo>
                    <a:pt x="991" y="1816"/>
                    <a:pt x="928" y="1575"/>
                    <a:pt x="483" y="1905"/>
                  </a:cubicBezTo>
                  <a:cubicBezTo>
                    <a:pt x="0" y="2540"/>
                    <a:pt x="775" y="2439"/>
                    <a:pt x="762" y="2883"/>
                  </a:cubicBezTo>
                  <a:lnTo>
                    <a:pt x="269" y="2189"/>
                  </a:lnTo>
                  <a:lnTo>
                    <a:pt x="269" y="1596"/>
                  </a:lnTo>
                  <a:lnTo>
                    <a:pt x="724" y="1181"/>
                  </a:lnTo>
                  <a:lnTo>
                    <a:pt x="269" y="936"/>
                  </a:lnTo>
                  <a:lnTo>
                    <a:pt x="269" y="50"/>
                  </a:lnTo>
                  <a:lnTo>
                    <a:pt x="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49" name="Shape 170">
              <a:extLst>
                <a:ext uri="{FF2B5EF4-FFF2-40B4-BE49-F238E27FC236}">
                  <a16:creationId xmlns:a16="http://schemas.microsoft.com/office/drawing/2014/main" id="{FEB09B5E-A4A1-EE39-ABB7-653BD3CDAFE1}"/>
                </a:ext>
              </a:extLst>
            </p:cNvPr>
            <p:cNvSpPr/>
            <p:nvPr/>
          </p:nvSpPr>
          <p:spPr>
            <a:xfrm>
              <a:off x="2698425" y="1114671"/>
              <a:ext cx="2000" cy="3238"/>
            </a:xfrm>
            <a:custGeom>
              <a:avLst/>
              <a:gdLst/>
              <a:ahLst/>
              <a:cxnLst/>
              <a:rect l="0" t="0" r="0" b="0"/>
              <a:pathLst>
                <a:path w="2000" h="3238">
                  <a:moveTo>
                    <a:pt x="2000" y="0"/>
                  </a:moveTo>
                  <a:lnTo>
                    <a:pt x="2000" y="2629"/>
                  </a:lnTo>
                  <a:lnTo>
                    <a:pt x="0" y="3238"/>
                  </a:lnTo>
                  <a:lnTo>
                    <a:pt x="0" y="212"/>
                  </a:lnTo>
                  <a:lnTo>
                    <a:pt x="200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0" name="Shape 171">
              <a:extLst>
                <a:ext uri="{FF2B5EF4-FFF2-40B4-BE49-F238E27FC236}">
                  <a16:creationId xmlns:a16="http://schemas.microsoft.com/office/drawing/2014/main" id="{65255E1B-4339-6AAA-6FD9-C17533B2720F}"/>
                </a:ext>
              </a:extLst>
            </p:cNvPr>
            <p:cNvSpPr/>
            <p:nvPr/>
          </p:nvSpPr>
          <p:spPr>
            <a:xfrm>
              <a:off x="2698425" y="997915"/>
              <a:ext cx="2000" cy="19815"/>
            </a:xfrm>
            <a:custGeom>
              <a:avLst/>
              <a:gdLst/>
              <a:ahLst/>
              <a:cxnLst/>
              <a:rect l="0" t="0" r="0" b="0"/>
              <a:pathLst>
                <a:path w="2000" h="19815">
                  <a:moveTo>
                    <a:pt x="2000" y="0"/>
                  </a:moveTo>
                  <a:lnTo>
                    <a:pt x="2000" y="1341"/>
                  </a:lnTo>
                  <a:lnTo>
                    <a:pt x="1760" y="2304"/>
                  </a:lnTo>
                  <a:lnTo>
                    <a:pt x="2000" y="2215"/>
                  </a:lnTo>
                  <a:lnTo>
                    <a:pt x="2000" y="3770"/>
                  </a:lnTo>
                  <a:lnTo>
                    <a:pt x="1899" y="3663"/>
                  </a:lnTo>
                  <a:cubicBezTo>
                    <a:pt x="1988" y="3993"/>
                    <a:pt x="1429" y="4208"/>
                    <a:pt x="1467" y="4538"/>
                  </a:cubicBezTo>
                  <a:cubicBezTo>
                    <a:pt x="1658" y="4412"/>
                    <a:pt x="1784" y="4463"/>
                    <a:pt x="1899" y="4526"/>
                  </a:cubicBezTo>
                  <a:lnTo>
                    <a:pt x="2000" y="4496"/>
                  </a:lnTo>
                  <a:lnTo>
                    <a:pt x="2000" y="19815"/>
                  </a:lnTo>
                  <a:lnTo>
                    <a:pt x="0" y="19758"/>
                  </a:lnTo>
                  <a:lnTo>
                    <a:pt x="0" y="4472"/>
                  </a:lnTo>
                  <a:lnTo>
                    <a:pt x="45" y="4526"/>
                  </a:lnTo>
                  <a:cubicBezTo>
                    <a:pt x="184" y="4526"/>
                    <a:pt x="350" y="4475"/>
                    <a:pt x="527" y="4387"/>
                  </a:cubicBezTo>
                  <a:lnTo>
                    <a:pt x="0" y="4113"/>
                  </a:lnTo>
                  <a:lnTo>
                    <a:pt x="0" y="3106"/>
                  </a:lnTo>
                  <a:lnTo>
                    <a:pt x="946" y="1795"/>
                  </a:lnTo>
                  <a:cubicBezTo>
                    <a:pt x="960" y="2253"/>
                    <a:pt x="527" y="2608"/>
                    <a:pt x="845" y="3116"/>
                  </a:cubicBezTo>
                  <a:cubicBezTo>
                    <a:pt x="1378" y="2634"/>
                    <a:pt x="1404" y="2063"/>
                    <a:pt x="1543" y="1516"/>
                  </a:cubicBezTo>
                  <a:cubicBezTo>
                    <a:pt x="1277" y="1554"/>
                    <a:pt x="1074" y="1465"/>
                    <a:pt x="857" y="1363"/>
                  </a:cubicBezTo>
                  <a:lnTo>
                    <a:pt x="0" y="1502"/>
                  </a:lnTo>
                  <a:lnTo>
                    <a:pt x="0" y="950"/>
                  </a:lnTo>
                  <a:lnTo>
                    <a:pt x="1442" y="373"/>
                  </a:lnTo>
                  <a:lnTo>
                    <a:pt x="200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1" name="Shape 172">
              <a:extLst>
                <a:ext uri="{FF2B5EF4-FFF2-40B4-BE49-F238E27FC236}">
                  <a16:creationId xmlns:a16="http://schemas.microsoft.com/office/drawing/2014/main" id="{6498ED7F-E8CD-C42F-40AC-69B13B382CEE}"/>
                </a:ext>
              </a:extLst>
            </p:cNvPr>
            <p:cNvSpPr/>
            <p:nvPr/>
          </p:nvSpPr>
          <p:spPr>
            <a:xfrm>
              <a:off x="2698425" y="996348"/>
              <a:ext cx="236" cy="857"/>
            </a:xfrm>
            <a:custGeom>
              <a:avLst/>
              <a:gdLst/>
              <a:ahLst/>
              <a:cxnLst/>
              <a:rect l="0" t="0" r="0" b="0"/>
              <a:pathLst>
                <a:path w="236" h="857">
                  <a:moveTo>
                    <a:pt x="0" y="0"/>
                  </a:moveTo>
                  <a:lnTo>
                    <a:pt x="236" y="36"/>
                  </a:lnTo>
                  <a:lnTo>
                    <a:pt x="0" y="85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2" name="Shape 173">
              <a:extLst>
                <a:ext uri="{FF2B5EF4-FFF2-40B4-BE49-F238E27FC236}">
                  <a16:creationId xmlns:a16="http://schemas.microsoft.com/office/drawing/2014/main" id="{77A47DF8-BE57-46BD-F0F0-A75A2648E9F9}"/>
                </a:ext>
              </a:extLst>
            </p:cNvPr>
            <p:cNvSpPr/>
            <p:nvPr/>
          </p:nvSpPr>
          <p:spPr>
            <a:xfrm>
              <a:off x="2700425" y="1114483"/>
              <a:ext cx="1760" cy="2816"/>
            </a:xfrm>
            <a:custGeom>
              <a:avLst/>
              <a:gdLst/>
              <a:ahLst/>
              <a:cxnLst/>
              <a:rect l="0" t="0" r="0" b="0"/>
              <a:pathLst>
                <a:path w="1760" h="2816">
                  <a:moveTo>
                    <a:pt x="1760" y="0"/>
                  </a:moveTo>
                  <a:lnTo>
                    <a:pt x="1760" y="2280"/>
                  </a:lnTo>
                  <a:lnTo>
                    <a:pt x="0" y="2816"/>
                  </a:lnTo>
                  <a:lnTo>
                    <a:pt x="0" y="188"/>
                  </a:lnTo>
                  <a:lnTo>
                    <a:pt x="176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3" name="Shape 174">
              <a:extLst>
                <a:ext uri="{FF2B5EF4-FFF2-40B4-BE49-F238E27FC236}">
                  <a16:creationId xmlns:a16="http://schemas.microsoft.com/office/drawing/2014/main" id="{23539312-8337-CA9A-EFD9-85290967B411}"/>
                </a:ext>
              </a:extLst>
            </p:cNvPr>
            <p:cNvSpPr/>
            <p:nvPr/>
          </p:nvSpPr>
          <p:spPr>
            <a:xfrm>
              <a:off x="2700425" y="999507"/>
              <a:ext cx="1760" cy="18274"/>
            </a:xfrm>
            <a:custGeom>
              <a:avLst/>
              <a:gdLst/>
              <a:ahLst/>
              <a:cxnLst/>
              <a:rect l="0" t="0" r="0" b="0"/>
              <a:pathLst>
                <a:path w="1760" h="18274">
                  <a:moveTo>
                    <a:pt x="1119" y="0"/>
                  </a:moveTo>
                  <a:lnTo>
                    <a:pt x="1760" y="521"/>
                  </a:lnTo>
                  <a:lnTo>
                    <a:pt x="1760" y="918"/>
                  </a:lnTo>
                  <a:lnTo>
                    <a:pt x="1270" y="1346"/>
                  </a:lnTo>
                  <a:cubicBezTo>
                    <a:pt x="1347" y="1728"/>
                    <a:pt x="1601" y="1588"/>
                    <a:pt x="1652" y="2007"/>
                  </a:cubicBezTo>
                  <a:lnTo>
                    <a:pt x="1760" y="1887"/>
                  </a:lnTo>
                  <a:lnTo>
                    <a:pt x="1760" y="2481"/>
                  </a:lnTo>
                  <a:lnTo>
                    <a:pt x="1690" y="2477"/>
                  </a:lnTo>
                  <a:cubicBezTo>
                    <a:pt x="1385" y="2439"/>
                    <a:pt x="1081" y="2401"/>
                    <a:pt x="712" y="2591"/>
                  </a:cubicBezTo>
                  <a:lnTo>
                    <a:pt x="1760" y="2856"/>
                  </a:lnTo>
                  <a:lnTo>
                    <a:pt x="1760" y="18274"/>
                  </a:lnTo>
                  <a:lnTo>
                    <a:pt x="0" y="18223"/>
                  </a:lnTo>
                  <a:lnTo>
                    <a:pt x="0" y="2904"/>
                  </a:lnTo>
                  <a:lnTo>
                    <a:pt x="534" y="2743"/>
                  </a:lnTo>
                  <a:lnTo>
                    <a:pt x="0" y="2177"/>
                  </a:lnTo>
                  <a:lnTo>
                    <a:pt x="0" y="622"/>
                  </a:lnTo>
                  <a:lnTo>
                    <a:pt x="102" y="584"/>
                  </a:lnTo>
                  <a:cubicBezTo>
                    <a:pt x="305" y="394"/>
                    <a:pt x="433" y="203"/>
                    <a:pt x="522" y="1016"/>
                  </a:cubicBezTo>
                  <a:cubicBezTo>
                    <a:pt x="1169" y="762"/>
                    <a:pt x="471" y="267"/>
                    <a:pt x="1119"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4" name="Shape 175">
              <a:extLst>
                <a:ext uri="{FF2B5EF4-FFF2-40B4-BE49-F238E27FC236}">
                  <a16:creationId xmlns:a16="http://schemas.microsoft.com/office/drawing/2014/main" id="{2223E246-8BFA-0765-9EA8-CD60B808B0A4}"/>
                </a:ext>
              </a:extLst>
            </p:cNvPr>
            <p:cNvSpPr/>
            <p:nvPr/>
          </p:nvSpPr>
          <p:spPr>
            <a:xfrm>
              <a:off x="2701975" y="999190"/>
              <a:ext cx="209" cy="190"/>
            </a:xfrm>
            <a:custGeom>
              <a:avLst/>
              <a:gdLst/>
              <a:ahLst/>
              <a:cxnLst/>
              <a:rect l="0" t="0" r="0" b="0"/>
              <a:pathLst>
                <a:path w="209" h="190">
                  <a:moveTo>
                    <a:pt x="209" y="0"/>
                  </a:moveTo>
                  <a:lnTo>
                    <a:pt x="209" y="184"/>
                  </a:lnTo>
                  <a:lnTo>
                    <a:pt x="0" y="190"/>
                  </a:lnTo>
                  <a:lnTo>
                    <a:pt x="20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5" name="Shape 176">
              <a:extLst>
                <a:ext uri="{FF2B5EF4-FFF2-40B4-BE49-F238E27FC236}">
                  <a16:creationId xmlns:a16="http://schemas.microsoft.com/office/drawing/2014/main" id="{23D22438-B52B-CC96-F71B-B55126623099}"/>
                </a:ext>
              </a:extLst>
            </p:cNvPr>
            <p:cNvSpPr/>
            <p:nvPr/>
          </p:nvSpPr>
          <p:spPr>
            <a:xfrm>
              <a:off x="2700362" y="996752"/>
              <a:ext cx="1804" cy="2769"/>
            </a:xfrm>
            <a:custGeom>
              <a:avLst/>
              <a:gdLst/>
              <a:ahLst/>
              <a:cxnLst/>
              <a:rect l="0" t="0" r="0" b="0"/>
              <a:pathLst>
                <a:path w="1804" h="2769">
                  <a:moveTo>
                    <a:pt x="1804" y="0"/>
                  </a:moveTo>
                  <a:cubicBezTo>
                    <a:pt x="1359" y="318"/>
                    <a:pt x="940" y="279"/>
                    <a:pt x="698" y="965"/>
                  </a:cubicBezTo>
                  <a:cubicBezTo>
                    <a:pt x="877" y="1536"/>
                    <a:pt x="1321" y="1333"/>
                    <a:pt x="1701" y="1321"/>
                  </a:cubicBezTo>
                  <a:cubicBezTo>
                    <a:pt x="1804" y="1715"/>
                    <a:pt x="1270" y="2007"/>
                    <a:pt x="1550" y="2439"/>
                  </a:cubicBezTo>
                  <a:cubicBezTo>
                    <a:pt x="1397" y="2375"/>
                    <a:pt x="1143" y="2451"/>
                    <a:pt x="889" y="2527"/>
                  </a:cubicBezTo>
                  <a:cubicBezTo>
                    <a:pt x="432" y="2654"/>
                    <a:pt x="0" y="2769"/>
                    <a:pt x="140" y="2197"/>
                  </a:cubicBezTo>
                  <a:lnTo>
                    <a:pt x="63" y="2504"/>
                  </a:lnTo>
                  <a:lnTo>
                    <a:pt x="63" y="1163"/>
                  </a:lnTo>
                  <a:lnTo>
                    <a:pt x="180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6" name="Shape 177">
              <a:extLst>
                <a:ext uri="{FF2B5EF4-FFF2-40B4-BE49-F238E27FC236}">
                  <a16:creationId xmlns:a16="http://schemas.microsoft.com/office/drawing/2014/main" id="{96987EE8-C6E2-7CA5-0E19-44E354B84D67}"/>
                </a:ext>
              </a:extLst>
            </p:cNvPr>
            <p:cNvSpPr/>
            <p:nvPr/>
          </p:nvSpPr>
          <p:spPr>
            <a:xfrm>
              <a:off x="2702184" y="1114343"/>
              <a:ext cx="1315" cy="2421"/>
            </a:xfrm>
            <a:custGeom>
              <a:avLst/>
              <a:gdLst/>
              <a:ahLst/>
              <a:cxnLst/>
              <a:rect l="0" t="0" r="0" b="0"/>
              <a:pathLst>
                <a:path w="1315" h="2421">
                  <a:moveTo>
                    <a:pt x="1315" y="0"/>
                  </a:moveTo>
                  <a:lnTo>
                    <a:pt x="1315" y="2021"/>
                  </a:lnTo>
                  <a:lnTo>
                    <a:pt x="0" y="2421"/>
                  </a:lnTo>
                  <a:lnTo>
                    <a:pt x="0" y="140"/>
                  </a:lnTo>
                  <a:lnTo>
                    <a:pt x="131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7" name="Shape 178">
              <a:extLst>
                <a:ext uri="{FF2B5EF4-FFF2-40B4-BE49-F238E27FC236}">
                  <a16:creationId xmlns:a16="http://schemas.microsoft.com/office/drawing/2014/main" id="{C693C3F6-DC55-3537-A3C5-F677B3252F68}"/>
                </a:ext>
              </a:extLst>
            </p:cNvPr>
            <p:cNvSpPr/>
            <p:nvPr/>
          </p:nvSpPr>
          <p:spPr>
            <a:xfrm>
              <a:off x="2702184" y="1000346"/>
              <a:ext cx="1315" cy="17475"/>
            </a:xfrm>
            <a:custGeom>
              <a:avLst/>
              <a:gdLst/>
              <a:ahLst/>
              <a:cxnLst/>
              <a:rect l="0" t="0" r="0" b="0"/>
              <a:pathLst>
                <a:path w="1315" h="17475">
                  <a:moveTo>
                    <a:pt x="933" y="12"/>
                  </a:moveTo>
                  <a:cubicBezTo>
                    <a:pt x="1022" y="0"/>
                    <a:pt x="1124" y="127"/>
                    <a:pt x="1239" y="267"/>
                  </a:cubicBezTo>
                  <a:lnTo>
                    <a:pt x="1315" y="230"/>
                  </a:lnTo>
                  <a:lnTo>
                    <a:pt x="1315" y="4518"/>
                  </a:lnTo>
                  <a:lnTo>
                    <a:pt x="1098" y="4064"/>
                  </a:lnTo>
                  <a:lnTo>
                    <a:pt x="1315" y="4998"/>
                  </a:lnTo>
                  <a:lnTo>
                    <a:pt x="1315" y="17475"/>
                  </a:lnTo>
                  <a:lnTo>
                    <a:pt x="724" y="17456"/>
                  </a:lnTo>
                  <a:lnTo>
                    <a:pt x="0" y="17435"/>
                  </a:lnTo>
                  <a:lnTo>
                    <a:pt x="0" y="2017"/>
                  </a:lnTo>
                  <a:lnTo>
                    <a:pt x="260" y="2083"/>
                  </a:lnTo>
                  <a:cubicBezTo>
                    <a:pt x="540" y="2083"/>
                    <a:pt x="807" y="2083"/>
                    <a:pt x="1048" y="2133"/>
                  </a:cubicBezTo>
                  <a:cubicBezTo>
                    <a:pt x="997" y="1930"/>
                    <a:pt x="946" y="1739"/>
                    <a:pt x="883" y="1524"/>
                  </a:cubicBezTo>
                  <a:cubicBezTo>
                    <a:pt x="667" y="1638"/>
                    <a:pt x="477" y="1663"/>
                    <a:pt x="298" y="1663"/>
                  </a:cubicBezTo>
                  <a:lnTo>
                    <a:pt x="0" y="1643"/>
                  </a:lnTo>
                  <a:lnTo>
                    <a:pt x="0" y="1049"/>
                  </a:lnTo>
                  <a:lnTo>
                    <a:pt x="933" y="12"/>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8" name="Shape 179">
              <a:extLst>
                <a:ext uri="{FF2B5EF4-FFF2-40B4-BE49-F238E27FC236}">
                  <a16:creationId xmlns:a16="http://schemas.microsoft.com/office/drawing/2014/main" id="{3D3DA1AD-6236-9340-F927-8559D9C7371F}"/>
                </a:ext>
              </a:extLst>
            </p:cNvPr>
            <p:cNvSpPr/>
            <p:nvPr/>
          </p:nvSpPr>
          <p:spPr>
            <a:xfrm>
              <a:off x="2702184" y="1000028"/>
              <a:ext cx="235" cy="397"/>
            </a:xfrm>
            <a:custGeom>
              <a:avLst/>
              <a:gdLst/>
              <a:ahLst/>
              <a:cxnLst/>
              <a:rect l="0" t="0" r="0" b="0"/>
              <a:pathLst>
                <a:path w="235" h="397">
                  <a:moveTo>
                    <a:pt x="0" y="0"/>
                  </a:moveTo>
                  <a:lnTo>
                    <a:pt x="235" y="191"/>
                  </a:lnTo>
                  <a:lnTo>
                    <a:pt x="0" y="39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59" name="Shape 180">
              <a:extLst>
                <a:ext uri="{FF2B5EF4-FFF2-40B4-BE49-F238E27FC236}">
                  <a16:creationId xmlns:a16="http://schemas.microsoft.com/office/drawing/2014/main" id="{B9D702EC-0C97-5A21-4C1A-BB5AACACE26C}"/>
                </a:ext>
              </a:extLst>
            </p:cNvPr>
            <p:cNvSpPr/>
            <p:nvPr/>
          </p:nvSpPr>
          <p:spPr>
            <a:xfrm>
              <a:off x="2702184" y="998276"/>
              <a:ext cx="1315" cy="1098"/>
            </a:xfrm>
            <a:custGeom>
              <a:avLst/>
              <a:gdLst/>
              <a:ahLst/>
              <a:cxnLst/>
              <a:rect l="0" t="0" r="0" b="0"/>
              <a:pathLst>
                <a:path w="1315" h="1098">
                  <a:moveTo>
                    <a:pt x="1010" y="0"/>
                  </a:moveTo>
                  <a:lnTo>
                    <a:pt x="1315" y="219"/>
                  </a:lnTo>
                  <a:lnTo>
                    <a:pt x="1315" y="1061"/>
                  </a:lnTo>
                  <a:lnTo>
                    <a:pt x="0" y="1098"/>
                  </a:lnTo>
                  <a:lnTo>
                    <a:pt x="0" y="915"/>
                  </a:lnTo>
                  <a:lnTo>
                    <a:pt x="101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0" name="Shape 181">
              <a:extLst>
                <a:ext uri="{FF2B5EF4-FFF2-40B4-BE49-F238E27FC236}">
                  <a16:creationId xmlns:a16="http://schemas.microsoft.com/office/drawing/2014/main" id="{5B65796B-C328-2163-6E2C-C4A16CC80E90}"/>
                </a:ext>
              </a:extLst>
            </p:cNvPr>
            <p:cNvSpPr/>
            <p:nvPr/>
          </p:nvSpPr>
          <p:spPr>
            <a:xfrm>
              <a:off x="2703499" y="1114262"/>
              <a:ext cx="756" cy="2101"/>
            </a:xfrm>
            <a:custGeom>
              <a:avLst/>
              <a:gdLst/>
              <a:ahLst/>
              <a:cxnLst/>
              <a:rect l="0" t="0" r="0" b="0"/>
              <a:pathLst>
                <a:path w="756" h="2101">
                  <a:moveTo>
                    <a:pt x="756" y="0"/>
                  </a:moveTo>
                  <a:lnTo>
                    <a:pt x="756" y="1871"/>
                  </a:lnTo>
                  <a:lnTo>
                    <a:pt x="0" y="2101"/>
                  </a:lnTo>
                  <a:lnTo>
                    <a:pt x="0" y="81"/>
                  </a:lnTo>
                  <a:lnTo>
                    <a:pt x="7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1" name="Shape 182">
              <a:extLst>
                <a:ext uri="{FF2B5EF4-FFF2-40B4-BE49-F238E27FC236}">
                  <a16:creationId xmlns:a16="http://schemas.microsoft.com/office/drawing/2014/main" id="{F74537BC-635C-8864-9D2D-9A5053D48387}"/>
                </a:ext>
              </a:extLst>
            </p:cNvPr>
            <p:cNvSpPr/>
            <p:nvPr/>
          </p:nvSpPr>
          <p:spPr>
            <a:xfrm>
              <a:off x="2703499" y="1000333"/>
              <a:ext cx="756" cy="17512"/>
            </a:xfrm>
            <a:custGeom>
              <a:avLst/>
              <a:gdLst/>
              <a:ahLst/>
              <a:cxnLst/>
              <a:rect l="0" t="0" r="0" b="0"/>
              <a:pathLst>
                <a:path w="756" h="17512">
                  <a:moveTo>
                    <a:pt x="508" y="0"/>
                  </a:moveTo>
                  <a:lnTo>
                    <a:pt x="756" y="560"/>
                  </a:lnTo>
                  <a:lnTo>
                    <a:pt x="756" y="1807"/>
                  </a:lnTo>
                  <a:lnTo>
                    <a:pt x="102" y="1829"/>
                  </a:lnTo>
                  <a:cubicBezTo>
                    <a:pt x="178" y="2108"/>
                    <a:pt x="127" y="2349"/>
                    <a:pt x="64" y="2591"/>
                  </a:cubicBezTo>
                  <a:lnTo>
                    <a:pt x="756" y="2242"/>
                  </a:lnTo>
                  <a:lnTo>
                    <a:pt x="756" y="17512"/>
                  </a:lnTo>
                  <a:lnTo>
                    <a:pt x="0" y="17488"/>
                  </a:lnTo>
                  <a:lnTo>
                    <a:pt x="0" y="5011"/>
                  </a:lnTo>
                  <a:lnTo>
                    <a:pt x="51" y="5232"/>
                  </a:lnTo>
                  <a:cubicBezTo>
                    <a:pt x="114" y="5232"/>
                    <a:pt x="191" y="5194"/>
                    <a:pt x="279" y="5118"/>
                  </a:cubicBezTo>
                  <a:lnTo>
                    <a:pt x="0" y="4532"/>
                  </a:lnTo>
                  <a:lnTo>
                    <a:pt x="0" y="243"/>
                  </a:lnTo>
                  <a:lnTo>
                    <a:pt x="50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2" name="Shape 183">
              <a:extLst>
                <a:ext uri="{FF2B5EF4-FFF2-40B4-BE49-F238E27FC236}">
                  <a16:creationId xmlns:a16="http://schemas.microsoft.com/office/drawing/2014/main" id="{B714CAF3-0507-73BB-6CDC-A55F2426A6B0}"/>
                </a:ext>
              </a:extLst>
            </p:cNvPr>
            <p:cNvSpPr/>
            <p:nvPr/>
          </p:nvSpPr>
          <p:spPr>
            <a:xfrm>
              <a:off x="2703499" y="998494"/>
              <a:ext cx="756" cy="843"/>
            </a:xfrm>
            <a:custGeom>
              <a:avLst/>
              <a:gdLst/>
              <a:ahLst/>
              <a:cxnLst/>
              <a:rect l="0" t="0" r="0" b="0"/>
              <a:pathLst>
                <a:path w="756" h="843">
                  <a:moveTo>
                    <a:pt x="0" y="0"/>
                  </a:moveTo>
                  <a:lnTo>
                    <a:pt x="756" y="542"/>
                  </a:lnTo>
                  <a:lnTo>
                    <a:pt x="756" y="821"/>
                  </a:lnTo>
                  <a:lnTo>
                    <a:pt x="0" y="84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3" name="Shape 184">
              <a:extLst>
                <a:ext uri="{FF2B5EF4-FFF2-40B4-BE49-F238E27FC236}">
                  <a16:creationId xmlns:a16="http://schemas.microsoft.com/office/drawing/2014/main" id="{6A283E40-1693-FA30-1D4F-E041662984B1}"/>
                </a:ext>
              </a:extLst>
            </p:cNvPr>
            <p:cNvSpPr/>
            <p:nvPr/>
          </p:nvSpPr>
          <p:spPr>
            <a:xfrm>
              <a:off x="2704255" y="1114083"/>
              <a:ext cx="1683" cy="2050"/>
            </a:xfrm>
            <a:custGeom>
              <a:avLst/>
              <a:gdLst/>
              <a:ahLst/>
              <a:cxnLst/>
              <a:rect l="0" t="0" r="0" b="0"/>
              <a:pathLst>
                <a:path w="1683" h="2050">
                  <a:moveTo>
                    <a:pt x="1683" y="0"/>
                  </a:moveTo>
                  <a:lnTo>
                    <a:pt x="1683" y="1532"/>
                  </a:lnTo>
                  <a:lnTo>
                    <a:pt x="1009" y="1743"/>
                  </a:lnTo>
                  <a:lnTo>
                    <a:pt x="0" y="2050"/>
                  </a:lnTo>
                  <a:lnTo>
                    <a:pt x="0" y="179"/>
                  </a:lnTo>
                  <a:lnTo>
                    <a:pt x="168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4" name="Shape 185">
              <a:extLst>
                <a:ext uri="{FF2B5EF4-FFF2-40B4-BE49-F238E27FC236}">
                  <a16:creationId xmlns:a16="http://schemas.microsoft.com/office/drawing/2014/main" id="{8CD07266-B2F1-5644-5D3A-3B30CC9D2799}"/>
                </a:ext>
              </a:extLst>
            </p:cNvPr>
            <p:cNvSpPr/>
            <p:nvPr/>
          </p:nvSpPr>
          <p:spPr>
            <a:xfrm>
              <a:off x="2704255" y="1000663"/>
              <a:ext cx="1683" cy="17235"/>
            </a:xfrm>
            <a:custGeom>
              <a:avLst/>
              <a:gdLst/>
              <a:ahLst/>
              <a:cxnLst/>
              <a:rect l="0" t="0" r="0" b="0"/>
              <a:pathLst>
                <a:path w="1683" h="17235">
                  <a:moveTo>
                    <a:pt x="502" y="0"/>
                  </a:moveTo>
                  <a:lnTo>
                    <a:pt x="1683" y="225"/>
                  </a:lnTo>
                  <a:lnTo>
                    <a:pt x="1683" y="864"/>
                  </a:lnTo>
                  <a:lnTo>
                    <a:pt x="1022" y="292"/>
                  </a:lnTo>
                  <a:cubicBezTo>
                    <a:pt x="1047" y="1016"/>
                    <a:pt x="1492" y="610"/>
                    <a:pt x="1518" y="1334"/>
                  </a:cubicBezTo>
                  <a:cubicBezTo>
                    <a:pt x="1047" y="1715"/>
                    <a:pt x="844" y="1448"/>
                    <a:pt x="844" y="2172"/>
                  </a:cubicBezTo>
                  <a:cubicBezTo>
                    <a:pt x="971" y="2121"/>
                    <a:pt x="1150" y="2146"/>
                    <a:pt x="1339" y="2160"/>
                  </a:cubicBezTo>
                  <a:lnTo>
                    <a:pt x="1683" y="1962"/>
                  </a:lnTo>
                  <a:lnTo>
                    <a:pt x="1683" y="13105"/>
                  </a:lnTo>
                  <a:lnTo>
                    <a:pt x="1136" y="13157"/>
                  </a:lnTo>
                  <a:lnTo>
                    <a:pt x="1683" y="13557"/>
                  </a:lnTo>
                  <a:lnTo>
                    <a:pt x="1683" y="17235"/>
                  </a:lnTo>
                  <a:lnTo>
                    <a:pt x="0" y="17182"/>
                  </a:lnTo>
                  <a:lnTo>
                    <a:pt x="0" y="1912"/>
                  </a:lnTo>
                  <a:lnTo>
                    <a:pt x="692" y="1563"/>
                  </a:lnTo>
                  <a:cubicBezTo>
                    <a:pt x="400" y="1778"/>
                    <a:pt x="235" y="1625"/>
                    <a:pt x="82" y="1474"/>
                  </a:cubicBezTo>
                  <a:lnTo>
                    <a:pt x="0" y="1477"/>
                  </a:lnTo>
                  <a:lnTo>
                    <a:pt x="0" y="230"/>
                  </a:lnTo>
                  <a:lnTo>
                    <a:pt x="44" y="330"/>
                  </a:lnTo>
                  <a:cubicBezTo>
                    <a:pt x="70" y="750"/>
                    <a:pt x="133" y="1181"/>
                    <a:pt x="527" y="965"/>
                  </a:cubicBezTo>
                  <a:cubicBezTo>
                    <a:pt x="756" y="686"/>
                    <a:pt x="553" y="330"/>
                    <a:pt x="50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5" name="Shape 186">
              <a:extLst>
                <a:ext uri="{FF2B5EF4-FFF2-40B4-BE49-F238E27FC236}">
                  <a16:creationId xmlns:a16="http://schemas.microsoft.com/office/drawing/2014/main" id="{6CB4D162-354C-766F-7E99-217306B9E6F8}"/>
                </a:ext>
              </a:extLst>
            </p:cNvPr>
            <p:cNvSpPr/>
            <p:nvPr/>
          </p:nvSpPr>
          <p:spPr>
            <a:xfrm>
              <a:off x="2704255" y="999036"/>
              <a:ext cx="374" cy="279"/>
            </a:xfrm>
            <a:custGeom>
              <a:avLst/>
              <a:gdLst/>
              <a:ahLst/>
              <a:cxnLst/>
              <a:rect l="0" t="0" r="0" b="0"/>
              <a:pathLst>
                <a:path w="374" h="279">
                  <a:moveTo>
                    <a:pt x="0" y="0"/>
                  </a:moveTo>
                  <a:lnTo>
                    <a:pt x="374" y="268"/>
                  </a:lnTo>
                  <a:lnTo>
                    <a:pt x="0" y="27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6" name="Shape 187">
              <a:extLst>
                <a:ext uri="{FF2B5EF4-FFF2-40B4-BE49-F238E27FC236}">
                  <a16:creationId xmlns:a16="http://schemas.microsoft.com/office/drawing/2014/main" id="{852441D1-B9A3-DF39-E53C-6C279EED1165}"/>
                </a:ext>
              </a:extLst>
            </p:cNvPr>
            <p:cNvSpPr/>
            <p:nvPr/>
          </p:nvSpPr>
          <p:spPr>
            <a:xfrm>
              <a:off x="2704858" y="998832"/>
              <a:ext cx="1080" cy="566"/>
            </a:xfrm>
            <a:custGeom>
              <a:avLst/>
              <a:gdLst/>
              <a:ahLst/>
              <a:cxnLst/>
              <a:rect l="0" t="0" r="0" b="0"/>
              <a:pathLst>
                <a:path w="1080" h="566">
                  <a:moveTo>
                    <a:pt x="1080" y="0"/>
                  </a:moveTo>
                  <a:lnTo>
                    <a:pt x="1080" y="566"/>
                  </a:lnTo>
                  <a:lnTo>
                    <a:pt x="0" y="523"/>
                  </a:lnTo>
                  <a:cubicBezTo>
                    <a:pt x="394" y="78"/>
                    <a:pt x="635" y="129"/>
                    <a:pt x="826" y="180"/>
                  </a:cubicBezTo>
                  <a:lnTo>
                    <a:pt x="108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7" name="Shape 188">
              <a:extLst>
                <a:ext uri="{FF2B5EF4-FFF2-40B4-BE49-F238E27FC236}">
                  <a16:creationId xmlns:a16="http://schemas.microsoft.com/office/drawing/2014/main" id="{BA63C378-3ECA-5CF2-D811-718E00BD7A4F}"/>
                </a:ext>
              </a:extLst>
            </p:cNvPr>
            <p:cNvSpPr/>
            <p:nvPr/>
          </p:nvSpPr>
          <p:spPr>
            <a:xfrm>
              <a:off x="2705938" y="1113748"/>
              <a:ext cx="3149" cy="1867"/>
            </a:xfrm>
            <a:custGeom>
              <a:avLst/>
              <a:gdLst/>
              <a:ahLst/>
              <a:cxnLst/>
              <a:rect l="0" t="0" r="0" b="0"/>
              <a:pathLst>
                <a:path w="3149" h="1867">
                  <a:moveTo>
                    <a:pt x="3149" y="0"/>
                  </a:moveTo>
                  <a:lnTo>
                    <a:pt x="3149" y="622"/>
                  </a:lnTo>
                  <a:lnTo>
                    <a:pt x="2278" y="1155"/>
                  </a:lnTo>
                  <a:lnTo>
                    <a:pt x="0" y="1867"/>
                  </a:lnTo>
                  <a:lnTo>
                    <a:pt x="0" y="335"/>
                  </a:lnTo>
                  <a:lnTo>
                    <a:pt x="314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8" name="Shape 189">
              <a:extLst>
                <a:ext uri="{FF2B5EF4-FFF2-40B4-BE49-F238E27FC236}">
                  <a16:creationId xmlns:a16="http://schemas.microsoft.com/office/drawing/2014/main" id="{7AFC13FE-A45F-6979-DDE2-EC4306F2BDEF}"/>
                </a:ext>
              </a:extLst>
            </p:cNvPr>
            <p:cNvSpPr/>
            <p:nvPr/>
          </p:nvSpPr>
          <p:spPr>
            <a:xfrm>
              <a:off x="2707638" y="1001175"/>
              <a:ext cx="878" cy="1638"/>
            </a:xfrm>
            <a:custGeom>
              <a:avLst/>
              <a:gdLst/>
              <a:ahLst/>
              <a:cxnLst/>
              <a:rect l="0" t="0" r="0" b="0"/>
              <a:pathLst>
                <a:path w="878" h="1638">
                  <a:moveTo>
                    <a:pt x="0" y="0"/>
                  </a:moveTo>
                  <a:lnTo>
                    <a:pt x="878" y="1177"/>
                  </a:lnTo>
                  <a:lnTo>
                    <a:pt x="594" y="163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69" name="Shape 190">
              <a:extLst>
                <a:ext uri="{FF2B5EF4-FFF2-40B4-BE49-F238E27FC236}">
                  <a16:creationId xmlns:a16="http://schemas.microsoft.com/office/drawing/2014/main" id="{3388EE32-71D6-D5BE-8506-FE7B3017A11E}"/>
                </a:ext>
              </a:extLst>
            </p:cNvPr>
            <p:cNvSpPr/>
            <p:nvPr/>
          </p:nvSpPr>
          <p:spPr>
            <a:xfrm>
              <a:off x="2705938" y="1000410"/>
              <a:ext cx="3149" cy="17589"/>
            </a:xfrm>
            <a:custGeom>
              <a:avLst/>
              <a:gdLst/>
              <a:ahLst/>
              <a:cxnLst/>
              <a:rect l="0" t="0" r="0" b="0"/>
              <a:pathLst>
                <a:path w="3149" h="17589">
                  <a:moveTo>
                    <a:pt x="1422" y="0"/>
                  </a:moveTo>
                  <a:lnTo>
                    <a:pt x="1700" y="765"/>
                  </a:lnTo>
                  <a:lnTo>
                    <a:pt x="1574" y="597"/>
                  </a:lnTo>
                  <a:cubicBezTo>
                    <a:pt x="736" y="1409"/>
                    <a:pt x="1498" y="1435"/>
                    <a:pt x="1384" y="2476"/>
                  </a:cubicBezTo>
                  <a:cubicBezTo>
                    <a:pt x="1879" y="1803"/>
                    <a:pt x="1829" y="2641"/>
                    <a:pt x="1943" y="2971"/>
                  </a:cubicBezTo>
                  <a:lnTo>
                    <a:pt x="2294" y="2403"/>
                  </a:lnTo>
                  <a:lnTo>
                    <a:pt x="2845" y="3924"/>
                  </a:lnTo>
                  <a:lnTo>
                    <a:pt x="3149" y="4058"/>
                  </a:lnTo>
                  <a:lnTo>
                    <a:pt x="3149" y="13868"/>
                  </a:lnTo>
                  <a:lnTo>
                    <a:pt x="2603" y="13856"/>
                  </a:lnTo>
                  <a:lnTo>
                    <a:pt x="3149" y="14413"/>
                  </a:lnTo>
                  <a:lnTo>
                    <a:pt x="3149" y="17589"/>
                  </a:lnTo>
                  <a:lnTo>
                    <a:pt x="0" y="17489"/>
                  </a:lnTo>
                  <a:lnTo>
                    <a:pt x="0" y="13811"/>
                  </a:lnTo>
                  <a:lnTo>
                    <a:pt x="165" y="13932"/>
                  </a:lnTo>
                  <a:cubicBezTo>
                    <a:pt x="305" y="13932"/>
                    <a:pt x="457" y="13805"/>
                    <a:pt x="546" y="13436"/>
                  </a:cubicBezTo>
                  <a:cubicBezTo>
                    <a:pt x="381" y="13487"/>
                    <a:pt x="253" y="13423"/>
                    <a:pt x="127" y="13347"/>
                  </a:cubicBezTo>
                  <a:lnTo>
                    <a:pt x="0" y="13359"/>
                  </a:lnTo>
                  <a:lnTo>
                    <a:pt x="0" y="2215"/>
                  </a:lnTo>
                  <a:lnTo>
                    <a:pt x="762" y="1777"/>
                  </a:lnTo>
                  <a:lnTo>
                    <a:pt x="0" y="1118"/>
                  </a:lnTo>
                  <a:lnTo>
                    <a:pt x="0" y="478"/>
                  </a:lnTo>
                  <a:lnTo>
                    <a:pt x="685" y="609"/>
                  </a:lnTo>
                  <a:cubicBezTo>
                    <a:pt x="800" y="800"/>
                    <a:pt x="1753" y="647"/>
                    <a:pt x="142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0" name="Shape 191">
              <a:extLst>
                <a:ext uri="{FF2B5EF4-FFF2-40B4-BE49-F238E27FC236}">
                  <a16:creationId xmlns:a16="http://schemas.microsoft.com/office/drawing/2014/main" id="{0DCB6AFE-DA93-66B1-79F2-8A464A13738E}"/>
                </a:ext>
              </a:extLst>
            </p:cNvPr>
            <p:cNvSpPr/>
            <p:nvPr/>
          </p:nvSpPr>
          <p:spPr>
            <a:xfrm>
              <a:off x="2707524" y="999462"/>
              <a:ext cx="50" cy="21"/>
            </a:xfrm>
            <a:custGeom>
              <a:avLst/>
              <a:gdLst/>
              <a:ahLst/>
              <a:cxnLst/>
              <a:rect l="0" t="0" r="0" b="0"/>
              <a:pathLst>
                <a:path w="50" h="21">
                  <a:moveTo>
                    <a:pt x="0" y="0"/>
                  </a:moveTo>
                  <a:lnTo>
                    <a:pt x="50" y="2"/>
                  </a:lnTo>
                  <a:lnTo>
                    <a:pt x="39" y="2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1" name="Shape 192">
              <a:extLst>
                <a:ext uri="{FF2B5EF4-FFF2-40B4-BE49-F238E27FC236}">
                  <a16:creationId xmlns:a16="http://schemas.microsoft.com/office/drawing/2014/main" id="{8FBE099A-0434-4215-E067-13F400EBFEDC}"/>
                </a:ext>
              </a:extLst>
            </p:cNvPr>
            <p:cNvSpPr/>
            <p:nvPr/>
          </p:nvSpPr>
          <p:spPr>
            <a:xfrm>
              <a:off x="2705938" y="998492"/>
              <a:ext cx="1587" cy="970"/>
            </a:xfrm>
            <a:custGeom>
              <a:avLst/>
              <a:gdLst/>
              <a:ahLst/>
              <a:cxnLst/>
              <a:rect l="0" t="0" r="0" b="0"/>
              <a:pathLst>
                <a:path w="1587" h="970">
                  <a:moveTo>
                    <a:pt x="482" y="0"/>
                  </a:moveTo>
                  <a:cubicBezTo>
                    <a:pt x="279" y="698"/>
                    <a:pt x="571" y="647"/>
                    <a:pt x="927" y="609"/>
                  </a:cubicBezTo>
                  <a:lnTo>
                    <a:pt x="1587" y="970"/>
                  </a:lnTo>
                  <a:lnTo>
                    <a:pt x="0" y="906"/>
                  </a:lnTo>
                  <a:lnTo>
                    <a:pt x="0" y="340"/>
                  </a:lnTo>
                  <a:lnTo>
                    <a:pt x="48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2" name="Shape 193">
              <a:extLst>
                <a:ext uri="{FF2B5EF4-FFF2-40B4-BE49-F238E27FC236}">
                  <a16:creationId xmlns:a16="http://schemas.microsoft.com/office/drawing/2014/main" id="{802A138D-D991-0D85-338A-AAE2875DFDF3}"/>
                </a:ext>
              </a:extLst>
            </p:cNvPr>
            <p:cNvSpPr/>
            <p:nvPr/>
          </p:nvSpPr>
          <p:spPr>
            <a:xfrm>
              <a:off x="2707574" y="998276"/>
              <a:ext cx="1107" cy="1232"/>
            </a:xfrm>
            <a:custGeom>
              <a:avLst/>
              <a:gdLst/>
              <a:ahLst/>
              <a:cxnLst/>
              <a:rect l="0" t="0" r="0" b="0"/>
              <a:pathLst>
                <a:path w="1107" h="1232">
                  <a:moveTo>
                    <a:pt x="675" y="0"/>
                  </a:moveTo>
                  <a:cubicBezTo>
                    <a:pt x="713" y="0"/>
                    <a:pt x="751" y="12"/>
                    <a:pt x="802" y="12"/>
                  </a:cubicBezTo>
                  <a:cubicBezTo>
                    <a:pt x="243" y="915"/>
                    <a:pt x="497" y="1194"/>
                    <a:pt x="1107" y="1232"/>
                  </a:cubicBezTo>
                  <a:lnTo>
                    <a:pt x="0" y="1188"/>
                  </a:lnTo>
                  <a:lnTo>
                    <a:pt x="67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3" name="Shape 194">
              <a:extLst>
                <a:ext uri="{FF2B5EF4-FFF2-40B4-BE49-F238E27FC236}">
                  <a16:creationId xmlns:a16="http://schemas.microsoft.com/office/drawing/2014/main" id="{C24AF166-5ABF-BFDB-B0D6-CEA6F488A994}"/>
                </a:ext>
              </a:extLst>
            </p:cNvPr>
            <p:cNvSpPr/>
            <p:nvPr/>
          </p:nvSpPr>
          <p:spPr>
            <a:xfrm>
              <a:off x="2708033" y="997056"/>
              <a:ext cx="1053" cy="953"/>
            </a:xfrm>
            <a:custGeom>
              <a:avLst/>
              <a:gdLst/>
              <a:ahLst/>
              <a:cxnLst/>
              <a:rect l="0" t="0" r="0" b="0"/>
              <a:pathLst>
                <a:path w="1053" h="953">
                  <a:moveTo>
                    <a:pt x="915" y="0"/>
                  </a:moveTo>
                  <a:lnTo>
                    <a:pt x="1053" y="156"/>
                  </a:lnTo>
                  <a:lnTo>
                    <a:pt x="1053" y="834"/>
                  </a:lnTo>
                  <a:lnTo>
                    <a:pt x="571" y="953"/>
                  </a:lnTo>
                  <a:cubicBezTo>
                    <a:pt x="368" y="851"/>
                    <a:pt x="165" y="750"/>
                    <a:pt x="0" y="788"/>
                  </a:cubicBezTo>
                  <a:cubicBezTo>
                    <a:pt x="0" y="64"/>
                    <a:pt x="533" y="660"/>
                    <a:pt x="91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4" name="Shape 195">
              <a:extLst>
                <a:ext uri="{FF2B5EF4-FFF2-40B4-BE49-F238E27FC236}">
                  <a16:creationId xmlns:a16="http://schemas.microsoft.com/office/drawing/2014/main" id="{700CCDDE-154A-ED6B-C192-1B9C85F0A158}"/>
                </a:ext>
              </a:extLst>
            </p:cNvPr>
            <p:cNvSpPr/>
            <p:nvPr/>
          </p:nvSpPr>
          <p:spPr>
            <a:xfrm>
              <a:off x="2709086" y="1113627"/>
              <a:ext cx="1138" cy="743"/>
            </a:xfrm>
            <a:custGeom>
              <a:avLst/>
              <a:gdLst/>
              <a:ahLst/>
              <a:cxnLst/>
              <a:rect l="0" t="0" r="0" b="0"/>
              <a:pathLst>
                <a:path w="1138" h="743">
                  <a:moveTo>
                    <a:pt x="1138" y="0"/>
                  </a:moveTo>
                  <a:lnTo>
                    <a:pt x="1138" y="48"/>
                  </a:lnTo>
                  <a:lnTo>
                    <a:pt x="0" y="743"/>
                  </a:lnTo>
                  <a:lnTo>
                    <a:pt x="0" y="121"/>
                  </a:lnTo>
                  <a:lnTo>
                    <a:pt x="113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5" name="Shape 196">
              <a:extLst>
                <a:ext uri="{FF2B5EF4-FFF2-40B4-BE49-F238E27FC236}">
                  <a16:creationId xmlns:a16="http://schemas.microsoft.com/office/drawing/2014/main" id="{0EBA172B-23E8-7518-DB96-C5E6D8454061}"/>
                </a:ext>
              </a:extLst>
            </p:cNvPr>
            <p:cNvSpPr/>
            <p:nvPr/>
          </p:nvSpPr>
          <p:spPr>
            <a:xfrm>
              <a:off x="2709086" y="1003308"/>
              <a:ext cx="1138" cy="14727"/>
            </a:xfrm>
            <a:custGeom>
              <a:avLst/>
              <a:gdLst/>
              <a:ahLst/>
              <a:cxnLst/>
              <a:rect l="0" t="0" r="0" b="0"/>
              <a:pathLst>
                <a:path w="1138" h="14727">
                  <a:moveTo>
                    <a:pt x="1138" y="0"/>
                  </a:moveTo>
                  <a:lnTo>
                    <a:pt x="1138" y="5695"/>
                  </a:lnTo>
                  <a:lnTo>
                    <a:pt x="546" y="5420"/>
                  </a:lnTo>
                  <a:cubicBezTo>
                    <a:pt x="584" y="5776"/>
                    <a:pt x="687" y="6004"/>
                    <a:pt x="864" y="6004"/>
                  </a:cubicBezTo>
                  <a:lnTo>
                    <a:pt x="1138" y="5846"/>
                  </a:lnTo>
                  <a:lnTo>
                    <a:pt x="1138" y="12236"/>
                  </a:lnTo>
                  <a:lnTo>
                    <a:pt x="953" y="12202"/>
                  </a:lnTo>
                  <a:cubicBezTo>
                    <a:pt x="737" y="12138"/>
                    <a:pt x="508" y="12062"/>
                    <a:pt x="191" y="12265"/>
                  </a:cubicBezTo>
                  <a:cubicBezTo>
                    <a:pt x="191" y="12468"/>
                    <a:pt x="153" y="12633"/>
                    <a:pt x="102" y="12812"/>
                  </a:cubicBezTo>
                  <a:lnTo>
                    <a:pt x="763" y="13053"/>
                  </a:lnTo>
                  <a:cubicBezTo>
                    <a:pt x="788" y="12900"/>
                    <a:pt x="826" y="12748"/>
                    <a:pt x="902" y="12608"/>
                  </a:cubicBezTo>
                  <a:lnTo>
                    <a:pt x="1138" y="12822"/>
                  </a:lnTo>
                  <a:lnTo>
                    <a:pt x="1138" y="14727"/>
                  </a:lnTo>
                  <a:lnTo>
                    <a:pt x="0" y="14691"/>
                  </a:lnTo>
                  <a:lnTo>
                    <a:pt x="0" y="11515"/>
                  </a:lnTo>
                  <a:lnTo>
                    <a:pt x="39" y="11554"/>
                  </a:lnTo>
                  <a:cubicBezTo>
                    <a:pt x="242" y="11554"/>
                    <a:pt x="445" y="11402"/>
                    <a:pt x="546" y="10995"/>
                  </a:cubicBezTo>
                  <a:cubicBezTo>
                    <a:pt x="318" y="11097"/>
                    <a:pt x="153" y="11033"/>
                    <a:pt x="1" y="10970"/>
                  </a:cubicBezTo>
                  <a:lnTo>
                    <a:pt x="0" y="10970"/>
                  </a:lnTo>
                  <a:lnTo>
                    <a:pt x="0" y="1160"/>
                  </a:lnTo>
                  <a:lnTo>
                    <a:pt x="445" y="1356"/>
                  </a:lnTo>
                  <a:lnTo>
                    <a:pt x="113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6" name="Shape 197">
              <a:extLst>
                <a:ext uri="{FF2B5EF4-FFF2-40B4-BE49-F238E27FC236}">
                  <a16:creationId xmlns:a16="http://schemas.microsoft.com/office/drawing/2014/main" id="{ADB2E9E8-F641-04A5-3D48-D224CA6D8801}"/>
                </a:ext>
              </a:extLst>
            </p:cNvPr>
            <p:cNvSpPr/>
            <p:nvPr/>
          </p:nvSpPr>
          <p:spPr>
            <a:xfrm>
              <a:off x="2709493" y="1001485"/>
              <a:ext cx="731" cy="1398"/>
            </a:xfrm>
            <a:custGeom>
              <a:avLst/>
              <a:gdLst/>
              <a:ahLst/>
              <a:cxnLst/>
              <a:rect l="0" t="0" r="0" b="0"/>
              <a:pathLst>
                <a:path w="731" h="1398">
                  <a:moveTo>
                    <a:pt x="295" y="0"/>
                  </a:moveTo>
                  <a:lnTo>
                    <a:pt x="731" y="176"/>
                  </a:lnTo>
                  <a:lnTo>
                    <a:pt x="731" y="1398"/>
                  </a:lnTo>
                  <a:lnTo>
                    <a:pt x="0" y="1248"/>
                  </a:lnTo>
                  <a:lnTo>
                    <a:pt x="29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7" name="Shape 198">
              <a:extLst>
                <a:ext uri="{FF2B5EF4-FFF2-40B4-BE49-F238E27FC236}">
                  <a16:creationId xmlns:a16="http://schemas.microsoft.com/office/drawing/2014/main" id="{24C02BFA-F290-66A9-66DA-67A09972EB15}"/>
                </a:ext>
              </a:extLst>
            </p:cNvPr>
            <p:cNvSpPr/>
            <p:nvPr/>
          </p:nvSpPr>
          <p:spPr>
            <a:xfrm>
              <a:off x="2709608" y="1000905"/>
              <a:ext cx="368" cy="581"/>
            </a:xfrm>
            <a:custGeom>
              <a:avLst/>
              <a:gdLst/>
              <a:ahLst/>
              <a:cxnLst/>
              <a:rect l="0" t="0" r="0" b="0"/>
              <a:pathLst>
                <a:path w="368" h="581">
                  <a:moveTo>
                    <a:pt x="317" y="0"/>
                  </a:moveTo>
                  <a:lnTo>
                    <a:pt x="180" y="581"/>
                  </a:lnTo>
                  <a:lnTo>
                    <a:pt x="0" y="508"/>
                  </a:lnTo>
                  <a:cubicBezTo>
                    <a:pt x="126" y="343"/>
                    <a:pt x="368" y="203"/>
                    <a:pt x="31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8" name="Shape 199">
              <a:extLst>
                <a:ext uri="{FF2B5EF4-FFF2-40B4-BE49-F238E27FC236}">
                  <a16:creationId xmlns:a16="http://schemas.microsoft.com/office/drawing/2014/main" id="{8642EF5D-ECED-D3E3-87A9-9C55F5ABFFC8}"/>
                </a:ext>
              </a:extLst>
            </p:cNvPr>
            <p:cNvSpPr/>
            <p:nvPr/>
          </p:nvSpPr>
          <p:spPr>
            <a:xfrm>
              <a:off x="2709163" y="998886"/>
              <a:ext cx="978" cy="2044"/>
            </a:xfrm>
            <a:custGeom>
              <a:avLst/>
              <a:gdLst/>
              <a:ahLst/>
              <a:cxnLst/>
              <a:rect l="0" t="0" r="0" b="0"/>
              <a:pathLst>
                <a:path w="978" h="2044">
                  <a:moveTo>
                    <a:pt x="978" y="1105"/>
                  </a:moveTo>
                  <a:cubicBezTo>
                    <a:pt x="0" y="2044"/>
                    <a:pt x="26" y="711"/>
                    <a:pt x="24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79" name="Shape 200">
              <a:extLst>
                <a:ext uri="{FF2B5EF4-FFF2-40B4-BE49-F238E27FC236}">
                  <a16:creationId xmlns:a16="http://schemas.microsoft.com/office/drawing/2014/main" id="{7B23C90A-7A9F-1FD3-95E5-0227BC3E1927}"/>
                </a:ext>
              </a:extLst>
            </p:cNvPr>
            <p:cNvSpPr/>
            <p:nvPr/>
          </p:nvSpPr>
          <p:spPr>
            <a:xfrm>
              <a:off x="2709086" y="997212"/>
              <a:ext cx="496" cy="678"/>
            </a:xfrm>
            <a:custGeom>
              <a:avLst/>
              <a:gdLst/>
              <a:ahLst/>
              <a:cxnLst/>
              <a:rect l="0" t="0" r="0" b="0"/>
              <a:pathLst>
                <a:path w="496" h="678">
                  <a:moveTo>
                    <a:pt x="0" y="0"/>
                  </a:moveTo>
                  <a:lnTo>
                    <a:pt x="496" y="556"/>
                  </a:lnTo>
                  <a:lnTo>
                    <a:pt x="0" y="67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0" name="Shape 201">
              <a:extLst>
                <a:ext uri="{FF2B5EF4-FFF2-40B4-BE49-F238E27FC236}">
                  <a16:creationId xmlns:a16="http://schemas.microsoft.com/office/drawing/2014/main" id="{E894A9E9-2C0F-06D2-BF8B-A1FE131B0F80}"/>
                </a:ext>
              </a:extLst>
            </p:cNvPr>
            <p:cNvSpPr/>
            <p:nvPr/>
          </p:nvSpPr>
          <p:spPr>
            <a:xfrm>
              <a:off x="2710224" y="1113617"/>
              <a:ext cx="95" cy="58"/>
            </a:xfrm>
            <a:custGeom>
              <a:avLst/>
              <a:gdLst/>
              <a:ahLst/>
              <a:cxnLst/>
              <a:rect l="0" t="0" r="0" b="0"/>
              <a:pathLst>
                <a:path w="95" h="58">
                  <a:moveTo>
                    <a:pt x="95" y="0"/>
                  </a:moveTo>
                  <a:lnTo>
                    <a:pt x="0" y="58"/>
                  </a:lnTo>
                  <a:lnTo>
                    <a:pt x="0" y="10"/>
                  </a:lnTo>
                  <a:lnTo>
                    <a:pt x="9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1" name="Shape 202">
              <a:extLst>
                <a:ext uri="{FF2B5EF4-FFF2-40B4-BE49-F238E27FC236}">
                  <a16:creationId xmlns:a16="http://schemas.microsoft.com/office/drawing/2014/main" id="{33E919D5-D0C9-9DD9-E899-BD00576CE724}"/>
                </a:ext>
              </a:extLst>
            </p:cNvPr>
            <p:cNvSpPr/>
            <p:nvPr/>
          </p:nvSpPr>
          <p:spPr>
            <a:xfrm>
              <a:off x="2710224" y="1000663"/>
              <a:ext cx="1174" cy="17407"/>
            </a:xfrm>
            <a:custGeom>
              <a:avLst/>
              <a:gdLst/>
              <a:ahLst/>
              <a:cxnLst/>
              <a:rect l="0" t="0" r="0" b="0"/>
              <a:pathLst>
                <a:path w="1174" h="17407">
                  <a:moveTo>
                    <a:pt x="1103" y="192"/>
                  </a:moveTo>
                  <a:lnTo>
                    <a:pt x="1103" y="2165"/>
                  </a:lnTo>
                  <a:lnTo>
                    <a:pt x="387" y="2096"/>
                  </a:lnTo>
                  <a:lnTo>
                    <a:pt x="1103" y="2373"/>
                  </a:lnTo>
                  <a:lnTo>
                    <a:pt x="1103" y="13402"/>
                  </a:lnTo>
                  <a:lnTo>
                    <a:pt x="679" y="13513"/>
                  </a:lnTo>
                  <a:cubicBezTo>
                    <a:pt x="793" y="13462"/>
                    <a:pt x="870" y="13513"/>
                    <a:pt x="933" y="13564"/>
                  </a:cubicBezTo>
                  <a:lnTo>
                    <a:pt x="1103" y="13484"/>
                  </a:lnTo>
                  <a:lnTo>
                    <a:pt x="1103" y="17407"/>
                  </a:lnTo>
                  <a:lnTo>
                    <a:pt x="0" y="17372"/>
                  </a:lnTo>
                  <a:lnTo>
                    <a:pt x="0" y="15466"/>
                  </a:lnTo>
                  <a:lnTo>
                    <a:pt x="590" y="16002"/>
                  </a:lnTo>
                  <a:cubicBezTo>
                    <a:pt x="1174" y="15608"/>
                    <a:pt x="1073" y="15075"/>
                    <a:pt x="908" y="14516"/>
                  </a:cubicBezTo>
                  <a:cubicBezTo>
                    <a:pt x="603" y="14821"/>
                    <a:pt x="361" y="14910"/>
                    <a:pt x="158" y="14910"/>
                  </a:cubicBezTo>
                  <a:lnTo>
                    <a:pt x="0" y="14880"/>
                  </a:lnTo>
                  <a:lnTo>
                    <a:pt x="0" y="8491"/>
                  </a:lnTo>
                  <a:lnTo>
                    <a:pt x="146" y="8407"/>
                  </a:lnTo>
                  <a:lnTo>
                    <a:pt x="0" y="8340"/>
                  </a:lnTo>
                  <a:lnTo>
                    <a:pt x="0" y="2645"/>
                  </a:lnTo>
                  <a:lnTo>
                    <a:pt x="196" y="2261"/>
                  </a:lnTo>
                  <a:lnTo>
                    <a:pt x="0" y="2221"/>
                  </a:lnTo>
                  <a:lnTo>
                    <a:pt x="0" y="998"/>
                  </a:lnTo>
                  <a:lnTo>
                    <a:pt x="361" y="1143"/>
                  </a:lnTo>
                  <a:cubicBezTo>
                    <a:pt x="831" y="686"/>
                    <a:pt x="19" y="1004"/>
                    <a:pt x="171" y="330"/>
                  </a:cubicBezTo>
                  <a:cubicBezTo>
                    <a:pt x="450" y="0"/>
                    <a:pt x="564" y="140"/>
                    <a:pt x="666" y="280"/>
                  </a:cubicBezTo>
                  <a:lnTo>
                    <a:pt x="1103" y="192"/>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2" name="Shape 203">
              <a:extLst>
                <a:ext uri="{FF2B5EF4-FFF2-40B4-BE49-F238E27FC236}">
                  <a16:creationId xmlns:a16="http://schemas.microsoft.com/office/drawing/2014/main" id="{B51E4820-2862-3107-59F5-1D317C7F64D5}"/>
                </a:ext>
              </a:extLst>
            </p:cNvPr>
            <p:cNvSpPr/>
            <p:nvPr/>
          </p:nvSpPr>
          <p:spPr>
            <a:xfrm>
              <a:off x="2711327" y="1003036"/>
              <a:ext cx="2624" cy="15125"/>
            </a:xfrm>
            <a:custGeom>
              <a:avLst/>
              <a:gdLst/>
              <a:ahLst/>
              <a:cxnLst/>
              <a:rect l="0" t="0" r="0" b="0"/>
              <a:pathLst>
                <a:path w="2624" h="15125">
                  <a:moveTo>
                    <a:pt x="0" y="0"/>
                  </a:moveTo>
                  <a:lnTo>
                    <a:pt x="2624" y="1017"/>
                  </a:lnTo>
                  <a:lnTo>
                    <a:pt x="2624" y="11692"/>
                  </a:lnTo>
                  <a:lnTo>
                    <a:pt x="2256" y="11520"/>
                  </a:lnTo>
                  <a:cubicBezTo>
                    <a:pt x="2319" y="11800"/>
                    <a:pt x="2383" y="12054"/>
                    <a:pt x="2446" y="12333"/>
                  </a:cubicBezTo>
                  <a:lnTo>
                    <a:pt x="2624" y="12181"/>
                  </a:lnTo>
                  <a:lnTo>
                    <a:pt x="2624" y="12957"/>
                  </a:lnTo>
                  <a:lnTo>
                    <a:pt x="2015" y="13336"/>
                  </a:lnTo>
                  <a:lnTo>
                    <a:pt x="2624" y="13248"/>
                  </a:lnTo>
                  <a:lnTo>
                    <a:pt x="2624" y="14706"/>
                  </a:lnTo>
                  <a:lnTo>
                    <a:pt x="2586" y="14708"/>
                  </a:lnTo>
                  <a:lnTo>
                    <a:pt x="2624" y="14887"/>
                  </a:lnTo>
                  <a:lnTo>
                    <a:pt x="2624" y="15125"/>
                  </a:lnTo>
                  <a:lnTo>
                    <a:pt x="1088" y="15077"/>
                  </a:lnTo>
                  <a:cubicBezTo>
                    <a:pt x="1150" y="14721"/>
                    <a:pt x="1354" y="14429"/>
                    <a:pt x="1315" y="14035"/>
                  </a:cubicBezTo>
                  <a:cubicBezTo>
                    <a:pt x="973" y="14162"/>
                    <a:pt x="820" y="13921"/>
                    <a:pt x="274" y="14404"/>
                  </a:cubicBezTo>
                  <a:cubicBezTo>
                    <a:pt x="465" y="14619"/>
                    <a:pt x="515" y="14848"/>
                    <a:pt x="541" y="15051"/>
                  </a:cubicBezTo>
                  <a:lnTo>
                    <a:pt x="0" y="15034"/>
                  </a:lnTo>
                  <a:lnTo>
                    <a:pt x="0" y="11111"/>
                  </a:lnTo>
                  <a:lnTo>
                    <a:pt x="402" y="10923"/>
                  </a:lnTo>
                  <a:lnTo>
                    <a:pt x="0" y="1102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3" name="Shape 204">
              <a:extLst>
                <a:ext uri="{FF2B5EF4-FFF2-40B4-BE49-F238E27FC236}">
                  <a16:creationId xmlns:a16="http://schemas.microsoft.com/office/drawing/2014/main" id="{9923C74F-F092-39B5-27B8-C1E34239D4B2}"/>
                </a:ext>
              </a:extLst>
            </p:cNvPr>
            <p:cNvSpPr/>
            <p:nvPr/>
          </p:nvSpPr>
          <p:spPr>
            <a:xfrm>
              <a:off x="2711017" y="1000828"/>
              <a:ext cx="3035" cy="2134"/>
            </a:xfrm>
            <a:custGeom>
              <a:avLst/>
              <a:gdLst/>
              <a:ahLst/>
              <a:cxnLst/>
              <a:rect l="0" t="0" r="0" b="0"/>
              <a:pathLst>
                <a:path w="3035" h="2134">
                  <a:moveTo>
                    <a:pt x="445" y="0"/>
                  </a:moveTo>
                  <a:cubicBezTo>
                    <a:pt x="0" y="1778"/>
                    <a:pt x="1740" y="826"/>
                    <a:pt x="2908" y="115"/>
                  </a:cubicBezTo>
                  <a:cubicBezTo>
                    <a:pt x="3035" y="839"/>
                    <a:pt x="2870" y="2134"/>
                    <a:pt x="2045" y="2057"/>
                  </a:cubicBezTo>
                  <a:lnTo>
                    <a:pt x="1760" y="1805"/>
                  </a:lnTo>
                  <a:lnTo>
                    <a:pt x="508" y="2019"/>
                  </a:lnTo>
                  <a:lnTo>
                    <a:pt x="310" y="2000"/>
                  </a:lnTo>
                  <a:lnTo>
                    <a:pt x="310" y="27"/>
                  </a:lnTo>
                  <a:lnTo>
                    <a:pt x="44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4" name="Shape 205">
              <a:extLst>
                <a:ext uri="{FF2B5EF4-FFF2-40B4-BE49-F238E27FC236}">
                  <a16:creationId xmlns:a16="http://schemas.microsoft.com/office/drawing/2014/main" id="{13A0DE57-6BA1-01F7-CC0E-73C623F05095}"/>
                </a:ext>
              </a:extLst>
            </p:cNvPr>
            <p:cNvSpPr/>
            <p:nvPr/>
          </p:nvSpPr>
          <p:spPr>
            <a:xfrm>
              <a:off x="2713735" y="999989"/>
              <a:ext cx="216" cy="153"/>
            </a:xfrm>
            <a:custGeom>
              <a:avLst/>
              <a:gdLst/>
              <a:ahLst/>
              <a:cxnLst/>
              <a:rect l="0" t="0" r="0" b="0"/>
              <a:pathLst>
                <a:path w="216" h="153">
                  <a:moveTo>
                    <a:pt x="216" y="0"/>
                  </a:moveTo>
                  <a:lnTo>
                    <a:pt x="216" y="143"/>
                  </a:lnTo>
                  <a:lnTo>
                    <a:pt x="0" y="153"/>
                  </a:lnTo>
                  <a:lnTo>
                    <a:pt x="21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5" name="Shape 206">
              <a:extLst>
                <a:ext uri="{FF2B5EF4-FFF2-40B4-BE49-F238E27FC236}">
                  <a16:creationId xmlns:a16="http://schemas.microsoft.com/office/drawing/2014/main" id="{5960EB08-227A-7A9F-9EAF-8F210FF177F2}"/>
                </a:ext>
              </a:extLst>
            </p:cNvPr>
            <p:cNvSpPr/>
            <p:nvPr/>
          </p:nvSpPr>
          <p:spPr>
            <a:xfrm>
              <a:off x="2713951" y="1017923"/>
              <a:ext cx="51" cy="240"/>
            </a:xfrm>
            <a:custGeom>
              <a:avLst/>
              <a:gdLst/>
              <a:ahLst/>
              <a:cxnLst/>
              <a:rect l="0" t="0" r="0" b="0"/>
              <a:pathLst>
                <a:path w="51" h="240">
                  <a:moveTo>
                    <a:pt x="0" y="0"/>
                  </a:moveTo>
                  <a:lnTo>
                    <a:pt x="51" y="240"/>
                  </a:lnTo>
                  <a:lnTo>
                    <a:pt x="0" y="23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6" name="Shape 207">
              <a:extLst>
                <a:ext uri="{FF2B5EF4-FFF2-40B4-BE49-F238E27FC236}">
                  <a16:creationId xmlns:a16="http://schemas.microsoft.com/office/drawing/2014/main" id="{CB563730-28C5-04BC-8187-52000A893846}"/>
                </a:ext>
              </a:extLst>
            </p:cNvPr>
            <p:cNvSpPr/>
            <p:nvPr/>
          </p:nvSpPr>
          <p:spPr>
            <a:xfrm>
              <a:off x="2713951" y="1015408"/>
              <a:ext cx="1643" cy="2731"/>
            </a:xfrm>
            <a:custGeom>
              <a:avLst/>
              <a:gdLst/>
              <a:ahLst/>
              <a:cxnLst/>
              <a:rect l="0" t="0" r="0" b="0"/>
              <a:pathLst>
                <a:path w="1643" h="2731">
                  <a:moveTo>
                    <a:pt x="915" y="0"/>
                  </a:moveTo>
                  <a:lnTo>
                    <a:pt x="1643" y="326"/>
                  </a:lnTo>
                  <a:lnTo>
                    <a:pt x="1643" y="2729"/>
                  </a:lnTo>
                  <a:lnTo>
                    <a:pt x="1575" y="2731"/>
                  </a:lnTo>
                  <a:cubicBezTo>
                    <a:pt x="1588" y="2057"/>
                    <a:pt x="1143" y="2184"/>
                    <a:pt x="686" y="2299"/>
                  </a:cubicBezTo>
                  <a:lnTo>
                    <a:pt x="0" y="2335"/>
                  </a:lnTo>
                  <a:lnTo>
                    <a:pt x="0" y="877"/>
                  </a:lnTo>
                  <a:lnTo>
                    <a:pt x="267" y="838"/>
                  </a:lnTo>
                  <a:cubicBezTo>
                    <a:pt x="343" y="915"/>
                    <a:pt x="444" y="915"/>
                    <a:pt x="508" y="1067"/>
                  </a:cubicBezTo>
                  <a:cubicBezTo>
                    <a:pt x="1016" y="788"/>
                    <a:pt x="762" y="356"/>
                    <a:pt x="91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7" name="Shape 208">
              <a:extLst>
                <a:ext uri="{FF2B5EF4-FFF2-40B4-BE49-F238E27FC236}">
                  <a16:creationId xmlns:a16="http://schemas.microsoft.com/office/drawing/2014/main" id="{450DBF9A-2075-0B84-A813-D42856E6369F}"/>
                </a:ext>
              </a:extLst>
            </p:cNvPr>
            <p:cNvSpPr/>
            <p:nvPr/>
          </p:nvSpPr>
          <p:spPr>
            <a:xfrm>
              <a:off x="2713951" y="1004053"/>
              <a:ext cx="1643" cy="11940"/>
            </a:xfrm>
            <a:custGeom>
              <a:avLst/>
              <a:gdLst/>
              <a:ahLst/>
              <a:cxnLst/>
              <a:rect l="0" t="0" r="0" b="0"/>
              <a:pathLst>
                <a:path w="1643" h="11940">
                  <a:moveTo>
                    <a:pt x="0" y="0"/>
                  </a:moveTo>
                  <a:lnTo>
                    <a:pt x="1643" y="636"/>
                  </a:lnTo>
                  <a:lnTo>
                    <a:pt x="1643" y="4553"/>
                  </a:lnTo>
                  <a:lnTo>
                    <a:pt x="1283" y="4294"/>
                  </a:lnTo>
                  <a:cubicBezTo>
                    <a:pt x="1130" y="4687"/>
                    <a:pt x="1321" y="5056"/>
                    <a:pt x="1625" y="5056"/>
                  </a:cubicBezTo>
                  <a:lnTo>
                    <a:pt x="1643" y="5047"/>
                  </a:lnTo>
                  <a:lnTo>
                    <a:pt x="1643" y="11161"/>
                  </a:lnTo>
                  <a:lnTo>
                    <a:pt x="724" y="10542"/>
                  </a:lnTo>
                  <a:cubicBezTo>
                    <a:pt x="444" y="10923"/>
                    <a:pt x="432" y="11354"/>
                    <a:pt x="267" y="11774"/>
                  </a:cubicBezTo>
                  <a:lnTo>
                    <a:pt x="0" y="11940"/>
                  </a:lnTo>
                  <a:lnTo>
                    <a:pt x="0" y="11164"/>
                  </a:lnTo>
                  <a:lnTo>
                    <a:pt x="368" y="10847"/>
                  </a:lnTo>
                  <a:lnTo>
                    <a:pt x="0" y="10675"/>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8" name="Shape 209">
              <a:extLst>
                <a:ext uri="{FF2B5EF4-FFF2-40B4-BE49-F238E27FC236}">
                  <a16:creationId xmlns:a16="http://schemas.microsoft.com/office/drawing/2014/main" id="{1941614C-0F96-F407-50EA-031199E4C505}"/>
                </a:ext>
              </a:extLst>
            </p:cNvPr>
            <p:cNvSpPr/>
            <p:nvPr/>
          </p:nvSpPr>
          <p:spPr>
            <a:xfrm>
              <a:off x="2713989" y="1001920"/>
              <a:ext cx="1605" cy="1179"/>
            </a:xfrm>
            <a:custGeom>
              <a:avLst/>
              <a:gdLst/>
              <a:ahLst/>
              <a:cxnLst/>
              <a:rect l="0" t="0" r="0" b="0"/>
              <a:pathLst>
                <a:path w="1605" h="1179">
                  <a:moveTo>
                    <a:pt x="1181" y="0"/>
                  </a:moveTo>
                  <a:lnTo>
                    <a:pt x="1605" y="102"/>
                  </a:lnTo>
                  <a:lnTo>
                    <a:pt x="1605" y="1179"/>
                  </a:lnTo>
                  <a:lnTo>
                    <a:pt x="0" y="191"/>
                  </a:lnTo>
                  <a:cubicBezTo>
                    <a:pt x="419" y="64"/>
                    <a:pt x="813" y="0"/>
                    <a:pt x="118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89" name="Shape 210">
              <a:extLst>
                <a:ext uri="{FF2B5EF4-FFF2-40B4-BE49-F238E27FC236}">
                  <a16:creationId xmlns:a16="http://schemas.microsoft.com/office/drawing/2014/main" id="{7E090170-85AF-7F7A-FD6A-218D575EB432}"/>
                </a:ext>
              </a:extLst>
            </p:cNvPr>
            <p:cNvSpPr/>
            <p:nvPr/>
          </p:nvSpPr>
          <p:spPr>
            <a:xfrm>
              <a:off x="2713951" y="999710"/>
              <a:ext cx="1308" cy="422"/>
            </a:xfrm>
            <a:custGeom>
              <a:avLst/>
              <a:gdLst/>
              <a:ahLst/>
              <a:cxnLst/>
              <a:rect l="0" t="0" r="0" b="0"/>
              <a:pathLst>
                <a:path w="1308" h="422">
                  <a:moveTo>
                    <a:pt x="394" y="0"/>
                  </a:moveTo>
                  <a:cubicBezTo>
                    <a:pt x="736" y="0"/>
                    <a:pt x="1130" y="204"/>
                    <a:pt x="1308" y="356"/>
                  </a:cubicBezTo>
                  <a:lnTo>
                    <a:pt x="0" y="422"/>
                  </a:lnTo>
                  <a:lnTo>
                    <a:pt x="0" y="279"/>
                  </a:lnTo>
                  <a:lnTo>
                    <a:pt x="39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0" name="Shape 211">
              <a:extLst>
                <a:ext uri="{FF2B5EF4-FFF2-40B4-BE49-F238E27FC236}">
                  <a16:creationId xmlns:a16="http://schemas.microsoft.com/office/drawing/2014/main" id="{EDA7BD08-FAA6-681F-4EEF-105DB35FA7EA}"/>
                </a:ext>
              </a:extLst>
            </p:cNvPr>
            <p:cNvSpPr/>
            <p:nvPr/>
          </p:nvSpPr>
          <p:spPr>
            <a:xfrm>
              <a:off x="2715594" y="1015733"/>
              <a:ext cx="1500" cy="2404"/>
            </a:xfrm>
            <a:custGeom>
              <a:avLst/>
              <a:gdLst/>
              <a:ahLst/>
              <a:cxnLst/>
              <a:rect l="0" t="0" r="0" b="0"/>
              <a:pathLst>
                <a:path w="1500" h="2404">
                  <a:moveTo>
                    <a:pt x="0" y="0"/>
                  </a:moveTo>
                  <a:lnTo>
                    <a:pt x="694" y="309"/>
                  </a:lnTo>
                  <a:cubicBezTo>
                    <a:pt x="553" y="386"/>
                    <a:pt x="388" y="450"/>
                    <a:pt x="262" y="462"/>
                  </a:cubicBezTo>
                  <a:cubicBezTo>
                    <a:pt x="236" y="983"/>
                    <a:pt x="579" y="894"/>
                    <a:pt x="922" y="780"/>
                  </a:cubicBezTo>
                  <a:lnTo>
                    <a:pt x="1500" y="815"/>
                  </a:lnTo>
                  <a:lnTo>
                    <a:pt x="1500" y="1026"/>
                  </a:lnTo>
                  <a:lnTo>
                    <a:pt x="1456" y="957"/>
                  </a:lnTo>
                  <a:lnTo>
                    <a:pt x="1500" y="1447"/>
                  </a:lnTo>
                  <a:lnTo>
                    <a:pt x="1500" y="2369"/>
                  </a:lnTo>
                  <a:lnTo>
                    <a:pt x="0" y="2404"/>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1" name="Shape 212">
              <a:extLst>
                <a:ext uri="{FF2B5EF4-FFF2-40B4-BE49-F238E27FC236}">
                  <a16:creationId xmlns:a16="http://schemas.microsoft.com/office/drawing/2014/main" id="{C38E900D-06F1-3479-9F98-5AFF252D3B6C}"/>
                </a:ext>
              </a:extLst>
            </p:cNvPr>
            <p:cNvSpPr/>
            <p:nvPr/>
          </p:nvSpPr>
          <p:spPr>
            <a:xfrm>
              <a:off x="2715594" y="1004690"/>
              <a:ext cx="1500" cy="10769"/>
            </a:xfrm>
            <a:custGeom>
              <a:avLst/>
              <a:gdLst/>
              <a:ahLst/>
              <a:cxnLst/>
              <a:rect l="0" t="0" r="0" b="0"/>
              <a:pathLst>
                <a:path w="1500" h="10769">
                  <a:moveTo>
                    <a:pt x="0" y="0"/>
                  </a:moveTo>
                  <a:lnTo>
                    <a:pt x="1500" y="581"/>
                  </a:lnTo>
                  <a:lnTo>
                    <a:pt x="1500" y="4165"/>
                  </a:lnTo>
                  <a:lnTo>
                    <a:pt x="605" y="4063"/>
                  </a:lnTo>
                  <a:lnTo>
                    <a:pt x="1500" y="4625"/>
                  </a:lnTo>
                  <a:lnTo>
                    <a:pt x="1500" y="9703"/>
                  </a:lnTo>
                  <a:lnTo>
                    <a:pt x="1417" y="9651"/>
                  </a:lnTo>
                  <a:cubicBezTo>
                    <a:pt x="973" y="9994"/>
                    <a:pt x="947" y="10439"/>
                    <a:pt x="364" y="10769"/>
                  </a:cubicBezTo>
                  <a:lnTo>
                    <a:pt x="0" y="10524"/>
                  </a:lnTo>
                  <a:lnTo>
                    <a:pt x="0" y="4411"/>
                  </a:lnTo>
                  <a:lnTo>
                    <a:pt x="414" y="4215"/>
                  </a:lnTo>
                  <a:lnTo>
                    <a:pt x="0" y="391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2" name="Shape 213">
              <a:extLst>
                <a:ext uri="{FF2B5EF4-FFF2-40B4-BE49-F238E27FC236}">
                  <a16:creationId xmlns:a16="http://schemas.microsoft.com/office/drawing/2014/main" id="{AFB715BE-0C34-9DD3-8053-DAE7457A8C79}"/>
                </a:ext>
              </a:extLst>
            </p:cNvPr>
            <p:cNvSpPr/>
            <p:nvPr/>
          </p:nvSpPr>
          <p:spPr>
            <a:xfrm>
              <a:off x="2715594" y="1002023"/>
              <a:ext cx="1500" cy="2001"/>
            </a:xfrm>
            <a:custGeom>
              <a:avLst/>
              <a:gdLst/>
              <a:ahLst/>
              <a:cxnLst/>
              <a:rect l="0" t="0" r="0" b="0"/>
              <a:pathLst>
                <a:path w="1500" h="2001">
                  <a:moveTo>
                    <a:pt x="0" y="0"/>
                  </a:moveTo>
                  <a:lnTo>
                    <a:pt x="1500" y="362"/>
                  </a:lnTo>
                  <a:lnTo>
                    <a:pt x="1500" y="794"/>
                  </a:lnTo>
                  <a:lnTo>
                    <a:pt x="1265" y="1091"/>
                  </a:lnTo>
                  <a:lnTo>
                    <a:pt x="1500" y="1252"/>
                  </a:lnTo>
                  <a:lnTo>
                    <a:pt x="1500" y="2001"/>
                  </a:lnTo>
                  <a:lnTo>
                    <a:pt x="0" y="107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3" name="Shape 214">
              <a:extLst>
                <a:ext uri="{FF2B5EF4-FFF2-40B4-BE49-F238E27FC236}">
                  <a16:creationId xmlns:a16="http://schemas.microsoft.com/office/drawing/2014/main" id="{87A2572F-F7F7-7BBD-8922-317486B89475}"/>
                </a:ext>
              </a:extLst>
            </p:cNvPr>
            <p:cNvSpPr/>
            <p:nvPr/>
          </p:nvSpPr>
          <p:spPr>
            <a:xfrm>
              <a:off x="2717094" y="1017181"/>
              <a:ext cx="83" cy="922"/>
            </a:xfrm>
            <a:custGeom>
              <a:avLst/>
              <a:gdLst/>
              <a:ahLst/>
              <a:cxnLst/>
              <a:rect l="0" t="0" r="0" b="0"/>
              <a:pathLst>
                <a:path w="83" h="922">
                  <a:moveTo>
                    <a:pt x="0" y="0"/>
                  </a:moveTo>
                  <a:lnTo>
                    <a:pt x="83" y="920"/>
                  </a:lnTo>
                  <a:lnTo>
                    <a:pt x="0" y="92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4" name="Shape 215">
              <a:extLst>
                <a:ext uri="{FF2B5EF4-FFF2-40B4-BE49-F238E27FC236}">
                  <a16:creationId xmlns:a16="http://schemas.microsoft.com/office/drawing/2014/main" id="{ACADCCF9-3E82-8B8F-D7ED-7BB1F8EBB808}"/>
                </a:ext>
              </a:extLst>
            </p:cNvPr>
            <p:cNvSpPr/>
            <p:nvPr/>
          </p:nvSpPr>
          <p:spPr>
            <a:xfrm>
              <a:off x="2717094" y="1016386"/>
              <a:ext cx="1467" cy="1653"/>
            </a:xfrm>
            <a:custGeom>
              <a:avLst/>
              <a:gdLst/>
              <a:ahLst/>
              <a:cxnLst/>
              <a:rect l="0" t="0" r="0" b="0"/>
              <a:pathLst>
                <a:path w="1467" h="1653">
                  <a:moveTo>
                    <a:pt x="32" y="0"/>
                  </a:moveTo>
                  <a:lnTo>
                    <a:pt x="1467" y="517"/>
                  </a:lnTo>
                  <a:lnTo>
                    <a:pt x="1467" y="1653"/>
                  </a:lnTo>
                  <a:lnTo>
                    <a:pt x="781" y="1600"/>
                  </a:lnTo>
                  <a:lnTo>
                    <a:pt x="0" y="374"/>
                  </a:lnTo>
                  <a:lnTo>
                    <a:pt x="0" y="163"/>
                  </a:lnTo>
                  <a:lnTo>
                    <a:pt x="32" y="165"/>
                  </a:lnTo>
                  <a:cubicBezTo>
                    <a:pt x="44" y="88"/>
                    <a:pt x="32" y="64"/>
                    <a:pt x="32"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5" name="Shape 216">
              <a:extLst>
                <a:ext uri="{FF2B5EF4-FFF2-40B4-BE49-F238E27FC236}">
                  <a16:creationId xmlns:a16="http://schemas.microsoft.com/office/drawing/2014/main" id="{2223E523-C549-83E5-6CE1-0E8E0ACE60BE}"/>
                </a:ext>
              </a:extLst>
            </p:cNvPr>
            <p:cNvSpPr/>
            <p:nvPr/>
          </p:nvSpPr>
          <p:spPr>
            <a:xfrm>
              <a:off x="2717094" y="1004270"/>
              <a:ext cx="1467" cy="11025"/>
            </a:xfrm>
            <a:custGeom>
              <a:avLst/>
              <a:gdLst/>
              <a:ahLst/>
              <a:cxnLst/>
              <a:rect l="0" t="0" r="0" b="0"/>
              <a:pathLst>
                <a:path w="1467" h="11025">
                  <a:moveTo>
                    <a:pt x="108" y="267"/>
                  </a:moveTo>
                  <a:cubicBezTo>
                    <a:pt x="514" y="64"/>
                    <a:pt x="883" y="0"/>
                    <a:pt x="895" y="826"/>
                  </a:cubicBezTo>
                  <a:lnTo>
                    <a:pt x="1467" y="419"/>
                  </a:lnTo>
                  <a:lnTo>
                    <a:pt x="1467" y="4807"/>
                  </a:lnTo>
                  <a:lnTo>
                    <a:pt x="1035" y="4318"/>
                  </a:lnTo>
                  <a:lnTo>
                    <a:pt x="1467" y="5266"/>
                  </a:lnTo>
                  <a:lnTo>
                    <a:pt x="1467" y="11025"/>
                  </a:lnTo>
                  <a:lnTo>
                    <a:pt x="0" y="10123"/>
                  </a:lnTo>
                  <a:lnTo>
                    <a:pt x="0" y="5045"/>
                  </a:lnTo>
                  <a:lnTo>
                    <a:pt x="197" y="5169"/>
                  </a:lnTo>
                  <a:cubicBezTo>
                    <a:pt x="451" y="5169"/>
                    <a:pt x="692" y="5042"/>
                    <a:pt x="895" y="4687"/>
                  </a:cubicBezTo>
                  <a:lnTo>
                    <a:pt x="0" y="4585"/>
                  </a:lnTo>
                  <a:lnTo>
                    <a:pt x="0" y="1001"/>
                  </a:lnTo>
                  <a:lnTo>
                    <a:pt x="70" y="1029"/>
                  </a:lnTo>
                  <a:cubicBezTo>
                    <a:pt x="273" y="813"/>
                    <a:pt x="133" y="533"/>
                    <a:pt x="108" y="267"/>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6" name="Shape 217">
              <a:extLst>
                <a:ext uri="{FF2B5EF4-FFF2-40B4-BE49-F238E27FC236}">
                  <a16:creationId xmlns:a16="http://schemas.microsoft.com/office/drawing/2014/main" id="{5F1D3CFE-BE14-F633-0862-8310C1308053}"/>
                </a:ext>
              </a:extLst>
            </p:cNvPr>
            <p:cNvSpPr/>
            <p:nvPr/>
          </p:nvSpPr>
          <p:spPr>
            <a:xfrm>
              <a:off x="2717094" y="1003274"/>
              <a:ext cx="577" cy="894"/>
            </a:xfrm>
            <a:custGeom>
              <a:avLst/>
              <a:gdLst/>
              <a:ahLst/>
              <a:cxnLst/>
              <a:rect l="0" t="0" r="0" b="0"/>
              <a:pathLst>
                <a:path w="577" h="894">
                  <a:moveTo>
                    <a:pt x="0" y="0"/>
                  </a:moveTo>
                  <a:lnTo>
                    <a:pt x="565" y="386"/>
                  </a:lnTo>
                  <a:cubicBezTo>
                    <a:pt x="577" y="767"/>
                    <a:pt x="197" y="488"/>
                    <a:pt x="235" y="894"/>
                  </a:cubicBezTo>
                  <a:lnTo>
                    <a:pt x="0" y="74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7" name="Shape 218">
              <a:extLst>
                <a:ext uri="{FF2B5EF4-FFF2-40B4-BE49-F238E27FC236}">
                  <a16:creationId xmlns:a16="http://schemas.microsoft.com/office/drawing/2014/main" id="{F80CD764-1136-1B70-EBB4-C9E27DCC2E69}"/>
                </a:ext>
              </a:extLst>
            </p:cNvPr>
            <p:cNvSpPr/>
            <p:nvPr/>
          </p:nvSpPr>
          <p:spPr>
            <a:xfrm>
              <a:off x="2717094" y="1002385"/>
              <a:ext cx="286" cy="432"/>
            </a:xfrm>
            <a:custGeom>
              <a:avLst/>
              <a:gdLst/>
              <a:ahLst/>
              <a:cxnLst/>
              <a:rect l="0" t="0" r="0" b="0"/>
              <a:pathLst>
                <a:path w="286" h="432">
                  <a:moveTo>
                    <a:pt x="0" y="0"/>
                  </a:moveTo>
                  <a:lnTo>
                    <a:pt x="286" y="69"/>
                  </a:lnTo>
                  <a:lnTo>
                    <a:pt x="0" y="432"/>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8" name="Shape 219">
              <a:extLst>
                <a:ext uri="{FF2B5EF4-FFF2-40B4-BE49-F238E27FC236}">
                  <a16:creationId xmlns:a16="http://schemas.microsoft.com/office/drawing/2014/main" id="{A3A7A69A-9476-023D-0D0A-0A246C01BB73}"/>
                </a:ext>
              </a:extLst>
            </p:cNvPr>
            <p:cNvSpPr/>
            <p:nvPr/>
          </p:nvSpPr>
          <p:spPr>
            <a:xfrm>
              <a:off x="2717558" y="1001425"/>
              <a:ext cx="1003" cy="1065"/>
            </a:xfrm>
            <a:custGeom>
              <a:avLst/>
              <a:gdLst/>
              <a:ahLst/>
              <a:cxnLst/>
              <a:rect l="0" t="0" r="0" b="0"/>
              <a:pathLst>
                <a:path w="1003" h="1065">
                  <a:moveTo>
                    <a:pt x="470" y="0"/>
                  </a:moveTo>
                  <a:lnTo>
                    <a:pt x="1003" y="47"/>
                  </a:lnTo>
                  <a:lnTo>
                    <a:pt x="1003" y="1065"/>
                  </a:lnTo>
                  <a:lnTo>
                    <a:pt x="0" y="877"/>
                  </a:lnTo>
                  <a:cubicBezTo>
                    <a:pt x="114" y="572"/>
                    <a:pt x="470" y="330"/>
                    <a:pt x="47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99" name="Shape 220">
              <a:extLst>
                <a:ext uri="{FF2B5EF4-FFF2-40B4-BE49-F238E27FC236}">
                  <a16:creationId xmlns:a16="http://schemas.microsoft.com/office/drawing/2014/main" id="{CA8329B2-615A-D825-7DF7-1968F19F6C45}"/>
                </a:ext>
              </a:extLst>
            </p:cNvPr>
            <p:cNvSpPr/>
            <p:nvPr/>
          </p:nvSpPr>
          <p:spPr>
            <a:xfrm>
              <a:off x="2718561" y="1016903"/>
              <a:ext cx="1207" cy="1159"/>
            </a:xfrm>
            <a:custGeom>
              <a:avLst/>
              <a:gdLst/>
              <a:ahLst/>
              <a:cxnLst/>
              <a:rect l="0" t="0" r="0" b="0"/>
              <a:pathLst>
                <a:path w="1207" h="1159">
                  <a:moveTo>
                    <a:pt x="0" y="0"/>
                  </a:moveTo>
                  <a:lnTo>
                    <a:pt x="1207" y="435"/>
                  </a:lnTo>
                  <a:cubicBezTo>
                    <a:pt x="940" y="524"/>
                    <a:pt x="648" y="727"/>
                    <a:pt x="292" y="1159"/>
                  </a:cubicBezTo>
                  <a:lnTo>
                    <a:pt x="0" y="1136"/>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0" name="Shape 221">
              <a:extLst>
                <a:ext uri="{FF2B5EF4-FFF2-40B4-BE49-F238E27FC236}">
                  <a16:creationId xmlns:a16="http://schemas.microsoft.com/office/drawing/2014/main" id="{D92585BE-2A0A-C2E6-DDCA-9D0D1D090EDA}"/>
                </a:ext>
              </a:extLst>
            </p:cNvPr>
            <p:cNvSpPr/>
            <p:nvPr/>
          </p:nvSpPr>
          <p:spPr>
            <a:xfrm>
              <a:off x="2718383" y="1003318"/>
              <a:ext cx="2121" cy="12700"/>
            </a:xfrm>
            <a:custGeom>
              <a:avLst/>
              <a:gdLst/>
              <a:ahLst/>
              <a:cxnLst/>
              <a:rect l="0" t="0" r="0" b="0"/>
              <a:pathLst>
                <a:path w="2121" h="12700">
                  <a:moveTo>
                    <a:pt x="1181" y="0"/>
                  </a:moveTo>
                  <a:lnTo>
                    <a:pt x="2102" y="318"/>
                  </a:lnTo>
                  <a:lnTo>
                    <a:pt x="2102" y="5629"/>
                  </a:lnTo>
                  <a:lnTo>
                    <a:pt x="1930" y="5524"/>
                  </a:lnTo>
                  <a:cubicBezTo>
                    <a:pt x="1803" y="5397"/>
                    <a:pt x="1677" y="5270"/>
                    <a:pt x="1346" y="5638"/>
                  </a:cubicBezTo>
                  <a:lnTo>
                    <a:pt x="2102" y="6096"/>
                  </a:lnTo>
                  <a:lnTo>
                    <a:pt x="2102" y="11921"/>
                  </a:lnTo>
                  <a:lnTo>
                    <a:pt x="1791" y="12700"/>
                  </a:lnTo>
                  <a:cubicBezTo>
                    <a:pt x="2121" y="11340"/>
                    <a:pt x="1550" y="11595"/>
                    <a:pt x="1588" y="10706"/>
                  </a:cubicBezTo>
                  <a:cubicBezTo>
                    <a:pt x="698" y="11417"/>
                    <a:pt x="1892" y="11696"/>
                    <a:pt x="1486" y="12243"/>
                  </a:cubicBezTo>
                  <a:cubicBezTo>
                    <a:pt x="927" y="12116"/>
                    <a:pt x="812" y="12078"/>
                    <a:pt x="812" y="11113"/>
                  </a:cubicBezTo>
                  <a:cubicBezTo>
                    <a:pt x="0" y="11747"/>
                    <a:pt x="1016" y="11633"/>
                    <a:pt x="609" y="12243"/>
                  </a:cubicBezTo>
                  <a:lnTo>
                    <a:pt x="178" y="11977"/>
                  </a:lnTo>
                  <a:lnTo>
                    <a:pt x="178" y="6217"/>
                  </a:lnTo>
                  <a:lnTo>
                    <a:pt x="267" y="6413"/>
                  </a:lnTo>
                  <a:cubicBezTo>
                    <a:pt x="356" y="6413"/>
                    <a:pt x="470" y="6362"/>
                    <a:pt x="609" y="6248"/>
                  </a:cubicBezTo>
                  <a:lnTo>
                    <a:pt x="178" y="5759"/>
                  </a:lnTo>
                  <a:lnTo>
                    <a:pt x="178" y="1371"/>
                  </a:lnTo>
                  <a:lnTo>
                    <a:pt x="267" y="1308"/>
                  </a:lnTo>
                  <a:cubicBezTo>
                    <a:pt x="381" y="1371"/>
                    <a:pt x="533" y="1447"/>
                    <a:pt x="812" y="1257"/>
                  </a:cubicBezTo>
                  <a:cubicBezTo>
                    <a:pt x="1308" y="914"/>
                    <a:pt x="368" y="267"/>
                    <a:pt x="118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1" name="Shape 222">
              <a:extLst>
                <a:ext uri="{FF2B5EF4-FFF2-40B4-BE49-F238E27FC236}">
                  <a16:creationId xmlns:a16="http://schemas.microsoft.com/office/drawing/2014/main" id="{5962D363-DD13-8A1E-6B35-547746DCF3A4}"/>
                </a:ext>
              </a:extLst>
            </p:cNvPr>
            <p:cNvSpPr/>
            <p:nvPr/>
          </p:nvSpPr>
          <p:spPr>
            <a:xfrm>
              <a:off x="2718561" y="1001472"/>
              <a:ext cx="1925" cy="2038"/>
            </a:xfrm>
            <a:custGeom>
              <a:avLst/>
              <a:gdLst/>
              <a:ahLst/>
              <a:cxnLst/>
              <a:rect l="0" t="0" r="0" b="0"/>
              <a:pathLst>
                <a:path w="1925" h="2038">
                  <a:moveTo>
                    <a:pt x="0" y="0"/>
                  </a:moveTo>
                  <a:lnTo>
                    <a:pt x="1042" y="93"/>
                  </a:lnTo>
                  <a:lnTo>
                    <a:pt x="1925" y="371"/>
                  </a:lnTo>
                  <a:lnTo>
                    <a:pt x="1925" y="2038"/>
                  </a:lnTo>
                  <a:lnTo>
                    <a:pt x="1461" y="1934"/>
                  </a:lnTo>
                  <a:cubicBezTo>
                    <a:pt x="1842" y="804"/>
                    <a:pt x="1169" y="943"/>
                    <a:pt x="419" y="1096"/>
                  </a:cubicBezTo>
                  <a:lnTo>
                    <a:pt x="0" y="101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2" name="Shape 223">
              <a:extLst>
                <a:ext uri="{FF2B5EF4-FFF2-40B4-BE49-F238E27FC236}">
                  <a16:creationId xmlns:a16="http://schemas.microsoft.com/office/drawing/2014/main" id="{907C51C3-092B-41DC-B791-AAE89FEF5C0E}"/>
                </a:ext>
              </a:extLst>
            </p:cNvPr>
            <p:cNvSpPr/>
            <p:nvPr/>
          </p:nvSpPr>
          <p:spPr>
            <a:xfrm>
              <a:off x="2721063" y="1017770"/>
              <a:ext cx="635" cy="267"/>
            </a:xfrm>
            <a:custGeom>
              <a:avLst/>
              <a:gdLst/>
              <a:ahLst/>
              <a:cxnLst/>
              <a:rect l="0" t="0" r="0" b="0"/>
              <a:pathLst>
                <a:path w="635" h="267">
                  <a:moveTo>
                    <a:pt x="241" y="0"/>
                  </a:moveTo>
                  <a:cubicBezTo>
                    <a:pt x="368" y="38"/>
                    <a:pt x="508" y="63"/>
                    <a:pt x="635" y="102"/>
                  </a:cubicBezTo>
                  <a:cubicBezTo>
                    <a:pt x="609" y="140"/>
                    <a:pt x="571" y="178"/>
                    <a:pt x="546" y="228"/>
                  </a:cubicBezTo>
                  <a:cubicBezTo>
                    <a:pt x="368" y="241"/>
                    <a:pt x="178" y="253"/>
                    <a:pt x="0" y="267"/>
                  </a:cubicBezTo>
                  <a:cubicBezTo>
                    <a:pt x="89" y="190"/>
                    <a:pt x="178" y="114"/>
                    <a:pt x="24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3" name="Shape 224">
              <a:extLst>
                <a:ext uri="{FF2B5EF4-FFF2-40B4-BE49-F238E27FC236}">
                  <a16:creationId xmlns:a16="http://schemas.microsoft.com/office/drawing/2014/main" id="{DB016ACC-40CB-ABF8-368E-49B1F30F40E5}"/>
                </a:ext>
              </a:extLst>
            </p:cNvPr>
            <p:cNvSpPr/>
            <p:nvPr/>
          </p:nvSpPr>
          <p:spPr>
            <a:xfrm>
              <a:off x="2725965" y="1015726"/>
              <a:ext cx="471" cy="1206"/>
            </a:xfrm>
            <a:custGeom>
              <a:avLst/>
              <a:gdLst/>
              <a:ahLst/>
              <a:cxnLst/>
              <a:rect l="0" t="0" r="0" b="0"/>
              <a:pathLst>
                <a:path w="471" h="1206">
                  <a:moveTo>
                    <a:pt x="471" y="0"/>
                  </a:moveTo>
                  <a:lnTo>
                    <a:pt x="471" y="1107"/>
                  </a:lnTo>
                  <a:lnTo>
                    <a:pt x="165" y="1206"/>
                  </a:lnTo>
                  <a:cubicBezTo>
                    <a:pt x="115" y="927"/>
                    <a:pt x="51" y="660"/>
                    <a:pt x="0" y="381"/>
                  </a:cubicBezTo>
                  <a:lnTo>
                    <a:pt x="471"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4" name="Shape 225">
              <a:extLst>
                <a:ext uri="{FF2B5EF4-FFF2-40B4-BE49-F238E27FC236}">
                  <a16:creationId xmlns:a16="http://schemas.microsoft.com/office/drawing/2014/main" id="{75D58348-2D51-8997-ADA5-1F2DEC09CE2B}"/>
                </a:ext>
              </a:extLst>
            </p:cNvPr>
            <p:cNvSpPr/>
            <p:nvPr/>
          </p:nvSpPr>
          <p:spPr>
            <a:xfrm>
              <a:off x="2720486" y="1003636"/>
              <a:ext cx="5950" cy="13639"/>
            </a:xfrm>
            <a:custGeom>
              <a:avLst/>
              <a:gdLst/>
              <a:ahLst/>
              <a:cxnLst/>
              <a:rect l="0" t="0" r="0" b="0"/>
              <a:pathLst>
                <a:path w="5950" h="13639">
                  <a:moveTo>
                    <a:pt x="0" y="0"/>
                  </a:moveTo>
                  <a:lnTo>
                    <a:pt x="514" y="178"/>
                  </a:lnTo>
                  <a:cubicBezTo>
                    <a:pt x="502" y="1167"/>
                    <a:pt x="705" y="1853"/>
                    <a:pt x="1759" y="850"/>
                  </a:cubicBezTo>
                  <a:cubicBezTo>
                    <a:pt x="1835" y="1752"/>
                    <a:pt x="2432" y="1270"/>
                    <a:pt x="2495" y="2171"/>
                  </a:cubicBezTo>
                  <a:lnTo>
                    <a:pt x="5950" y="1570"/>
                  </a:lnTo>
                  <a:lnTo>
                    <a:pt x="5950" y="5643"/>
                  </a:lnTo>
                  <a:lnTo>
                    <a:pt x="5937" y="5638"/>
                  </a:lnTo>
                  <a:cubicBezTo>
                    <a:pt x="5823" y="5562"/>
                    <a:pt x="5708" y="5498"/>
                    <a:pt x="5442" y="5804"/>
                  </a:cubicBezTo>
                  <a:lnTo>
                    <a:pt x="5950" y="6186"/>
                  </a:lnTo>
                  <a:lnTo>
                    <a:pt x="5950" y="11374"/>
                  </a:lnTo>
                  <a:lnTo>
                    <a:pt x="4476" y="12433"/>
                  </a:lnTo>
                  <a:cubicBezTo>
                    <a:pt x="4108" y="12382"/>
                    <a:pt x="3689" y="12343"/>
                    <a:pt x="3181" y="12649"/>
                  </a:cubicBezTo>
                  <a:cubicBezTo>
                    <a:pt x="3359" y="12585"/>
                    <a:pt x="3486" y="12661"/>
                    <a:pt x="3625" y="12737"/>
                  </a:cubicBezTo>
                  <a:cubicBezTo>
                    <a:pt x="3790" y="12839"/>
                    <a:pt x="3956" y="12953"/>
                    <a:pt x="4248" y="12737"/>
                  </a:cubicBezTo>
                  <a:cubicBezTo>
                    <a:pt x="3918" y="13639"/>
                    <a:pt x="3143" y="13067"/>
                    <a:pt x="2800" y="12953"/>
                  </a:cubicBezTo>
                  <a:cubicBezTo>
                    <a:pt x="2889" y="12445"/>
                    <a:pt x="3118" y="11988"/>
                    <a:pt x="3143" y="11480"/>
                  </a:cubicBezTo>
                  <a:cubicBezTo>
                    <a:pt x="2648" y="11048"/>
                    <a:pt x="2470" y="12319"/>
                    <a:pt x="2089" y="12572"/>
                  </a:cubicBezTo>
                  <a:cubicBezTo>
                    <a:pt x="2089" y="12166"/>
                    <a:pt x="1873" y="12305"/>
                    <a:pt x="1632" y="12458"/>
                  </a:cubicBezTo>
                  <a:cubicBezTo>
                    <a:pt x="2063" y="11353"/>
                    <a:pt x="1530" y="11201"/>
                    <a:pt x="502" y="12178"/>
                  </a:cubicBezTo>
                  <a:cubicBezTo>
                    <a:pt x="1339" y="11086"/>
                    <a:pt x="502" y="11747"/>
                    <a:pt x="400" y="10604"/>
                  </a:cubicBezTo>
                  <a:lnTo>
                    <a:pt x="0" y="11603"/>
                  </a:lnTo>
                  <a:lnTo>
                    <a:pt x="0" y="5778"/>
                  </a:lnTo>
                  <a:lnTo>
                    <a:pt x="755" y="6235"/>
                  </a:lnTo>
                  <a:cubicBezTo>
                    <a:pt x="667" y="5828"/>
                    <a:pt x="577" y="5422"/>
                    <a:pt x="488" y="5003"/>
                  </a:cubicBezTo>
                  <a:cubicBezTo>
                    <a:pt x="285" y="5269"/>
                    <a:pt x="158" y="5346"/>
                    <a:pt x="57" y="5346"/>
                  </a:cubicBezTo>
                  <a:lnTo>
                    <a:pt x="0" y="531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5" name="Shape 226">
              <a:extLst>
                <a:ext uri="{FF2B5EF4-FFF2-40B4-BE49-F238E27FC236}">
                  <a16:creationId xmlns:a16="http://schemas.microsoft.com/office/drawing/2014/main" id="{1285166F-3357-EE9C-C2E0-99C9E6B6597F}"/>
                </a:ext>
              </a:extLst>
            </p:cNvPr>
            <p:cNvSpPr/>
            <p:nvPr/>
          </p:nvSpPr>
          <p:spPr>
            <a:xfrm>
              <a:off x="2722016" y="1002288"/>
              <a:ext cx="3390" cy="1639"/>
            </a:xfrm>
            <a:custGeom>
              <a:avLst/>
              <a:gdLst/>
              <a:ahLst/>
              <a:cxnLst/>
              <a:rect l="0" t="0" r="0" b="0"/>
              <a:pathLst>
                <a:path w="3390" h="1639">
                  <a:moveTo>
                    <a:pt x="1257" y="51"/>
                  </a:moveTo>
                  <a:cubicBezTo>
                    <a:pt x="1663" y="51"/>
                    <a:pt x="1981" y="178"/>
                    <a:pt x="1867" y="622"/>
                  </a:cubicBezTo>
                  <a:cubicBezTo>
                    <a:pt x="2616" y="0"/>
                    <a:pt x="3060" y="153"/>
                    <a:pt x="3390" y="597"/>
                  </a:cubicBezTo>
                  <a:cubicBezTo>
                    <a:pt x="2451" y="1461"/>
                    <a:pt x="2045" y="1042"/>
                    <a:pt x="1206" y="1639"/>
                  </a:cubicBezTo>
                  <a:cubicBezTo>
                    <a:pt x="1473" y="330"/>
                    <a:pt x="394" y="826"/>
                    <a:pt x="0" y="216"/>
                  </a:cubicBezTo>
                  <a:cubicBezTo>
                    <a:pt x="38" y="229"/>
                    <a:pt x="254" y="191"/>
                    <a:pt x="533" y="140"/>
                  </a:cubicBezTo>
                  <a:cubicBezTo>
                    <a:pt x="762" y="102"/>
                    <a:pt x="1015" y="51"/>
                    <a:pt x="1257" y="51"/>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6" name="Shape 227">
              <a:extLst>
                <a:ext uri="{FF2B5EF4-FFF2-40B4-BE49-F238E27FC236}">
                  <a16:creationId xmlns:a16="http://schemas.microsoft.com/office/drawing/2014/main" id="{B5A0481F-1DD3-1A4A-1600-7E35A6F83A8E}"/>
                </a:ext>
              </a:extLst>
            </p:cNvPr>
            <p:cNvSpPr/>
            <p:nvPr/>
          </p:nvSpPr>
          <p:spPr>
            <a:xfrm>
              <a:off x="2720486" y="1001844"/>
              <a:ext cx="1403" cy="1982"/>
            </a:xfrm>
            <a:custGeom>
              <a:avLst/>
              <a:gdLst/>
              <a:ahLst/>
              <a:cxnLst/>
              <a:rect l="0" t="0" r="0" b="0"/>
              <a:pathLst>
                <a:path w="1403" h="1982">
                  <a:moveTo>
                    <a:pt x="0" y="0"/>
                  </a:moveTo>
                  <a:lnTo>
                    <a:pt x="1250" y="395"/>
                  </a:lnTo>
                  <a:cubicBezTo>
                    <a:pt x="1250" y="725"/>
                    <a:pt x="832" y="953"/>
                    <a:pt x="552" y="1207"/>
                  </a:cubicBezTo>
                  <a:cubicBezTo>
                    <a:pt x="768" y="1614"/>
                    <a:pt x="1377" y="1055"/>
                    <a:pt x="1403" y="1982"/>
                  </a:cubicBezTo>
                  <a:lnTo>
                    <a:pt x="0" y="166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7" name="Shape 228">
              <a:extLst>
                <a:ext uri="{FF2B5EF4-FFF2-40B4-BE49-F238E27FC236}">
                  <a16:creationId xmlns:a16="http://schemas.microsoft.com/office/drawing/2014/main" id="{ED722D45-67BE-E1E0-62C9-90B2EAEBB6BC}"/>
                </a:ext>
              </a:extLst>
            </p:cNvPr>
            <p:cNvSpPr/>
            <p:nvPr/>
          </p:nvSpPr>
          <p:spPr>
            <a:xfrm>
              <a:off x="2729064" y="1016208"/>
              <a:ext cx="660" cy="1575"/>
            </a:xfrm>
            <a:custGeom>
              <a:avLst/>
              <a:gdLst/>
              <a:ahLst/>
              <a:cxnLst/>
              <a:rect l="0" t="0" r="0" b="0"/>
              <a:pathLst>
                <a:path w="660" h="1575">
                  <a:moveTo>
                    <a:pt x="457" y="0"/>
                  </a:moveTo>
                  <a:cubicBezTo>
                    <a:pt x="660" y="0"/>
                    <a:pt x="660" y="1143"/>
                    <a:pt x="394" y="1410"/>
                  </a:cubicBezTo>
                  <a:cubicBezTo>
                    <a:pt x="0" y="1575"/>
                    <a:pt x="76" y="1232"/>
                    <a:pt x="191" y="889"/>
                  </a:cubicBezTo>
                  <a:cubicBezTo>
                    <a:pt x="317" y="533"/>
                    <a:pt x="483" y="178"/>
                    <a:pt x="191" y="381"/>
                  </a:cubicBezTo>
                  <a:cubicBezTo>
                    <a:pt x="292" y="102"/>
                    <a:pt x="394" y="0"/>
                    <a:pt x="45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8" name="Shape 229">
              <a:extLst>
                <a:ext uri="{FF2B5EF4-FFF2-40B4-BE49-F238E27FC236}">
                  <a16:creationId xmlns:a16="http://schemas.microsoft.com/office/drawing/2014/main" id="{F87C1794-C504-0E89-26B6-0AAA8006E0B3}"/>
                </a:ext>
              </a:extLst>
            </p:cNvPr>
            <p:cNvSpPr/>
            <p:nvPr/>
          </p:nvSpPr>
          <p:spPr>
            <a:xfrm>
              <a:off x="2728315" y="1016119"/>
              <a:ext cx="800" cy="965"/>
            </a:xfrm>
            <a:custGeom>
              <a:avLst/>
              <a:gdLst/>
              <a:ahLst/>
              <a:cxnLst/>
              <a:rect l="0" t="0" r="0" b="0"/>
              <a:pathLst>
                <a:path w="800" h="965">
                  <a:moveTo>
                    <a:pt x="191" y="0"/>
                  </a:moveTo>
                  <a:cubicBezTo>
                    <a:pt x="508" y="0"/>
                    <a:pt x="698" y="279"/>
                    <a:pt x="800" y="812"/>
                  </a:cubicBezTo>
                  <a:cubicBezTo>
                    <a:pt x="368" y="965"/>
                    <a:pt x="38" y="826"/>
                    <a:pt x="0" y="25"/>
                  </a:cubicBezTo>
                  <a:cubicBezTo>
                    <a:pt x="64" y="0"/>
                    <a:pt x="127" y="0"/>
                    <a:pt x="19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09" name="Shape 230">
              <a:extLst>
                <a:ext uri="{FF2B5EF4-FFF2-40B4-BE49-F238E27FC236}">
                  <a16:creationId xmlns:a16="http://schemas.microsoft.com/office/drawing/2014/main" id="{96AD8B5A-3F61-2803-D428-57E20275E369}"/>
                </a:ext>
              </a:extLst>
            </p:cNvPr>
            <p:cNvSpPr/>
            <p:nvPr/>
          </p:nvSpPr>
          <p:spPr>
            <a:xfrm>
              <a:off x="2726436" y="1005184"/>
              <a:ext cx="4825" cy="12173"/>
            </a:xfrm>
            <a:custGeom>
              <a:avLst/>
              <a:gdLst/>
              <a:ahLst/>
              <a:cxnLst/>
              <a:rect l="0" t="0" r="0" b="0"/>
              <a:pathLst>
                <a:path w="4825" h="12173">
                  <a:moveTo>
                    <a:pt x="126" y="0"/>
                  </a:moveTo>
                  <a:cubicBezTo>
                    <a:pt x="914" y="229"/>
                    <a:pt x="1752" y="444"/>
                    <a:pt x="2768" y="203"/>
                  </a:cubicBezTo>
                  <a:cubicBezTo>
                    <a:pt x="2400" y="965"/>
                    <a:pt x="2654" y="1765"/>
                    <a:pt x="3327" y="736"/>
                  </a:cubicBezTo>
                  <a:cubicBezTo>
                    <a:pt x="3619" y="1270"/>
                    <a:pt x="3315" y="1663"/>
                    <a:pt x="3149" y="2070"/>
                  </a:cubicBezTo>
                  <a:cubicBezTo>
                    <a:pt x="3276" y="2184"/>
                    <a:pt x="3390" y="2311"/>
                    <a:pt x="3606" y="2197"/>
                  </a:cubicBezTo>
                  <a:cubicBezTo>
                    <a:pt x="3772" y="1639"/>
                    <a:pt x="4127" y="1143"/>
                    <a:pt x="3911" y="495"/>
                  </a:cubicBezTo>
                  <a:cubicBezTo>
                    <a:pt x="4356" y="267"/>
                    <a:pt x="4292" y="571"/>
                    <a:pt x="4216" y="889"/>
                  </a:cubicBezTo>
                  <a:lnTo>
                    <a:pt x="4413" y="980"/>
                  </a:lnTo>
                  <a:lnTo>
                    <a:pt x="4413" y="4781"/>
                  </a:lnTo>
                  <a:lnTo>
                    <a:pt x="3581" y="5321"/>
                  </a:lnTo>
                  <a:lnTo>
                    <a:pt x="4413" y="5279"/>
                  </a:lnTo>
                  <a:lnTo>
                    <a:pt x="4413" y="5691"/>
                  </a:lnTo>
                  <a:lnTo>
                    <a:pt x="4266" y="5499"/>
                  </a:lnTo>
                  <a:cubicBezTo>
                    <a:pt x="4343" y="5918"/>
                    <a:pt x="3810" y="6159"/>
                    <a:pt x="4051" y="6617"/>
                  </a:cubicBezTo>
                  <a:lnTo>
                    <a:pt x="4413" y="6448"/>
                  </a:lnTo>
                  <a:lnTo>
                    <a:pt x="4413" y="12173"/>
                  </a:lnTo>
                  <a:lnTo>
                    <a:pt x="4203" y="11964"/>
                  </a:lnTo>
                  <a:cubicBezTo>
                    <a:pt x="4825" y="11049"/>
                    <a:pt x="4025" y="10960"/>
                    <a:pt x="4266" y="10020"/>
                  </a:cubicBezTo>
                  <a:cubicBezTo>
                    <a:pt x="3898" y="10071"/>
                    <a:pt x="2527" y="10820"/>
                    <a:pt x="2285" y="9690"/>
                  </a:cubicBezTo>
                  <a:cubicBezTo>
                    <a:pt x="1676" y="10046"/>
                    <a:pt x="1867" y="10617"/>
                    <a:pt x="1688" y="11100"/>
                  </a:cubicBezTo>
                  <a:lnTo>
                    <a:pt x="0" y="11648"/>
                  </a:lnTo>
                  <a:lnTo>
                    <a:pt x="0" y="10541"/>
                  </a:lnTo>
                  <a:lnTo>
                    <a:pt x="267" y="10325"/>
                  </a:lnTo>
                  <a:cubicBezTo>
                    <a:pt x="267" y="11061"/>
                    <a:pt x="647" y="10858"/>
                    <a:pt x="1041" y="10655"/>
                  </a:cubicBezTo>
                  <a:cubicBezTo>
                    <a:pt x="1232" y="10554"/>
                    <a:pt x="1435" y="10452"/>
                    <a:pt x="1574" y="10478"/>
                  </a:cubicBezTo>
                  <a:cubicBezTo>
                    <a:pt x="1473" y="10020"/>
                    <a:pt x="1168" y="10046"/>
                    <a:pt x="864" y="10071"/>
                  </a:cubicBezTo>
                  <a:cubicBezTo>
                    <a:pt x="571" y="10096"/>
                    <a:pt x="267" y="10122"/>
                    <a:pt x="152" y="9716"/>
                  </a:cubicBezTo>
                  <a:lnTo>
                    <a:pt x="0" y="9825"/>
                  </a:lnTo>
                  <a:lnTo>
                    <a:pt x="0" y="4638"/>
                  </a:lnTo>
                  <a:lnTo>
                    <a:pt x="267" y="4838"/>
                  </a:lnTo>
                  <a:cubicBezTo>
                    <a:pt x="241" y="4508"/>
                    <a:pt x="495" y="4255"/>
                    <a:pt x="508" y="3925"/>
                  </a:cubicBezTo>
                  <a:cubicBezTo>
                    <a:pt x="355" y="4102"/>
                    <a:pt x="241" y="4153"/>
                    <a:pt x="164" y="4153"/>
                  </a:cubicBezTo>
                  <a:lnTo>
                    <a:pt x="0" y="4094"/>
                  </a:lnTo>
                  <a:lnTo>
                    <a:pt x="0" y="22"/>
                  </a:lnTo>
                  <a:lnTo>
                    <a:pt x="12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0" name="Shape 231">
              <a:extLst>
                <a:ext uri="{FF2B5EF4-FFF2-40B4-BE49-F238E27FC236}">
                  <a16:creationId xmlns:a16="http://schemas.microsoft.com/office/drawing/2014/main" id="{7D564134-2698-ACDF-D4F8-CC03703E8CF5}"/>
                </a:ext>
              </a:extLst>
            </p:cNvPr>
            <p:cNvSpPr/>
            <p:nvPr/>
          </p:nvSpPr>
          <p:spPr>
            <a:xfrm>
              <a:off x="2731947" y="1015651"/>
              <a:ext cx="98" cy="1672"/>
            </a:xfrm>
            <a:custGeom>
              <a:avLst/>
              <a:gdLst/>
              <a:ahLst/>
              <a:cxnLst/>
              <a:rect l="0" t="0" r="0" b="0"/>
              <a:pathLst>
                <a:path w="98" h="1672">
                  <a:moveTo>
                    <a:pt x="98" y="0"/>
                  </a:moveTo>
                  <a:lnTo>
                    <a:pt x="98" y="1672"/>
                  </a:lnTo>
                  <a:lnTo>
                    <a:pt x="0" y="1662"/>
                  </a:lnTo>
                  <a:lnTo>
                    <a:pt x="98"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1" name="Shape 232">
              <a:extLst>
                <a:ext uri="{FF2B5EF4-FFF2-40B4-BE49-F238E27FC236}">
                  <a16:creationId xmlns:a16="http://schemas.microsoft.com/office/drawing/2014/main" id="{F06DE044-3667-4382-479F-C0E5D82F4728}"/>
                </a:ext>
              </a:extLst>
            </p:cNvPr>
            <p:cNvSpPr/>
            <p:nvPr/>
          </p:nvSpPr>
          <p:spPr>
            <a:xfrm>
              <a:off x="2730849" y="1010352"/>
              <a:ext cx="1196" cy="7062"/>
            </a:xfrm>
            <a:custGeom>
              <a:avLst/>
              <a:gdLst/>
              <a:ahLst/>
              <a:cxnLst/>
              <a:rect l="0" t="0" r="0" b="0"/>
              <a:pathLst>
                <a:path w="1196" h="7062">
                  <a:moveTo>
                    <a:pt x="1196" y="0"/>
                  </a:moveTo>
                  <a:lnTo>
                    <a:pt x="1196" y="3842"/>
                  </a:lnTo>
                  <a:lnTo>
                    <a:pt x="908" y="4751"/>
                  </a:lnTo>
                  <a:cubicBezTo>
                    <a:pt x="997" y="4675"/>
                    <a:pt x="1073" y="4675"/>
                    <a:pt x="1150" y="4675"/>
                  </a:cubicBezTo>
                  <a:lnTo>
                    <a:pt x="1196" y="4654"/>
                  </a:lnTo>
                  <a:lnTo>
                    <a:pt x="1196" y="5239"/>
                  </a:lnTo>
                  <a:lnTo>
                    <a:pt x="57" y="7062"/>
                  </a:lnTo>
                  <a:lnTo>
                    <a:pt x="0" y="7005"/>
                  </a:lnTo>
                  <a:lnTo>
                    <a:pt x="0" y="1280"/>
                  </a:lnTo>
                  <a:lnTo>
                    <a:pt x="426" y="1081"/>
                  </a:lnTo>
                  <a:lnTo>
                    <a:pt x="0" y="523"/>
                  </a:lnTo>
                  <a:lnTo>
                    <a:pt x="0" y="111"/>
                  </a:lnTo>
                  <a:lnTo>
                    <a:pt x="641" y="78"/>
                  </a:lnTo>
                  <a:lnTo>
                    <a:pt x="119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2" name="Shape 233">
              <a:extLst>
                <a:ext uri="{FF2B5EF4-FFF2-40B4-BE49-F238E27FC236}">
                  <a16:creationId xmlns:a16="http://schemas.microsoft.com/office/drawing/2014/main" id="{249D9D1A-FFBA-1B50-A27A-9D16276B43C2}"/>
                </a:ext>
              </a:extLst>
            </p:cNvPr>
            <p:cNvSpPr/>
            <p:nvPr/>
          </p:nvSpPr>
          <p:spPr>
            <a:xfrm>
              <a:off x="2730779" y="1006111"/>
              <a:ext cx="1409" cy="3854"/>
            </a:xfrm>
            <a:custGeom>
              <a:avLst/>
              <a:gdLst/>
              <a:ahLst/>
              <a:cxnLst/>
              <a:rect l="0" t="0" r="0" b="0"/>
              <a:pathLst>
                <a:path w="1409" h="3854">
                  <a:moveTo>
                    <a:pt x="1181" y="0"/>
                  </a:moveTo>
                  <a:lnTo>
                    <a:pt x="1266" y="108"/>
                  </a:lnTo>
                  <a:lnTo>
                    <a:pt x="1266" y="3805"/>
                  </a:lnTo>
                  <a:lnTo>
                    <a:pt x="615" y="3501"/>
                  </a:lnTo>
                  <a:lnTo>
                    <a:pt x="70" y="3854"/>
                  </a:lnTo>
                  <a:lnTo>
                    <a:pt x="70" y="53"/>
                  </a:lnTo>
                  <a:lnTo>
                    <a:pt x="343" y="178"/>
                  </a:lnTo>
                  <a:cubicBezTo>
                    <a:pt x="0" y="1474"/>
                    <a:pt x="394" y="1092"/>
                    <a:pt x="1003" y="1333"/>
                  </a:cubicBezTo>
                  <a:cubicBezTo>
                    <a:pt x="1409" y="978"/>
                    <a:pt x="1308" y="495"/>
                    <a:pt x="118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3" name="Shape 234">
              <a:extLst>
                <a:ext uri="{FF2B5EF4-FFF2-40B4-BE49-F238E27FC236}">
                  <a16:creationId xmlns:a16="http://schemas.microsoft.com/office/drawing/2014/main" id="{F5CEAF36-7C10-60EB-7E6B-2E4CFC098E40}"/>
                </a:ext>
              </a:extLst>
            </p:cNvPr>
            <p:cNvSpPr/>
            <p:nvPr/>
          </p:nvSpPr>
          <p:spPr>
            <a:xfrm>
              <a:off x="2732045" y="1006219"/>
              <a:ext cx="2112" cy="11653"/>
            </a:xfrm>
            <a:custGeom>
              <a:avLst/>
              <a:gdLst/>
              <a:ahLst/>
              <a:cxnLst/>
              <a:rect l="0" t="0" r="0" b="0"/>
              <a:pathLst>
                <a:path w="2112" h="11653">
                  <a:moveTo>
                    <a:pt x="0" y="0"/>
                  </a:moveTo>
                  <a:lnTo>
                    <a:pt x="2112" y="2677"/>
                  </a:lnTo>
                  <a:lnTo>
                    <a:pt x="2112" y="3545"/>
                  </a:lnTo>
                  <a:lnTo>
                    <a:pt x="1884" y="3372"/>
                  </a:lnTo>
                  <a:cubicBezTo>
                    <a:pt x="1591" y="3626"/>
                    <a:pt x="1350" y="3753"/>
                    <a:pt x="1147" y="3753"/>
                  </a:cubicBezTo>
                  <a:cubicBezTo>
                    <a:pt x="1134" y="3753"/>
                    <a:pt x="1122" y="3753"/>
                    <a:pt x="1096" y="3753"/>
                  </a:cubicBezTo>
                  <a:cubicBezTo>
                    <a:pt x="1464" y="4325"/>
                    <a:pt x="1884" y="3639"/>
                    <a:pt x="1744" y="4909"/>
                  </a:cubicBezTo>
                  <a:lnTo>
                    <a:pt x="2112" y="4680"/>
                  </a:lnTo>
                  <a:lnTo>
                    <a:pt x="2112" y="10634"/>
                  </a:lnTo>
                  <a:lnTo>
                    <a:pt x="1731" y="10611"/>
                  </a:lnTo>
                  <a:cubicBezTo>
                    <a:pt x="1794" y="11653"/>
                    <a:pt x="1414" y="11424"/>
                    <a:pt x="905" y="11195"/>
                  </a:cubicBezTo>
                  <a:lnTo>
                    <a:pt x="0" y="11104"/>
                  </a:lnTo>
                  <a:lnTo>
                    <a:pt x="0" y="9432"/>
                  </a:lnTo>
                  <a:lnTo>
                    <a:pt x="4" y="9366"/>
                  </a:lnTo>
                  <a:lnTo>
                    <a:pt x="0" y="9372"/>
                  </a:lnTo>
                  <a:lnTo>
                    <a:pt x="0" y="8787"/>
                  </a:lnTo>
                  <a:lnTo>
                    <a:pt x="296" y="8655"/>
                  </a:lnTo>
                  <a:cubicBezTo>
                    <a:pt x="245" y="8299"/>
                    <a:pt x="181" y="7957"/>
                    <a:pt x="119" y="7601"/>
                  </a:cubicBezTo>
                  <a:lnTo>
                    <a:pt x="0" y="7975"/>
                  </a:lnTo>
                  <a:lnTo>
                    <a:pt x="0" y="4133"/>
                  </a:lnTo>
                  <a:lnTo>
                    <a:pt x="715" y="4032"/>
                  </a:lnTo>
                  <a:lnTo>
                    <a:pt x="0" y="3697"/>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4" name="Shape 235">
              <a:extLst>
                <a:ext uri="{FF2B5EF4-FFF2-40B4-BE49-F238E27FC236}">
                  <a16:creationId xmlns:a16="http://schemas.microsoft.com/office/drawing/2014/main" id="{7EC63508-A4CC-8DF5-CBEA-5AF5A496EA1D}"/>
                </a:ext>
              </a:extLst>
            </p:cNvPr>
            <p:cNvSpPr/>
            <p:nvPr/>
          </p:nvSpPr>
          <p:spPr>
            <a:xfrm>
              <a:off x="2734157" y="1008896"/>
              <a:ext cx="1157" cy="8125"/>
            </a:xfrm>
            <a:custGeom>
              <a:avLst/>
              <a:gdLst/>
              <a:ahLst/>
              <a:cxnLst/>
              <a:rect l="0" t="0" r="0" b="0"/>
              <a:pathLst>
                <a:path w="1157" h="8125">
                  <a:moveTo>
                    <a:pt x="0" y="0"/>
                  </a:moveTo>
                  <a:lnTo>
                    <a:pt x="368" y="467"/>
                  </a:lnTo>
                  <a:lnTo>
                    <a:pt x="1157" y="391"/>
                  </a:lnTo>
                  <a:lnTo>
                    <a:pt x="1157" y="5523"/>
                  </a:lnTo>
                  <a:lnTo>
                    <a:pt x="889" y="5535"/>
                  </a:lnTo>
                  <a:cubicBezTo>
                    <a:pt x="673" y="5738"/>
                    <a:pt x="788" y="6030"/>
                    <a:pt x="813" y="6297"/>
                  </a:cubicBezTo>
                  <a:lnTo>
                    <a:pt x="1157" y="6135"/>
                  </a:lnTo>
                  <a:lnTo>
                    <a:pt x="1157" y="6837"/>
                  </a:lnTo>
                  <a:lnTo>
                    <a:pt x="1041" y="6817"/>
                  </a:lnTo>
                  <a:cubicBezTo>
                    <a:pt x="826" y="6652"/>
                    <a:pt x="635" y="6486"/>
                    <a:pt x="102" y="7083"/>
                  </a:cubicBezTo>
                  <a:cubicBezTo>
                    <a:pt x="140" y="7427"/>
                    <a:pt x="317" y="7414"/>
                    <a:pt x="508" y="7401"/>
                  </a:cubicBezTo>
                  <a:cubicBezTo>
                    <a:pt x="609" y="7401"/>
                    <a:pt x="736" y="7401"/>
                    <a:pt x="813" y="7477"/>
                  </a:cubicBezTo>
                  <a:cubicBezTo>
                    <a:pt x="635" y="8125"/>
                    <a:pt x="330" y="8049"/>
                    <a:pt x="38" y="7960"/>
                  </a:cubicBezTo>
                  <a:lnTo>
                    <a:pt x="0" y="7958"/>
                  </a:lnTo>
                  <a:lnTo>
                    <a:pt x="0" y="2004"/>
                  </a:lnTo>
                  <a:lnTo>
                    <a:pt x="368" y="1775"/>
                  </a:lnTo>
                  <a:cubicBezTo>
                    <a:pt x="521" y="1825"/>
                    <a:pt x="711" y="1864"/>
                    <a:pt x="1016" y="1636"/>
                  </a:cubicBezTo>
                  <a:lnTo>
                    <a:pt x="0" y="868"/>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5" name="Shape 236">
              <a:extLst>
                <a:ext uri="{FF2B5EF4-FFF2-40B4-BE49-F238E27FC236}">
                  <a16:creationId xmlns:a16="http://schemas.microsoft.com/office/drawing/2014/main" id="{CF33C89C-E162-664B-6E91-06981C8BEEBE}"/>
                </a:ext>
              </a:extLst>
            </p:cNvPr>
            <p:cNvSpPr/>
            <p:nvPr/>
          </p:nvSpPr>
          <p:spPr>
            <a:xfrm>
              <a:off x="2735314" y="1007293"/>
              <a:ext cx="2043" cy="8509"/>
            </a:xfrm>
            <a:custGeom>
              <a:avLst/>
              <a:gdLst/>
              <a:ahLst/>
              <a:cxnLst/>
              <a:rect l="0" t="0" r="0" b="0"/>
              <a:pathLst>
                <a:path w="2043" h="8509">
                  <a:moveTo>
                    <a:pt x="1446" y="114"/>
                  </a:moveTo>
                  <a:lnTo>
                    <a:pt x="1681" y="165"/>
                  </a:lnTo>
                  <a:lnTo>
                    <a:pt x="1681" y="6075"/>
                  </a:lnTo>
                  <a:lnTo>
                    <a:pt x="1650" y="5893"/>
                  </a:lnTo>
                  <a:cubicBezTo>
                    <a:pt x="1510" y="6299"/>
                    <a:pt x="1256" y="7010"/>
                    <a:pt x="1586" y="7010"/>
                  </a:cubicBezTo>
                  <a:lnTo>
                    <a:pt x="1681" y="6980"/>
                  </a:lnTo>
                  <a:lnTo>
                    <a:pt x="1681" y="8417"/>
                  </a:lnTo>
                  <a:lnTo>
                    <a:pt x="1015" y="8280"/>
                  </a:lnTo>
                  <a:lnTo>
                    <a:pt x="430" y="7590"/>
                  </a:lnTo>
                  <a:lnTo>
                    <a:pt x="329" y="8089"/>
                  </a:lnTo>
                  <a:cubicBezTo>
                    <a:pt x="354" y="8230"/>
                    <a:pt x="379" y="8369"/>
                    <a:pt x="405" y="8509"/>
                  </a:cubicBezTo>
                  <a:lnTo>
                    <a:pt x="0" y="8440"/>
                  </a:lnTo>
                  <a:lnTo>
                    <a:pt x="0" y="7738"/>
                  </a:lnTo>
                  <a:lnTo>
                    <a:pt x="398" y="7551"/>
                  </a:lnTo>
                  <a:lnTo>
                    <a:pt x="36" y="7124"/>
                  </a:lnTo>
                  <a:lnTo>
                    <a:pt x="0" y="7126"/>
                  </a:lnTo>
                  <a:lnTo>
                    <a:pt x="0" y="1994"/>
                  </a:lnTo>
                  <a:lnTo>
                    <a:pt x="265" y="1968"/>
                  </a:lnTo>
                  <a:cubicBezTo>
                    <a:pt x="811" y="1524"/>
                    <a:pt x="430" y="826"/>
                    <a:pt x="1065" y="406"/>
                  </a:cubicBezTo>
                  <a:cubicBezTo>
                    <a:pt x="1281" y="1003"/>
                    <a:pt x="976" y="1447"/>
                    <a:pt x="684" y="1892"/>
                  </a:cubicBezTo>
                  <a:cubicBezTo>
                    <a:pt x="1332" y="1854"/>
                    <a:pt x="938" y="2387"/>
                    <a:pt x="1306" y="2845"/>
                  </a:cubicBezTo>
                  <a:cubicBezTo>
                    <a:pt x="2043" y="2006"/>
                    <a:pt x="1827" y="597"/>
                    <a:pt x="1294" y="482"/>
                  </a:cubicBezTo>
                  <a:cubicBezTo>
                    <a:pt x="1624" y="279"/>
                    <a:pt x="1636" y="0"/>
                    <a:pt x="1446" y="114"/>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6" name="Shape 237">
              <a:extLst>
                <a:ext uri="{FF2B5EF4-FFF2-40B4-BE49-F238E27FC236}">
                  <a16:creationId xmlns:a16="http://schemas.microsoft.com/office/drawing/2014/main" id="{05FCFE76-7EFA-8981-7571-3A31E51C456E}"/>
                </a:ext>
              </a:extLst>
            </p:cNvPr>
            <p:cNvSpPr/>
            <p:nvPr/>
          </p:nvSpPr>
          <p:spPr>
            <a:xfrm>
              <a:off x="2736747" y="1007407"/>
              <a:ext cx="13" cy="13"/>
            </a:xfrm>
            <a:custGeom>
              <a:avLst/>
              <a:gdLst/>
              <a:ahLst/>
              <a:cxnLst/>
              <a:rect l="0" t="0" r="0" b="0"/>
              <a:pathLst>
                <a:path w="13" h="13">
                  <a:moveTo>
                    <a:pt x="0" y="13"/>
                  </a:moveTo>
                  <a:cubicBezTo>
                    <a:pt x="0" y="0"/>
                    <a:pt x="13" y="0"/>
                    <a:pt x="13"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7" name="Shape 238">
              <a:extLst>
                <a:ext uri="{FF2B5EF4-FFF2-40B4-BE49-F238E27FC236}">
                  <a16:creationId xmlns:a16="http://schemas.microsoft.com/office/drawing/2014/main" id="{CAF9D655-C869-7C0C-9182-ED5A144142C1}"/>
                </a:ext>
              </a:extLst>
            </p:cNvPr>
            <p:cNvSpPr/>
            <p:nvPr/>
          </p:nvSpPr>
          <p:spPr>
            <a:xfrm>
              <a:off x="2737624" y="1018088"/>
              <a:ext cx="1257" cy="698"/>
            </a:xfrm>
            <a:custGeom>
              <a:avLst/>
              <a:gdLst/>
              <a:ahLst/>
              <a:cxnLst/>
              <a:rect l="0" t="0" r="0" b="0"/>
              <a:pathLst>
                <a:path w="1257" h="698">
                  <a:moveTo>
                    <a:pt x="1257" y="0"/>
                  </a:moveTo>
                  <a:cubicBezTo>
                    <a:pt x="1244" y="254"/>
                    <a:pt x="914" y="419"/>
                    <a:pt x="952" y="698"/>
                  </a:cubicBezTo>
                  <a:cubicBezTo>
                    <a:pt x="647" y="432"/>
                    <a:pt x="152" y="635"/>
                    <a:pt x="0" y="26"/>
                  </a:cubicBezTo>
                  <a:cubicBezTo>
                    <a:pt x="178" y="0"/>
                    <a:pt x="330" y="26"/>
                    <a:pt x="482" y="51"/>
                  </a:cubicBezTo>
                  <a:cubicBezTo>
                    <a:pt x="724" y="89"/>
                    <a:pt x="952" y="140"/>
                    <a:pt x="125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8" name="Shape 239">
              <a:extLst>
                <a:ext uri="{FF2B5EF4-FFF2-40B4-BE49-F238E27FC236}">
                  <a16:creationId xmlns:a16="http://schemas.microsoft.com/office/drawing/2014/main" id="{DC86DFF7-3AF6-3943-88E0-139F4ECECBD7}"/>
                </a:ext>
              </a:extLst>
            </p:cNvPr>
            <p:cNvSpPr/>
            <p:nvPr/>
          </p:nvSpPr>
          <p:spPr>
            <a:xfrm>
              <a:off x="2737332" y="1016424"/>
              <a:ext cx="876" cy="1346"/>
            </a:xfrm>
            <a:custGeom>
              <a:avLst/>
              <a:gdLst/>
              <a:ahLst/>
              <a:cxnLst/>
              <a:rect l="0" t="0" r="0" b="0"/>
              <a:pathLst>
                <a:path w="876" h="1346">
                  <a:moveTo>
                    <a:pt x="127" y="0"/>
                  </a:moveTo>
                  <a:cubicBezTo>
                    <a:pt x="178" y="0"/>
                    <a:pt x="241" y="12"/>
                    <a:pt x="292" y="38"/>
                  </a:cubicBezTo>
                  <a:cubicBezTo>
                    <a:pt x="381" y="64"/>
                    <a:pt x="483" y="89"/>
                    <a:pt x="635" y="12"/>
                  </a:cubicBezTo>
                  <a:cubicBezTo>
                    <a:pt x="876" y="546"/>
                    <a:pt x="178" y="812"/>
                    <a:pt x="432" y="1346"/>
                  </a:cubicBezTo>
                  <a:cubicBezTo>
                    <a:pt x="102" y="1168"/>
                    <a:pt x="292" y="736"/>
                    <a:pt x="0" y="26"/>
                  </a:cubicBezTo>
                  <a:cubicBezTo>
                    <a:pt x="50" y="0"/>
                    <a:pt x="89" y="0"/>
                    <a:pt x="127"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19" name="Shape 240">
              <a:extLst>
                <a:ext uri="{FF2B5EF4-FFF2-40B4-BE49-F238E27FC236}">
                  <a16:creationId xmlns:a16="http://schemas.microsoft.com/office/drawing/2014/main" id="{56074750-D915-6084-905A-740477513D88}"/>
                </a:ext>
              </a:extLst>
            </p:cNvPr>
            <p:cNvSpPr/>
            <p:nvPr/>
          </p:nvSpPr>
          <p:spPr>
            <a:xfrm>
              <a:off x="2736995" y="1007458"/>
              <a:ext cx="2017" cy="10363"/>
            </a:xfrm>
            <a:custGeom>
              <a:avLst/>
              <a:gdLst/>
              <a:ahLst/>
              <a:cxnLst/>
              <a:rect l="0" t="0" r="0" b="0"/>
              <a:pathLst>
                <a:path w="2017" h="10363">
                  <a:moveTo>
                    <a:pt x="0" y="0"/>
                  </a:moveTo>
                  <a:lnTo>
                    <a:pt x="2017" y="440"/>
                  </a:lnTo>
                  <a:lnTo>
                    <a:pt x="2017" y="3193"/>
                  </a:lnTo>
                  <a:lnTo>
                    <a:pt x="1950" y="3213"/>
                  </a:lnTo>
                  <a:cubicBezTo>
                    <a:pt x="1836" y="3213"/>
                    <a:pt x="1772" y="3086"/>
                    <a:pt x="1708" y="2959"/>
                  </a:cubicBezTo>
                  <a:cubicBezTo>
                    <a:pt x="1620" y="2768"/>
                    <a:pt x="1519" y="2565"/>
                    <a:pt x="1175" y="2921"/>
                  </a:cubicBezTo>
                  <a:lnTo>
                    <a:pt x="2017" y="3361"/>
                  </a:lnTo>
                  <a:lnTo>
                    <a:pt x="2017" y="10071"/>
                  </a:lnTo>
                  <a:lnTo>
                    <a:pt x="1632" y="9957"/>
                  </a:lnTo>
                  <a:cubicBezTo>
                    <a:pt x="1519" y="9665"/>
                    <a:pt x="1531" y="9385"/>
                    <a:pt x="998" y="10363"/>
                  </a:cubicBezTo>
                  <a:cubicBezTo>
                    <a:pt x="1048" y="9728"/>
                    <a:pt x="1290" y="9144"/>
                    <a:pt x="1747" y="8610"/>
                  </a:cubicBezTo>
                  <a:lnTo>
                    <a:pt x="0" y="8251"/>
                  </a:lnTo>
                  <a:lnTo>
                    <a:pt x="0" y="6815"/>
                  </a:lnTo>
                  <a:lnTo>
                    <a:pt x="147" y="6769"/>
                  </a:lnTo>
                  <a:lnTo>
                    <a:pt x="0" y="591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0" name="Shape 241">
              <a:extLst>
                <a:ext uri="{FF2B5EF4-FFF2-40B4-BE49-F238E27FC236}">
                  <a16:creationId xmlns:a16="http://schemas.microsoft.com/office/drawing/2014/main" id="{3F0D45EF-5C80-BE21-8EF2-8103F5537D55}"/>
                </a:ext>
              </a:extLst>
            </p:cNvPr>
            <p:cNvSpPr/>
            <p:nvPr/>
          </p:nvSpPr>
          <p:spPr>
            <a:xfrm>
              <a:off x="2739384" y="1017719"/>
              <a:ext cx="297" cy="1067"/>
            </a:xfrm>
            <a:custGeom>
              <a:avLst/>
              <a:gdLst/>
              <a:ahLst/>
              <a:cxnLst/>
              <a:rect l="0" t="0" r="0" b="0"/>
              <a:pathLst>
                <a:path w="297" h="1067">
                  <a:moveTo>
                    <a:pt x="0" y="1067"/>
                  </a:moveTo>
                  <a:lnTo>
                    <a:pt x="297"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1" name="Shape 242">
              <a:extLst>
                <a:ext uri="{FF2B5EF4-FFF2-40B4-BE49-F238E27FC236}">
                  <a16:creationId xmlns:a16="http://schemas.microsoft.com/office/drawing/2014/main" id="{817549F4-5ECC-AFB9-66A1-3F6FD0490D13}"/>
                </a:ext>
              </a:extLst>
            </p:cNvPr>
            <p:cNvSpPr/>
            <p:nvPr/>
          </p:nvSpPr>
          <p:spPr>
            <a:xfrm>
              <a:off x="2739643" y="1016322"/>
              <a:ext cx="801" cy="569"/>
            </a:xfrm>
            <a:custGeom>
              <a:avLst/>
              <a:gdLst/>
              <a:ahLst/>
              <a:cxnLst/>
              <a:rect l="0" t="0" r="0" b="0"/>
              <a:pathLst>
                <a:path w="801" h="569">
                  <a:moveTo>
                    <a:pt x="0" y="0"/>
                  </a:moveTo>
                  <a:cubicBezTo>
                    <a:pt x="165" y="203"/>
                    <a:pt x="406" y="191"/>
                    <a:pt x="660" y="178"/>
                  </a:cubicBezTo>
                  <a:lnTo>
                    <a:pt x="801" y="329"/>
                  </a:lnTo>
                  <a:lnTo>
                    <a:pt x="801" y="56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2" name="Shape 243">
              <a:extLst>
                <a:ext uri="{FF2B5EF4-FFF2-40B4-BE49-F238E27FC236}">
                  <a16:creationId xmlns:a16="http://schemas.microsoft.com/office/drawing/2014/main" id="{6AF6C3E3-A468-8888-51EC-51B2EE117C6E}"/>
                </a:ext>
              </a:extLst>
            </p:cNvPr>
            <p:cNvSpPr/>
            <p:nvPr/>
          </p:nvSpPr>
          <p:spPr>
            <a:xfrm>
              <a:off x="2738615" y="1006843"/>
              <a:ext cx="1829" cy="10749"/>
            </a:xfrm>
            <a:custGeom>
              <a:avLst/>
              <a:gdLst/>
              <a:ahLst/>
              <a:cxnLst/>
              <a:rect l="0" t="0" r="0" b="0"/>
              <a:pathLst>
                <a:path w="1829" h="10749">
                  <a:moveTo>
                    <a:pt x="1829" y="0"/>
                  </a:moveTo>
                  <a:lnTo>
                    <a:pt x="1829" y="7340"/>
                  </a:lnTo>
                  <a:lnTo>
                    <a:pt x="1308" y="7383"/>
                  </a:lnTo>
                  <a:cubicBezTo>
                    <a:pt x="1270" y="7765"/>
                    <a:pt x="1346" y="7892"/>
                    <a:pt x="1473" y="7892"/>
                  </a:cubicBezTo>
                  <a:lnTo>
                    <a:pt x="1829" y="7652"/>
                  </a:lnTo>
                  <a:lnTo>
                    <a:pt x="1829" y="9310"/>
                  </a:lnTo>
                  <a:lnTo>
                    <a:pt x="698" y="8806"/>
                  </a:lnTo>
                  <a:cubicBezTo>
                    <a:pt x="0" y="9606"/>
                    <a:pt x="965" y="9746"/>
                    <a:pt x="609" y="10749"/>
                  </a:cubicBezTo>
                  <a:lnTo>
                    <a:pt x="397" y="10686"/>
                  </a:lnTo>
                  <a:lnTo>
                    <a:pt x="397" y="3976"/>
                  </a:lnTo>
                  <a:lnTo>
                    <a:pt x="1206" y="4399"/>
                  </a:lnTo>
                  <a:cubicBezTo>
                    <a:pt x="1397" y="3587"/>
                    <a:pt x="635" y="3739"/>
                    <a:pt x="876" y="2519"/>
                  </a:cubicBezTo>
                  <a:cubicBezTo>
                    <a:pt x="64" y="2761"/>
                    <a:pt x="965" y="3472"/>
                    <a:pt x="457" y="3790"/>
                  </a:cubicBezTo>
                  <a:lnTo>
                    <a:pt x="397" y="3808"/>
                  </a:lnTo>
                  <a:lnTo>
                    <a:pt x="397" y="1054"/>
                  </a:lnTo>
                  <a:lnTo>
                    <a:pt x="1295" y="1250"/>
                  </a:lnTo>
                  <a:lnTo>
                    <a:pt x="182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3" name="Shape 244">
              <a:extLst>
                <a:ext uri="{FF2B5EF4-FFF2-40B4-BE49-F238E27FC236}">
                  <a16:creationId xmlns:a16="http://schemas.microsoft.com/office/drawing/2014/main" id="{4DB53BAF-5A1F-8EAC-6FF4-0405D5345E7A}"/>
                </a:ext>
              </a:extLst>
            </p:cNvPr>
            <p:cNvSpPr/>
            <p:nvPr/>
          </p:nvSpPr>
          <p:spPr>
            <a:xfrm>
              <a:off x="2742526" y="1019087"/>
              <a:ext cx="305" cy="460"/>
            </a:xfrm>
            <a:custGeom>
              <a:avLst/>
              <a:gdLst/>
              <a:ahLst/>
              <a:cxnLst/>
              <a:rect l="0" t="0" r="0" b="0"/>
              <a:pathLst>
                <a:path w="305" h="460">
                  <a:moveTo>
                    <a:pt x="305" y="0"/>
                  </a:moveTo>
                  <a:lnTo>
                    <a:pt x="305" y="198"/>
                  </a:lnTo>
                  <a:lnTo>
                    <a:pt x="0" y="460"/>
                  </a:lnTo>
                  <a:lnTo>
                    <a:pt x="30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4" name="Shape 245">
              <a:extLst>
                <a:ext uri="{FF2B5EF4-FFF2-40B4-BE49-F238E27FC236}">
                  <a16:creationId xmlns:a16="http://schemas.microsoft.com/office/drawing/2014/main" id="{7247A062-6338-046B-D7EE-62A45CB5717D}"/>
                </a:ext>
              </a:extLst>
            </p:cNvPr>
            <p:cNvSpPr/>
            <p:nvPr/>
          </p:nvSpPr>
          <p:spPr>
            <a:xfrm>
              <a:off x="2741802" y="1016970"/>
              <a:ext cx="1105" cy="1448"/>
            </a:xfrm>
            <a:custGeom>
              <a:avLst/>
              <a:gdLst/>
              <a:ahLst/>
              <a:cxnLst/>
              <a:rect l="0" t="0" r="0" b="0"/>
              <a:pathLst>
                <a:path w="1105" h="1448">
                  <a:moveTo>
                    <a:pt x="724" y="0"/>
                  </a:moveTo>
                  <a:lnTo>
                    <a:pt x="1029" y="90"/>
                  </a:lnTo>
                  <a:lnTo>
                    <a:pt x="1029" y="908"/>
                  </a:lnTo>
                  <a:lnTo>
                    <a:pt x="736" y="1398"/>
                  </a:lnTo>
                  <a:cubicBezTo>
                    <a:pt x="609" y="1448"/>
                    <a:pt x="533" y="1422"/>
                    <a:pt x="445" y="1384"/>
                  </a:cubicBezTo>
                  <a:cubicBezTo>
                    <a:pt x="343" y="1359"/>
                    <a:pt x="254" y="1321"/>
                    <a:pt x="102" y="1410"/>
                  </a:cubicBezTo>
                  <a:cubicBezTo>
                    <a:pt x="445" y="1169"/>
                    <a:pt x="1105" y="38"/>
                    <a:pt x="0" y="775"/>
                  </a:cubicBezTo>
                  <a:cubicBezTo>
                    <a:pt x="12" y="445"/>
                    <a:pt x="445" y="254"/>
                    <a:pt x="724"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5" name="Shape 246">
              <a:extLst>
                <a:ext uri="{FF2B5EF4-FFF2-40B4-BE49-F238E27FC236}">
                  <a16:creationId xmlns:a16="http://schemas.microsoft.com/office/drawing/2014/main" id="{B51B16AD-95BF-2DC4-6E41-1896B0B706F7}"/>
                </a:ext>
              </a:extLst>
            </p:cNvPr>
            <p:cNvSpPr/>
            <p:nvPr/>
          </p:nvSpPr>
          <p:spPr>
            <a:xfrm>
              <a:off x="2740444" y="1016652"/>
              <a:ext cx="647" cy="699"/>
            </a:xfrm>
            <a:custGeom>
              <a:avLst/>
              <a:gdLst/>
              <a:ahLst/>
              <a:cxnLst/>
              <a:rect l="0" t="0" r="0" b="0"/>
              <a:pathLst>
                <a:path w="647" h="699">
                  <a:moveTo>
                    <a:pt x="0" y="0"/>
                  </a:moveTo>
                  <a:lnTo>
                    <a:pt x="647" y="699"/>
                  </a:lnTo>
                  <a:lnTo>
                    <a:pt x="0" y="24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6" name="Shape 247">
              <a:extLst>
                <a:ext uri="{FF2B5EF4-FFF2-40B4-BE49-F238E27FC236}">
                  <a16:creationId xmlns:a16="http://schemas.microsoft.com/office/drawing/2014/main" id="{4AB3FBDC-B734-0783-CE13-4BE3125D6D9E}"/>
                </a:ext>
              </a:extLst>
            </p:cNvPr>
            <p:cNvSpPr/>
            <p:nvPr/>
          </p:nvSpPr>
          <p:spPr>
            <a:xfrm>
              <a:off x="2740444" y="1006696"/>
              <a:ext cx="2438" cy="10084"/>
            </a:xfrm>
            <a:custGeom>
              <a:avLst/>
              <a:gdLst/>
              <a:ahLst/>
              <a:cxnLst/>
              <a:rect l="0" t="0" r="0" b="0"/>
              <a:pathLst>
                <a:path w="2438" h="10084">
                  <a:moveTo>
                    <a:pt x="63" y="0"/>
                  </a:moveTo>
                  <a:cubicBezTo>
                    <a:pt x="37" y="685"/>
                    <a:pt x="660" y="635"/>
                    <a:pt x="1307" y="584"/>
                  </a:cubicBezTo>
                  <a:cubicBezTo>
                    <a:pt x="1688" y="559"/>
                    <a:pt x="2082" y="520"/>
                    <a:pt x="2349" y="647"/>
                  </a:cubicBezTo>
                  <a:cubicBezTo>
                    <a:pt x="2438" y="1003"/>
                    <a:pt x="2184" y="1270"/>
                    <a:pt x="2298" y="1625"/>
                  </a:cubicBezTo>
                  <a:lnTo>
                    <a:pt x="2387" y="1475"/>
                  </a:lnTo>
                  <a:lnTo>
                    <a:pt x="2387" y="2221"/>
                  </a:lnTo>
                  <a:lnTo>
                    <a:pt x="2184" y="2184"/>
                  </a:lnTo>
                  <a:lnTo>
                    <a:pt x="2387" y="2253"/>
                  </a:lnTo>
                  <a:lnTo>
                    <a:pt x="2387" y="6000"/>
                  </a:lnTo>
                  <a:lnTo>
                    <a:pt x="1980" y="5879"/>
                  </a:lnTo>
                  <a:cubicBezTo>
                    <a:pt x="2044" y="6159"/>
                    <a:pt x="1967" y="6414"/>
                    <a:pt x="1891" y="6655"/>
                  </a:cubicBezTo>
                  <a:lnTo>
                    <a:pt x="1917" y="6655"/>
                  </a:lnTo>
                  <a:lnTo>
                    <a:pt x="2387" y="6407"/>
                  </a:lnTo>
                  <a:lnTo>
                    <a:pt x="2387" y="9841"/>
                  </a:lnTo>
                  <a:lnTo>
                    <a:pt x="1409" y="10084"/>
                  </a:lnTo>
                  <a:lnTo>
                    <a:pt x="0" y="9457"/>
                  </a:lnTo>
                  <a:lnTo>
                    <a:pt x="0" y="7800"/>
                  </a:lnTo>
                  <a:lnTo>
                    <a:pt x="533" y="7442"/>
                  </a:lnTo>
                  <a:lnTo>
                    <a:pt x="0" y="7487"/>
                  </a:lnTo>
                  <a:lnTo>
                    <a:pt x="0" y="147"/>
                  </a:lnTo>
                  <a:lnTo>
                    <a:pt x="6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7" name="Shape 248">
              <a:extLst>
                <a:ext uri="{FF2B5EF4-FFF2-40B4-BE49-F238E27FC236}">
                  <a16:creationId xmlns:a16="http://schemas.microsoft.com/office/drawing/2014/main" id="{02A94580-75E5-6285-3462-2FC512F34347}"/>
                </a:ext>
              </a:extLst>
            </p:cNvPr>
            <p:cNvSpPr/>
            <p:nvPr/>
          </p:nvSpPr>
          <p:spPr>
            <a:xfrm>
              <a:off x="2742831" y="1017060"/>
              <a:ext cx="838" cy="819"/>
            </a:xfrm>
            <a:custGeom>
              <a:avLst/>
              <a:gdLst/>
              <a:ahLst/>
              <a:cxnLst/>
              <a:rect l="0" t="0" r="0" b="0"/>
              <a:pathLst>
                <a:path w="838" h="819">
                  <a:moveTo>
                    <a:pt x="0" y="0"/>
                  </a:moveTo>
                  <a:lnTo>
                    <a:pt x="597" y="177"/>
                  </a:lnTo>
                  <a:cubicBezTo>
                    <a:pt x="838" y="761"/>
                    <a:pt x="267" y="774"/>
                    <a:pt x="216" y="457"/>
                  </a:cubicBezTo>
                  <a:lnTo>
                    <a:pt x="0" y="819"/>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8" name="Shape 249">
              <a:extLst>
                <a:ext uri="{FF2B5EF4-FFF2-40B4-BE49-F238E27FC236}">
                  <a16:creationId xmlns:a16="http://schemas.microsoft.com/office/drawing/2014/main" id="{313CB06C-CC73-392F-3A64-B7662312BC08}"/>
                </a:ext>
              </a:extLst>
            </p:cNvPr>
            <p:cNvSpPr/>
            <p:nvPr/>
          </p:nvSpPr>
          <p:spPr>
            <a:xfrm>
              <a:off x="2742831" y="1016729"/>
              <a:ext cx="1957" cy="2556"/>
            </a:xfrm>
            <a:custGeom>
              <a:avLst/>
              <a:gdLst/>
              <a:ahLst/>
              <a:cxnLst/>
              <a:rect l="0" t="0" r="0" b="0"/>
              <a:pathLst>
                <a:path w="1957" h="2556">
                  <a:moveTo>
                    <a:pt x="1562" y="0"/>
                  </a:moveTo>
                  <a:lnTo>
                    <a:pt x="1957" y="351"/>
                  </a:lnTo>
                  <a:lnTo>
                    <a:pt x="1957" y="1054"/>
                  </a:lnTo>
                  <a:lnTo>
                    <a:pt x="1740" y="1054"/>
                  </a:lnTo>
                  <a:lnTo>
                    <a:pt x="0" y="2556"/>
                  </a:lnTo>
                  <a:lnTo>
                    <a:pt x="0" y="2359"/>
                  </a:lnTo>
                  <a:lnTo>
                    <a:pt x="156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29" name="Shape 250">
              <a:extLst>
                <a:ext uri="{FF2B5EF4-FFF2-40B4-BE49-F238E27FC236}">
                  <a16:creationId xmlns:a16="http://schemas.microsoft.com/office/drawing/2014/main" id="{1C9334BF-7E3C-3126-8DB3-5441223328AA}"/>
                </a:ext>
              </a:extLst>
            </p:cNvPr>
            <p:cNvSpPr/>
            <p:nvPr/>
          </p:nvSpPr>
          <p:spPr>
            <a:xfrm>
              <a:off x="2742831" y="1007039"/>
              <a:ext cx="1957" cy="9499"/>
            </a:xfrm>
            <a:custGeom>
              <a:avLst/>
              <a:gdLst/>
              <a:ahLst/>
              <a:cxnLst/>
              <a:rect l="0" t="0" r="0" b="0"/>
              <a:pathLst>
                <a:path w="1957" h="9499">
                  <a:moveTo>
                    <a:pt x="407" y="444"/>
                  </a:moveTo>
                  <a:cubicBezTo>
                    <a:pt x="800" y="609"/>
                    <a:pt x="445" y="712"/>
                    <a:pt x="559" y="1283"/>
                  </a:cubicBezTo>
                  <a:cubicBezTo>
                    <a:pt x="762" y="1067"/>
                    <a:pt x="610" y="762"/>
                    <a:pt x="877" y="571"/>
                  </a:cubicBezTo>
                  <a:cubicBezTo>
                    <a:pt x="1677" y="0"/>
                    <a:pt x="1905" y="750"/>
                    <a:pt x="1474" y="1537"/>
                  </a:cubicBezTo>
                  <a:cubicBezTo>
                    <a:pt x="1689" y="1346"/>
                    <a:pt x="1816" y="1333"/>
                    <a:pt x="1892" y="1460"/>
                  </a:cubicBezTo>
                  <a:lnTo>
                    <a:pt x="1957" y="814"/>
                  </a:lnTo>
                  <a:lnTo>
                    <a:pt x="1957" y="6168"/>
                  </a:lnTo>
                  <a:lnTo>
                    <a:pt x="1372" y="5867"/>
                  </a:lnTo>
                  <a:cubicBezTo>
                    <a:pt x="1702" y="5702"/>
                    <a:pt x="1372" y="6159"/>
                    <a:pt x="1460" y="6490"/>
                  </a:cubicBezTo>
                  <a:lnTo>
                    <a:pt x="1957" y="6479"/>
                  </a:lnTo>
                  <a:lnTo>
                    <a:pt x="1957" y="7490"/>
                  </a:lnTo>
                  <a:lnTo>
                    <a:pt x="1867" y="7607"/>
                  </a:lnTo>
                  <a:lnTo>
                    <a:pt x="1957" y="7555"/>
                  </a:lnTo>
                  <a:lnTo>
                    <a:pt x="1957" y="9028"/>
                  </a:lnTo>
                  <a:lnTo>
                    <a:pt x="965" y="9258"/>
                  </a:lnTo>
                  <a:lnTo>
                    <a:pt x="0" y="9499"/>
                  </a:lnTo>
                  <a:lnTo>
                    <a:pt x="0" y="6065"/>
                  </a:lnTo>
                  <a:lnTo>
                    <a:pt x="495" y="5804"/>
                  </a:lnTo>
                  <a:lnTo>
                    <a:pt x="0" y="5657"/>
                  </a:lnTo>
                  <a:lnTo>
                    <a:pt x="0" y="1910"/>
                  </a:lnTo>
                  <a:lnTo>
                    <a:pt x="737" y="2159"/>
                  </a:lnTo>
                  <a:cubicBezTo>
                    <a:pt x="813" y="2159"/>
                    <a:pt x="901" y="2146"/>
                    <a:pt x="965" y="2146"/>
                  </a:cubicBezTo>
                  <a:cubicBezTo>
                    <a:pt x="1181" y="2146"/>
                    <a:pt x="1384" y="2134"/>
                    <a:pt x="1575" y="2159"/>
                  </a:cubicBezTo>
                  <a:lnTo>
                    <a:pt x="0" y="1878"/>
                  </a:lnTo>
                  <a:lnTo>
                    <a:pt x="0" y="1132"/>
                  </a:lnTo>
                  <a:lnTo>
                    <a:pt x="407" y="444"/>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0" name="Shape 251">
              <a:extLst>
                <a:ext uri="{FF2B5EF4-FFF2-40B4-BE49-F238E27FC236}">
                  <a16:creationId xmlns:a16="http://schemas.microsoft.com/office/drawing/2014/main" id="{A32307F9-87EB-B820-1893-099545440143}"/>
                </a:ext>
              </a:extLst>
            </p:cNvPr>
            <p:cNvSpPr/>
            <p:nvPr/>
          </p:nvSpPr>
          <p:spPr>
            <a:xfrm>
              <a:off x="2745371" y="1018819"/>
              <a:ext cx="6" cy="5"/>
            </a:xfrm>
            <a:custGeom>
              <a:avLst/>
              <a:gdLst/>
              <a:ahLst/>
              <a:cxnLst/>
              <a:rect l="0" t="0" r="0" b="0"/>
              <a:pathLst>
                <a:path w="6" h="5">
                  <a:moveTo>
                    <a:pt x="6" y="0"/>
                  </a:moveTo>
                  <a:lnTo>
                    <a:pt x="6" y="5"/>
                  </a:lnTo>
                  <a:lnTo>
                    <a:pt x="0" y="5"/>
                  </a:lnTo>
                  <a:lnTo>
                    <a:pt x="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1" name="Shape 252">
              <a:extLst>
                <a:ext uri="{FF2B5EF4-FFF2-40B4-BE49-F238E27FC236}">
                  <a16:creationId xmlns:a16="http://schemas.microsoft.com/office/drawing/2014/main" id="{145022DD-5972-840B-6B9A-ADACB4DCFB1D}"/>
                </a:ext>
              </a:extLst>
            </p:cNvPr>
            <p:cNvSpPr/>
            <p:nvPr/>
          </p:nvSpPr>
          <p:spPr>
            <a:xfrm>
              <a:off x="2744788" y="1017080"/>
              <a:ext cx="589" cy="703"/>
            </a:xfrm>
            <a:custGeom>
              <a:avLst/>
              <a:gdLst/>
              <a:ahLst/>
              <a:cxnLst/>
              <a:rect l="0" t="0" r="0" b="0"/>
              <a:pathLst>
                <a:path w="589" h="703">
                  <a:moveTo>
                    <a:pt x="0" y="0"/>
                  </a:moveTo>
                  <a:lnTo>
                    <a:pt x="177" y="157"/>
                  </a:lnTo>
                  <a:lnTo>
                    <a:pt x="589" y="53"/>
                  </a:lnTo>
                  <a:lnTo>
                    <a:pt x="589" y="652"/>
                  </a:lnTo>
                  <a:lnTo>
                    <a:pt x="418" y="703"/>
                  </a:lnTo>
                  <a:lnTo>
                    <a:pt x="0" y="703"/>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2" name="Shape 253">
              <a:extLst>
                <a:ext uri="{FF2B5EF4-FFF2-40B4-BE49-F238E27FC236}">
                  <a16:creationId xmlns:a16="http://schemas.microsoft.com/office/drawing/2014/main" id="{11D1E115-61BE-54B9-F012-CB9ECD5002CE}"/>
                </a:ext>
              </a:extLst>
            </p:cNvPr>
            <p:cNvSpPr/>
            <p:nvPr/>
          </p:nvSpPr>
          <p:spPr>
            <a:xfrm>
              <a:off x="2744788" y="1014252"/>
              <a:ext cx="589" cy="1815"/>
            </a:xfrm>
            <a:custGeom>
              <a:avLst/>
              <a:gdLst/>
              <a:ahLst/>
              <a:cxnLst/>
              <a:rect l="0" t="0" r="0" b="0"/>
              <a:pathLst>
                <a:path w="589" h="1815">
                  <a:moveTo>
                    <a:pt x="589" y="0"/>
                  </a:moveTo>
                  <a:lnTo>
                    <a:pt x="589" y="1678"/>
                  </a:lnTo>
                  <a:lnTo>
                    <a:pt x="0" y="1815"/>
                  </a:lnTo>
                  <a:lnTo>
                    <a:pt x="0" y="342"/>
                  </a:lnTo>
                  <a:lnTo>
                    <a:pt x="589"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3" name="Shape 254">
              <a:extLst>
                <a:ext uri="{FF2B5EF4-FFF2-40B4-BE49-F238E27FC236}">
                  <a16:creationId xmlns:a16="http://schemas.microsoft.com/office/drawing/2014/main" id="{18DD60F8-505B-24ED-FDA3-115F250F0B91}"/>
                </a:ext>
              </a:extLst>
            </p:cNvPr>
            <p:cNvSpPr/>
            <p:nvPr/>
          </p:nvSpPr>
          <p:spPr>
            <a:xfrm>
              <a:off x="2744788" y="1007737"/>
              <a:ext cx="589" cy="6792"/>
            </a:xfrm>
            <a:custGeom>
              <a:avLst/>
              <a:gdLst/>
              <a:ahLst/>
              <a:cxnLst/>
              <a:rect l="0" t="0" r="0" b="0"/>
              <a:pathLst>
                <a:path w="589" h="6792">
                  <a:moveTo>
                    <a:pt x="12" y="0"/>
                  </a:moveTo>
                  <a:lnTo>
                    <a:pt x="589" y="23"/>
                  </a:lnTo>
                  <a:lnTo>
                    <a:pt x="589" y="6023"/>
                  </a:lnTo>
                  <a:lnTo>
                    <a:pt x="0" y="6792"/>
                  </a:lnTo>
                  <a:lnTo>
                    <a:pt x="0" y="5781"/>
                  </a:lnTo>
                  <a:lnTo>
                    <a:pt x="584" y="5769"/>
                  </a:lnTo>
                  <a:lnTo>
                    <a:pt x="0" y="5469"/>
                  </a:lnTo>
                  <a:lnTo>
                    <a:pt x="0" y="115"/>
                  </a:lnTo>
                  <a:lnTo>
                    <a:pt x="12"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4" name="Shape 255">
              <a:extLst>
                <a:ext uri="{FF2B5EF4-FFF2-40B4-BE49-F238E27FC236}">
                  <a16:creationId xmlns:a16="http://schemas.microsoft.com/office/drawing/2014/main" id="{2CEC780F-5BD4-EE24-3CFF-628448855C6A}"/>
                </a:ext>
              </a:extLst>
            </p:cNvPr>
            <p:cNvSpPr/>
            <p:nvPr/>
          </p:nvSpPr>
          <p:spPr>
            <a:xfrm>
              <a:off x="2746984" y="1018964"/>
              <a:ext cx="850" cy="965"/>
            </a:xfrm>
            <a:custGeom>
              <a:avLst/>
              <a:gdLst/>
              <a:ahLst/>
              <a:cxnLst/>
              <a:rect l="0" t="0" r="0" b="0"/>
              <a:pathLst>
                <a:path w="850" h="965">
                  <a:moveTo>
                    <a:pt x="736" y="0"/>
                  </a:moveTo>
                  <a:cubicBezTo>
                    <a:pt x="774" y="291"/>
                    <a:pt x="812" y="571"/>
                    <a:pt x="850" y="850"/>
                  </a:cubicBezTo>
                  <a:cubicBezTo>
                    <a:pt x="660" y="965"/>
                    <a:pt x="546" y="876"/>
                    <a:pt x="432" y="812"/>
                  </a:cubicBezTo>
                  <a:cubicBezTo>
                    <a:pt x="317" y="736"/>
                    <a:pt x="215" y="660"/>
                    <a:pt x="0" y="762"/>
                  </a:cubicBezTo>
                  <a:cubicBezTo>
                    <a:pt x="26" y="444"/>
                    <a:pt x="457" y="241"/>
                    <a:pt x="736"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5" name="Shape 256">
              <a:extLst>
                <a:ext uri="{FF2B5EF4-FFF2-40B4-BE49-F238E27FC236}">
                  <a16:creationId xmlns:a16="http://schemas.microsoft.com/office/drawing/2014/main" id="{FD6BF126-8F7C-DDC9-938E-CF2BAC054190}"/>
                </a:ext>
              </a:extLst>
            </p:cNvPr>
            <p:cNvSpPr/>
            <p:nvPr/>
          </p:nvSpPr>
          <p:spPr>
            <a:xfrm>
              <a:off x="2745377" y="1018240"/>
              <a:ext cx="1098" cy="800"/>
            </a:xfrm>
            <a:custGeom>
              <a:avLst/>
              <a:gdLst/>
              <a:ahLst/>
              <a:cxnLst/>
              <a:rect l="0" t="0" r="0" b="0"/>
              <a:pathLst>
                <a:path w="1098" h="800">
                  <a:moveTo>
                    <a:pt x="756" y="0"/>
                  </a:moveTo>
                  <a:cubicBezTo>
                    <a:pt x="959" y="0"/>
                    <a:pt x="1098" y="140"/>
                    <a:pt x="1048" y="495"/>
                  </a:cubicBezTo>
                  <a:cubicBezTo>
                    <a:pt x="718" y="800"/>
                    <a:pt x="578" y="698"/>
                    <a:pt x="426" y="609"/>
                  </a:cubicBezTo>
                  <a:lnTo>
                    <a:pt x="0" y="584"/>
                  </a:lnTo>
                  <a:lnTo>
                    <a:pt x="0" y="579"/>
                  </a:lnTo>
                  <a:lnTo>
                    <a:pt x="75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6" name="Shape 257">
              <a:extLst>
                <a:ext uri="{FF2B5EF4-FFF2-40B4-BE49-F238E27FC236}">
                  <a16:creationId xmlns:a16="http://schemas.microsoft.com/office/drawing/2014/main" id="{07299680-69B1-51A1-F813-91A37D37D1EE}"/>
                </a:ext>
              </a:extLst>
            </p:cNvPr>
            <p:cNvSpPr/>
            <p:nvPr/>
          </p:nvSpPr>
          <p:spPr>
            <a:xfrm>
              <a:off x="2746513" y="1017148"/>
              <a:ext cx="1804" cy="1041"/>
            </a:xfrm>
            <a:custGeom>
              <a:avLst/>
              <a:gdLst/>
              <a:ahLst/>
              <a:cxnLst/>
              <a:rect l="0" t="0" r="0" b="0"/>
              <a:pathLst>
                <a:path w="1804" h="1041">
                  <a:moveTo>
                    <a:pt x="1766" y="0"/>
                  </a:moveTo>
                  <a:cubicBezTo>
                    <a:pt x="1804" y="406"/>
                    <a:pt x="1169" y="597"/>
                    <a:pt x="1296" y="1041"/>
                  </a:cubicBezTo>
                  <a:cubicBezTo>
                    <a:pt x="1131" y="838"/>
                    <a:pt x="864" y="850"/>
                    <a:pt x="584" y="889"/>
                  </a:cubicBezTo>
                  <a:cubicBezTo>
                    <a:pt x="381" y="914"/>
                    <a:pt x="166" y="927"/>
                    <a:pt x="0" y="812"/>
                  </a:cubicBezTo>
                  <a:lnTo>
                    <a:pt x="437" y="309"/>
                  </a:lnTo>
                  <a:lnTo>
                    <a:pt x="1766"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7" name="Shape 258">
              <a:extLst>
                <a:ext uri="{FF2B5EF4-FFF2-40B4-BE49-F238E27FC236}">
                  <a16:creationId xmlns:a16="http://schemas.microsoft.com/office/drawing/2014/main" id="{9DD11928-8DE0-4993-79C1-771FF1354EA0}"/>
                </a:ext>
              </a:extLst>
            </p:cNvPr>
            <p:cNvSpPr/>
            <p:nvPr/>
          </p:nvSpPr>
          <p:spPr>
            <a:xfrm>
              <a:off x="2745377" y="1016995"/>
              <a:ext cx="845" cy="736"/>
            </a:xfrm>
            <a:custGeom>
              <a:avLst/>
              <a:gdLst/>
              <a:ahLst/>
              <a:cxnLst/>
              <a:rect l="0" t="0" r="0" b="0"/>
              <a:pathLst>
                <a:path w="845" h="736">
                  <a:moveTo>
                    <a:pt x="553" y="0"/>
                  </a:moveTo>
                  <a:cubicBezTo>
                    <a:pt x="400" y="457"/>
                    <a:pt x="426" y="660"/>
                    <a:pt x="845" y="483"/>
                  </a:cubicBezTo>
                  <a:lnTo>
                    <a:pt x="0" y="736"/>
                  </a:lnTo>
                  <a:lnTo>
                    <a:pt x="0" y="138"/>
                  </a:lnTo>
                  <a:lnTo>
                    <a:pt x="553"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8" name="Shape 259">
              <a:extLst>
                <a:ext uri="{FF2B5EF4-FFF2-40B4-BE49-F238E27FC236}">
                  <a16:creationId xmlns:a16="http://schemas.microsoft.com/office/drawing/2014/main" id="{FAA628E6-04C6-22E3-3C14-8C115B072FED}"/>
                </a:ext>
              </a:extLst>
            </p:cNvPr>
            <p:cNvSpPr/>
            <p:nvPr/>
          </p:nvSpPr>
          <p:spPr>
            <a:xfrm>
              <a:off x="2746857" y="1016960"/>
              <a:ext cx="525" cy="518"/>
            </a:xfrm>
            <a:custGeom>
              <a:avLst/>
              <a:gdLst/>
              <a:ahLst/>
              <a:cxnLst/>
              <a:rect l="0" t="0" r="0" b="0"/>
              <a:pathLst>
                <a:path w="525" h="518">
                  <a:moveTo>
                    <a:pt x="525" y="0"/>
                  </a:moveTo>
                  <a:lnTo>
                    <a:pt x="94" y="496"/>
                  </a:lnTo>
                  <a:lnTo>
                    <a:pt x="0" y="518"/>
                  </a:lnTo>
                  <a:lnTo>
                    <a:pt x="525"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39" name="Shape 260">
              <a:extLst>
                <a:ext uri="{FF2B5EF4-FFF2-40B4-BE49-F238E27FC236}">
                  <a16:creationId xmlns:a16="http://schemas.microsoft.com/office/drawing/2014/main" id="{20354482-F9CB-115A-A4BE-74530D982B09}"/>
                </a:ext>
              </a:extLst>
            </p:cNvPr>
            <p:cNvSpPr/>
            <p:nvPr/>
          </p:nvSpPr>
          <p:spPr>
            <a:xfrm>
              <a:off x="2745168" y="1007699"/>
              <a:ext cx="4794" cy="9261"/>
            </a:xfrm>
            <a:custGeom>
              <a:avLst/>
              <a:gdLst/>
              <a:ahLst/>
              <a:cxnLst/>
              <a:rect l="0" t="0" r="0" b="0"/>
              <a:pathLst>
                <a:path w="4794" h="9261">
                  <a:moveTo>
                    <a:pt x="209" y="61"/>
                  </a:moveTo>
                  <a:lnTo>
                    <a:pt x="889" y="89"/>
                  </a:lnTo>
                  <a:cubicBezTo>
                    <a:pt x="1905" y="38"/>
                    <a:pt x="2972" y="0"/>
                    <a:pt x="3035" y="1041"/>
                  </a:cubicBezTo>
                  <a:cubicBezTo>
                    <a:pt x="3797" y="712"/>
                    <a:pt x="3937" y="877"/>
                    <a:pt x="4026" y="1041"/>
                  </a:cubicBezTo>
                  <a:cubicBezTo>
                    <a:pt x="4090" y="1194"/>
                    <a:pt x="4128" y="1346"/>
                    <a:pt x="4559" y="1105"/>
                  </a:cubicBezTo>
                  <a:lnTo>
                    <a:pt x="4794" y="1803"/>
                  </a:lnTo>
                  <a:lnTo>
                    <a:pt x="4794" y="5173"/>
                  </a:lnTo>
                  <a:lnTo>
                    <a:pt x="3963" y="5309"/>
                  </a:lnTo>
                  <a:cubicBezTo>
                    <a:pt x="4076" y="5372"/>
                    <a:pt x="4190" y="5411"/>
                    <a:pt x="4343" y="5411"/>
                  </a:cubicBezTo>
                  <a:lnTo>
                    <a:pt x="4794" y="5252"/>
                  </a:lnTo>
                  <a:lnTo>
                    <a:pt x="4794" y="6186"/>
                  </a:lnTo>
                  <a:lnTo>
                    <a:pt x="4318" y="6223"/>
                  </a:lnTo>
                  <a:cubicBezTo>
                    <a:pt x="4394" y="6591"/>
                    <a:pt x="4190" y="6845"/>
                    <a:pt x="3810" y="7062"/>
                  </a:cubicBezTo>
                  <a:cubicBezTo>
                    <a:pt x="3963" y="7556"/>
                    <a:pt x="4216" y="7798"/>
                    <a:pt x="4584" y="7798"/>
                  </a:cubicBezTo>
                  <a:cubicBezTo>
                    <a:pt x="4635" y="7798"/>
                    <a:pt x="4699" y="7785"/>
                    <a:pt x="4763" y="7772"/>
                  </a:cubicBezTo>
                  <a:cubicBezTo>
                    <a:pt x="4763" y="7366"/>
                    <a:pt x="4064" y="7112"/>
                    <a:pt x="4572" y="6503"/>
                  </a:cubicBezTo>
                  <a:lnTo>
                    <a:pt x="4794" y="6476"/>
                  </a:lnTo>
                  <a:lnTo>
                    <a:pt x="4794" y="9042"/>
                  </a:lnTo>
                  <a:lnTo>
                    <a:pt x="3734" y="8954"/>
                  </a:lnTo>
                  <a:cubicBezTo>
                    <a:pt x="3340" y="8966"/>
                    <a:pt x="2946" y="8966"/>
                    <a:pt x="2603" y="8877"/>
                  </a:cubicBezTo>
                  <a:lnTo>
                    <a:pt x="2214" y="9261"/>
                  </a:lnTo>
                  <a:lnTo>
                    <a:pt x="2425" y="9017"/>
                  </a:lnTo>
                  <a:cubicBezTo>
                    <a:pt x="1905" y="8560"/>
                    <a:pt x="1029" y="8916"/>
                    <a:pt x="749" y="7900"/>
                  </a:cubicBezTo>
                  <a:cubicBezTo>
                    <a:pt x="876" y="7417"/>
                    <a:pt x="1321" y="7010"/>
                    <a:pt x="1371" y="6503"/>
                  </a:cubicBezTo>
                  <a:cubicBezTo>
                    <a:pt x="826" y="6032"/>
                    <a:pt x="953" y="7417"/>
                    <a:pt x="267" y="7556"/>
                  </a:cubicBezTo>
                  <a:cubicBezTo>
                    <a:pt x="0" y="7862"/>
                    <a:pt x="381" y="7772"/>
                    <a:pt x="381" y="8192"/>
                  </a:cubicBezTo>
                  <a:lnTo>
                    <a:pt x="209" y="8231"/>
                  </a:lnTo>
                  <a:lnTo>
                    <a:pt x="209" y="6553"/>
                  </a:lnTo>
                  <a:lnTo>
                    <a:pt x="889" y="6159"/>
                  </a:lnTo>
                  <a:lnTo>
                    <a:pt x="347" y="5881"/>
                  </a:lnTo>
                  <a:lnTo>
                    <a:pt x="209" y="6061"/>
                  </a:lnTo>
                  <a:lnTo>
                    <a:pt x="209" y="61"/>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0" name="Shape 261">
              <a:extLst>
                <a:ext uri="{FF2B5EF4-FFF2-40B4-BE49-F238E27FC236}">
                  <a16:creationId xmlns:a16="http://schemas.microsoft.com/office/drawing/2014/main" id="{6F27C12A-D3AE-EA83-5FE9-53BC679083AE}"/>
                </a:ext>
              </a:extLst>
            </p:cNvPr>
            <p:cNvSpPr/>
            <p:nvPr/>
          </p:nvSpPr>
          <p:spPr>
            <a:xfrm>
              <a:off x="2749961" y="1009502"/>
              <a:ext cx="1175" cy="7468"/>
            </a:xfrm>
            <a:custGeom>
              <a:avLst/>
              <a:gdLst/>
              <a:ahLst/>
              <a:cxnLst/>
              <a:rect l="0" t="0" r="0" b="0"/>
              <a:pathLst>
                <a:path w="1175" h="7468">
                  <a:moveTo>
                    <a:pt x="0" y="0"/>
                  </a:moveTo>
                  <a:lnTo>
                    <a:pt x="591" y="1766"/>
                  </a:lnTo>
                  <a:lnTo>
                    <a:pt x="1175" y="1731"/>
                  </a:lnTo>
                  <a:lnTo>
                    <a:pt x="1175" y="2646"/>
                  </a:lnTo>
                  <a:lnTo>
                    <a:pt x="591" y="3163"/>
                  </a:lnTo>
                  <a:lnTo>
                    <a:pt x="1175" y="3677"/>
                  </a:lnTo>
                  <a:lnTo>
                    <a:pt x="1175" y="5576"/>
                  </a:lnTo>
                  <a:lnTo>
                    <a:pt x="312" y="5486"/>
                  </a:lnTo>
                  <a:cubicBezTo>
                    <a:pt x="325" y="5842"/>
                    <a:pt x="540" y="5715"/>
                    <a:pt x="769" y="5588"/>
                  </a:cubicBezTo>
                  <a:lnTo>
                    <a:pt x="1175" y="5774"/>
                  </a:lnTo>
                  <a:lnTo>
                    <a:pt x="1175" y="5845"/>
                  </a:lnTo>
                  <a:lnTo>
                    <a:pt x="736" y="6454"/>
                  </a:lnTo>
                  <a:lnTo>
                    <a:pt x="960" y="6541"/>
                  </a:lnTo>
                  <a:lnTo>
                    <a:pt x="1175" y="6703"/>
                  </a:lnTo>
                  <a:lnTo>
                    <a:pt x="1175" y="7458"/>
                  </a:lnTo>
                  <a:lnTo>
                    <a:pt x="820" y="7468"/>
                  </a:lnTo>
                  <a:lnTo>
                    <a:pt x="560" y="6697"/>
                  </a:lnTo>
                  <a:lnTo>
                    <a:pt x="160" y="7252"/>
                  </a:lnTo>
                  <a:lnTo>
                    <a:pt x="0" y="7239"/>
                  </a:lnTo>
                  <a:lnTo>
                    <a:pt x="0" y="4673"/>
                  </a:lnTo>
                  <a:lnTo>
                    <a:pt x="426" y="4623"/>
                  </a:lnTo>
                  <a:cubicBezTo>
                    <a:pt x="642" y="4725"/>
                    <a:pt x="820" y="4839"/>
                    <a:pt x="984" y="4306"/>
                  </a:cubicBezTo>
                  <a:lnTo>
                    <a:pt x="0" y="4383"/>
                  </a:lnTo>
                  <a:lnTo>
                    <a:pt x="0" y="3449"/>
                  </a:lnTo>
                  <a:lnTo>
                    <a:pt x="413" y="3302"/>
                  </a:lnTo>
                  <a:lnTo>
                    <a:pt x="0" y="3370"/>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1" name="Shape 262">
              <a:extLst>
                <a:ext uri="{FF2B5EF4-FFF2-40B4-BE49-F238E27FC236}">
                  <a16:creationId xmlns:a16="http://schemas.microsoft.com/office/drawing/2014/main" id="{E658A302-DB44-2F95-5775-4B984596E7E3}"/>
                </a:ext>
              </a:extLst>
            </p:cNvPr>
            <p:cNvSpPr/>
            <p:nvPr/>
          </p:nvSpPr>
          <p:spPr>
            <a:xfrm>
              <a:off x="2751353" y="1019294"/>
              <a:ext cx="1092" cy="812"/>
            </a:xfrm>
            <a:custGeom>
              <a:avLst/>
              <a:gdLst/>
              <a:ahLst/>
              <a:cxnLst/>
              <a:rect l="0" t="0" r="0" b="0"/>
              <a:pathLst>
                <a:path w="1092" h="812">
                  <a:moveTo>
                    <a:pt x="521" y="0"/>
                  </a:moveTo>
                  <a:cubicBezTo>
                    <a:pt x="788" y="0"/>
                    <a:pt x="1003" y="102"/>
                    <a:pt x="1092" y="457"/>
                  </a:cubicBezTo>
                  <a:cubicBezTo>
                    <a:pt x="660" y="470"/>
                    <a:pt x="76" y="812"/>
                    <a:pt x="0" y="76"/>
                  </a:cubicBezTo>
                  <a:cubicBezTo>
                    <a:pt x="178" y="50"/>
                    <a:pt x="356" y="0"/>
                    <a:pt x="521"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2" name="Shape 263">
              <a:extLst>
                <a:ext uri="{FF2B5EF4-FFF2-40B4-BE49-F238E27FC236}">
                  <a16:creationId xmlns:a16="http://schemas.microsoft.com/office/drawing/2014/main" id="{A7C2A8FA-45A2-01C0-1679-58640AB38C14}"/>
                </a:ext>
              </a:extLst>
            </p:cNvPr>
            <p:cNvSpPr/>
            <p:nvPr/>
          </p:nvSpPr>
          <p:spPr>
            <a:xfrm>
              <a:off x="2751136" y="1015276"/>
              <a:ext cx="39" cy="71"/>
            </a:xfrm>
            <a:custGeom>
              <a:avLst/>
              <a:gdLst/>
              <a:ahLst/>
              <a:cxnLst/>
              <a:rect l="0" t="0" r="0" b="0"/>
              <a:pathLst>
                <a:path w="39" h="71">
                  <a:moveTo>
                    <a:pt x="0" y="0"/>
                  </a:moveTo>
                  <a:lnTo>
                    <a:pt x="39" y="18"/>
                  </a:lnTo>
                  <a:lnTo>
                    <a:pt x="0" y="71"/>
                  </a:ln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3" name="Shape 264">
              <a:extLst>
                <a:ext uri="{FF2B5EF4-FFF2-40B4-BE49-F238E27FC236}">
                  <a16:creationId xmlns:a16="http://schemas.microsoft.com/office/drawing/2014/main" id="{82DFFE6D-633D-E82F-3BA2-7CCA816A25FD}"/>
                </a:ext>
              </a:extLst>
            </p:cNvPr>
            <p:cNvSpPr/>
            <p:nvPr/>
          </p:nvSpPr>
          <p:spPr>
            <a:xfrm>
              <a:off x="2751136" y="1011121"/>
              <a:ext cx="1684" cy="6276"/>
            </a:xfrm>
            <a:custGeom>
              <a:avLst/>
              <a:gdLst/>
              <a:ahLst/>
              <a:cxnLst/>
              <a:rect l="0" t="0" r="0" b="0"/>
              <a:pathLst>
                <a:path w="1684" h="6276">
                  <a:moveTo>
                    <a:pt x="1684" y="0"/>
                  </a:moveTo>
                  <a:lnTo>
                    <a:pt x="1684" y="839"/>
                  </a:lnTo>
                  <a:lnTo>
                    <a:pt x="1674" y="816"/>
                  </a:lnTo>
                  <a:cubicBezTo>
                    <a:pt x="1527" y="391"/>
                    <a:pt x="1333" y="178"/>
                    <a:pt x="800" y="807"/>
                  </a:cubicBezTo>
                  <a:cubicBezTo>
                    <a:pt x="1308" y="1302"/>
                    <a:pt x="915" y="2013"/>
                    <a:pt x="889" y="2839"/>
                  </a:cubicBezTo>
                  <a:lnTo>
                    <a:pt x="1684" y="2412"/>
                  </a:lnTo>
                  <a:lnTo>
                    <a:pt x="1684" y="4624"/>
                  </a:lnTo>
                  <a:lnTo>
                    <a:pt x="1270" y="3982"/>
                  </a:lnTo>
                  <a:lnTo>
                    <a:pt x="1684" y="4735"/>
                  </a:lnTo>
                  <a:lnTo>
                    <a:pt x="1684" y="6276"/>
                  </a:lnTo>
                  <a:lnTo>
                    <a:pt x="508" y="5824"/>
                  </a:lnTo>
                  <a:lnTo>
                    <a:pt x="0" y="5838"/>
                  </a:lnTo>
                  <a:lnTo>
                    <a:pt x="0" y="5083"/>
                  </a:lnTo>
                  <a:lnTo>
                    <a:pt x="191" y="5227"/>
                  </a:lnTo>
                  <a:cubicBezTo>
                    <a:pt x="178" y="4579"/>
                    <a:pt x="178" y="4769"/>
                    <a:pt x="864" y="4045"/>
                  </a:cubicBezTo>
                  <a:lnTo>
                    <a:pt x="0" y="3956"/>
                  </a:lnTo>
                  <a:lnTo>
                    <a:pt x="0" y="2057"/>
                  </a:lnTo>
                  <a:lnTo>
                    <a:pt x="153" y="2191"/>
                  </a:lnTo>
                  <a:cubicBezTo>
                    <a:pt x="216" y="1543"/>
                    <a:pt x="750" y="1061"/>
                    <a:pt x="737" y="375"/>
                  </a:cubicBezTo>
                  <a:lnTo>
                    <a:pt x="0" y="1027"/>
                  </a:lnTo>
                  <a:lnTo>
                    <a:pt x="0" y="112"/>
                  </a:lnTo>
                  <a:lnTo>
                    <a:pt x="686" y="71"/>
                  </a:lnTo>
                  <a:lnTo>
                    <a:pt x="1684"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4" name="Shape 265">
              <a:extLst>
                <a:ext uri="{FF2B5EF4-FFF2-40B4-BE49-F238E27FC236}">
                  <a16:creationId xmlns:a16="http://schemas.microsoft.com/office/drawing/2014/main" id="{DBC3AC70-4596-C37C-3B1F-EFB0F4053B3A}"/>
                </a:ext>
              </a:extLst>
            </p:cNvPr>
            <p:cNvSpPr/>
            <p:nvPr/>
          </p:nvSpPr>
          <p:spPr>
            <a:xfrm>
              <a:off x="2757779" y="1019053"/>
              <a:ext cx="2248" cy="2464"/>
            </a:xfrm>
            <a:custGeom>
              <a:avLst/>
              <a:gdLst/>
              <a:ahLst/>
              <a:cxnLst/>
              <a:rect l="0" t="0" r="0" b="0"/>
              <a:pathLst>
                <a:path w="2248" h="2464">
                  <a:moveTo>
                    <a:pt x="1905" y="0"/>
                  </a:moveTo>
                  <a:cubicBezTo>
                    <a:pt x="2248" y="521"/>
                    <a:pt x="1321" y="584"/>
                    <a:pt x="1651" y="1105"/>
                  </a:cubicBezTo>
                  <a:cubicBezTo>
                    <a:pt x="1042" y="1257"/>
                    <a:pt x="216" y="2464"/>
                    <a:pt x="0" y="1334"/>
                  </a:cubicBezTo>
                  <a:cubicBezTo>
                    <a:pt x="368" y="712"/>
                    <a:pt x="698" y="724"/>
                    <a:pt x="991" y="750"/>
                  </a:cubicBezTo>
                  <a:cubicBezTo>
                    <a:pt x="1308" y="775"/>
                    <a:pt x="1601" y="813"/>
                    <a:pt x="1905"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5" name="Shape 266">
              <a:extLst>
                <a:ext uri="{FF2B5EF4-FFF2-40B4-BE49-F238E27FC236}">
                  <a16:creationId xmlns:a16="http://schemas.microsoft.com/office/drawing/2014/main" id="{F779210B-46C8-96DB-4C8E-D8594200B87B}"/>
                </a:ext>
              </a:extLst>
            </p:cNvPr>
            <p:cNvSpPr/>
            <p:nvPr/>
          </p:nvSpPr>
          <p:spPr>
            <a:xfrm>
              <a:off x="2758480" y="1018619"/>
              <a:ext cx="784" cy="268"/>
            </a:xfrm>
            <a:custGeom>
              <a:avLst/>
              <a:gdLst/>
              <a:ahLst/>
              <a:cxnLst/>
              <a:rect l="0" t="0" r="0" b="0"/>
              <a:pathLst>
                <a:path w="784" h="268">
                  <a:moveTo>
                    <a:pt x="784" y="268"/>
                  </a:moveTo>
                  <a:lnTo>
                    <a:pt x="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6" name="Shape 267">
              <a:extLst>
                <a:ext uri="{FF2B5EF4-FFF2-40B4-BE49-F238E27FC236}">
                  <a16:creationId xmlns:a16="http://schemas.microsoft.com/office/drawing/2014/main" id="{0E90F6F4-F511-CD64-BC50-3AECA8DFE7D4}"/>
                </a:ext>
              </a:extLst>
            </p:cNvPr>
            <p:cNvSpPr/>
            <p:nvPr/>
          </p:nvSpPr>
          <p:spPr>
            <a:xfrm>
              <a:off x="2762199" y="1012436"/>
              <a:ext cx="953" cy="1143"/>
            </a:xfrm>
            <a:custGeom>
              <a:avLst/>
              <a:gdLst/>
              <a:ahLst/>
              <a:cxnLst/>
              <a:rect l="0" t="0" r="0" b="0"/>
              <a:pathLst>
                <a:path w="953" h="1143">
                  <a:moveTo>
                    <a:pt x="953" y="750"/>
                  </a:moveTo>
                  <a:cubicBezTo>
                    <a:pt x="317" y="1143"/>
                    <a:pt x="38" y="839"/>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7" name="Shape 268">
              <a:extLst>
                <a:ext uri="{FF2B5EF4-FFF2-40B4-BE49-F238E27FC236}">
                  <a16:creationId xmlns:a16="http://schemas.microsoft.com/office/drawing/2014/main" id="{7DBDDF35-590B-13E2-330A-60997CAC198C}"/>
                </a:ext>
              </a:extLst>
            </p:cNvPr>
            <p:cNvSpPr/>
            <p:nvPr/>
          </p:nvSpPr>
          <p:spPr>
            <a:xfrm>
              <a:off x="2752820" y="1010226"/>
              <a:ext cx="11150" cy="8573"/>
            </a:xfrm>
            <a:custGeom>
              <a:avLst/>
              <a:gdLst/>
              <a:ahLst/>
              <a:cxnLst/>
              <a:rect l="0" t="0" r="0" b="0"/>
              <a:pathLst>
                <a:path w="11150" h="8573">
                  <a:moveTo>
                    <a:pt x="361" y="89"/>
                  </a:moveTo>
                  <a:cubicBezTo>
                    <a:pt x="729" y="140"/>
                    <a:pt x="1174" y="0"/>
                    <a:pt x="1288" y="610"/>
                  </a:cubicBezTo>
                  <a:cubicBezTo>
                    <a:pt x="1009" y="1677"/>
                    <a:pt x="1835" y="1677"/>
                    <a:pt x="2762" y="1651"/>
                  </a:cubicBezTo>
                  <a:cubicBezTo>
                    <a:pt x="3587" y="1639"/>
                    <a:pt x="4489" y="1626"/>
                    <a:pt x="4743" y="2401"/>
                  </a:cubicBezTo>
                  <a:cubicBezTo>
                    <a:pt x="3295" y="2236"/>
                    <a:pt x="1923" y="1931"/>
                    <a:pt x="412" y="1931"/>
                  </a:cubicBezTo>
                  <a:cubicBezTo>
                    <a:pt x="590" y="2375"/>
                    <a:pt x="971" y="2363"/>
                    <a:pt x="1352" y="2363"/>
                  </a:cubicBezTo>
                  <a:cubicBezTo>
                    <a:pt x="1491" y="2363"/>
                    <a:pt x="1631" y="2363"/>
                    <a:pt x="1758" y="2388"/>
                  </a:cubicBezTo>
                  <a:cubicBezTo>
                    <a:pt x="1631" y="2922"/>
                    <a:pt x="1415" y="2807"/>
                    <a:pt x="1187" y="2693"/>
                  </a:cubicBezTo>
                  <a:cubicBezTo>
                    <a:pt x="1034" y="2617"/>
                    <a:pt x="882" y="2540"/>
                    <a:pt x="743" y="2655"/>
                  </a:cubicBezTo>
                  <a:cubicBezTo>
                    <a:pt x="806" y="3073"/>
                    <a:pt x="870" y="3493"/>
                    <a:pt x="933" y="3912"/>
                  </a:cubicBezTo>
                  <a:cubicBezTo>
                    <a:pt x="1276" y="3709"/>
                    <a:pt x="1301" y="3366"/>
                    <a:pt x="1656" y="3163"/>
                  </a:cubicBezTo>
                  <a:cubicBezTo>
                    <a:pt x="2380" y="3937"/>
                    <a:pt x="1581" y="5538"/>
                    <a:pt x="3028" y="5245"/>
                  </a:cubicBezTo>
                  <a:cubicBezTo>
                    <a:pt x="3397" y="4661"/>
                    <a:pt x="2635" y="4255"/>
                    <a:pt x="2584" y="3683"/>
                  </a:cubicBezTo>
                  <a:cubicBezTo>
                    <a:pt x="2812" y="3277"/>
                    <a:pt x="3270" y="2972"/>
                    <a:pt x="3257" y="2502"/>
                  </a:cubicBezTo>
                  <a:cubicBezTo>
                    <a:pt x="3371" y="2820"/>
                    <a:pt x="2914" y="5156"/>
                    <a:pt x="4209" y="4649"/>
                  </a:cubicBezTo>
                  <a:cubicBezTo>
                    <a:pt x="4539" y="4344"/>
                    <a:pt x="4590" y="3963"/>
                    <a:pt x="4463" y="3518"/>
                  </a:cubicBezTo>
                  <a:cubicBezTo>
                    <a:pt x="4869" y="3277"/>
                    <a:pt x="4883" y="3785"/>
                    <a:pt x="4959" y="4293"/>
                  </a:cubicBezTo>
                  <a:cubicBezTo>
                    <a:pt x="5010" y="4750"/>
                    <a:pt x="5098" y="5207"/>
                    <a:pt x="5530" y="5106"/>
                  </a:cubicBezTo>
                  <a:cubicBezTo>
                    <a:pt x="6216" y="4801"/>
                    <a:pt x="5657" y="4064"/>
                    <a:pt x="6407" y="3785"/>
                  </a:cubicBezTo>
                  <a:cubicBezTo>
                    <a:pt x="6470" y="3950"/>
                    <a:pt x="6369" y="4039"/>
                    <a:pt x="6254" y="4141"/>
                  </a:cubicBezTo>
                  <a:cubicBezTo>
                    <a:pt x="6000" y="4611"/>
                    <a:pt x="6800" y="4432"/>
                    <a:pt x="6203" y="5335"/>
                  </a:cubicBezTo>
                  <a:cubicBezTo>
                    <a:pt x="6470" y="5258"/>
                    <a:pt x="7321" y="5283"/>
                    <a:pt x="6737" y="6135"/>
                  </a:cubicBezTo>
                  <a:cubicBezTo>
                    <a:pt x="6864" y="6122"/>
                    <a:pt x="6952" y="6185"/>
                    <a:pt x="7029" y="6248"/>
                  </a:cubicBezTo>
                  <a:cubicBezTo>
                    <a:pt x="7169" y="6363"/>
                    <a:pt x="7296" y="6465"/>
                    <a:pt x="7588" y="6236"/>
                  </a:cubicBezTo>
                  <a:cubicBezTo>
                    <a:pt x="7918" y="5601"/>
                    <a:pt x="7461" y="4700"/>
                    <a:pt x="7943" y="4128"/>
                  </a:cubicBezTo>
                  <a:cubicBezTo>
                    <a:pt x="8108" y="4432"/>
                    <a:pt x="8375" y="4852"/>
                    <a:pt x="8527" y="5359"/>
                  </a:cubicBezTo>
                  <a:cubicBezTo>
                    <a:pt x="9010" y="5118"/>
                    <a:pt x="8896" y="4661"/>
                    <a:pt x="9468" y="4471"/>
                  </a:cubicBezTo>
                  <a:lnTo>
                    <a:pt x="11150" y="5077"/>
                  </a:lnTo>
                  <a:lnTo>
                    <a:pt x="11150" y="5982"/>
                  </a:lnTo>
                  <a:lnTo>
                    <a:pt x="10306" y="5982"/>
                  </a:lnTo>
                  <a:lnTo>
                    <a:pt x="11150" y="6231"/>
                  </a:lnTo>
                  <a:lnTo>
                    <a:pt x="11150" y="7507"/>
                  </a:lnTo>
                  <a:lnTo>
                    <a:pt x="11131" y="7506"/>
                  </a:lnTo>
                  <a:cubicBezTo>
                    <a:pt x="10826" y="8090"/>
                    <a:pt x="10496" y="8052"/>
                    <a:pt x="10216" y="8014"/>
                  </a:cubicBezTo>
                  <a:cubicBezTo>
                    <a:pt x="9924" y="7976"/>
                    <a:pt x="9696" y="7938"/>
                    <a:pt x="9582" y="8573"/>
                  </a:cubicBezTo>
                  <a:cubicBezTo>
                    <a:pt x="9568" y="8154"/>
                    <a:pt x="9188" y="8065"/>
                    <a:pt x="8845" y="7696"/>
                  </a:cubicBezTo>
                  <a:cubicBezTo>
                    <a:pt x="8553" y="7913"/>
                    <a:pt x="8388" y="7900"/>
                    <a:pt x="8223" y="7887"/>
                  </a:cubicBezTo>
                  <a:cubicBezTo>
                    <a:pt x="8058" y="7875"/>
                    <a:pt x="7905" y="7849"/>
                    <a:pt x="7626" y="8078"/>
                  </a:cubicBezTo>
                  <a:cubicBezTo>
                    <a:pt x="7511" y="7760"/>
                    <a:pt x="7753" y="7582"/>
                    <a:pt x="7740" y="7290"/>
                  </a:cubicBezTo>
                  <a:cubicBezTo>
                    <a:pt x="7232" y="7710"/>
                    <a:pt x="6775" y="8039"/>
                    <a:pt x="6876" y="7189"/>
                  </a:cubicBezTo>
                  <a:cubicBezTo>
                    <a:pt x="6572" y="7392"/>
                    <a:pt x="6152" y="7811"/>
                    <a:pt x="6076" y="7519"/>
                  </a:cubicBezTo>
                  <a:lnTo>
                    <a:pt x="5660" y="8393"/>
                  </a:lnTo>
                  <a:lnTo>
                    <a:pt x="5581" y="8560"/>
                  </a:lnTo>
                  <a:cubicBezTo>
                    <a:pt x="5797" y="7062"/>
                    <a:pt x="3587" y="6986"/>
                    <a:pt x="2749" y="7772"/>
                  </a:cubicBezTo>
                  <a:cubicBezTo>
                    <a:pt x="2152" y="8039"/>
                    <a:pt x="2863" y="7189"/>
                    <a:pt x="2622" y="6922"/>
                  </a:cubicBezTo>
                  <a:cubicBezTo>
                    <a:pt x="2571" y="6782"/>
                    <a:pt x="2406" y="6845"/>
                    <a:pt x="2368" y="6630"/>
                  </a:cubicBezTo>
                  <a:cubicBezTo>
                    <a:pt x="1771" y="6884"/>
                    <a:pt x="1860" y="7404"/>
                    <a:pt x="1263" y="7658"/>
                  </a:cubicBezTo>
                  <a:lnTo>
                    <a:pt x="0" y="7172"/>
                  </a:lnTo>
                  <a:lnTo>
                    <a:pt x="0" y="5630"/>
                  </a:lnTo>
                  <a:lnTo>
                    <a:pt x="298" y="6172"/>
                  </a:lnTo>
                  <a:cubicBezTo>
                    <a:pt x="336" y="6172"/>
                    <a:pt x="374" y="6172"/>
                    <a:pt x="412" y="6160"/>
                  </a:cubicBezTo>
                  <a:lnTo>
                    <a:pt x="0" y="5519"/>
                  </a:lnTo>
                  <a:lnTo>
                    <a:pt x="0" y="3308"/>
                  </a:lnTo>
                  <a:lnTo>
                    <a:pt x="577" y="2997"/>
                  </a:lnTo>
                  <a:lnTo>
                    <a:pt x="0" y="1734"/>
                  </a:lnTo>
                  <a:lnTo>
                    <a:pt x="0" y="895"/>
                  </a:lnTo>
                  <a:lnTo>
                    <a:pt x="260" y="877"/>
                  </a:lnTo>
                  <a:cubicBezTo>
                    <a:pt x="476" y="674"/>
                    <a:pt x="361" y="369"/>
                    <a:pt x="361" y="89"/>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8" name="Shape 269">
              <a:extLst>
                <a:ext uri="{FF2B5EF4-FFF2-40B4-BE49-F238E27FC236}">
                  <a16:creationId xmlns:a16="http://schemas.microsoft.com/office/drawing/2014/main" id="{1F06C628-6F03-797E-8D54-394279BFFE06}"/>
                </a:ext>
              </a:extLst>
            </p:cNvPr>
            <p:cNvSpPr/>
            <p:nvPr/>
          </p:nvSpPr>
          <p:spPr>
            <a:xfrm>
              <a:off x="2778188" y="1019116"/>
              <a:ext cx="1035" cy="877"/>
            </a:xfrm>
            <a:custGeom>
              <a:avLst/>
              <a:gdLst/>
              <a:ahLst/>
              <a:cxnLst/>
              <a:rect l="0" t="0" r="0" b="0"/>
              <a:pathLst>
                <a:path w="1035" h="877">
                  <a:moveTo>
                    <a:pt x="318" y="0"/>
                  </a:moveTo>
                  <a:cubicBezTo>
                    <a:pt x="432" y="0"/>
                    <a:pt x="546" y="13"/>
                    <a:pt x="648" y="26"/>
                  </a:cubicBezTo>
                  <a:lnTo>
                    <a:pt x="1035" y="63"/>
                  </a:lnTo>
                  <a:lnTo>
                    <a:pt x="1035" y="68"/>
                  </a:lnTo>
                  <a:lnTo>
                    <a:pt x="851" y="191"/>
                  </a:lnTo>
                  <a:cubicBezTo>
                    <a:pt x="572" y="343"/>
                    <a:pt x="292" y="508"/>
                    <a:pt x="280" y="788"/>
                  </a:cubicBezTo>
                  <a:cubicBezTo>
                    <a:pt x="13" y="877"/>
                    <a:pt x="64" y="343"/>
                    <a:pt x="0" y="38"/>
                  </a:cubicBezTo>
                  <a:cubicBezTo>
                    <a:pt x="115" y="0"/>
                    <a:pt x="216" y="0"/>
                    <a:pt x="318"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49" name="Shape 270">
              <a:extLst>
                <a:ext uri="{FF2B5EF4-FFF2-40B4-BE49-F238E27FC236}">
                  <a16:creationId xmlns:a16="http://schemas.microsoft.com/office/drawing/2014/main" id="{FA9C0223-E071-EBB2-F98D-021A0C0172E1}"/>
                </a:ext>
              </a:extLst>
            </p:cNvPr>
            <p:cNvSpPr/>
            <p:nvPr/>
          </p:nvSpPr>
          <p:spPr>
            <a:xfrm>
              <a:off x="2775394" y="1018405"/>
              <a:ext cx="1257" cy="1232"/>
            </a:xfrm>
            <a:custGeom>
              <a:avLst/>
              <a:gdLst/>
              <a:ahLst/>
              <a:cxnLst/>
              <a:rect l="0" t="0" r="0" b="0"/>
              <a:pathLst>
                <a:path w="1257" h="1232">
                  <a:moveTo>
                    <a:pt x="952" y="1232"/>
                  </a:moveTo>
                  <a:cubicBezTo>
                    <a:pt x="1257" y="470"/>
                    <a:pt x="343" y="343"/>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0" name="Shape 271">
              <a:extLst>
                <a:ext uri="{FF2B5EF4-FFF2-40B4-BE49-F238E27FC236}">
                  <a16:creationId xmlns:a16="http://schemas.microsoft.com/office/drawing/2014/main" id="{22C6A53A-844F-66EA-3D36-7BE2568DFB51}"/>
                </a:ext>
              </a:extLst>
            </p:cNvPr>
            <p:cNvSpPr/>
            <p:nvPr/>
          </p:nvSpPr>
          <p:spPr>
            <a:xfrm>
              <a:off x="2772093" y="1018291"/>
              <a:ext cx="392" cy="178"/>
            </a:xfrm>
            <a:custGeom>
              <a:avLst/>
              <a:gdLst/>
              <a:ahLst/>
              <a:cxnLst/>
              <a:rect l="0" t="0" r="0" b="0"/>
              <a:pathLst>
                <a:path w="392" h="178">
                  <a:moveTo>
                    <a:pt x="370" y="0"/>
                  </a:moveTo>
                  <a:lnTo>
                    <a:pt x="392" y="178"/>
                  </a:lnTo>
                  <a:lnTo>
                    <a:pt x="291" y="178"/>
                  </a:lnTo>
                  <a:lnTo>
                    <a:pt x="0" y="57"/>
                  </a:lnTo>
                  <a:lnTo>
                    <a:pt x="370" y="0"/>
                  </a:ln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1" name="Shape 272">
              <a:extLst>
                <a:ext uri="{FF2B5EF4-FFF2-40B4-BE49-F238E27FC236}">
                  <a16:creationId xmlns:a16="http://schemas.microsoft.com/office/drawing/2014/main" id="{1BE4817D-35CC-A1A1-1522-7AE2C1F1CC4E}"/>
                </a:ext>
              </a:extLst>
            </p:cNvPr>
            <p:cNvSpPr/>
            <p:nvPr/>
          </p:nvSpPr>
          <p:spPr>
            <a:xfrm>
              <a:off x="2766060" y="1016068"/>
              <a:ext cx="76" cy="26"/>
            </a:xfrm>
            <a:custGeom>
              <a:avLst/>
              <a:gdLst/>
              <a:ahLst/>
              <a:cxnLst/>
              <a:rect l="0" t="0" r="0" b="0"/>
              <a:pathLst>
                <a:path w="76" h="26">
                  <a:moveTo>
                    <a:pt x="76" y="26"/>
                  </a:moveTo>
                  <a:cubicBezTo>
                    <a:pt x="50" y="0"/>
                    <a:pt x="25" y="0"/>
                    <a:pt x="0" y="0"/>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2" name="Shape 273">
              <a:extLst>
                <a:ext uri="{FF2B5EF4-FFF2-40B4-BE49-F238E27FC236}">
                  <a16:creationId xmlns:a16="http://schemas.microsoft.com/office/drawing/2014/main" id="{1D24B350-AC54-1243-EF1C-4B95FACF95E5}"/>
                </a:ext>
              </a:extLst>
            </p:cNvPr>
            <p:cNvSpPr/>
            <p:nvPr/>
          </p:nvSpPr>
          <p:spPr>
            <a:xfrm>
              <a:off x="2763964" y="1014252"/>
              <a:ext cx="10973" cy="5182"/>
            </a:xfrm>
            <a:custGeom>
              <a:avLst/>
              <a:gdLst/>
              <a:ahLst/>
              <a:cxnLst/>
              <a:rect l="0" t="0" r="0" b="0"/>
              <a:pathLst>
                <a:path w="10973" h="5182">
                  <a:moveTo>
                    <a:pt x="191" y="102"/>
                  </a:moveTo>
                  <a:cubicBezTo>
                    <a:pt x="673" y="0"/>
                    <a:pt x="762" y="406"/>
                    <a:pt x="826" y="813"/>
                  </a:cubicBezTo>
                  <a:cubicBezTo>
                    <a:pt x="915" y="1346"/>
                    <a:pt x="978" y="1880"/>
                    <a:pt x="1829" y="1308"/>
                  </a:cubicBezTo>
                  <a:cubicBezTo>
                    <a:pt x="1969" y="1537"/>
                    <a:pt x="1740" y="2566"/>
                    <a:pt x="2159" y="2236"/>
                  </a:cubicBezTo>
                  <a:cubicBezTo>
                    <a:pt x="2159" y="2528"/>
                    <a:pt x="2070" y="2515"/>
                    <a:pt x="1930" y="2489"/>
                  </a:cubicBezTo>
                  <a:cubicBezTo>
                    <a:pt x="1778" y="2477"/>
                    <a:pt x="1575" y="2464"/>
                    <a:pt x="1372" y="2769"/>
                  </a:cubicBezTo>
                  <a:cubicBezTo>
                    <a:pt x="1397" y="2984"/>
                    <a:pt x="1422" y="3188"/>
                    <a:pt x="1460" y="3404"/>
                  </a:cubicBezTo>
                  <a:cubicBezTo>
                    <a:pt x="1930" y="3201"/>
                    <a:pt x="2260" y="3328"/>
                    <a:pt x="2578" y="3442"/>
                  </a:cubicBezTo>
                  <a:cubicBezTo>
                    <a:pt x="2921" y="3569"/>
                    <a:pt x="3264" y="3696"/>
                    <a:pt x="3772" y="3455"/>
                  </a:cubicBezTo>
                  <a:cubicBezTo>
                    <a:pt x="4242" y="2578"/>
                    <a:pt x="3378" y="2134"/>
                    <a:pt x="2642" y="2832"/>
                  </a:cubicBezTo>
                  <a:cubicBezTo>
                    <a:pt x="2566" y="2337"/>
                    <a:pt x="2439" y="1943"/>
                    <a:pt x="2172" y="1842"/>
                  </a:cubicBezTo>
                  <a:cubicBezTo>
                    <a:pt x="2286" y="1854"/>
                    <a:pt x="2477" y="1804"/>
                    <a:pt x="2693" y="1753"/>
                  </a:cubicBezTo>
                  <a:cubicBezTo>
                    <a:pt x="3239" y="1639"/>
                    <a:pt x="3911" y="1512"/>
                    <a:pt x="3887" y="2464"/>
                  </a:cubicBezTo>
                  <a:cubicBezTo>
                    <a:pt x="4585" y="2108"/>
                    <a:pt x="4255" y="1384"/>
                    <a:pt x="4966" y="1029"/>
                  </a:cubicBezTo>
                  <a:cubicBezTo>
                    <a:pt x="4775" y="2425"/>
                    <a:pt x="6147" y="2819"/>
                    <a:pt x="7138" y="3277"/>
                  </a:cubicBezTo>
                  <a:cubicBezTo>
                    <a:pt x="7696" y="2756"/>
                    <a:pt x="6896" y="2946"/>
                    <a:pt x="7036" y="2425"/>
                  </a:cubicBezTo>
                  <a:cubicBezTo>
                    <a:pt x="7493" y="2616"/>
                    <a:pt x="7582" y="1943"/>
                    <a:pt x="8217" y="1639"/>
                  </a:cubicBezTo>
                  <a:cubicBezTo>
                    <a:pt x="8548" y="2387"/>
                    <a:pt x="9373" y="2146"/>
                    <a:pt x="9640" y="3010"/>
                  </a:cubicBezTo>
                  <a:cubicBezTo>
                    <a:pt x="10973" y="2261"/>
                    <a:pt x="10313" y="3569"/>
                    <a:pt x="10909" y="5182"/>
                  </a:cubicBezTo>
                  <a:cubicBezTo>
                    <a:pt x="10490" y="4890"/>
                    <a:pt x="10237" y="4267"/>
                    <a:pt x="9589" y="4432"/>
                  </a:cubicBezTo>
                  <a:cubicBezTo>
                    <a:pt x="9475" y="4102"/>
                    <a:pt x="9690" y="3925"/>
                    <a:pt x="9919" y="3734"/>
                  </a:cubicBezTo>
                  <a:cubicBezTo>
                    <a:pt x="9767" y="3366"/>
                    <a:pt x="9475" y="3251"/>
                    <a:pt x="9043" y="3404"/>
                  </a:cubicBezTo>
                  <a:cubicBezTo>
                    <a:pt x="8636" y="3594"/>
                    <a:pt x="9157" y="3975"/>
                    <a:pt x="9322" y="3911"/>
                  </a:cubicBezTo>
                  <a:lnTo>
                    <a:pt x="8499" y="4039"/>
                  </a:lnTo>
                  <a:lnTo>
                    <a:pt x="8357" y="2921"/>
                  </a:lnTo>
                  <a:cubicBezTo>
                    <a:pt x="8192" y="3746"/>
                    <a:pt x="7747" y="3086"/>
                    <a:pt x="8116" y="2629"/>
                  </a:cubicBezTo>
                  <a:cubicBezTo>
                    <a:pt x="7620" y="2921"/>
                    <a:pt x="7531" y="3366"/>
                    <a:pt x="7404" y="3797"/>
                  </a:cubicBezTo>
                  <a:lnTo>
                    <a:pt x="8130" y="4097"/>
                  </a:lnTo>
                  <a:lnTo>
                    <a:pt x="7036" y="4267"/>
                  </a:lnTo>
                  <a:cubicBezTo>
                    <a:pt x="6172" y="5156"/>
                    <a:pt x="4979" y="4611"/>
                    <a:pt x="4458" y="3911"/>
                  </a:cubicBezTo>
                  <a:cubicBezTo>
                    <a:pt x="3963" y="4318"/>
                    <a:pt x="3887" y="4788"/>
                    <a:pt x="3823" y="3873"/>
                  </a:cubicBezTo>
                  <a:lnTo>
                    <a:pt x="6" y="3481"/>
                  </a:lnTo>
                  <a:lnTo>
                    <a:pt x="6" y="2205"/>
                  </a:lnTo>
                  <a:lnTo>
                    <a:pt x="26" y="2210"/>
                  </a:lnTo>
                  <a:cubicBezTo>
                    <a:pt x="267" y="2210"/>
                    <a:pt x="533" y="2146"/>
                    <a:pt x="851" y="1956"/>
                  </a:cubicBezTo>
                  <a:lnTo>
                    <a:pt x="6" y="1956"/>
                  </a:lnTo>
                  <a:lnTo>
                    <a:pt x="6" y="1051"/>
                  </a:lnTo>
                  <a:lnTo>
                    <a:pt x="330" y="1168"/>
                  </a:lnTo>
                  <a:cubicBezTo>
                    <a:pt x="762" y="838"/>
                    <a:pt x="0" y="788"/>
                    <a:pt x="191" y="102"/>
                  </a:cubicBezTo>
                  <a:close/>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GB"/>
            </a:p>
          </p:txBody>
        </p:sp>
        <p:sp>
          <p:nvSpPr>
            <p:cNvPr id="153" name="Rectangle 152">
              <a:extLst>
                <a:ext uri="{FF2B5EF4-FFF2-40B4-BE49-F238E27FC236}">
                  <a16:creationId xmlns:a16="http://schemas.microsoft.com/office/drawing/2014/main" id="{D3ACA301-2EED-ABEF-513F-3F74679DF109}"/>
                </a:ext>
              </a:extLst>
            </p:cNvPr>
            <p:cNvSpPr/>
            <p:nvPr/>
          </p:nvSpPr>
          <p:spPr>
            <a:xfrm>
              <a:off x="2152795" y="1185537"/>
              <a:ext cx="528660" cy="113545"/>
            </a:xfrm>
            <a:prstGeom prst="rect">
              <a:avLst/>
            </a:prstGeom>
            <a:ln>
              <a:noFill/>
            </a:ln>
          </p:spPr>
          <p:txBody>
            <a:bodyPr vert="horz" lIns="0" tIns="0" rIns="0" bIns="0" rtlCol="0">
              <a:noAutofit/>
            </a:bodyPr>
            <a:lstStyle/>
            <a:p>
              <a:pPr marL="6350" indent="-6350">
                <a:lnSpc>
                  <a:spcPct val="107000"/>
                </a:lnSpc>
                <a:spcAft>
                  <a:spcPts val="800"/>
                </a:spcAft>
              </a:pPr>
              <a:r>
                <a:rPr lang="en-GB" sz="550" kern="100" spc="20">
                  <a:solidFill>
                    <a:srgbClr val="FFFFFF"/>
                  </a:solidFill>
                  <a:effectLst/>
                  <a:latin typeface="Calibri" panose="020F0502020204030204" pitchFamily="34" charset="0"/>
                  <a:ea typeface="Calibri" panose="020F0502020204030204" pitchFamily="34" charset="0"/>
                </a:rPr>
                <a:t>NEWCASTLE</a:t>
              </a:r>
              <a:endParaRPr lang="en-GB" sz="1200" kern="100">
                <a:solidFill>
                  <a:srgbClr val="000000"/>
                </a:solidFill>
                <a:effectLst/>
                <a:latin typeface="Calibri" panose="020F0502020204030204" pitchFamily="34" charset="0"/>
                <a:ea typeface="Calibri" panose="020F0502020204030204" pitchFamily="34" charset="0"/>
              </a:endParaRPr>
            </a:p>
          </p:txBody>
        </p:sp>
      </p:grpSp>
      <p:sp>
        <p:nvSpPr>
          <p:cNvPr id="159" name="Title 1">
            <a:extLst>
              <a:ext uri="{FF2B5EF4-FFF2-40B4-BE49-F238E27FC236}">
                <a16:creationId xmlns:a16="http://schemas.microsoft.com/office/drawing/2014/main" id="{77C79ECC-C176-0832-DF09-9AA89922C7C7}"/>
              </a:ext>
            </a:extLst>
          </p:cNvPr>
          <p:cNvSpPr txBox="1">
            <a:spLocks noChangeArrowheads="1"/>
          </p:cNvSpPr>
          <p:nvPr/>
        </p:nvSpPr>
        <p:spPr bwMode="auto">
          <a:xfrm>
            <a:off x="1476375" y="152400"/>
            <a:ext cx="916373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r>
              <a:rPr lang="en-US" altLang="en-US" b="1">
                <a:solidFill>
                  <a:srgbClr val="0072CE"/>
                </a:solidFill>
                <a:latin typeface="+mn-lt"/>
                <a:ea typeface="ＭＳ Ｐゴシック" panose="020B0600070205080204" pitchFamily="34" charset="-128"/>
              </a:rPr>
              <a:t>NHS Type 2 Diabetes Path to Remission </a:t>
            </a:r>
            <a:r>
              <a:rPr lang="en-US" altLang="en-US" b="1" err="1">
                <a:solidFill>
                  <a:srgbClr val="0072CE"/>
                </a:solidFill>
                <a:latin typeface="+mn-lt"/>
                <a:ea typeface="ＭＳ Ｐゴシック" panose="020B0600070205080204" pitchFamily="34" charset="-128"/>
              </a:rPr>
              <a:t>Programme</a:t>
            </a:r>
            <a:r>
              <a:rPr lang="en-US" altLang="en-US" b="1">
                <a:solidFill>
                  <a:srgbClr val="0072CE"/>
                </a:solidFill>
                <a:latin typeface="+mn-lt"/>
                <a:ea typeface="ＭＳ Ｐゴシック" panose="020B0600070205080204" pitchFamily="34" charset="-128"/>
              </a:rPr>
              <a:t> (T2DR)</a:t>
            </a:r>
          </a:p>
        </p:txBody>
      </p:sp>
      <p:pic>
        <p:nvPicPr>
          <p:cNvPr id="162" name="Picture 161" descr="A blue and white logo&#10;&#10;Description automatically generated">
            <a:extLst>
              <a:ext uri="{FF2B5EF4-FFF2-40B4-BE49-F238E27FC236}">
                <a16:creationId xmlns:a16="http://schemas.microsoft.com/office/drawing/2014/main" id="{93CF55AD-5ADD-2881-27C1-E8BE8ADAE7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4557" y="5701579"/>
            <a:ext cx="2305882" cy="1084834"/>
          </a:xfrm>
          <a:prstGeom prst="rect">
            <a:avLst/>
          </a:prstGeom>
        </p:spPr>
      </p:pic>
      <p:sp>
        <p:nvSpPr>
          <p:cNvPr id="164" name="TextBox 163">
            <a:extLst>
              <a:ext uri="{FF2B5EF4-FFF2-40B4-BE49-F238E27FC236}">
                <a16:creationId xmlns:a16="http://schemas.microsoft.com/office/drawing/2014/main" id="{C043CBBE-5D56-B8C5-3F8B-B9EE3938E905}"/>
              </a:ext>
            </a:extLst>
          </p:cNvPr>
          <p:cNvSpPr txBox="1"/>
          <p:nvPr/>
        </p:nvSpPr>
        <p:spPr>
          <a:xfrm>
            <a:off x="1243272" y="1373094"/>
            <a:ext cx="8903283" cy="4760467"/>
          </a:xfrm>
          <a:prstGeom prst="rect">
            <a:avLst/>
          </a:prstGeom>
          <a:noFill/>
        </p:spPr>
        <p:txBody>
          <a:bodyPr wrap="square" lIns="91440" tIns="45720" rIns="91440" bIns="45720" anchor="t">
            <a:spAutoFit/>
          </a:bodyPr>
          <a:lstStyle/>
          <a:p>
            <a:pPr marL="342900" indent="-342900">
              <a:spcAft>
                <a:spcPct val="0"/>
              </a:spcAft>
              <a:buFont typeface="Arial" panose="020B0604020202020204" pitchFamily="34" charset="0"/>
              <a:buChar char="•"/>
            </a:pPr>
            <a:r>
              <a:rPr lang="en-US" altLang="en-US">
                <a:ea typeface="ＭＳ Ｐゴシック"/>
              </a:rPr>
              <a:t>Previously known as ‘NHS Low Calorie Diet’</a:t>
            </a:r>
          </a:p>
          <a:p>
            <a:pPr marL="497205" lvl="1">
              <a:spcAft>
                <a:spcPct val="0"/>
              </a:spcAft>
            </a:pPr>
            <a:r>
              <a:rPr lang="en-US" altLang="en-US">
                <a:ea typeface="ＭＳ Ｐゴシック"/>
              </a:rPr>
              <a:t> Eligibility, content, and Coach support for 12-months</a:t>
            </a:r>
            <a:endParaRPr lang="en-US" altLang="en-US">
              <a:ea typeface="ＭＳ Ｐゴシック"/>
              <a:cs typeface="Calibri"/>
            </a:endParaRPr>
          </a:p>
          <a:p>
            <a:pPr marL="769620" lvl="1" indent="-342900">
              <a:spcAft>
                <a:spcPct val="0"/>
              </a:spcAft>
              <a:buFont typeface="Arial" panose="020B0604020202020204" pitchFamily="34" charset="0"/>
              <a:buChar char="•"/>
            </a:pPr>
            <a:endParaRPr lang="en-US" altLang="en-US">
              <a:ea typeface="ＭＳ Ｐゴシック" panose="020B0600070205080204" pitchFamily="34" charset="-128"/>
              <a:cs typeface="Calibri" panose="020F0502020204030204"/>
            </a:endParaRPr>
          </a:p>
          <a:p>
            <a:pPr marL="342900" indent="-342900">
              <a:spcAft>
                <a:spcPct val="0"/>
              </a:spcAft>
              <a:buFont typeface="Arial" panose="020B0604020202020204" pitchFamily="34" charset="0"/>
              <a:buChar char="•"/>
            </a:pPr>
            <a:r>
              <a:rPr lang="en-US" altLang="en-US">
                <a:ea typeface="ＭＳ Ｐゴシック"/>
              </a:rPr>
              <a:t>For patients diagnosed with Type 2 diabetes in last 6 years</a:t>
            </a:r>
            <a:endParaRPr lang="en-US" altLang="en-US">
              <a:ea typeface="ＭＳ Ｐゴシック"/>
              <a:cs typeface="Calibri"/>
            </a:endParaRPr>
          </a:p>
          <a:p>
            <a:pPr marL="840105" lvl="1" indent="-342900">
              <a:spcAft>
                <a:spcPct val="0"/>
              </a:spcAft>
              <a:buFont typeface="Arial" panose="020B0604020202020204" pitchFamily="34" charset="0"/>
              <a:buChar char="•"/>
            </a:pPr>
            <a:r>
              <a:rPr lang="en-US" altLang="en-US">
                <a:ea typeface="ＭＳ Ｐゴシック"/>
              </a:rPr>
              <a:t>Based on </a:t>
            </a:r>
            <a:r>
              <a:rPr lang="en-US" altLang="en-US" err="1">
                <a:ea typeface="ＭＳ Ｐゴシック"/>
              </a:rPr>
              <a:t>DiRECT</a:t>
            </a:r>
            <a:r>
              <a:rPr lang="en-US" altLang="en-US">
                <a:ea typeface="ＭＳ Ｐゴシック"/>
              </a:rPr>
              <a:t> and DROPLET studies</a:t>
            </a:r>
            <a:endParaRPr lang="en-US" altLang="en-US">
              <a:ea typeface="ＭＳ Ｐゴシック"/>
              <a:cs typeface="Calibri"/>
            </a:endParaRPr>
          </a:p>
          <a:p>
            <a:pPr marL="769620" lvl="1" indent="-342900">
              <a:spcAft>
                <a:spcPct val="0"/>
              </a:spcAft>
              <a:buFont typeface="Arial" panose="020B0604020202020204" pitchFamily="34" charset="0"/>
              <a:buChar char="•"/>
            </a:pPr>
            <a:endParaRPr lang="en-US" altLang="en-US">
              <a:ea typeface="ＭＳ Ｐゴシック" panose="020B0600070205080204" pitchFamily="34" charset="-128"/>
              <a:cs typeface="Calibri" panose="020F0502020204030204"/>
            </a:endParaRPr>
          </a:p>
          <a:p>
            <a:pPr marL="342900" indent="-342900">
              <a:spcAft>
                <a:spcPct val="0"/>
              </a:spcAft>
              <a:buFont typeface="Arial" panose="020B0604020202020204" pitchFamily="34" charset="0"/>
              <a:buChar char="•"/>
            </a:pPr>
            <a:r>
              <a:rPr lang="en-US" altLang="en-US">
                <a:ea typeface="ＭＳ Ｐゴシック"/>
              </a:rPr>
              <a:t>Three phases (not just ‘soups and shakes’):</a:t>
            </a:r>
            <a:endParaRPr lang="en-US" altLang="en-US">
              <a:ea typeface="ＭＳ Ｐゴシック"/>
              <a:cs typeface="Calibri"/>
            </a:endParaRPr>
          </a:p>
          <a:p>
            <a:pPr marL="840105" lvl="1" indent="-342900">
              <a:buFont typeface="Arial" panose="020B0604020202020204" pitchFamily="34" charset="0"/>
              <a:buChar char="•"/>
            </a:pPr>
            <a:r>
              <a:rPr lang="en-US" altLang="en-US">
                <a:ea typeface="ＭＳ Ｐゴシック"/>
              </a:rPr>
              <a:t>Total Diet Replacement (12 weeks) </a:t>
            </a:r>
            <a:r>
              <a:rPr lang="en-US">
                <a:ea typeface="Calibri"/>
                <a:hlinkClick r:id="rId3"/>
              </a:rPr>
              <a:t>Total Diet Replacement: For Diabetes Reversal &amp; Weight Loss - Habitual (tryhabitual.com)</a:t>
            </a:r>
            <a:endParaRPr lang="en-US" altLang="en-US">
              <a:ea typeface="ＭＳ Ｐゴシック" panose="020B0600070205080204" pitchFamily="34" charset="-128"/>
              <a:cs typeface="Calibri"/>
            </a:endParaRPr>
          </a:p>
          <a:p>
            <a:pPr marL="840105" lvl="1" indent="-342900">
              <a:buFont typeface="Arial" panose="020B0604020202020204" pitchFamily="34" charset="0"/>
              <a:buChar char="•"/>
            </a:pPr>
            <a:r>
              <a:rPr lang="en-US" altLang="en-US">
                <a:ea typeface="ＭＳ Ｐゴシック"/>
              </a:rPr>
              <a:t>Food Reintroduction (6 weeks)</a:t>
            </a:r>
            <a:endParaRPr lang="en-US" altLang="en-US">
              <a:ea typeface="ＭＳ Ｐゴシック"/>
              <a:cs typeface="Calibri"/>
            </a:endParaRPr>
          </a:p>
          <a:p>
            <a:pPr marL="840105" lvl="1" indent="-342900">
              <a:buFont typeface="Arial" panose="020B0604020202020204" pitchFamily="34" charset="0"/>
              <a:buChar char="•"/>
            </a:pPr>
            <a:r>
              <a:rPr lang="en-US" altLang="en-US">
                <a:ea typeface="ＭＳ Ｐゴシック"/>
              </a:rPr>
              <a:t>Weight Maintenance (to 12 months, incl. Rescue packages)</a:t>
            </a:r>
            <a:endParaRPr lang="en-US" altLang="en-US">
              <a:ea typeface="ＭＳ Ｐゴシック"/>
              <a:cs typeface="Calibri"/>
            </a:endParaRPr>
          </a:p>
          <a:p>
            <a:pPr marL="769620" lvl="1" indent="-342900">
              <a:buFont typeface="Arial" panose="020B0604020202020204" pitchFamily="34" charset="0"/>
              <a:buChar char="•"/>
            </a:pPr>
            <a:endParaRPr lang="en-US" altLang="en-US">
              <a:ea typeface="ＭＳ Ｐゴシック" panose="020B0600070205080204" pitchFamily="34" charset="-128"/>
              <a:cs typeface="Calibri" panose="020F0502020204030204"/>
            </a:endParaRPr>
          </a:p>
          <a:p>
            <a:pPr marL="342900" indent="-342900">
              <a:spcAft>
                <a:spcPct val="0"/>
              </a:spcAft>
              <a:buFont typeface="Arial" panose="020B0604020202020204" pitchFamily="34" charset="0"/>
              <a:buChar char="•"/>
            </a:pPr>
            <a:r>
              <a:rPr lang="en-US" altLang="en-US">
                <a:ea typeface="ＭＳ Ｐゴシック"/>
              </a:rPr>
              <a:t>NO COST to patients</a:t>
            </a:r>
            <a:endParaRPr lang="en-US" altLang="en-US">
              <a:ea typeface="ＭＳ Ｐゴシック"/>
              <a:cs typeface="Calibri"/>
            </a:endParaRPr>
          </a:p>
          <a:p>
            <a:pPr marL="342900" indent="-342900">
              <a:spcAft>
                <a:spcPct val="0"/>
              </a:spcAft>
              <a:buFont typeface="Arial" panose="020B0604020202020204" pitchFamily="34" charset="0"/>
              <a:buChar char="•"/>
            </a:pPr>
            <a:endParaRPr lang="en-US" altLang="en-US">
              <a:ea typeface="ＭＳ Ｐゴシック" panose="020B0600070205080204" pitchFamily="34" charset="-128"/>
            </a:endParaRPr>
          </a:p>
          <a:p>
            <a:pPr marL="342900" indent="-342900">
              <a:spcAft>
                <a:spcPct val="0"/>
              </a:spcAft>
              <a:buFont typeface="Arial" panose="020B0604020202020204" pitchFamily="34" charset="0"/>
              <a:buChar char="•"/>
            </a:pPr>
            <a:r>
              <a:rPr lang="en-US" altLang="en-US">
                <a:ea typeface="ＭＳ Ｐゴシック"/>
              </a:rPr>
              <a:t>Delivery format: participant choice of 1:1 in-person or digital</a:t>
            </a:r>
            <a:endParaRPr lang="en-US" altLang="en-US">
              <a:ea typeface="ＭＳ Ｐゴシック"/>
              <a:cs typeface="Calibri"/>
            </a:endParaRPr>
          </a:p>
        </p:txBody>
      </p:sp>
      <p:pic>
        <p:nvPicPr>
          <p:cNvPr id="3" name="Picture 2" descr="A group of food packets&#10;&#10;Description automatically generated">
            <a:extLst>
              <a:ext uri="{FF2B5EF4-FFF2-40B4-BE49-F238E27FC236}">
                <a16:creationId xmlns:a16="http://schemas.microsoft.com/office/drawing/2014/main" id="{0DE2FF89-1170-82A1-162B-610F2918739F}"/>
              </a:ext>
            </a:extLst>
          </p:cNvPr>
          <p:cNvPicPr>
            <a:picLocks noChangeAspect="1"/>
          </p:cNvPicPr>
          <p:nvPr/>
        </p:nvPicPr>
        <p:blipFill>
          <a:blip r:embed="rId4"/>
          <a:stretch>
            <a:fillRect/>
          </a:stretch>
        </p:blipFill>
        <p:spPr>
          <a:xfrm>
            <a:off x="10137948" y="3190359"/>
            <a:ext cx="1430811" cy="1445228"/>
          </a:xfrm>
          <a:prstGeom prst="rect">
            <a:avLst/>
          </a:prstGeom>
        </p:spPr>
      </p:pic>
    </p:spTree>
    <p:extLst>
      <p:ext uri="{BB962C8B-B14F-4D97-AF65-F5344CB8AC3E}">
        <p14:creationId xmlns:p14="http://schemas.microsoft.com/office/powerpoint/2010/main" val="1477542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3286A4-2779-AC00-DF5B-A71DF5AE6ABD}"/>
              </a:ext>
            </a:extLst>
          </p:cNvPr>
          <p:cNvPicPr>
            <a:picLocks noChangeAspect="1"/>
          </p:cNvPicPr>
          <p:nvPr/>
        </p:nvPicPr>
        <p:blipFill>
          <a:blip r:embed="rId2"/>
          <a:stretch>
            <a:fillRect/>
          </a:stretch>
        </p:blipFill>
        <p:spPr>
          <a:xfrm>
            <a:off x="1210189" y="943428"/>
            <a:ext cx="9771622" cy="5678715"/>
          </a:xfrm>
          <a:prstGeom prst="rect">
            <a:avLst/>
          </a:prstGeom>
        </p:spPr>
      </p:pic>
      <p:sp>
        <p:nvSpPr>
          <p:cNvPr id="4" name="Title 1">
            <a:extLst>
              <a:ext uri="{FF2B5EF4-FFF2-40B4-BE49-F238E27FC236}">
                <a16:creationId xmlns:a16="http://schemas.microsoft.com/office/drawing/2014/main" id="{94A00BE1-7D7F-757E-1B8E-1264706EBFAD}"/>
              </a:ext>
            </a:extLst>
          </p:cNvPr>
          <p:cNvSpPr txBox="1">
            <a:spLocks noChangeArrowheads="1"/>
          </p:cNvSpPr>
          <p:nvPr/>
        </p:nvSpPr>
        <p:spPr bwMode="auto">
          <a:xfrm>
            <a:off x="1590135" y="253657"/>
            <a:ext cx="916373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r>
              <a:rPr lang="en-US" altLang="en-US" sz="3450" b="1">
                <a:solidFill>
                  <a:srgbClr val="0072CE"/>
                </a:solidFill>
                <a:latin typeface="+mn-lt"/>
                <a:ea typeface="ＭＳ Ｐゴシック"/>
                <a:cs typeface="Calibri"/>
              </a:rPr>
              <a:t>Participant Resources</a:t>
            </a:r>
            <a:endParaRPr lang="en-US" altLang="en-US" sz="3450" b="1">
              <a:solidFill>
                <a:srgbClr val="0072CE"/>
              </a:solidFill>
              <a:latin typeface="+mn-lt"/>
              <a:ea typeface="ＭＳ Ｐゴシック" panose="020B0600070205080204" pitchFamily="34" charset="-128"/>
              <a:cs typeface="Calibri"/>
            </a:endParaRPr>
          </a:p>
        </p:txBody>
      </p:sp>
    </p:spTree>
    <p:extLst>
      <p:ext uri="{BB962C8B-B14F-4D97-AF65-F5344CB8AC3E}">
        <p14:creationId xmlns:p14="http://schemas.microsoft.com/office/powerpoint/2010/main" val="1185849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1075509-C73F-DCFA-2669-E300190ED270}"/>
              </a:ext>
            </a:extLst>
          </p:cNvPr>
          <p:cNvSpPr>
            <a:spLocks noGrp="1"/>
          </p:cNvSpPr>
          <p:nvPr>
            <p:ph type="body" idx="1"/>
          </p:nvPr>
        </p:nvSpPr>
        <p:spPr>
          <a:xfrm>
            <a:off x="2425045" y="1407575"/>
            <a:ext cx="1487078" cy="304799"/>
          </a:xfrm>
        </p:spPr>
        <p:txBody>
          <a:bodyPr>
            <a:noAutofit/>
          </a:bodyPr>
          <a:lstStyle/>
          <a:p>
            <a:r>
              <a:rPr lang="en-GB" sz="2800" b="1"/>
              <a:t>Inclusion</a:t>
            </a:r>
          </a:p>
        </p:txBody>
      </p:sp>
      <p:sp>
        <p:nvSpPr>
          <p:cNvPr id="11" name="Text Placeholder 10">
            <a:extLst>
              <a:ext uri="{FF2B5EF4-FFF2-40B4-BE49-F238E27FC236}">
                <a16:creationId xmlns:a16="http://schemas.microsoft.com/office/drawing/2014/main" id="{87478869-411F-41C3-C2A3-2E3B9AA50225}"/>
              </a:ext>
            </a:extLst>
          </p:cNvPr>
          <p:cNvSpPr>
            <a:spLocks noGrp="1"/>
          </p:cNvSpPr>
          <p:nvPr>
            <p:ph type="body" sz="quarter" idx="3"/>
          </p:nvPr>
        </p:nvSpPr>
        <p:spPr>
          <a:xfrm>
            <a:off x="6834519" y="1401128"/>
            <a:ext cx="3762742" cy="304800"/>
          </a:xfrm>
        </p:spPr>
        <p:txBody>
          <a:bodyPr>
            <a:noAutofit/>
          </a:bodyPr>
          <a:lstStyle/>
          <a:p>
            <a:pPr algn="ctr"/>
            <a:r>
              <a:rPr lang="en-GB" sz="2800" b="1"/>
              <a:t>Exclusion</a:t>
            </a:r>
          </a:p>
        </p:txBody>
      </p:sp>
      <p:sp>
        <p:nvSpPr>
          <p:cNvPr id="12" name="Text Placeholder 11">
            <a:extLst>
              <a:ext uri="{FF2B5EF4-FFF2-40B4-BE49-F238E27FC236}">
                <a16:creationId xmlns:a16="http://schemas.microsoft.com/office/drawing/2014/main" id="{77534F92-072C-E36F-2FE1-73D6760DF4C0}"/>
              </a:ext>
            </a:extLst>
          </p:cNvPr>
          <p:cNvSpPr>
            <a:spLocks noGrp="1"/>
          </p:cNvSpPr>
          <p:nvPr>
            <p:ph type="body" sz="quarter" idx="12"/>
          </p:nvPr>
        </p:nvSpPr>
        <p:spPr>
          <a:xfrm>
            <a:off x="763571" y="1941096"/>
            <a:ext cx="4986779" cy="4698756"/>
          </a:xfrm>
        </p:spPr>
        <p:txBody>
          <a:bodyPr>
            <a:normAutofit/>
          </a:bodyPr>
          <a:lstStyle/>
          <a:p>
            <a:pPr algn="l">
              <a:buFont typeface="Arial" panose="020B0604020202020204" pitchFamily="34" charset="0"/>
              <a:buChar char="•"/>
            </a:pPr>
            <a:r>
              <a:rPr lang="en-GB" sz="2000">
                <a:latin typeface="Quicksand"/>
              </a:rPr>
              <a:t>Aged 18-65</a:t>
            </a:r>
          </a:p>
          <a:p>
            <a:pPr algn="l">
              <a:buFont typeface="Arial" panose="020B0604020202020204" pitchFamily="34" charset="0"/>
              <a:buChar char="•"/>
            </a:pPr>
            <a:r>
              <a:rPr lang="en-GB" sz="2000">
                <a:latin typeface="Quicksand"/>
              </a:rPr>
              <a:t>T2D diagnosis within last 6 years </a:t>
            </a:r>
          </a:p>
          <a:p>
            <a:pPr algn="l">
              <a:buFont typeface="Arial" panose="020B0604020202020204" pitchFamily="34" charset="0"/>
              <a:buChar char="•"/>
            </a:pPr>
            <a:r>
              <a:rPr lang="en-GB" sz="2000">
                <a:latin typeface="Quicksand"/>
              </a:rPr>
              <a:t>BMI &gt;=27kg/m² (&gt;=25kg/m² if BAME origin) </a:t>
            </a:r>
          </a:p>
          <a:p>
            <a:pPr algn="l">
              <a:buFont typeface="Arial" panose="020B0604020202020204" pitchFamily="34" charset="0"/>
              <a:buChar char="•"/>
            </a:pPr>
            <a:r>
              <a:rPr lang="en-GB" sz="2000">
                <a:latin typeface="Quicksand"/>
              </a:rPr>
              <a:t>Attended monitoring and diabetes review in last 12 months</a:t>
            </a:r>
          </a:p>
          <a:p>
            <a:pPr algn="l">
              <a:buFont typeface="Arial" panose="020B0604020202020204" pitchFamily="34" charset="0"/>
              <a:buChar char="•"/>
            </a:pPr>
            <a:r>
              <a:rPr lang="en-GB" sz="2000">
                <a:latin typeface="Quicksand"/>
              </a:rPr>
              <a:t>HbA1c within 12 months:</a:t>
            </a:r>
          </a:p>
          <a:p>
            <a:pPr lvl="1">
              <a:buFont typeface="+mj-lt"/>
              <a:buAutoNum type="arabicPeriod"/>
            </a:pPr>
            <a:r>
              <a:rPr lang="en-GB" sz="2000">
                <a:latin typeface="Quicksand"/>
              </a:rPr>
              <a:t>If on diabetes medication, HbA1c &gt;=43 mmol/mol (6.1%)</a:t>
            </a:r>
          </a:p>
          <a:p>
            <a:pPr lvl="1">
              <a:buFont typeface="+mj-lt"/>
              <a:buAutoNum type="arabicPeriod"/>
            </a:pPr>
            <a:r>
              <a:rPr lang="en-GB" sz="2000">
                <a:latin typeface="Quicksand"/>
              </a:rPr>
              <a:t>If </a:t>
            </a:r>
            <a:r>
              <a:rPr lang="en-GB" sz="2000" b="1">
                <a:latin typeface="Quicksand"/>
              </a:rPr>
              <a:t>not </a:t>
            </a:r>
            <a:r>
              <a:rPr lang="en-GB" sz="2000">
                <a:latin typeface="Quicksand"/>
              </a:rPr>
              <a:t>on diabetes medication, HbA1c &gt;=48 mmol/mol (6.5%)</a:t>
            </a:r>
          </a:p>
          <a:p>
            <a:pPr lvl="1">
              <a:buFont typeface="+mj-lt"/>
              <a:buAutoNum type="arabicPeriod"/>
            </a:pPr>
            <a:r>
              <a:rPr lang="en-GB" sz="2000">
                <a:latin typeface="Quicksand"/>
              </a:rPr>
              <a:t>In all cases, HbA1c must be &lt;=87 mmol/mol (10.1%) </a:t>
            </a:r>
          </a:p>
          <a:p>
            <a:endParaRPr lang="en-GB" sz="2000"/>
          </a:p>
        </p:txBody>
      </p:sp>
      <p:sp>
        <p:nvSpPr>
          <p:cNvPr id="13" name="Text Placeholder 12">
            <a:extLst>
              <a:ext uri="{FF2B5EF4-FFF2-40B4-BE49-F238E27FC236}">
                <a16:creationId xmlns:a16="http://schemas.microsoft.com/office/drawing/2014/main" id="{796912BA-05AF-366B-2CD3-73BBDDF3D25A}"/>
              </a:ext>
            </a:extLst>
          </p:cNvPr>
          <p:cNvSpPr>
            <a:spLocks noGrp="1"/>
          </p:cNvSpPr>
          <p:nvPr>
            <p:ph type="body" sz="quarter" idx="13"/>
          </p:nvPr>
        </p:nvSpPr>
        <p:spPr>
          <a:xfrm>
            <a:off x="6176176" y="1941096"/>
            <a:ext cx="5079428" cy="4478558"/>
          </a:xfrm>
        </p:spPr>
        <p:txBody>
          <a:bodyPr>
            <a:normAutofit fontScale="70000" lnSpcReduction="20000"/>
          </a:bodyPr>
          <a:lstStyle/>
          <a:p>
            <a:pPr algn="l">
              <a:buFont typeface="Arial" panose="020B0604020202020204" pitchFamily="34" charset="0"/>
              <a:buChar char="•"/>
            </a:pPr>
            <a:r>
              <a:rPr lang="en-GB" sz="2900">
                <a:latin typeface="Quicksand"/>
              </a:rPr>
              <a:t>Current insulin user </a:t>
            </a:r>
          </a:p>
          <a:p>
            <a:pPr algn="l">
              <a:buFont typeface="Arial" panose="020B0604020202020204" pitchFamily="34" charset="0"/>
              <a:buChar char="•"/>
            </a:pPr>
            <a:r>
              <a:rPr lang="en-GB" sz="2900">
                <a:latin typeface="Quicksand"/>
              </a:rPr>
              <a:t>Currently breastfeeding </a:t>
            </a:r>
          </a:p>
          <a:p>
            <a:pPr algn="l">
              <a:buFont typeface="Arial" panose="020B0604020202020204" pitchFamily="34" charset="0"/>
              <a:buChar char="•"/>
            </a:pPr>
            <a:r>
              <a:rPr lang="en-GB" sz="2900">
                <a:latin typeface="Quicksand"/>
              </a:rPr>
              <a:t>Pregnant or planning pregnancy within 6 </a:t>
            </a:r>
            <a:r>
              <a:rPr lang="en-GB" sz="2900" err="1">
                <a:latin typeface="Quicksand"/>
              </a:rPr>
              <a:t>mths</a:t>
            </a:r>
            <a:r>
              <a:rPr lang="en-GB" sz="2900">
                <a:latin typeface="Quicksand"/>
              </a:rPr>
              <a:t> </a:t>
            </a:r>
          </a:p>
          <a:p>
            <a:pPr algn="l">
              <a:buFont typeface="Arial" panose="020B0604020202020204" pitchFamily="34" charset="0"/>
              <a:buChar char="•"/>
            </a:pPr>
            <a:r>
              <a:rPr lang="en-GB" sz="2900">
                <a:latin typeface="Quicksand"/>
              </a:rPr>
              <a:t>Heart attack or stroke in last 6 months; severe heart failure (New York Heart Association grade 3 or 4); severe renal impairment (most recent eGFR &lt;30mls/min/1.73m2); active liver disease (not including NAFLD); active substance use disorder; active eating disorder; porphyria; or known proliferative retinopathy that has not been treated </a:t>
            </a:r>
          </a:p>
          <a:p>
            <a:pPr>
              <a:buFont typeface="Arial" panose="020B0604020202020204" pitchFamily="34" charset="0"/>
              <a:buChar char="•"/>
            </a:pPr>
            <a:r>
              <a:rPr lang="en-GB" sz="2900">
                <a:latin typeface="Quicksand"/>
              </a:rPr>
              <a:t>Had bariatric surgery</a:t>
            </a:r>
          </a:p>
          <a:p>
            <a:pPr>
              <a:buFont typeface="Arial" panose="020B0604020202020204" pitchFamily="34" charset="0"/>
              <a:buChar char="•"/>
            </a:pPr>
            <a:r>
              <a:rPr lang="en-GB" sz="2900" b="1">
                <a:latin typeface="Quicksand"/>
              </a:rPr>
              <a:t>Health professional assessment</a:t>
            </a:r>
            <a:r>
              <a:rPr lang="en-GB" sz="2900">
                <a:latin typeface="Quicksand"/>
              </a:rPr>
              <a:t>; </a:t>
            </a:r>
            <a:r>
              <a:rPr lang="en-GB" sz="2900" b="1">
                <a:latin typeface="Quicksand"/>
              </a:rPr>
              <a:t>or for whom safe and robust medications adjustment is not practical in a primary care setting</a:t>
            </a:r>
            <a:endParaRPr lang="en-GB" sz="2900">
              <a:latin typeface="Quicksand"/>
            </a:endParaRPr>
          </a:p>
          <a:p>
            <a:pPr algn="l">
              <a:buFont typeface="Arial" panose="020B0604020202020204" pitchFamily="34" charset="0"/>
              <a:buChar char="•"/>
            </a:pPr>
            <a:endParaRPr lang="en-GB" sz="1600">
              <a:solidFill>
                <a:srgbClr val="5E5E5E"/>
              </a:solidFill>
              <a:latin typeface="Quicksand"/>
            </a:endParaRPr>
          </a:p>
        </p:txBody>
      </p:sp>
      <p:sp>
        <p:nvSpPr>
          <p:cNvPr id="8" name="Title 1">
            <a:extLst>
              <a:ext uri="{FF2B5EF4-FFF2-40B4-BE49-F238E27FC236}">
                <a16:creationId xmlns:a16="http://schemas.microsoft.com/office/drawing/2014/main" id="{2ACB043D-6711-D00A-3EB2-904959F9D242}"/>
              </a:ext>
            </a:extLst>
          </p:cNvPr>
          <p:cNvSpPr txBox="1">
            <a:spLocks noChangeArrowheads="1"/>
          </p:cNvSpPr>
          <p:nvPr/>
        </p:nvSpPr>
        <p:spPr bwMode="auto">
          <a:xfrm>
            <a:off x="1590135" y="253657"/>
            <a:ext cx="916373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r>
              <a:rPr lang="en-GB" sz="3600" b="1">
                <a:solidFill>
                  <a:srgbClr val="0072CE"/>
                </a:solidFill>
                <a:latin typeface="Calibri"/>
                <a:ea typeface="Calibri Light"/>
                <a:cs typeface="Calibri Light"/>
              </a:rPr>
              <a:t>Eligibility criteria (summary)</a:t>
            </a:r>
            <a:endParaRPr lang="en-US" b="1">
              <a:solidFill>
                <a:srgbClr val="0072CE"/>
              </a:solidFill>
              <a:latin typeface="Calibri"/>
            </a:endParaRPr>
          </a:p>
        </p:txBody>
      </p:sp>
    </p:spTree>
    <p:extLst>
      <p:ext uri="{BB962C8B-B14F-4D97-AF65-F5344CB8AC3E}">
        <p14:creationId xmlns:p14="http://schemas.microsoft.com/office/powerpoint/2010/main" val="4090770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medical form&#10;&#10;Description automatically generated">
            <a:extLst>
              <a:ext uri="{FF2B5EF4-FFF2-40B4-BE49-F238E27FC236}">
                <a16:creationId xmlns:a16="http://schemas.microsoft.com/office/drawing/2014/main" id="{A96FAB0B-BC96-BA04-CC87-032AAAA667A5}"/>
              </a:ext>
            </a:extLst>
          </p:cNvPr>
          <p:cNvPicPr>
            <a:picLocks noChangeAspect="1"/>
          </p:cNvPicPr>
          <p:nvPr/>
        </p:nvPicPr>
        <p:blipFill>
          <a:blip r:embed="rId2"/>
          <a:stretch>
            <a:fillRect/>
          </a:stretch>
        </p:blipFill>
        <p:spPr>
          <a:xfrm>
            <a:off x="686081" y="700216"/>
            <a:ext cx="4517895" cy="5993028"/>
          </a:xfrm>
          <a:prstGeom prst="rect">
            <a:avLst/>
          </a:prstGeom>
        </p:spPr>
      </p:pic>
      <p:pic>
        <p:nvPicPr>
          <p:cNvPr id="3" name="Picture 2">
            <a:extLst>
              <a:ext uri="{FF2B5EF4-FFF2-40B4-BE49-F238E27FC236}">
                <a16:creationId xmlns:a16="http://schemas.microsoft.com/office/drawing/2014/main" id="{7FCBDAE9-1944-0E0A-455D-A558BDCCAC3A}"/>
              </a:ext>
            </a:extLst>
          </p:cNvPr>
          <p:cNvPicPr>
            <a:picLocks noChangeAspect="1"/>
          </p:cNvPicPr>
          <p:nvPr/>
        </p:nvPicPr>
        <p:blipFill>
          <a:blip r:embed="rId3"/>
          <a:stretch>
            <a:fillRect/>
          </a:stretch>
        </p:blipFill>
        <p:spPr>
          <a:xfrm>
            <a:off x="6438598" y="700216"/>
            <a:ext cx="4360482" cy="5993028"/>
          </a:xfrm>
          <a:prstGeom prst="rect">
            <a:avLst/>
          </a:prstGeom>
        </p:spPr>
      </p:pic>
      <p:sp>
        <p:nvSpPr>
          <p:cNvPr id="5" name="Title 6">
            <a:extLst>
              <a:ext uri="{FF2B5EF4-FFF2-40B4-BE49-F238E27FC236}">
                <a16:creationId xmlns:a16="http://schemas.microsoft.com/office/drawing/2014/main" id="{DDC2562D-A638-5BB7-0C67-27B76CC0DD2B}"/>
              </a:ext>
            </a:extLst>
          </p:cNvPr>
          <p:cNvSpPr txBox="1">
            <a:spLocks/>
          </p:cNvSpPr>
          <p:nvPr/>
        </p:nvSpPr>
        <p:spPr>
          <a:xfrm>
            <a:off x="4337050" y="2053"/>
            <a:ext cx="3517900" cy="728320"/>
          </a:xfrm>
          <a:prstGeom prst="rect">
            <a:avLst/>
          </a:prstGeom>
        </p:spPr>
        <p:txBody>
          <a:bodyPr vert="horz" lIns="91440" tIns="45720" rIns="91440" bIns="45720" rtlCol="0" anchor="ctr">
            <a:normAutofit/>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r>
              <a:rPr lang="en-GB" b="1">
                <a:solidFill>
                  <a:srgbClr val="005EB8"/>
                </a:solidFill>
                <a:latin typeface="+mn-lt"/>
              </a:rPr>
              <a:t>How to Refer? </a:t>
            </a:r>
          </a:p>
        </p:txBody>
      </p:sp>
    </p:spTree>
    <p:extLst>
      <p:ext uri="{BB962C8B-B14F-4D97-AF65-F5344CB8AC3E}">
        <p14:creationId xmlns:p14="http://schemas.microsoft.com/office/powerpoint/2010/main" val="162531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form&#10;&#10;Description automatically generated">
            <a:extLst>
              <a:ext uri="{FF2B5EF4-FFF2-40B4-BE49-F238E27FC236}">
                <a16:creationId xmlns:a16="http://schemas.microsoft.com/office/drawing/2014/main" id="{EC5C94CC-E211-9EE7-954D-8CD3B387D7F5}"/>
              </a:ext>
            </a:extLst>
          </p:cNvPr>
          <p:cNvPicPr>
            <a:picLocks noChangeAspect="1"/>
          </p:cNvPicPr>
          <p:nvPr/>
        </p:nvPicPr>
        <p:blipFill>
          <a:blip r:embed="rId2"/>
          <a:stretch>
            <a:fillRect/>
          </a:stretch>
        </p:blipFill>
        <p:spPr>
          <a:xfrm>
            <a:off x="278952" y="1524000"/>
            <a:ext cx="5960286" cy="3810001"/>
          </a:xfrm>
          <a:prstGeom prst="rect">
            <a:avLst/>
          </a:prstGeom>
        </p:spPr>
      </p:pic>
      <p:pic>
        <p:nvPicPr>
          <p:cNvPr id="6" name="Picture 5">
            <a:extLst>
              <a:ext uri="{FF2B5EF4-FFF2-40B4-BE49-F238E27FC236}">
                <a16:creationId xmlns:a16="http://schemas.microsoft.com/office/drawing/2014/main" id="{B601B120-D220-B9AA-C8F9-96FA2C5BA982}"/>
              </a:ext>
            </a:extLst>
          </p:cNvPr>
          <p:cNvPicPr>
            <a:picLocks noChangeAspect="1"/>
          </p:cNvPicPr>
          <p:nvPr/>
        </p:nvPicPr>
        <p:blipFill>
          <a:blip r:embed="rId3"/>
          <a:stretch>
            <a:fillRect/>
          </a:stretch>
        </p:blipFill>
        <p:spPr>
          <a:xfrm>
            <a:off x="6316656" y="1153296"/>
            <a:ext cx="5407551" cy="5601730"/>
          </a:xfrm>
          <a:prstGeom prst="rect">
            <a:avLst/>
          </a:prstGeom>
        </p:spPr>
      </p:pic>
    </p:spTree>
    <p:extLst>
      <p:ext uri="{BB962C8B-B14F-4D97-AF65-F5344CB8AC3E}">
        <p14:creationId xmlns:p14="http://schemas.microsoft.com/office/powerpoint/2010/main" val="3663511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2BC4EC-488A-64EF-1E0E-AED198D18DF6}"/>
              </a:ext>
            </a:extLst>
          </p:cNvPr>
          <p:cNvSpPr txBox="1"/>
          <p:nvPr/>
        </p:nvSpPr>
        <p:spPr>
          <a:xfrm>
            <a:off x="838200" y="1552575"/>
            <a:ext cx="10515600" cy="4628769"/>
          </a:xfrm>
          <a:prstGeom prst="rect">
            <a:avLst/>
          </a:prstGeom>
        </p:spPr>
        <p:txBody>
          <a:bodyPr vert="horz" lIns="91440" tIns="45720" rIns="91440" bIns="45720" rtlCol="0">
            <a:normAutofit fontScale="92500"/>
          </a:bodyPr>
          <a:lstStyle/>
          <a:p>
            <a:pPr marL="342900" indent="-342900">
              <a:lnSpc>
                <a:spcPct val="90000"/>
              </a:lnSpc>
              <a:spcAft>
                <a:spcPts val="900"/>
              </a:spcAft>
              <a:buFont typeface="Arial" panose="020B0604020202020204" pitchFamily="34" charset="0"/>
              <a:buChar char="•"/>
            </a:pPr>
            <a:r>
              <a:rPr lang="en-GB" sz="2400">
                <a:cs typeface="Arial" panose="020B0604020202020204" pitchFamily="34" charset="0"/>
              </a:rPr>
              <a:t>T2DaY is the </a:t>
            </a:r>
            <a:r>
              <a:rPr lang="en-GB" sz="2400" b="1">
                <a:cs typeface="Arial" panose="020B0604020202020204" pitchFamily="34" charset="0"/>
              </a:rPr>
              <a:t>Type 2 Diabetes in the Young </a:t>
            </a:r>
            <a:r>
              <a:rPr lang="en-GB" sz="2400">
                <a:cs typeface="Arial" panose="020B0604020202020204" pitchFamily="34" charset="0"/>
              </a:rPr>
              <a:t>programme, an NHSE 2-year initiative to improve care for people with Early Onset Type 2 Diabetes (EOT2D) affecting those aged between 18-39 yrs. </a:t>
            </a:r>
          </a:p>
          <a:p>
            <a:pPr marL="342900" indent="-342900">
              <a:lnSpc>
                <a:spcPct val="90000"/>
              </a:lnSpc>
              <a:spcAft>
                <a:spcPts val="900"/>
              </a:spcAft>
              <a:buFont typeface="Arial" panose="020B0604020202020204" pitchFamily="34" charset="0"/>
              <a:buChar char="•"/>
            </a:pPr>
            <a:endParaRPr lang="en-US" sz="2400" b="1" spc="-70">
              <a:effectLst/>
            </a:endParaRPr>
          </a:p>
          <a:p>
            <a:pPr marL="342900" indent="-228600">
              <a:lnSpc>
                <a:spcPct val="90000"/>
              </a:lnSpc>
              <a:spcAft>
                <a:spcPts val="800"/>
              </a:spcAft>
              <a:buFont typeface="Arial" panose="020B0604020202020204" pitchFamily="34" charset="0"/>
              <a:buChar char="•"/>
            </a:pPr>
            <a:r>
              <a:rPr lang="en-US" sz="2400">
                <a:effectLst/>
              </a:rPr>
              <a:t>Early onset Type 2 diabetes (EOT2D) is defined as the development of Type 2 diabetes </a:t>
            </a:r>
            <a:r>
              <a:rPr lang="en-US" sz="2400" b="1">
                <a:effectLst/>
              </a:rPr>
              <a:t>below the age of 40 years</a:t>
            </a:r>
            <a:r>
              <a:rPr lang="en-US" sz="2400">
                <a:effectLst/>
              </a:rPr>
              <a:t>. </a:t>
            </a:r>
          </a:p>
          <a:p>
            <a:pPr indent="-228600">
              <a:lnSpc>
                <a:spcPct val="90000"/>
              </a:lnSpc>
              <a:spcAft>
                <a:spcPts val="800"/>
              </a:spcAft>
              <a:buFont typeface="Arial" panose="020B0604020202020204" pitchFamily="34" charset="0"/>
              <a:buChar char="•"/>
            </a:pPr>
            <a:endParaRPr lang="en-US" sz="2400">
              <a:effectLst/>
            </a:endParaRPr>
          </a:p>
          <a:p>
            <a:pPr marL="342900" indent="-228600">
              <a:lnSpc>
                <a:spcPct val="90000"/>
              </a:lnSpc>
              <a:spcAft>
                <a:spcPts val="800"/>
              </a:spcAft>
              <a:buFont typeface="Arial" panose="020B0604020202020204" pitchFamily="34" charset="0"/>
              <a:buChar char="•"/>
            </a:pPr>
            <a:r>
              <a:rPr lang="en-US" sz="2400">
                <a:effectLst/>
              </a:rPr>
              <a:t>It is more common in people from </a:t>
            </a:r>
            <a:r>
              <a:rPr lang="en-US" sz="2400" b="1">
                <a:effectLst/>
              </a:rPr>
              <a:t>ethnic minorities </a:t>
            </a:r>
            <a:r>
              <a:rPr lang="en-US" sz="2400">
                <a:effectLst/>
              </a:rPr>
              <a:t>(particularly in people with South Asian ethnicity) and people living in the most </a:t>
            </a:r>
            <a:r>
              <a:rPr lang="en-US" sz="2400" b="1">
                <a:effectLst/>
              </a:rPr>
              <a:t>socio-economically deprived </a:t>
            </a:r>
            <a:r>
              <a:rPr lang="en-US" sz="2400">
                <a:effectLst/>
              </a:rPr>
              <a:t>areas. </a:t>
            </a:r>
          </a:p>
          <a:p>
            <a:pPr indent="-228600">
              <a:lnSpc>
                <a:spcPct val="90000"/>
              </a:lnSpc>
              <a:spcAft>
                <a:spcPts val="800"/>
              </a:spcAft>
              <a:buFont typeface="Arial" panose="020B0604020202020204" pitchFamily="34" charset="0"/>
              <a:buChar char="•"/>
            </a:pPr>
            <a:endParaRPr lang="en-US" sz="2400">
              <a:effectLst/>
            </a:endParaRPr>
          </a:p>
          <a:p>
            <a:pPr marL="342900" indent="-228600">
              <a:lnSpc>
                <a:spcPct val="90000"/>
              </a:lnSpc>
              <a:spcAft>
                <a:spcPts val="800"/>
              </a:spcAft>
              <a:buFont typeface="Arial" panose="020B0604020202020204" pitchFamily="34" charset="0"/>
              <a:buChar char="•"/>
            </a:pPr>
            <a:r>
              <a:rPr lang="en-US" sz="2400">
                <a:effectLst/>
              </a:rPr>
              <a:t>A high proportion of people with EOT2D are living with </a:t>
            </a:r>
            <a:r>
              <a:rPr lang="en-US" sz="2400" b="1">
                <a:effectLst/>
              </a:rPr>
              <a:t>obesity </a:t>
            </a:r>
            <a:r>
              <a:rPr lang="en-US" sz="2400">
                <a:effectLst/>
              </a:rPr>
              <a:t>and may also have concurrent </a:t>
            </a:r>
            <a:r>
              <a:rPr lang="en-US" sz="2400" b="1">
                <a:effectLst/>
              </a:rPr>
              <a:t>unmet psychological and social needs. </a:t>
            </a:r>
            <a:endParaRPr lang="en-US" sz="2400" b="1" spc="-70">
              <a:effectLst/>
            </a:endParaRPr>
          </a:p>
          <a:p>
            <a:pPr indent="-228600">
              <a:lnSpc>
                <a:spcPct val="90000"/>
              </a:lnSpc>
              <a:spcAft>
                <a:spcPts val="800"/>
              </a:spcAft>
              <a:buFont typeface="Arial" panose="020B0604020202020204" pitchFamily="34" charset="0"/>
              <a:buChar char="•"/>
            </a:pPr>
            <a:endParaRPr lang="en-US" sz="2400"/>
          </a:p>
          <a:p>
            <a:pPr indent="-228600">
              <a:lnSpc>
                <a:spcPct val="90000"/>
              </a:lnSpc>
              <a:spcAft>
                <a:spcPts val="800"/>
              </a:spcAft>
              <a:buFont typeface="Arial" panose="020B0604020202020204" pitchFamily="34" charset="0"/>
              <a:buChar char="•"/>
            </a:pPr>
            <a:endParaRPr lang="en-US" sz="2200">
              <a:effectLst/>
            </a:endParaRPr>
          </a:p>
          <a:p>
            <a:pPr indent="-228600">
              <a:lnSpc>
                <a:spcPct val="90000"/>
              </a:lnSpc>
              <a:spcAft>
                <a:spcPts val="800"/>
              </a:spcAft>
              <a:buFont typeface="Arial" panose="020B0604020202020204" pitchFamily="34" charset="0"/>
              <a:buChar char="•"/>
            </a:pPr>
            <a:endParaRPr lang="en-US" sz="2200"/>
          </a:p>
          <a:p>
            <a:pPr indent="-228600">
              <a:lnSpc>
                <a:spcPct val="90000"/>
              </a:lnSpc>
              <a:spcAft>
                <a:spcPts val="800"/>
              </a:spcAft>
              <a:buFont typeface="Arial" panose="020B0604020202020204" pitchFamily="34" charset="0"/>
              <a:buChar char="•"/>
            </a:pPr>
            <a:endParaRPr lang="en-US" sz="2200">
              <a:effectLst/>
            </a:endParaRPr>
          </a:p>
          <a:p>
            <a:pPr indent="-228600">
              <a:lnSpc>
                <a:spcPct val="90000"/>
              </a:lnSpc>
              <a:spcAft>
                <a:spcPts val="800"/>
              </a:spcAft>
              <a:buFont typeface="Arial" panose="020B0604020202020204" pitchFamily="34" charset="0"/>
              <a:buChar char="•"/>
            </a:pPr>
            <a:endParaRPr lang="en-US" sz="2200"/>
          </a:p>
          <a:p>
            <a:pPr indent="-228600">
              <a:lnSpc>
                <a:spcPct val="90000"/>
              </a:lnSpc>
              <a:spcAft>
                <a:spcPts val="800"/>
              </a:spcAft>
              <a:buFont typeface="Arial" panose="020B0604020202020204" pitchFamily="34" charset="0"/>
              <a:buChar char="•"/>
            </a:pPr>
            <a:endParaRPr lang="en-US" sz="2200">
              <a:effectLst/>
            </a:endParaRPr>
          </a:p>
          <a:p>
            <a:pPr indent="-228600">
              <a:lnSpc>
                <a:spcPct val="90000"/>
              </a:lnSpc>
              <a:spcAft>
                <a:spcPts val="800"/>
              </a:spcAft>
              <a:buFont typeface="Arial" panose="020B0604020202020204" pitchFamily="34" charset="0"/>
              <a:buChar char="•"/>
            </a:pPr>
            <a:endParaRPr lang="en-US" sz="2200"/>
          </a:p>
          <a:p>
            <a:pPr indent="-228600">
              <a:lnSpc>
                <a:spcPct val="90000"/>
              </a:lnSpc>
              <a:spcAft>
                <a:spcPts val="800"/>
              </a:spcAft>
              <a:buFont typeface="Arial" panose="020B0604020202020204" pitchFamily="34" charset="0"/>
              <a:buChar char="•"/>
            </a:pPr>
            <a:endParaRPr lang="en-US" sz="2200">
              <a:effectLst/>
            </a:endParaRPr>
          </a:p>
          <a:p>
            <a:pPr indent="-228600">
              <a:lnSpc>
                <a:spcPct val="90000"/>
              </a:lnSpc>
              <a:spcAft>
                <a:spcPts val="800"/>
              </a:spcAft>
              <a:buFont typeface="Arial" panose="020B0604020202020204" pitchFamily="34" charset="0"/>
              <a:buChar char="•"/>
            </a:pPr>
            <a:endParaRPr lang="en-US" sz="2200"/>
          </a:p>
          <a:p>
            <a:pPr indent="-228600">
              <a:lnSpc>
                <a:spcPct val="90000"/>
              </a:lnSpc>
              <a:spcAft>
                <a:spcPts val="800"/>
              </a:spcAft>
              <a:buFont typeface="Arial" panose="020B0604020202020204" pitchFamily="34" charset="0"/>
              <a:buChar char="•"/>
            </a:pPr>
            <a:endParaRPr lang="en-US" sz="2200">
              <a:effectLst/>
            </a:endParaRPr>
          </a:p>
          <a:p>
            <a:pPr indent="-228600">
              <a:lnSpc>
                <a:spcPct val="90000"/>
              </a:lnSpc>
              <a:spcAft>
                <a:spcPts val="800"/>
              </a:spcAft>
              <a:buFont typeface="Arial" panose="020B0604020202020204" pitchFamily="34" charset="0"/>
              <a:buChar char="•"/>
            </a:pPr>
            <a:endParaRPr lang="en-US" sz="2200"/>
          </a:p>
          <a:p>
            <a:pPr indent="-228600">
              <a:lnSpc>
                <a:spcPct val="90000"/>
              </a:lnSpc>
              <a:spcAft>
                <a:spcPts val="800"/>
              </a:spcAft>
              <a:buFont typeface="Arial" panose="020B0604020202020204" pitchFamily="34" charset="0"/>
              <a:buChar char="•"/>
            </a:pPr>
            <a:endParaRPr lang="en-US" sz="2200">
              <a:effectLst/>
            </a:endParaRPr>
          </a:p>
        </p:txBody>
      </p:sp>
      <p:sp>
        <p:nvSpPr>
          <p:cNvPr id="3" name="Subtitle 2">
            <a:extLst>
              <a:ext uri="{FF2B5EF4-FFF2-40B4-BE49-F238E27FC236}">
                <a16:creationId xmlns:a16="http://schemas.microsoft.com/office/drawing/2014/main" id="{6BA428A6-B0FE-252C-1FC1-9E32A885264A}"/>
              </a:ext>
            </a:extLst>
          </p:cNvPr>
          <p:cNvSpPr txBox="1">
            <a:spLocks/>
          </p:cNvSpPr>
          <p:nvPr/>
        </p:nvSpPr>
        <p:spPr>
          <a:xfrm>
            <a:off x="590550" y="314325"/>
            <a:ext cx="11363511" cy="63481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1000"/>
              </a:spcAft>
              <a:buNone/>
            </a:pPr>
            <a:endParaRPr lang="en-GB" sz="2000">
              <a:ea typeface="Calibri" panose="020F0502020204030204" pitchFamily="34" charset="0"/>
              <a:cs typeface="Times New Roman" panose="02020603050405020304" pitchFamily="18" charset="0"/>
            </a:endParaRPr>
          </a:p>
          <a:p>
            <a:pPr marL="0" indent="0" algn="just">
              <a:lnSpc>
                <a:spcPct val="115000"/>
              </a:lnSpc>
              <a:spcAft>
                <a:spcPts val="1000"/>
              </a:spcAft>
              <a:buNone/>
            </a:pPr>
            <a:endParaRPr lang="en-GB" sz="2000">
              <a:ea typeface="Calibri" panose="020F0502020204030204" pitchFamily="34" charset="0"/>
              <a:cs typeface="Times New Roman" panose="02020603050405020304" pitchFamily="18" charset="0"/>
            </a:endParaRPr>
          </a:p>
          <a:p>
            <a:pPr marL="0" indent="0" algn="just">
              <a:lnSpc>
                <a:spcPct val="115000"/>
              </a:lnSpc>
              <a:spcAft>
                <a:spcPts val="1000"/>
              </a:spcAft>
              <a:buNone/>
            </a:pPr>
            <a:endParaRPr lang="en-GB" sz="2000" b="1">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456AD9C-78DE-A966-517E-5BA761131D9B}"/>
              </a:ext>
            </a:extLst>
          </p:cNvPr>
          <p:cNvSpPr txBox="1"/>
          <p:nvPr/>
        </p:nvSpPr>
        <p:spPr>
          <a:xfrm>
            <a:off x="2559585" y="291935"/>
            <a:ext cx="707283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dirty="0">
                <a:solidFill>
                  <a:srgbClr val="0072CE"/>
                </a:solidFill>
                <a:cs typeface="Calibri"/>
              </a:rPr>
              <a:t>EOT2D - Key Facts </a:t>
            </a:r>
            <a:endParaRPr lang="en-GB" sz="4400" b="1" dirty="0">
              <a:solidFill>
                <a:srgbClr val="0072CE"/>
              </a:solidFill>
            </a:endParaRPr>
          </a:p>
        </p:txBody>
      </p:sp>
    </p:spTree>
    <p:extLst>
      <p:ext uri="{BB962C8B-B14F-4D97-AF65-F5344CB8AC3E}">
        <p14:creationId xmlns:p14="http://schemas.microsoft.com/office/powerpoint/2010/main" val="2140341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BA79A2-02C5-3065-CC36-03161DA4588D}"/>
              </a:ext>
            </a:extLst>
          </p:cNvPr>
          <p:cNvSpPr txBox="1"/>
          <p:nvPr/>
        </p:nvSpPr>
        <p:spPr>
          <a:xfrm>
            <a:off x="2614612" y="182171"/>
            <a:ext cx="69627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a:solidFill>
                  <a:srgbClr val="0072CE"/>
                </a:solidFill>
                <a:ea typeface="Calibri"/>
                <a:cs typeface="Calibri"/>
              </a:rPr>
              <a:t>T2DR Case Study- Male 40</a:t>
            </a:r>
          </a:p>
        </p:txBody>
      </p:sp>
      <p:pic>
        <p:nvPicPr>
          <p:cNvPr id="5" name="Picture 4" descr="A graph on a screen&#10;&#10;Description automatically generated">
            <a:extLst>
              <a:ext uri="{FF2B5EF4-FFF2-40B4-BE49-F238E27FC236}">
                <a16:creationId xmlns:a16="http://schemas.microsoft.com/office/drawing/2014/main" id="{E6471E88-5937-4CC4-2B90-6FFD625D7A46}"/>
              </a:ext>
            </a:extLst>
          </p:cNvPr>
          <p:cNvPicPr>
            <a:picLocks noChangeAspect="1"/>
          </p:cNvPicPr>
          <p:nvPr/>
        </p:nvPicPr>
        <p:blipFill>
          <a:blip r:embed="rId2"/>
          <a:stretch>
            <a:fillRect/>
          </a:stretch>
        </p:blipFill>
        <p:spPr>
          <a:xfrm>
            <a:off x="564923" y="4138158"/>
            <a:ext cx="5156655" cy="2446112"/>
          </a:xfrm>
          <a:prstGeom prst="rect">
            <a:avLst/>
          </a:prstGeom>
        </p:spPr>
      </p:pic>
      <p:pic>
        <p:nvPicPr>
          <p:cNvPr id="6" name="Picture 5" descr="A graph of weight and bmi&#10;&#10;Description automatically generated">
            <a:extLst>
              <a:ext uri="{FF2B5EF4-FFF2-40B4-BE49-F238E27FC236}">
                <a16:creationId xmlns:a16="http://schemas.microsoft.com/office/drawing/2014/main" id="{3B99DFB0-6514-F27E-8A90-F5545F895BA2}"/>
              </a:ext>
            </a:extLst>
          </p:cNvPr>
          <p:cNvPicPr>
            <a:picLocks noChangeAspect="1"/>
          </p:cNvPicPr>
          <p:nvPr/>
        </p:nvPicPr>
        <p:blipFill>
          <a:blip r:embed="rId3"/>
          <a:stretch>
            <a:fillRect/>
          </a:stretch>
        </p:blipFill>
        <p:spPr>
          <a:xfrm>
            <a:off x="6541862" y="1465261"/>
            <a:ext cx="4968421" cy="2312761"/>
          </a:xfrm>
          <a:prstGeom prst="rect">
            <a:avLst/>
          </a:prstGeom>
        </p:spPr>
      </p:pic>
      <p:pic>
        <p:nvPicPr>
          <p:cNvPr id="7" name="Picture 6" descr="A graph of lipid results&#10;&#10;Description automatically generated">
            <a:extLst>
              <a:ext uri="{FF2B5EF4-FFF2-40B4-BE49-F238E27FC236}">
                <a16:creationId xmlns:a16="http://schemas.microsoft.com/office/drawing/2014/main" id="{A84592BF-CA05-D938-EA28-D9B6CB23879C}"/>
              </a:ext>
            </a:extLst>
          </p:cNvPr>
          <p:cNvPicPr>
            <a:picLocks noChangeAspect="1"/>
          </p:cNvPicPr>
          <p:nvPr/>
        </p:nvPicPr>
        <p:blipFill>
          <a:blip r:embed="rId4"/>
          <a:stretch>
            <a:fillRect/>
          </a:stretch>
        </p:blipFill>
        <p:spPr>
          <a:xfrm>
            <a:off x="6098268" y="4141560"/>
            <a:ext cx="5284108" cy="2856593"/>
          </a:xfrm>
          <a:prstGeom prst="rect">
            <a:avLst/>
          </a:prstGeom>
        </p:spPr>
      </p:pic>
      <p:sp>
        <p:nvSpPr>
          <p:cNvPr id="8" name="Content Placeholder 2">
            <a:extLst>
              <a:ext uri="{FF2B5EF4-FFF2-40B4-BE49-F238E27FC236}">
                <a16:creationId xmlns:a16="http://schemas.microsoft.com/office/drawing/2014/main" id="{A3D6CC98-82F4-58B6-FC10-F69E61C45272}"/>
              </a:ext>
            </a:extLst>
          </p:cNvPr>
          <p:cNvSpPr txBox="1">
            <a:spLocks/>
          </p:cNvSpPr>
          <p:nvPr/>
        </p:nvSpPr>
        <p:spPr>
          <a:xfrm>
            <a:off x="568963" y="1039665"/>
            <a:ext cx="5732412" cy="3201088"/>
          </a:xfrm>
          <a:prstGeom prst="rect">
            <a:avLst/>
          </a:prstGeom>
        </p:spPr>
        <p:txBody>
          <a:bodyPr lIns="91440" tIns="45720" rIns="91440" bIns="45720" anchor="t">
            <a:normAutofit fontScale="4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900" b="1" u="sng"/>
              <a:t>Results after 12 weeks of being on the programme</a:t>
            </a:r>
            <a:endParaRPr lang="en-US"/>
          </a:p>
          <a:p>
            <a:endParaRPr lang="en-GB" sz="2900" b="1" u="sng">
              <a:ea typeface="Calibri"/>
              <a:cs typeface="Calibri"/>
            </a:endParaRPr>
          </a:p>
          <a:p>
            <a:endParaRPr lang="en-GB" sz="1100" b="1" u="sng"/>
          </a:p>
          <a:p>
            <a:pPr marL="457200" indent="-457200">
              <a:lnSpc>
                <a:spcPct val="170000"/>
              </a:lnSpc>
              <a:buFont typeface="Arial"/>
              <a:buChar char="•"/>
            </a:pPr>
            <a:r>
              <a:rPr lang="en-GB" sz="2900">
                <a:ea typeface="Calibri"/>
                <a:cs typeface="Calibri"/>
              </a:rPr>
              <a:t>Patient stopped Metformin on day one of the programme</a:t>
            </a:r>
            <a:endParaRPr lang="en-GB" sz="2900"/>
          </a:p>
          <a:p>
            <a:pPr>
              <a:lnSpc>
                <a:spcPct val="170000"/>
              </a:lnSpc>
            </a:pPr>
            <a:endParaRPr lang="en-GB" sz="1500">
              <a:ea typeface="Calibri"/>
              <a:cs typeface="Calibri"/>
            </a:endParaRPr>
          </a:p>
          <a:p>
            <a:pPr marL="457200" indent="-457200">
              <a:lnSpc>
                <a:spcPct val="170000"/>
              </a:lnSpc>
              <a:buFont typeface="Arial"/>
              <a:buChar char="•"/>
            </a:pPr>
            <a:r>
              <a:rPr lang="en-GB" sz="2900"/>
              <a:t>Weight reduced by 10.8kg</a:t>
            </a:r>
            <a:endParaRPr lang="en-GB" sz="2900">
              <a:ea typeface="Calibri" panose="020F0502020204030204"/>
              <a:cs typeface="Calibri" panose="020F0502020204030204"/>
            </a:endParaRPr>
          </a:p>
          <a:p>
            <a:pPr marL="171450" indent="-171450">
              <a:lnSpc>
                <a:spcPct val="170000"/>
              </a:lnSpc>
              <a:buFont typeface="Arial"/>
              <a:buChar char="•"/>
            </a:pPr>
            <a:endParaRPr lang="en-GB" sz="1100">
              <a:ea typeface="Calibri" panose="020F0502020204030204"/>
              <a:cs typeface="Calibri" panose="020F0502020204030204"/>
            </a:endParaRPr>
          </a:p>
          <a:p>
            <a:pPr marL="457200" indent="-457200">
              <a:lnSpc>
                <a:spcPct val="170000"/>
              </a:lnSpc>
              <a:buFont typeface="Arial"/>
              <a:buChar char="•"/>
            </a:pPr>
            <a:r>
              <a:rPr lang="en-GB" sz="2900"/>
              <a:t>BMI reduced by 3.5</a:t>
            </a:r>
            <a:endParaRPr lang="en-GB" sz="2900">
              <a:ea typeface="Calibri" panose="020F0502020204030204"/>
              <a:cs typeface="Calibri" panose="020F0502020204030204"/>
            </a:endParaRPr>
          </a:p>
          <a:p>
            <a:pPr marL="171450" indent="-171450">
              <a:lnSpc>
                <a:spcPct val="170000"/>
              </a:lnSpc>
              <a:buFont typeface="Arial"/>
              <a:buChar char="•"/>
            </a:pPr>
            <a:endParaRPr lang="en-GB" sz="900">
              <a:ea typeface="Calibri" panose="020F0502020204030204"/>
              <a:cs typeface="Calibri" panose="020F0502020204030204"/>
            </a:endParaRPr>
          </a:p>
          <a:p>
            <a:pPr marL="457200" indent="-457200">
              <a:lnSpc>
                <a:spcPct val="170000"/>
              </a:lnSpc>
              <a:buFont typeface="Arial"/>
              <a:buChar char="•"/>
            </a:pPr>
            <a:r>
              <a:rPr lang="en-GB" sz="2900"/>
              <a:t>HbA1c reduced by 13mmol/L</a:t>
            </a:r>
            <a:endParaRPr lang="en-GB" sz="2900">
              <a:ea typeface="Calibri" panose="020F0502020204030204"/>
              <a:cs typeface="Calibri" panose="020F0502020204030204"/>
            </a:endParaRPr>
          </a:p>
          <a:p>
            <a:pPr marL="171450" indent="-171450">
              <a:lnSpc>
                <a:spcPct val="170000"/>
              </a:lnSpc>
              <a:buFont typeface="Arial"/>
              <a:buChar char="•"/>
            </a:pPr>
            <a:endParaRPr lang="en-GB" sz="700">
              <a:ea typeface="Calibri" panose="020F0502020204030204"/>
              <a:cs typeface="Calibri" panose="020F0502020204030204"/>
            </a:endParaRPr>
          </a:p>
          <a:p>
            <a:pPr marL="457200" indent="-457200">
              <a:lnSpc>
                <a:spcPct val="170000"/>
              </a:lnSpc>
              <a:buFont typeface="Arial"/>
              <a:buChar char="•"/>
            </a:pPr>
            <a:r>
              <a:rPr lang="en-GB" sz="2900"/>
              <a:t>Total cholesterol reduced by 1.9 mmol/L</a:t>
            </a:r>
            <a:endParaRPr lang="en-GB" sz="2900">
              <a:ea typeface="Calibri" panose="020F0502020204030204"/>
              <a:cs typeface="Calibri" panose="020F0502020204030204"/>
            </a:endParaRPr>
          </a:p>
          <a:p>
            <a:pPr marL="914400" lvl="1" indent="-457200">
              <a:lnSpc>
                <a:spcPct val="170000"/>
              </a:lnSpc>
              <a:buFont typeface="Arial"/>
              <a:buChar char="•"/>
            </a:pPr>
            <a:r>
              <a:rPr lang="en-GB" sz="2900"/>
              <a:t>Non-HDL reduced by 1.97 mmol/L</a:t>
            </a:r>
            <a:endParaRPr lang="en-GB" sz="2900">
              <a:ea typeface="Calibri" panose="020F0502020204030204"/>
              <a:cs typeface="Calibri" panose="020F0502020204030204"/>
            </a:endParaRPr>
          </a:p>
          <a:p>
            <a:pPr marL="914400" lvl="1" indent="-457200">
              <a:lnSpc>
                <a:spcPct val="170000"/>
              </a:lnSpc>
              <a:buFont typeface="Arial"/>
              <a:buChar char="•"/>
            </a:pPr>
            <a:r>
              <a:rPr lang="en-GB" sz="2900"/>
              <a:t>HDL increased by 0.07 mmol/L</a:t>
            </a:r>
            <a:endParaRPr lang="en-GB" sz="2900">
              <a:ea typeface="Calibri" panose="020F0502020204030204"/>
              <a:cs typeface="Calibri" panose="020F0502020204030204"/>
            </a:endParaRPr>
          </a:p>
          <a:p>
            <a:pPr marL="914400" lvl="1" indent="-457200">
              <a:lnSpc>
                <a:spcPct val="170000"/>
              </a:lnSpc>
              <a:buFont typeface="Arial"/>
              <a:buChar char="•"/>
            </a:pPr>
            <a:r>
              <a:rPr lang="en-GB" sz="2900"/>
              <a:t>Triglyceride reduced by 3.6 mmol/L</a:t>
            </a:r>
            <a:endParaRPr lang="en-GB" sz="2900">
              <a:ea typeface="Calibri" panose="020F0502020204030204"/>
              <a:cs typeface="Calibri" panose="020F0502020204030204"/>
            </a:endParaRPr>
          </a:p>
          <a:p>
            <a:pPr marL="457200" lvl="1" indent="0">
              <a:buNone/>
            </a:pPr>
            <a:endParaRPr lang="en-GB"/>
          </a:p>
          <a:p>
            <a:endParaRPr lang="en-GB"/>
          </a:p>
        </p:txBody>
      </p:sp>
    </p:spTree>
    <p:extLst>
      <p:ext uri="{BB962C8B-B14F-4D97-AF65-F5344CB8AC3E}">
        <p14:creationId xmlns:p14="http://schemas.microsoft.com/office/powerpoint/2010/main" val="2536631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8F1B91-F8BC-6883-0E35-FF29E165298D}"/>
              </a:ext>
            </a:extLst>
          </p:cNvPr>
          <p:cNvSpPr txBox="1"/>
          <p:nvPr/>
        </p:nvSpPr>
        <p:spPr>
          <a:xfrm>
            <a:off x="2750683" y="182171"/>
            <a:ext cx="69627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a:solidFill>
                  <a:srgbClr val="0072CE"/>
                </a:solidFill>
                <a:ea typeface="Calibri"/>
                <a:cs typeface="Calibri"/>
              </a:rPr>
              <a:t>How to run a search?</a:t>
            </a:r>
          </a:p>
        </p:txBody>
      </p:sp>
      <p:sp>
        <p:nvSpPr>
          <p:cNvPr id="6" name="Flowchart: Alternate Process 5">
            <a:extLst>
              <a:ext uri="{FF2B5EF4-FFF2-40B4-BE49-F238E27FC236}">
                <a16:creationId xmlns:a16="http://schemas.microsoft.com/office/drawing/2014/main" id="{D891786C-7629-119A-D26A-FC5F24FCD788}"/>
              </a:ext>
            </a:extLst>
          </p:cNvPr>
          <p:cNvSpPr/>
          <p:nvPr/>
        </p:nvSpPr>
        <p:spPr>
          <a:xfrm>
            <a:off x="1852219" y="1958604"/>
            <a:ext cx="1406071" cy="480785"/>
          </a:xfrm>
          <a:prstGeom prst="flowChartAlternateProcess">
            <a:avLst/>
          </a:prstGeom>
          <a:solidFill>
            <a:srgbClr val="0072C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a:rPr>
              <a:t>Reporting</a:t>
            </a:r>
            <a:endParaRPr lang="en-US"/>
          </a:p>
        </p:txBody>
      </p:sp>
      <p:sp>
        <p:nvSpPr>
          <p:cNvPr id="7" name="Flowchart: Alternate Process 6">
            <a:extLst>
              <a:ext uri="{FF2B5EF4-FFF2-40B4-BE49-F238E27FC236}">
                <a16:creationId xmlns:a16="http://schemas.microsoft.com/office/drawing/2014/main" id="{57C009E6-9319-2F40-7A6C-23A017DF5518}"/>
              </a:ext>
            </a:extLst>
          </p:cNvPr>
          <p:cNvSpPr/>
          <p:nvPr/>
        </p:nvSpPr>
        <p:spPr>
          <a:xfrm>
            <a:off x="1480290" y="2920174"/>
            <a:ext cx="2149928" cy="480785"/>
          </a:xfrm>
          <a:prstGeom prst="flowChartAlternateProcess">
            <a:avLst/>
          </a:prstGeom>
          <a:solidFill>
            <a:srgbClr val="0072C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alibri"/>
              </a:rPr>
              <a:t>Clinical Reporting</a:t>
            </a:r>
            <a:endParaRPr lang="en-US">
              <a:solidFill>
                <a:srgbClr val="FFFFFF"/>
              </a:solidFill>
              <a:ea typeface="Calibri"/>
              <a:cs typeface="Calibri"/>
            </a:endParaRPr>
          </a:p>
        </p:txBody>
      </p:sp>
      <p:sp>
        <p:nvSpPr>
          <p:cNvPr id="8" name="Flowchart: Alternate Process 7">
            <a:extLst>
              <a:ext uri="{FF2B5EF4-FFF2-40B4-BE49-F238E27FC236}">
                <a16:creationId xmlns:a16="http://schemas.microsoft.com/office/drawing/2014/main" id="{F69C3887-C69A-CC91-CE8A-553B4DE0877A}"/>
              </a:ext>
            </a:extLst>
          </p:cNvPr>
          <p:cNvSpPr/>
          <p:nvPr/>
        </p:nvSpPr>
        <p:spPr>
          <a:xfrm>
            <a:off x="1480289" y="3881744"/>
            <a:ext cx="2149928" cy="480785"/>
          </a:xfrm>
          <a:prstGeom prst="flowChartAlternateProcess">
            <a:avLst/>
          </a:prstGeom>
          <a:solidFill>
            <a:srgbClr val="0072C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FFFFFF"/>
              </a:solidFill>
              <a:latin typeface="Calibri"/>
            </a:endParaRPr>
          </a:p>
          <a:p>
            <a:pPr algn="ctr"/>
            <a:r>
              <a:rPr lang="en-US">
                <a:solidFill>
                  <a:srgbClr val="FFFFFF"/>
                </a:solidFill>
                <a:latin typeface="Calibri"/>
              </a:rPr>
              <a:t>Ardens Ltd Folder</a:t>
            </a:r>
            <a:endParaRPr lang="en-US">
              <a:solidFill>
                <a:srgbClr val="FFFFFF"/>
              </a:solidFill>
              <a:ea typeface="Calibri"/>
              <a:cs typeface="Calibri"/>
            </a:endParaRPr>
          </a:p>
          <a:p>
            <a:pPr algn="ctr"/>
            <a:endParaRPr lang="en-US">
              <a:solidFill>
                <a:srgbClr val="FFFFFF"/>
              </a:solidFill>
              <a:ea typeface="Calibri"/>
              <a:cs typeface="Calibri"/>
            </a:endParaRPr>
          </a:p>
        </p:txBody>
      </p:sp>
      <p:sp>
        <p:nvSpPr>
          <p:cNvPr id="10" name="Flowchart: Alternate Process 9">
            <a:extLst>
              <a:ext uri="{FF2B5EF4-FFF2-40B4-BE49-F238E27FC236}">
                <a16:creationId xmlns:a16="http://schemas.microsoft.com/office/drawing/2014/main" id="{C1BA528F-6559-0078-EDBD-C32097C4C3EC}"/>
              </a:ext>
            </a:extLst>
          </p:cNvPr>
          <p:cNvSpPr/>
          <p:nvPr/>
        </p:nvSpPr>
        <p:spPr>
          <a:xfrm>
            <a:off x="1253502" y="4843315"/>
            <a:ext cx="2576285" cy="480785"/>
          </a:xfrm>
          <a:prstGeom prst="flowChartAlternateProcess">
            <a:avLst/>
          </a:prstGeom>
          <a:solidFill>
            <a:srgbClr val="0072C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alibri"/>
              </a:rPr>
              <a:t>Conditions | Diabetes </a:t>
            </a:r>
            <a:endParaRPr lang="en-US">
              <a:solidFill>
                <a:srgbClr val="FFFFFF"/>
              </a:solidFill>
              <a:latin typeface="Calibri"/>
              <a:ea typeface="Calibri"/>
              <a:cs typeface="Calibri"/>
            </a:endParaRPr>
          </a:p>
        </p:txBody>
      </p:sp>
      <p:sp>
        <p:nvSpPr>
          <p:cNvPr id="11" name="Flowchart: Alternate Process 10">
            <a:extLst>
              <a:ext uri="{FF2B5EF4-FFF2-40B4-BE49-F238E27FC236}">
                <a16:creationId xmlns:a16="http://schemas.microsoft.com/office/drawing/2014/main" id="{2FA9DD39-4579-B421-E940-A1BDA7B06FF1}"/>
              </a:ext>
            </a:extLst>
          </p:cNvPr>
          <p:cNvSpPr/>
          <p:nvPr/>
        </p:nvSpPr>
        <p:spPr>
          <a:xfrm>
            <a:off x="2759358" y="5813958"/>
            <a:ext cx="2149930" cy="780142"/>
          </a:xfrm>
          <a:prstGeom prst="flowChartAlternateProcess">
            <a:avLst/>
          </a:prstGeom>
          <a:solidFill>
            <a:srgbClr val="0072C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alibri"/>
              </a:rPr>
              <a:t>LCD|T2DR| For Review | Referral </a:t>
            </a:r>
            <a:endParaRPr lang="en-US">
              <a:solidFill>
                <a:srgbClr val="FFFFFF"/>
              </a:solidFill>
              <a:latin typeface="Calibri"/>
              <a:ea typeface="Calibri"/>
              <a:cs typeface="Calibri"/>
            </a:endParaRPr>
          </a:p>
        </p:txBody>
      </p:sp>
      <p:sp>
        <p:nvSpPr>
          <p:cNvPr id="12" name="Flowchart: Alternate Process 11">
            <a:extLst>
              <a:ext uri="{FF2B5EF4-FFF2-40B4-BE49-F238E27FC236}">
                <a16:creationId xmlns:a16="http://schemas.microsoft.com/office/drawing/2014/main" id="{4195D020-B674-5E0C-03FA-4DBA0609B38C}"/>
              </a:ext>
            </a:extLst>
          </p:cNvPr>
          <p:cNvSpPr/>
          <p:nvPr/>
        </p:nvSpPr>
        <p:spPr>
          <a:xfrm>
            <a:off x="273786" y="5813957"/>
            <a:ext cx="2149930" cy="780142"/>
          </a:xfrm>
          <a:prstGeom prst="flowChartAlternateProcess">
            <a:avLst/>
          </a:prstGeom>
          <a:solidFill>
            <a:srgbClr val="0072C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alibri"/>
              </a:rPr>
              <a:t>NDPP | For Review | Referral </a:t>
            </a:r>
            <a:endParaRPr lang="en-US">
              <a:solidFill>
                <a:srgbClr val="FFFFFF"/>
              </a:solidFill>
              <a:latin typeface="Calibri"/>
              <a:ea typeface="Calibri"/>
              <a:cs typeface="Calibri"/>
            </a:endParaRPr>
          </a:p>
        </p:txBody>
      </p:sp>
      <p:sp>
        <p:nvSpPr>
          <p:cNvPr id="17" name="Arrow: Down 16">
            <a:extLst>
              <a:ext uri="{FF2B5EF4-FFF2-40B4-BE49-F238E27FC236}">
                <a16:creationId xmlns:a16="http://schemas.microsoft.com/office/drawing/2014/main" id="{1C8E28EE-0972-09F5-A387-737A041127AC}"/>
              </a:ext>
            </a:extLst>
          </p:cNvPr>
          <p:cNvSpPr/>
          <p:nvPr/>
        </p:nvSpPr>
        <p:spPr>
          <a:xfrm>
            <a:off x="1407718" y="5322453"/>
            <a:ext cx="226786" cy="489856"/>
          </a:xfrm>
          <a:prstGeom prst="downArrow">
            <a:avLst/>
          </a:prstGeom>
          <a:solidFill>
            <a:srgbClr val="FFB8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9A85CB33-0A51-1B00-0B50-BDE0589C5606}"/>
              </a:ext>
            </a:extLst>
          </p:cNvPr>
          <p:cNvSpPr/>
          <p:nvPr/>
        </p:nvSpPr>
        <p:spPr>
          <a:xfrm>
            <a:off x="3385289" y="5322452"/>
            <a:ext cx="226786" cy="480785"/>
          </a:xfrm>
          <a:prstGeom prst="downArrow">
            <a:avLst/>
          </a:prstGeom>
          <a:solidFill>
            <a:srgbClr val="FFB8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B69C68D7-BF40-5FA9-4759-9DB728440C36}"/>
              </a:ext>
            </a:extLst>
          </p:cNvPr>
          <p:cNvSpPr/>
          <p:nvPr/>
        </p:nvSpPr>
        <p:spPr>
          <a:xfrm>
            <a:off x="2441860" y="4360880"/>
            <a:ext cx="226786" cy="480785"/>
          </a:xfrm>
          <a:prstGeom prst="downArrow">
            <a:avLst/>
          </a:prstGeom>
          <a:solidFill>
            <a:srgbClr val="FFB8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1560398C-511C-07A2-D624-D8752C434BBD}"/>
              </a:ext>
            </a:extLst>
          </p:cNvPr>
          <p:cNvSpPr/>
          <p:nvPr/>
        </p:nvSpPr>
        <p:spPr>
          <a:xfrm>
            <a:off x="2441859" y="3399307"/>
            <a:ext cx="226786" cy="480785"/>
          </a:xfrm>
          <a:prstGeom prst="downArrow">
            <a:avLst/>
          </a:prstGeom>
          <a:solidFill>
            <a:srgbClr val="FFB8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443A46E2-6CF5-DFF5-901D-1263BA326796}"/>
              </a:ext>
            </a:extLst>
          </p:cNvPr>
          <p:cNvSpPr/>
          <p:nvPr/>
        </p:nvSpPr>
        <p:spPr>
          <a:xfrm>
            <a:off x="2441859" y="2437737"/>
            <a:ext cx="226786" cy="480785"/>
          </a:xfrm>
          <a:prstGeom prst="downArrow">
            <a:avLst/>
          </a:prstGeom>
          <a:solidFill>
            <a:srgbClr val="FFB8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Making a referral - Weldmar Hospicecare">
            <a:extLst>
              <a:ext uri="{FF2B5EF4-FFF2-40B4-BE49-F238E27FC236}">
                <a16:creationId xmlns:a16="http://schemas.microsoft.com/office/drawing/2014/main" id="{8C832885-1986-A3C2-63F1-0AD9769C25CF}"/>
              </a:ext>
            </a:extLst>
          </p:cNvPr>
          <p:cNvPicPr>
            <a:picLocks noChangeAspect="1"/>
          </p:cNvPicPr>
          <p:nvPr/>
        </p:nvPicPr>
        <p:blipFill rotWithShape="1">
          <a:blip r:embed="rId2"/>
          <a:srcRect l="6481" t="17071" r="5092" b="19206"/>
          <a:stretch/>
        </p:blipFill>
        <p:spPr>
          <a:xfrm>
            <a:off x="1476829" y="955450"/>
            <a:ext cx="2308404" cy="798610"/>
          </a:xfrm>
          <a:prstGeom prst="rect">
            <a:avLst/>
          </a:prstGeom>
        </p:spPr>
      </p:pic>
      <p:sp>
        <p:nvSpPr>
          <p:cNvPr id="26" name="Flowchart: Alternate Process 25">
            <a:extLst>
              <a:ext uri="{FF2B5EF4-FFF2-40B4-BE49-F238E27FC236}">
                <a16:creationId xmlns:a16="http://schemas.microsoft.com/office/drawing/2014/main" id="{5EE579E1-B441-8E8B-6437-40272E38E5DA}"/>
              </a:ext>
            </a:extLst>
          </p:cNvPr>
          <p:cNvSpPr/>
          <p:nvPr/>
        </p:nvSpPr>
        <p:spPr>
          <a:xfrm>
            <a:off x="8038932" y="1958603"/>
            <a:ext cx="2149928" cy="625927"/>
          </a:xfrm>
          <a:prstGeom prst="flowChartAlternateProcess">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alibri"/>
              </a:rPr>
              <a:t>Population Reporting</a:t>
            </a:r>
            <a:endParaRPr lang="en-US"/>
          </a:p>
        </p:txBody>
      </p:sp>
      <p:sp>
        <p:nvSpPr>
          <p:cNvPr id="27" name="Flowchart: Alternate Process 26">
            <a:extLst>
              <a:ext uri="{FF2B5EF4-FFF2-40B4-BE49-F238E27FC236}">
                <a16:creationId xmlns:a16="http://schemas.microsoft.com/office/drawing/2014/main" id="{9B705D24-2F0C-BF0F-E8A8-5C59039276AF}"/>
              </a:ext>
            </a:extLst>
          </p:cNvPr>
          <p:cNvSpPr/>
          <p:nvPr/>
        </p:nvSpPr>
        <p:spPr>
          <a:xfrm>
            <a:off x="8038932" y="3065316"/>
            <a:ext cx="2149928" cy="480785"/>
          </a:xfrm>
          <a:prstGeom prst="flowChartAlternateProcess">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alibri"/>
              </a:rPr>
              <a:t>Ardens Folder</a:t>
            </a:r>
            <a:endParaRPr lang="en-US">
              <a:solidFill>
                <a:srgbClr val="FFFFFF"/>
              </a:solidFill>
              <a:ea typeface="Calibri"/>
              <a:cs typeface="Calibri"/>
            </a:endParaRPr>
          </a:p>
        </p:txBody>
      </p:sp>
      <p:sp>
        <p:nvSpPr>
          <p:cNvPr id="28" name="Flowchart: Alternate Process 27">
            <a:extLst>
              <a:ext uri="{FF2B5EF4-FFF2-40B4-BE49-F238E27FC236}">
                <a16:creationId xmlns:a16="http://schemas.microsoft.com/office/drawing/2014/main" id="{5560D8EA-1185-DF73-DB37-3C3B267F2950}"/>
              </a:ext>
            </a:extLst>
          </p:cNvPr>
          <p:cNvSpPr/>
          <p:nvPr/>
        </p:nvSpPr>
        <p:spPr>
          <a:xfrm>
            <a:off x="7567216" y="4026886"/>
            <a:ext cx="3093356" cy="480785"/>
          </a:xfrm>
          <a:prstGeom prst="flowChartAlternateProcess">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alibri"/>
              </a:rPr>
              <a:t>4.12 Conditions - Diabetes </a:t>
            </a:r>
            <a:endParaRPr lang="en-US">
              <a:solidFill>
                <a:srgbClr val="FFFFFF"/>
              </a:solidFill>
              <a:latin typeface="Calibri"/>
              <a:ea typeface="Calibri"/>
              <a:cs typeface="Calibri"/>
            </a:endParaRPr>
          </a:p>
        </p:txBody>
      </p:sp>
      <p:sp>
        <p:nvSpPr>
          <p:cNvPr id="29" name="Flowchart: Alternate Process 28">
            <a:extLst>
              <a:ext uri="{FF2B5EF4-FFF2-40B4-BE49-F238E27FC236}">
                <a16:creationId xmlns:a16="http://schemas.microsoft.com/office/drawing/2014/main" id="{9FFA7B79-A285-FA5A-A5F2-CD6186FD2FFE}"/>
              </a:ext>
            </a:extLst>
          </p:cNvPr>
          <p:cNvSpPr/>
          <p:nvPr/>
        </p:nvSpPr>
        <p:spPr>
          <a:xfrm>
            <a:off x="9327071" y="4988457"/>
            <a:ext cx="2667001" cy="961571"/>
          </a:xfrm>
          <a:prstGeom prst="flowChartAlternateProcess">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alibri"/>
              </a:rPr>
              <a:t>LCD or Pathway to Remission – Potentially Eligible  </a:t>
            </a:r>
            <a:endParaRPr lang="en-US">
              <a:solidFill>
                <a:srgbClr val="FFFFFF"/>
              </a:solidFill>
              <a:latin typeface="Calibri"/>
              <a:ea typeface="Calibri"/>
              <a:cs typeface="Calibri"/>
            </a:endParaRPr>
          </a:p>
        </p:txBody>
      </p:sp>
      <p:sp>
        <p:nvSpPr>
          <p:cNvPr id="30" name="Flowchart: Alternate Process 29">
            <a:extLst>
              <a:ext uri="{FF2B5EF4-FFF2-40B4-BE49-F238E27FC236}">
                <a16:creationId xmlns:a16="http://schemas.microsoft.com/office/drawing/2014/main" id="{0A4997F7-7CD9-FC62-261B-4165279EE4B5}"/>
              </a:ext>
            </a:extLst>
          </p:cNvPr>
          <p:cNvSpPr/>
          <p:nvPr/>
        </p:nvSpPr>
        <p:spPr>
          <a:xfrm>
            <a:off x="6233713" y="4988456"/>
            <a:ext cx="2667001" cy="961571"/>
          </a:xfrm>
          <a:prstGeom prst="flowChartAlternateProcess">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FFFF"/>
                </a:solidFill>
                <a:latin typeface="Calibri"/>
              </a:rPr>
              <a:t>National Diabetes Prevention </a:t>
            </a:r>
            <a:r>
              <a:rPr lang="en-US" err="1">
                <a:solidFill>
                  <a:srgbClr val="FFFFFF"/>
                </a:solidFill>
                <a:latin typeface="Calibri"/>
              </a:rPr>
              <a:t>Programme</a:t>
            </a:r>
            <a:r>
              <a:rPr lang="en-US">
                <a:solidFill>
                  <a:srgbClr val="FFFFFF"/>
                </a:solidFill>
                <a:latin typeface="Calibri"/>
              </a:rPr>
              <a:t> (NDPP)</a:t>
            </a:r>
            <a:endParaRPr lang="en-US">
              <a:solidFill>
                <a:srgbClr val="FFFFFF"/>
              </a:solidFill>
              <a:latin typeface="Calibri"/>
              <a:ea typeface="Calibri"/>
              <a:cs typeface="Calibri"/>
            </a:endParaRPr>
          </a:p>
        </p:txBody>
      </p:sp>
      <p:sp>
        <p:nvSpPr>
          <p:cNvPr id="31" name="Arrow: Down 30">
            <a:extLst>
              <a:ext uri="{FF2B5EF4-FFF2-40B4-BE49-F238E27FC236}">
                <a16:creationId xmlns:a16="http://schemas.microsoft.com/office/drawing/2014/main" id="{C2ED0ECA-37B3-B3B0-0577-C39BF2CABC3F}"/>
              </a:ext>
            </a:extLst>
          </p:cNvPr>
          <p:cNvSpPr/>
          <p:nvPr/>
        </p:nvSpPr>
        <p:spPr>
          <a:xfrm>
            <a:off x="9000501" y="2582879"/>
            <a:ext cx="226786" cy="4807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5C427C3F-985E-597F-5A71-4E23B043F91D}"/>
              </a:ext>
            </a:extLst>
          </p:cNvPr>
          <p:cNvSpPr/>
          <p:nvPr/>
        </p:nvSpPr>
        <p:spPr>
          <a:xfrm>
            <a:off x="9000501" y="3544449"/>
            <a:ext cx="226786" cy="4807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FDF0A95D-1714-F5EA-0037-BCC6CC024A40}"/>
              </a:ext>
            </a:extLst>
          </p:cNvPr>
          <p:cNvSpPr/>
          <p:nvPr/>
        </p:nvSpPr>
        <p:spPr>
          <a:xfrm>
            <a:off x="8020786" y="4506020"/>
            <a:ext cx="226786" cy="4807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E2AAB5B8-200C-F686-DC2A-14E3CF688A4C}"/>
              </a:ext>
            </a:extLst>
          </p:cNvPr>
          <p:cNvSpPr/>
          <p:nvPr/>
        </p:nvSpPr>
        <p:spPr>
          <a:xfrm>
            <a:off x="9962072" y="4506020"/>
            <a:ext cx="226786" cy="4807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yellow triangle sign with a exclamation mark&#10;&#10;Description automatically generated">
            <a:extLst>
              <a:ext uri="{FF2B5EF4-FFF2-40B4-BE49-F238E27FC236}">
                <a16:creationId xmlns:a16="http://schemas.microsoft.com/office/drawing/2014/main" id="{5E59BB4F-9D79-7289-39E5-FCA75E4EDA2E}"/>
              </a:ext>
            </a:extLst>
          </p:cNvPr>
          <p:cNvPicPr>
            <a:picLocks noChangeAspect="1"/>
          </p:cNvPicPr>
          <p:nvPr/>
        </p:nvPicPr>
        <p:blipFill>
          <a:blip r:embed="rId3"/>
          <a:stretch>
            <a:fillRect/>
          </a:stretch>
        </p:blipFill>
        <p:spPr>
          <a:xfrm>
            <a:off x="5174343" y="1718128"/>
            <a:ext cx="1299031" cy="1153886"/>
          </a:xfrm>
          <a:prstGeom prst="rect">
            <a:avLst/>
          </a:prstGeom>
        </p:spPr>
      </p:pic>
      <p:sp>
        <p:nvSpPr>
          <p:cNvPr id="3" name="TextBox 2">
            <a:extLst>
              <a:ext uri="{FF2B5EF4-FFF2-40B4-BE49-F238E27FC236}">
                <a16:creationId xmlns:a16="http://schemas.microsoft.com/office/drawing/2014/main" id="{4E0212D9-DD2D-9D49-93EB-45B23D2F3E0B}"/>
              </a:ext>
            </a:extLst>
          </p:cNvPr>
          <p:cNvSpPr txBox="1"/>
          <p:nvPr/>
        </p:nvSpPr>
        <p:spPr>
          <a:xfrm>
            <a:off x="4461329" y="2882900"/>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000000"/>
                </a:solidFill>
                <a:latin typeface="Garet"/>
              </a:rPr>
              <a:t>Please review each patient before considering referring them into a programme to prevent disappointment and referrals being rejected</a:t>
            </a:r>
            <a:endParaRPr lang="en-US" sz="1600">
              <a:solidFill>
                <a:srgbClr val="000000"/>
              </a:solidFill>
            </a:endParaRPr>
          </a:p>
        </p:txBody>
      </p:sp>
      <p:pic>
        <p:nvPicPr>
          <p:cNvPr id="5" name="Picture 4" descr="Using Dragon Speech Recognition within EMIS Clinical System">
            <a:extLst>
              <a:ext uri="{FF2B5EF4-FFF2-40B4-BE49-F238E27FC236}">
                <a16:creationId xmlns:a16="http://schemas.microsoft.com/office/drawing/2014/main" id="{8F8CC605-DFAF-7134-3DB0-0F093588DC8A}"/>
              </a:ext>
            </a:extLst>
          </p:cNvPr>
          <p:cNvPicPr>
            <a:picLocks noChangeAspect="1"/>
          </p:cNvPicPr>
          <p:nvPr/>
        </p:nvPicPr>
        <p:blipFill>
          <a:blip r:embed="rId4"/>
          <a:stretch>
            <a:fillRect/>
          </a:stretch>
        </p:blipFill>
        <p:spPr>
          <a:xfrm>
            <a:off x="8239126" y="952141"/>
            <a:ext cx="1752598" cy="924643"/>
          </a:xfrm>
          <a:prstGeom prst="rect">
            <a:avLst/>
          </a:prstGeom>
        </p:spPr>
      </p:pic>
    </p:spTree>
    <p:extLst>
      <p:ext uri="{BB962C8B-B14F-4D97-AF65-F5344CB8AC3E}">
        <p14:creationId xmlns:p14="http://schemas.microsoft.com/office/powerpoint/2010/main" val="2566450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EEB305-7451-2B69-EBD8-720A85FC948F}"/>
              </a:ext>
            </a:extLst>
          </p:cNvPr>
          <p:cNvSpPr txBox="1"/>
          <p:nvPr/>
        </p:nvSpPr>
        <p:spPr>
          <a:xfrm>
            <a:off x="2732540" y="91457"/>
            <a:ext cx="69627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a:solidFill>
                  <a:srgbClr val="0072CE"/>
                </a:solidFill>
                <a:ea typeface="Calibri"/>
                <a:cs typeface="Calibri"/>
              </a:rPr>
              <a:t>Florey Questionnaires</a:t>
            </a:r>
          </a:p>
        </p:txBody>
      </p:sp>
      <p:sp>
        <p:nvSpPr>
          <p:cNvPr id="10" name="Rectangle: Rounded Corners 9">
            <a:extLst>
              <a:ext uri="{FF2B5EF4-FFF2-40B4-BE49-F238E27FC236}">
                <a16:creationId xmlns:a16="http://schemas.microsoft.com/office/drawing/2014/main" id="{604BC911-C1BB-ED81-B60D-88B9AFC280AC}"/>
              </a:ext>
            </a:extLst>
          </p:cNvPr>
          <p:cNvSpPr/>
          <p:nvPr/>
        </p:nvSpPr>
        <p:spPr>
          <a:xfrm>
            <a:off x="232557" y="933535"/>
            <a:ext cx="3610428" cy="5742210"/>
          </a:xfrm>
          <a:prstGeom prst="roundRect">
            <a:avLst/>
          </a:prstGeom>
          <a:solidFill>
            <a:srgbClr val="FFB81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US" sz="1800" b="1" u="sng" baseline="0">
                <a:latin typeface="Calibri"/>
                <a:ea typeface="Segoe UI"/>
                <a:cs typeface="Segoe UI"/>
              </a:rPr>
              <a:t>NHS Diabetes Prevention </a:t>
            </a:r>
            <a:r>
              <a:rPr lang="en-US" sz="1800" b="1" u="sng" baseline="0" err="1">
                <a:latin typeface="Calibri"/>
                <a:ea typeface="Segoe UI"/>
                <a:cs typeface="Segoe UI"/>
              </a:rPr>
              <a:t>Programme</a:t>
            </a:r>
            <a:r>
              <a:rPr lang="en-US" sz="1800" b="1" u="sng" baseline="0">
                <a:latin typeface="Calibri"/>
                <a:ea typeface="Segoe UI"/>
                <a:cs typeface="Segoe UI"/>
              </a:rPr>
              <a:t> Florey</a:t>
            </a:r>
            <a:r>
              <a:rPr lang="en-US" sz="1800" b="1" u="sng">
                <a:latin typeface="Calibri"/>
                <a:ea typeface="Segoe UI"/>
                <a:cs typeface="Segoe UI"/>
              </a:rPr>
              <a:t>​</a:t>
            </a:r>
            <a:endParaRPr lang="en-US" b="1" u="sng"/>
          </a:p>
          <a:p>
            <a:pPr rtl="0"/>
            <a:r>
              <a:rPr lang="en-US" sz="1800">
                <a:latin typeface="Calibri"/>
                <a:ea typeface="Segoe UI"/>
                <a:cs typeface="Segoe UI"/>
              </a:rPr>
              <a:t>​</a:t>
            </a:r>
          </a:p>
          <a:p>
            <a:pPr rtl="0"/>
            <a:r>
              <a:rPr lang="en-US" sz="1800" u="sng" strike="noStrike" baseline="0">
                <a:solidFill>
                  <a:srgbClr val="0563C1"/>
                </a:solidFill>
                <a:latin typeface="Calibri"/>
                <a:ea typeface="Segoe UI"/>
                <a:cs typeface="Segoe UI"/>
                <a:hlinkClick r:id="rId2"/>
              </a:rPr>
              <a:t>https://web.accurx.com/import/gybd2x7mw8</a:t>
            </a:r>
            <a:r>
              <a:rPr lang="en-US" sz="1800">
                <a:latin typeface="Calibri"/>
                <a:ea typeface="Segoe UI"/>
                <a:cs typeface="Segoe UI"/>
                <a:hlinkClick r:id="rId2"/>
              </a:rPr>
              <a:t>​</a:t>
            </a: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pPr rtl="0"/>
            <a:r>
              <a:rPr lang="en-US" sz="1800">
                <a:latin typeface="Calibri"/>
                <a:ea typeface="Segoe UI"/>
                <a:cs typeface="Segoe UI"/>
              </a:rPr>
              <a:t>​</a:t>
            </a:r>
          </a:p>
          <a:p>
            <a:pPr rtl="0"/>
            <a:r>
              <a:rPr lang="en-US" sz="1800">
                <a:latin typeface="Calibri"/>
                <a:ea typeface="Segoe UI"/>
                <a:cs typeface="Segoe UI"/>
              </a:rPr>
              <a:t>​</a:t>
            </a:r>
            <a:endParaRPr lang="en-US"/>
          </a:p>
        </p:txBody>
      </p:sp>
      <p:pic>
        <p:nvPicPr>
          <p:cNvPr id="6" name="Picture 5" descr="A screenshot of a phone&#10;&#10;Description automatically generated">
            <a:extLst>
              <a:ext uri="{FF2B5EF4-FFF2-40B4-BE49-F238E27FC236}">
                <a16:creationId xmlns:a16="http://schemas.microsoft.com/office/drawing/2014/main" id="{4FFA984F-7FC0-214B-1345-BA405C07E251}"/>
              </a:ext>
            </a:extLst>
          </p:cNvPr>
          <p:cNvPicPr>
            <a:picLocks noChangeAspect="1"/>
          </p:cNvPicPr>
          <p:nvPr/>
        </p:nvPicPr>
        <p:blipFill>
          <a:blip r:embed="rId3"/>
          <a:stretch>
            <a:fillRect/>
          </a:stretch>
        </p:blipFill>
        <p:spPr>
          <a:xfrm>
            <a:off x="848288" y="2603499"/>
            <a:ext cx="2394636" cy="3946071"/>
          </a:xfrm>
          <a:prstGeom prst="rect">
            <a:avLst/>
          </a:prstGeom>
        </p:spPr>
      </p:pic>
      <p:sp>
        <p:nvSpPr>
          <p:cNvPr id="11" name="Rectangle: Rounded Corners 10">
            <a:extLst>
              <a:ext uri="{FF2B5EF4-FFF2-40B4-BE49-F238E27FC236}">
                <a16:creationId xmlns:a16="http://schemas.microsoft.com/office/drawing/2014/main" id="{358C75E3-6CE7-18E6-E2C6-DB07A708B578}"/>
              </a:ext>
            </a:extLst>
          </p:cNvPr>
          <p:cNvSpPr/>
          <p:nvPr/>
        </p:nvSpPr>
        <p:spPr>
          <a:xfrm>
            <a:off x="4074306" y="933533"/>
            <a:ext cx="3610428" cy="5742212"/>
          </a:xfrm>
          <a:prstGeom prst="roundRect">
            <a:avLst/>
          </a:prstGeom>
          <a:solidFill>
            <a:srgbClr val="FFB81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b="1" u="sng" baseline="0">
                <a:solidFill>
                  <a:schemeClr val="bg1"/>
                </a:solidFill>
                <a:latin typeface="Calibri"/>
                <a:ea typeface="Calibri"/>
                <a:cs typeface="Calibri"/>
              </a:rPr>
              <a:t>NHS Diabetes Prevention </a:t>
            </a:r>
            <a:r>
              <a:rPr lang="en-US" sz="1800" b="1" u="sng" baseline="0" err="1">
                <a:solidFill>
                  <a:schemeClr val="bg1"/>
                </a:solidFill>
                <a:latin typeface="Calibri"/>
                <a:ea typeface="Calibri"/>
                <a:cs typeface="Calibri"/>
              </a:rPr>
              <a:t>Programme</a:t>
            </a:r>
            <a:r>
              <a:rPr lang="en-US" sz="1800" b="1" u="sng">
                <a:solidFill>
                  <a:schemeClr val="bg1"/>
                </a:solidFill>
                <a:latin typeface="Calibri"/>
                <a:ea typeface="Calibri"/>
                <a:cs typeface="Calibri"/>
              </a:rPr>
              <a:t> GDM</a:t>
            </a:r>
            <a:r>
              <a:rPr lang="en-US" sz="1800" b="1" u="sng" baseline="0">
                <a:solidFill>
                  <a:schemeClr val="bg1"/>
                </a:solidFill>
                <a:latin typeface="Calibri"/>
                <a:ea typeface="Calibri"/>
                <a:cs typeface="Calibri"/>
              </a:rPr>
              <a:t> Florey</a:t>
            </a:r>
            <a:r>
              <a:rPr lang="en-US" sz="1800" b="1" u="sng">
                <a:solidFill>
                  <a:schemeClr val="bg1"/>
                </a:solidFill>
                <a:latin typeface="Calibri"/>
                <a:ea typeface="Calibri"/>
                <a:cs typeface="Calibri"/>
              </a:rPr>
              <a:t> </a:t>
            </a:r>
            <a:endParaRPr lang="en-US" sz="1800" b="1" u="sng">
              <a:solidFill>
                <a:schemeClr val="bg1"/>
              </a:solidFill>
              <a:ea typeface="Calibri"/>
              <a:cs typeface="Calibri"/>
            </a:endParaRPr>
          </a:p>
          <a:p>
            <a:endParaRPr lang="en-US" sz="1800">
              <a:solidFill>
                <a:srgbClr val="000000"/>
              </a:solidFill>
              <a:latin typeface="Calibri"/>
              <a:ea typeface="Calibri"/>
              <a:cs typeface="Calibri"/>
            </a:endParaRPr>
          </a:p>
          <a:p>
            <a:r>
              <a:rPr lang="en-US" sz="1800" strike="noStrike" baseline="0">
                <a:solidFill>
                  <a:srgbClr val="000000"/>
                </a:solidFill>
                <a:latin typeface="Calibri"/>
                <a:ea typeface="Calibri"/>
                <a:cs typeface="Calibri"/>
                <a:hlinkClick r:id="rId4"/>
              </a:rPr>
              <a:t>https://web.accurx.com/import/</a:t>
            </a:r>
            <a:r>
              <a:rPr lang="en-US" sz="1800">
                <a:solidFill>
                  <a:srgbClr val="000000"/>
                </a:solidFill>
                <a:latin typeface="Calibri"/>
                <a:ea typeface="Calibri"/>
                <a:cs typeface="Calibri"/>
                <a:hlinkClick r:id="rId4"/>
              </a:rPr>
              <a:t>8nmj6p62aw</a:t>
            </a:r>
            <a:endParaRPr lang="en-US" sz="1800">
              <a:solidFill>
                <a:srgbClr val="000000"/>
              </a:solidFill>
              <a:latin typeface="Calibri"/>
              <a:ea typeface="Calibri"/>
              <a:cs typeface="Calibri"/>
            </a:endParaRPr>
          </a:p>
          <a:p>
            <a:pPr algn="ctr"/>
            <a:endParaRPr lang="en-US" sz="1800" b="1" u="sng">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pPr rtl="0"/>
            <a:r>
              <a:rPr lang="en-US" sz="1800">
                <a:latin typeface="Calibri"/>
                <a:ea typeface="Segoe UI"/>
                <a:cs typeface="Segoe UI"/>
              </a:rPr>
              <a:t>​</a:t>
            </a:r>
          </a:p>
          <a:p>
            <a:pPr rtl="0"/>
            <a:r>
              <a:rPr lang="en-US" sz="1800">
                <a:latin typeface="Calibri"/>
                <a:ea typeface="Segoe UI"/>
                <a:cs typeface="Segoe UI"/>
              </a:rPr>
              <a:t>​</a:t>
            </a:r>
            <a:endParaRPr lang="en-US"/>
          </a:p>
        </p:txBody>
      </p:sp>
      <p:sp>
        <p:nvSpPr>
          <p:cNvPr id="12" name="Rectangle: Rounded Corners 11">
            <a:extLst>
              <a:ext uri="{FF2B5EF4-FFF2-40B4-BE49-F238E27FC236}">
                <a16:creationId xmlns:a16="http://schemas.microsoft.com/office/drawing/2014/main" id="{0A86DDDB-3991-503A-0E80-A19700CE19BF}"/>
              </a:ext>
            </a:extLst>
          </p:cNvPr>
          <p:cNvSpPr/>
          <p:nvPr/>
        </p:nvSpPr>
        <p:spPr>
          <a:xfrm>
            <a:off x="7916056" y="951673"/>
            <a:ext cx="3610428" cy="5724069"/>
          </a:xfrm>
          <a:prstGeom prst="roundRect">
            <a:avLst/>
          </a:prstGeom>
          <a:solidFill>
            <a:srgbClr val="FFB81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b="1" u="sng">
                <a:solidFill>
                  <a:schemeClr val="bg1"/>
                </a:solidFill>
                <a:latin typeface="Calibri"/>
                <a:ea typeface="Calibri"/>
                <a:cs typeface="Calibri"/>
              </a:rPr>
              <a:t>Type 2 Path To Remission </a:t>
            </a:r>
            <a:r>
              <a:rPr lang="en-US" sz="1800" b="1" u="sng" err="1">
                <a:solidFill>
                  <a:schemeClr val="bg1"/>
                </a:solidFill>
                <a:latin typeface="Calibri"/>
                <a:ea typeface="Calibri"/>
                <a:cs typeface="Calibri"/>
              </a:rPr>
              <a:t>Programme</a:t>
            </a:r>
            <a:r>
              <a:rPr lang="en-US" sz="1800" b="1" u="sng">
                <a:solidFill>
                  <a:schemeClr val="bg1"/>
                </a:solidFill>
                <a:latin typeface="Calibri"/>
                <a:ea typeface="Calibri"/>
                <a:cs typeface="Calibri"/>
              </a:rPr>
              <a:t> </a:t>
            </a:r>
            <a:r>
              <a:rPr lang="en-US" sz="1800" b="1" u="sng" baseline="0">
                <a:solidFill>
                  <a:schemeClr val="bg1"/>
                </a:solidFill>
                <a:latin typeface="Calibri"/>
                <a:ea typeface="Calibri"/>
                <a:cs typeface="Calibri"/>
              </a:rPr>
              <a:t>Florey</a:t>
            </a:r>
            <a:r>
              <a:rPr lang="en-US" sz="1800" b="1" u="sng">
                <a:solidFill>
                  <a:schemeClr val="bg1"/>
                </a:solidFill>
                <a:latin typeface="Calibri"/>
                <a:ea typeface="Calibri"/>
                <a:cs typeface="Calibri"/>
              </a:rPr>
              <a:t> </a:t>
            </a:r>
            <a:endParaRPr lang="en-US" sz="1800" b="1" u="sng">
              <a:solidFill>
                <a:schemeClr val="bg1"/>
              </a:solidFill>
              <a:ea typeface="Calibri"/>
              <a:cs typeface="Calibri"/>
            </a:endParaRPr>
          </a:p>
          <a:p>
            <a:endParaRPr lang="en-US" sz="1800">
              <a:solidFill>
                <a:srgbClr val="000000"/>
              </a:solidFill>
              <a:latin typeface="Calibri"/>
              <a:ea typeface="Calibri"/>
              <a:cs typeface="Calibri"/>
            </a:endParaRPr>
          </a:p>
          <a:p>
            <a:r>
              <a:rPr lang="en-US" sz="1800" strike="noStrike" baseline="0">
                <a:solidFill>
                  <a:srgbClr val="000000"/>
                </a:solidFill>
                <a:latin typeface="Calibri"/>
                <a:ea typeface="Calibri"/>
                <a:cs typeface="Calibri"/>
                <a:hlinkClick r:id="rId5"/>
              </a:rPr>
              <a:t>https://web.accurx.com/import/</a:t>
            </a:r>
            <a:r>
              <a:rPr lang="en-US" sz="1800">
                <a:solidFill>
                  <a:srgbClr val="000000"/>
                </a:solidFill>
                <a:latin typeface="Calibri"/>
                <a:ea typeface="Calibri"/>
                <a:cs typeface="Calibri"/>
                <a:hlinkClick r:id="rId5"/>
              </a:rPr>
              <a:t>x4wc7wtvh8</a:t>
            </a:r>
            <a:r>
              <a:rPr lang="en-US" sz="1800">
                <a:solidFill>
                  <a:srgbClr val="000000"/>
                </a:solidFill>
                <a:latin typeface="Calibri"/>
                <a:ea typeface="Calibri"/>
                <a:cs typeface="Calibri"/>
              </a:rPr>
              <a:t> </a:t>
            </a:r>
          </a:p>
          <a:p>
            <a:pPr algn="ctr"/>
            <a:endParaRPr lang="en-US" sz="1800" b="1" u="sng">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endParaRPr lang="en-US" sz="1800">
              <a:latin typeface="Calibri"/>
              <a:ea typeface="Segoe UI"/>
              <a:cs typeface="Segoe UI"/>
            </a:endParaRPr>
          </a:p>
          <a:p>
            <a:pPr rtl="0"/>
            <a:r>
              <a:rPr lang="en-US" sz="1800">
                <a:latin typeface="Calibri"/>
                <a:ea typeface="Segoe UI"/>
                <a:cs typeface="Segoe UI"/>
              </a:rPr>
              <a:t>​</a:t>
            </a:r>
          </a:p>
          <a:p>
            <a:pPr rtl="0"/>
            <a:r>
              <a:rPr lang="en-US" sz="1800">
                <a:latin typeface="Calibri"/>
                <a:ea typeface="Segoe UI"/>
                <a:cs typeface="Segoe UI"/>
              </a:rPr>
              <a:t>​</a:t>
            </a:r>
            <a:endParaRPr lang="en-US"/>
          </a:p>
        </p:txBody>
      </p:sp>
      <p:pic>
        <p:nvPicPr>
          <p:cNvPr id="7" name="Picture 6" descr="A screenshot of a phone&#10;&#10;Description automatically generated">
            <a:extLst>
              <a:ext uri="{FF2B5EF4-FFF2-40B4-BE49-F238E27FC236}">
                <a16:creationId xmlns:a16="http://schemas.microsoft.com/office/drawing/2014/main" id="{D0F09CC5-0E29-D881-29D2-8BA9B7A98824}"/>
              </a:ext>
            </a:extLst>
          </p:cNvPr>
          <p:cNvPicPr>
            <a:picLocks noChangeAspect="1"/>
          </p:cNvPicPr>
          <p:nvPr/>
        </p:nvPicPr>
        <p:blipFill>
          <a:blip r:embed="rId6"/>
          <a:stretch>
            <a:fillRect/>
          </a:stretch>
        </p:blipFill>
        <p:spPr>
          <a:xfrm>
            <a:off x="8507452" y="2603499"/>
            <a:ext cx="2425171" cy="3946074"/>
          </a:xfrm>
          <a:prstGeom prst="rect">
            <a:avLst/>
          </a:prstGeom>
        </p:spPr>
      </p:pic>
      <p:pic>
        <p:nvPicPr>
          <p:cNvPr id="2" name="Picture 1" descr="A screenshot of a phone&#10;&#10;Description automatically generated">
            <a:extLst>
              <a:ext uri="{FF2B5EF4-FFF2-40B4-BE49-F238E27FC236}">
                <a16:creationId xmlns:a16="http://schemas.microsoft.com/office/drawing/2014/main" id="{FEF766BC-A4D3-EAB8-C640-C9B6B63DE2BB}"/>
              </a:ext>
            </a:extLst>
          </p:cNvPr>
          <p:cNvPicPr>
            <a:picLocks noChangeAspect="1"/>
          </p:cNvPicPr>
          <p:nvPr/>
        </p:nvPicPr>
        <p:blipFill>
          <a:blip r:embed="rId7"/>
          <a:stretch>
            <a:fillRect/>
          </a:stretch>
        </p:blipFill>
        <p:spPr>
          <a:xfrm>
            <a:off x="4695612" y="2599542"/>
            <a:ext cx="2384315" cy="3951515"/>
          </a:xfrm>
          <a:prstGeom prst="rect">
            <a:avLst/>
          </a:prstGeom>
        </p:spPr>
      </p:pic>
    </p:spTree>
    <p:extLst>
      <p:ext uri="{BB962C8B-B14F-4D97-AF65-F5344CB8AC3E}">
        <p14:creationId xmlns:p14="http://schemas.microsoft.com/office/powerpoint/2010/main" val="3936363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6E548F-6B27-A4A9-BBDA-AA146BEC8ECB}"/>
              </a:ext>
            </a:extLst>
          </p:cNvPr>
          <p:cNvSpPr txBox="1"/>
          <p:nvPr/>
        </p:nvSpPr>
        <p:spPr>
          <a:xfrm>
            <a:off x="2614612" y="225260"/>
            <a:ext cx="69627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err="1">
                <a:solidFill>
                  <a:srgbClr val="0072CE"/>
                </a:solidFill>
                <a:cs typeface="Calibri"/>
              </a:rPr>
              <a:t>Floreys</a:t>
            </a:r>
            <a:r>
              <a:rPr lang="en-GB" sz="4400" b="1">
                <a:solidFill>
                  <a:srgbClr val="0072CE"/>
                </a:solidFill>
                <a:cs typeface="Calibri"/>
              </a:rPr>
              <a:t> Outcomes</a:t>
            </a:r>
            <a:endParaRPr lang="en-GB" sz="4400" b="1">
              <a:solidFill>
                <a:srgbClr val="0072CE"/>
              </a:solidFill>
            </a:endParaRPr>
          </a:p>
        </p:txBody>
      </p:sp>
      <p:sp>
        <p:nvSpPr>
          <p:cNvPr id="6" name="Rectangle: Rounded Corners 5">
            <a:extLst>
              <a:ext uri="{FF2B5EF4-FFF2-40B4-BE49-F238E27FC236}">
                <a16:creationId xmlns:a16="http://schemas.microsoft.com/office/drawing/2014/main" id="{2AEDC41D-B763-F549-B0AC-541D560C3EBA}"/>
              </a:ext>
            </a:extLst>
          </p:cNvPr>
          <p:cNvSpPr/>
          <p:nvPr/>
        </p:nvSpPr>
        <p:spPr>
          <a:xfrm>
            <a:off x="518307" y="1152610"/>
            <a:ext cx="5286828" cy="5475510"/>
          </a:xfrm>
          <a:prstGeom prst="roundRect">
            <a:avLst/>
          </a:prstGeom>
          <a:solidFill>
            <a:srgbClr val="FFB81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algn="ctr">
              <a:lnSpc>
                <a:spcPts val="3300"/>
              </a:lnSpc>
            </a:pPr>
            <a:r>
              <a:rPr lang="en-US" sz="1600" b="1" u="sng">
                <a:solidFill>
                  <a:srgbClr val="000000"/>
                </a:solidFill>
                <a:latin typeface="Calibri"/>
                <a:ea typeface="Calibri"/>
                <a:cs typeface="Calibri"/>
              </a:rPr>
              <a:t>NHS Diabetes Prevention </a:t>
            </a:r>
            <a:r>
              <a:rPr lang="en-US" sz="1600" b="1" u="sng" err="1">
                <a:solidFill>
                  <a:srgbClr val="000000"/>
                </a:solidFill>
                <a:latin typeface="Calibri"/>
                <a:ea typeface="Calibri"/>
                <a:cs typeface="Calibri"/>
              </a:rPr>
              <a:t>Programme</a:t>
            </a:r>
            <a:endParaRPr lang="en-US" sz="1600" b="1" err="1">
              <a:solidFill>
                <a:srgbClr val="000000"/>
              </a:solidFill>
              <a:latin typeface="Calibri"/>
              <a:ea typeface="Calibri"/>
              <a:cs typeface="Calibri"/>
            </a:endParaRPr>
          </a:p>
          <a:p>
            <a:pPr marL="474980" lvl="1" indent="-237490">
              <a:lnSpc>
                <a:spcPts val="3300"/>
              </a:lnSpc>
              <a:buFont typeface="Arial,Sans-Serif"/>
              <a:buChar char="•"/>
            </a:pPr>
            <a:endParaRPr lang="en-US" sz="1600">
              <a:solidFill>
                <a:srgbClr val="000000"/>
              </a:solidFill>
              <a:latin typeface="Calibri"/>
              <a:ea typeface="Calibri"/>
              <a:cs typeface="Calibri"/>
            </a:endParaRPr>
          </a:p>
          <a:p>
            <a:pPr marL="474980" lvl="1" indent="-237490">
              <a:lnSpc>
                <a:spcPts val="3300"/>
              </a:lnSpc>
              <a:buFont typeface="Arial,Sans-Serif"/>
              <a:buChar char="•"/>
            </a:pPr>
            <a:r>
              <a:rPr lang="en-US" sz="1600">
                <a:solidFill>
                  <a:srgbClr val="000000"/>
                </a:solidFill>
                <a:latin typeface="Calibri"/>
                <a:ea typeface="Calibri"/>
                <a:cs typeface="Calibri"/>
              </a:rPr>
              <a:t>Hollygreen Referrals to the NDPP Prior to sending out the Florey (July 2023 - Total Referrals-</a:t>
            </a:r>
            <a:r>
              <a:rPr lang="en-US" sz="1600">
                <a:solidFill>
                  <a:srgbClr val="535353"/>
                </a:solidFill>
                <a:latin typeface="Calibri"/>
                <a:ea typeface="Calibri"/>
                <a:cs typeface="Calibri"/>
              </a:rPr>
              <a:t> </a:t>
            </a:r>
            <a:r>
              <a:rPr lang="en-US" sz="1600" b="1">
                <a:solidFill>
                  <a:srgbClr val="0072CE"/>
                </a:solidFill>
                <a:latin typeface="Calibri"/>
                <a:ea typeface="Calibri"/>
                <a:cs typeface="Calibri"/>
              </a:rPr>
              <a:t>35</a:t>
            </a:r>
            <a:r>
              <a:rPr lang="en-US" sz="1600">
                <a:solidFill>
                  <a:srgbClr val="000000"/>
                </a:solidFill>
                <a:latin typeface="Calibri"/>
                <a:ea typeface="Calibri"/>
                <a:cs typeface="Calibri"/>
              </a:rPr>
              <a:t>).</a:t>
            </a:r>
            <a:endParaRPr lang="en-US"/>
          </a:p>
          <a:p>
            <a:pPr marL="474980" lvl="1" indent="-237490">
              <a:lnSpc>
                <a:spcPts val="3300"/>
              </a:lnSpc>
              <a:buFont typeface="Arial,Sans-Serif"/>
              <a:buChar char="•"/>
            </a:pPr>
            <a:r>
              <a:rPr lang="en-US" sz="1600" b="1">
                <a:solidFill>
                  <a:srgbClr val="0072CE"/>
                </a:solidFill>
                <a:latin typeface="Calibri"/>
                <a:ea typeface="Calibri"/>
                <a:cs typeface="Calibri"/>
              </a:rPr>
              <a:t>89</a:t>
            </a:r>
            <a:r>
              <a:rPr lang="en-US" sz="1600">
                <a:solidFill>
                  <a:srgbClr val="535353"/>
                </a:solidFill>
                <a:latin typeface="Calibri"/>
                <a:ea typeface="Calibri"/>
                <a:cs typeface="Calibri"/>
              </a:rPr>
              <a:t> </a:t>
            </a:r>
            <a:r>
              <a:rPr lang="en-US" sz="1600">
                <a:solidFill>
                  <a:srgbClr val="000000"/>
                </a:solidFill>
                <a:latin typeface="Calibri"/>
                <a:ea typeface="Calibri"/>
                <a:cs typeface="Calibri"/>
              </a:rPr>
              <a:t>referrals from sending the Florey with the practice getting</a:t>
            </a:r>
            <a:r>
              <a:rPr lang="en-US" sz="1600">
                <a:solidFill>
                  <a:srgbClr val="535353"/>
                </a:solidFill>
                <a:latin typeface="Calibri"/>
                <a:ea typeface="Calibri"/>
                <a:cs typeface="Calibri"/>
              </a:rPr>
              <a:t> </a:t>
            </a:r>
            <a:r>
              <a:rPr lang="en-US" sz="1600" b="1">
                <a:solidFill>
                  <a:srgbClr val="0072CE"/>
                </a:solidFill>
                <a:latin typeface="Calibri"/>
                <a:ea typeface="Calibri"/>
                <a:cs typeface="Calibri"/>
              </a:rPr>
              <a:t>£11.50</a:t>
            </a:r>
            <a:r>
              <a:rPr lang="en-US" sz="1600" b="1">
                <a:solidFill>
                  <a:srgbClr val="535353"/>
                </a:solidFill>
                <a:latin typeface="Calibri"/>
                <a:ea typeface="Calibri"/>
                <a:cs typeface="Calibri"/>
              </a:rPr>
              <a:t> </a:t>
            </a:r>
            <a:r>
              <a:rPr lang="en-US" sz="1600">
                <a:solidFill>
                  <a:srgbClr val="000000"/>
                </a:solidFill>
                <a:latin typeface="Calibri"/>
                <a:ea typeface="Calibri"/>
                <a:cs typeface="Calibri"/>
              </a:rPr>
              <a:t>for each referral =</a:t>
            </a:r>
            <a:r>
              <a:rPr lang="en-US" sz="1600">
                <a:solidFill>
                  <a:srgbClr val="535353"/>
                </a:solidFill>
                <a:latin typeface="Calibri"/>
                <a:ea typeface="Calibri"/>
                <a:cs typeface="Calibri"/>
              </a:rPr>
              <a:t> </a:t>
            </a:r>
            <a:r>
              <a:rPr lang="en-US" sz="1600" b="1">
                <a:solidFill>
                  <a:srgbClr val="0072CE"/>
                </a:solidFill>
                <a:latin typeface="Calibri"/>
                <a:ea typeface="Calibri"/>
                <a:cs typeface="Calibri"/>
              </a:rPr>
              <a:t>£1,023.50</a:t>
            </a:r>
            <a:endParaRPr lang="en-US" sz="1600">
              <a:solidFill>
                <a:srgbClr val="000000"/>
              </a:solidFill>
              <a:latin typeface="Calibri"/>
              <a:ea typeface="Calibri"/>
              <a:cs typeface="Calibri"/>
            </a:endParaRPr>
          </a:p>
          <a:p>
            <a:pPr marL="237490" lvl="1">
              <a:lnSpc>
                <a:spcPts val="3300"/>
              </a:lnSpc>
            </a:pPr>
            <a:r>
              <a:rPr lang="en-US" sz="1600" b="1">
                <a:solidFill>
                  <a:srgbClr val="000000"/>
                </a:solidFill>
                <a:latin typeface="Calibri"/>
                <a:ea typeface="Calibri"/>
                <a:cs typeface="Calibri"/>
              </a:rPr>
              <a:t>Since starting:</a:t>
            </a:r>
            <a:endParaRPr lang="en-US" sz="1600">
              <a:solidFill>
                <a:srgbClr val="000000"/>
              </a:solidFill>
              <a:latin typeface="Calibri"/>
              <a:ea typeface="Calibri"/>
              <a:cs typeface="Calibri"/>
            </a:endParaRPr>
          </a:p>
          <a:p>
            <a:pPr marL="474980" lvl="1" indent="-237490">
              <a:lnSpc>
                <a:spcPts val="3300"/>
              </a:lnSpc>
              <a:buFont typeface="Arial,Sans-Serif"/>
              <a:buChar char="•"/>
            </a:pPr>
            <a:r>
              <a:rPr lang="en-US" sz="1600" b="1">
                <a:solidFill>
                  <a:srgbClr val="0072CE"/>
                </a:solidFill>
                <a:latin typeface="Calibri"/>
                <a:ea typeface="Calibri"/>
                <a:cs typeface="Calibri"/>
              </a:rPr>
              <a:t>75% </a:t>
            </a:r>
            <a:r>
              <a:rPr lang="en-US" sz="1600">
                <a:solidFill>
                  <a:srgbClr val="000000"/>
                </a:solidFill>
                <a:latin typeface="Calibri"/>
                <a:ea typeface="Calibri"/>
                <a:cs typeface="Calibri"/>
              </a:rPr>
              <a:t>of referrals had a follow-up Hba1c </a:t>
            </a:r>
          </a:p>
          <a:p>
            <a:pPr marL="474980" lvl="1" indent="-237490">
              <a:lnSpc>
                <a:spcPts val="3300"/>
              </a:lnSpc>
              <a:buFont typeface="Arial,Sans-Serif"/>
              <a:buChar char="•"/>
            </a:pPr>
            <a:r>
              <a:rPr lang="en-US" sz="1600" b="1">
                <a:solidFill>
                  <a:srgbClr val="0072CE"/>
                </a:solidFill>
                <a:latin typeface="Calibri"/>
                <a:ea typeface="Calibri"/>
                <a:cs typeface="Calibri"/>
              </a:rPr>
              <a:t>30% reduced Hba1c to &lt;42 mmol/mol</a:t>
            </a:r>
            <a:r>
              <a:rPr lang="en-US" sz="1600" b="1">
                <a:solidFill>
                  <a:schemeClr val="accent2"/>
                </a:solidFill>
                <a:latin typeface="Calibri"/>
                <a:ea typeface="Calibri"/>
                <a:cs typeface="Calibri"/>
              </a:rPr>
              <a:t> </a:t>
            </a:r>
            <a:r>
              <a:rPr lang="en-US" sz="1600">
                <a:solidFill>
                  <a:srgbClr val="000000"/>
                </a:solidFill>
                <a:latin typeface="Calibri"/>
                <a:ea typeface="Calibri"/>
                <a:cs typeface="Calibri"/>
              </a:rPr>
              <a:t>(nondiabetic range) </a:t>
            </a:r>
          </a:p>
          <a:p>
            <a:pPr marL="474980" lvl="1" indent="-237490">
              <a:lnSpc>
                <a:spcPts val="3300"/>
              </a:lnSpc>
              <a:buFont typeface="Arial,Sans-Serif"/>
              <a:buChar char="•"/>
            </a:pPr>
            <a:r>
              <a:rPr lang="en-US" sz="1600" b="1">
                <a:solidFill>
                  <a:srgbClr val="0072CE"/>
                </a:solidFill>
                <a:latin typeface="Calibri"/>
                <a:ea typeface="Calibri"/>
                <a:cs typeface="Calibri"/>
              </a:rPr>
              <a:t>27%</a:t>
            </a:r>
            <a:r>
              <a:rPr lang="en-US" sz="1600" b="1">
                <a:solidFill>
                  <a:schemeClr val="accent2"/>
                </a:solidFill>
                <a:latin typeface="Calibri"/>
                <a:ea typeface="Calibri"/>
                <a:cs typeface="Calibri"/>
              </a:rPr>
              <a:t> </a:t>
            </a:r>
            <a:r>
              <a:rPr lang="en-US" sz="1600">
                <a:solidFill>
                  <a:srgbClr val="000000"/>
                </a:solidFill>
                <a:latin typeface="Calibri"/>
                <a:ea typeface="Calibri"/>
                <a:cs typeface="Calibri"/>
              </a:rPr>
              <a:t>reduced but still pre-diabetic </a:t>
            </a:r>
          </a:p>
          <a:p>
            <a:pPr marL="0" lvl="1"/>
            <a:endParaRPr lang="en-GB" sz="1500">
              <a:latin typeface="Calibri"/>
              <a:ea typeface="Arial"/>
              <a:cs typeface="Arial"/>
            </a:endParaRPr>
          </a:p>
          <a:p>
            <a:endParaRPr lang="en-GB" sz="1600">
              <a:solidFill>
                <a:srgbClr val="FFFFFF"/>
              </a:solidFill>
              <a:ea typeface="Calibri" panose="020F0502020204030204"/>
              <a:cs typeface="Arial"/>
            </a:endParaRPr>
          </a:p>
        </p:txBody>
      </p:sp>
      <p:sp>
        <p:nvSpPr>
          <p:cNvPr id="7" name="Rectangle: Rounded Corners 6">
            <a:extLst>
              <a:ext uri="{FF2B5EF4-FFF2-40B4-BE49-F238E27FC236}">
                <a16:creationId xmlns:a16="http://schemas.microsoft.com/office/drawing/2014/main" id="{06940C6F-EC05-02A8-560B-497D6992F316}"/>
              </a:ext>
            </a:extLst>
          </p:cNvPr>
          <p:cNvSpPr/>
          <p:nvPr/>
        </p:nvSpPr>
        <p:spPr>
          <a:xfrm>
            <a:off x="6366656" y="1152609"/>
            <a:ext cx="5286828" cy="5475510"/>
          </a:xfrm>
          <a:prstGeom prst="roundRect">
            <a:avLst/>
          </a:prstGeom>
          <a:solidFill>
            <a:srgbClr val="0072C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ts val="3300"/>
              </a:lnSpc>
            </a:pPr>
            <a:r>
              <a:rPr lang="en-US" sz="1600">
                <a:solidFill>
                  <a:srgbClr val="000000"/>
                </a:solidFill>
                <a:latin typeface="Calibri"/>
                <a:ea typeface="Calibri"/>
                <a:cs typeface="Calibri"/>
              </a:rPr>
              <a:t> </a:t>
            </a:r>
            <a:endParaRPr lang="en-US" sz="1600" b="1">
              <a:solidFill>
                <a:srgbClr val="000000"/>
              </a:solidFill>
              <a:latin typeface="Calibri"/>
              <a:ea typeface="Calibri"/>
              <a:cs typeface="Calibri"/>
            </a:endParaRPr>
          </a:p>
          <a:p>
            <a:pPr algn="ctr">
              <a:lnSpc>
                <a:spcPts val="3300"/>
              </a:lnSpc>
            </a:pPr>
            <a:r>
              <a:rPr lang="en-US" sz="1600" b="1" u="sng">
                <a:solidFill>
                  <a:srgbClr val="000000"/>
                </a:solidFill>
                <a:latin typeface="Calibri"/>
                <a:ea typeface="Calibri"/>
                <a:cs typeface="Calibri"/>
              </a:rPr>
              <a:t>NHS Type 2 Diabetes Path to Remission </a:t>
            </a:r>
            <a:endParaRPr lang="en-US" sz="1600" b="1">
              <a:solidFill>
                <a:srgbClr val="000000"/>
              </a:solidFill>
              <a:latin typeface="Calibri"/>
              <a:ea typeface="Calibri"/>
              <a:cs typeface="Calibri"/>
            </a:endParaRPr>
          </a:p>
          <a:p>
            <a:pPr algn="ctr">
              <a:lnSpc>
                <a:spcPts val="3300"/>
              </a:lnSpc>
            </a:pPr>
            <a:r>
              <a:rPr lang="en-US" sz="1600" b="1" u="sng" err="1">
                <a:solidFill>
                  <a:srgbClr val="000000"/>
                </a:solidFill>
                <a:latin typeface="Calibri"/>
                <a:ea typeface="Calibri"/>
                <a:cs typeface="Calibri"/>
              </a:rPr>
              <a:t>Programme</a:t>
            </a:r>
            <a:r>
              <a:rPr lang="en-US" sz="1600" b="1" u="sng">
                <a:solidFill>
                  <a:srgbClr val="000000"/>
                </a:solidFill>
                <a:latin typeface="Calibri"/>
                <a:ea typeface="Calibri"/>
                <a:cs typeface="Calibri"/>
              </a:rPr>
              <a:t> </a:t>
            </a:r>
            <a:endParaRPr lang="en-US" sz="1600" b="1">
              <a:solidFill>
                <a:srgbClr val="000000"/>
              </a:solidFill>
              <a:latin typeface="Calibri"/>
              <a:ea typeface="Calibri"/>
              <a:cs typeface="Calibri"/>
            </a:endParaRPr>
          </a:p>
          <a:p>
            <a:pPr>
              <a:lnSpc>
                <a:spcPts val="3300"/>
              </a:lnSpc>
            </a:pPr>
            <a:endParaRPr lang="en-US" sz="1600">
              <a:solidFill>
                <a:srgbClr val="000000"/>
              </a:solidFill>
              <a:latin typeface="Calibri"/>
              <a:ea typeface="Calibri"/>
              <a:cs typeface="Calibri"/>
            </a:endParaRPr>
          </a:p>
          <a:p>
            <a:pPr marL="474980" lvl="1" indent="-237490">
              <a:lnSpc>
                <a:spcPts val="3300"/>
              </a:lnSpc>
              <a:buFont typeface="Arial,Sans-Serif"/>
              <a:buChar char="•"/>
            </a:pPr>
            <a:r>
              <a:rPr lang="en-US" sz="1600">
                <a:solidFill>
                  <a:schemeClr val="bg1"/>
                </a:solidFill>
                <a:latin typeface="Calibri"/>
                <a:ea typeface="Calibri"/>
                <a:cs typeface="Calibri"/>
              </a:rPr>
              <a:t>Identified 28 simple referrals and sent them the Florey questionnaire.</a:t>
            </a:r>
          </a:p>
          <a:p>
            <a:pPr marL="474980" lvl="1" indent="-237490">
              <a:lnSpc>
                <a:spcPts val="3300"/>
              </a:lnSpc>
              <a:buFont typeface="Arial,Sans-Serif"/>
              <a:buChar char="•"/>
            </a:pPr>
            <a:r>
              <a:rPr lang="en-US" sz="1600">
                <a:solidFill>
                  <a:schemeClr val="bg1"/>
                </a:solidFill>
                <a:latin typeface="Calibri"/>
                <a:ea typeface="Calibri"/>
                <a:cs typeface="Calibri"/>
              </a:rPr>
              <a:t>9 replied </a:t>
            </a:r>
          </a:p>
          <a:p>
            <a:pPr marL="474980" lvl="1" indent="-237490">
              <a:lnSpc>
                <a:spcPts val="3300"/>
              </a:lnSpc>
              <a:buFont typeface="Arial,Sans-Serif"/>
              <a:buChar char="•"/>
            </a:pPr>
            <a:r>
              <a:rPr lang="en-US" sz="1600">
                <a:solidFill>
                  <a:schemeClr val="bg1"/>
                </a:solidFill>
                <a:latin typeface="Calibri"/>
                <a:ea typeface="Calibri"/>
                <a:cs typeface="Calibri"/>
              </a:rPr>
              <a:t>6 asked to be referred </a:t>
            </a:r>
          </a:p>
          <a:p>
            <a:pPr marL="474980" lvl="1" indent="-237490">
              <a:lnSpc>
                <a:spcPts val="3300"/>
              </a:lnSpc>
              <a:buFont typeface="Arial,Sans-Serif"/>
              <a:buChar char="•"/>
            </a:pPr>
            <a:r>
              <a:rPr lang="en-US" sz="1600">
                <a:solidFill>
                  <a:schemeClr val="bg1"/>
                </a:solidFill>
                <a:latin typeface="Calibri"/>
                <a:ea typeface="Calibri"/>
                <a:cs typeface="Calibri"/>
              </a:rPr>
              <a:t>3 declined </a:t>
            </a:r>
          </a:p>
          <a:p>
            <a:pPr marL="474980" lvl="1" indent="-237490">
              <a:lnSpc>
                <a:spcPts val="3300"/>
              </a:lnSpc>
              <a:buFont typeface="Arial,Sans-Serif"/>
              <a:buChar char="•"/>
            </a:pPr>
            <a:endParaRPr lang="en-US" sz="1600">
              <a:solidFill>
                <a:srgbClr val="000000"/>
              </a:solidFill>
              <a:latin typeface="Calibri"/>
              <a:ea typeface="Calibri"/>
              <a:cs typeface="Calibri"/>
            </a:endParaRPr>
          </a:p>
          <a:p>
            <a:pPr marL="237490" lvl="1">
              <a:lnSpc>
                <a:spcPts val="3300"/>
              </a:lnSpc>
            </a:pPr>
            <a:endParaRPr lang="en-US" sz="1600">
              <a:solidFill>
                <a:srgbClr val="000000"/>
              </a:solidFill>
              <a:latin typeface="Calibri"/>
              <a:ea typeface="Calibri"/>
              <a:cs typeface="Calibri"/>
            </a:endParaRPr>
          </a:p>
          <a:p>
            <a:pPr marL="474980" lvl="1" indent="-237490">
              <a:lnSpc>
                <a:spcPts val="3300"/>
              </a:lnSpc>
              <a:buFont typeface="Arial,Sans-Serif"/>
              <a:buChar char="•"/>
            </a:pPr>
            <a:endParaRPr lang="en-US" sz="1600">
              <a:solidFill>
                <a:srgbClr val="000000"/>
              </a:solidFill>
              <a:ea typeface="Calibri" panose="020F0502020204030204"/>
              <a:cs typeface="Calibri"/>
            </a:endParaRPr>
          </a:p>
          <a:p>
            <a:pPr marL="237490" lvl="1">
              <a:lnSpc>
                <a:spcPts val="3300"/>
              </a:lnSpc>
            </a:pPr>
            <a:endParaRPr lang="en-US" sz="1600">
              <a:solidFill>
                <a:srgbClr val="000000"/>
              </a:solidFill>
              <a:ea typeface="Calibri" panose="020F0502020204030204"/>
              <a:cs typeface="Calibri"/>
            </a:endParaRPr>
          </a:p>
          <a:p>
            <a:pPr algn="ctr">
              <a:lnSpc>
                <a:spcPts val="3300"/>
              </a:lnSpc>
            </a:pPr>
            <a:endParaRPr lang="en-US" sz="1600">
              <a:solidFill>
                <a:srgbClr val="000000"/>
              </a:solidFill>
              <a:ea typeface="Calibri" panose="020F0502020204030204"/>
              <a:cs typeface="Calibri"/>
            </a:endParaRPr>
          </a:p>
          <a:p>
            <a:pPr marL="497205" lvl="1"/>
            <a:endParaRPr lang="en-GB" sz="1500">
              <a:solidFill>
                <a:srgbClr val="FFFFFF"/>
              </a:solidFill>
              <a:ea typeface="Calibri" panose="020F0502020204030204"/>
              <a:cs typeface="Arial"/>
            </a:endParaRPr>
          </a:p>
          <a:p>
            <a:endParaRPr lang="en-GB" sz="1600">
              <a:solidFill>
                <a:srgbClr val="FFFFFF"/>
              </a:solidFill>
              <a:ea typeface="Calibri" panose="020F0502020204030204"/>
              <a:cs typeface="Arial"/>
            </a:endParaRPr>
          </a:p>
        </p:txBody>
      </p:sp>
    </p:spTree>
    <p:extLst>
      <p:ext uri="{BB962C8B-B14F-4D97-AF65-F5344CB8AC3E}">
        <p14:creationId xmlns:p14="http://schemas.microsoft.com/office/powerpoint/2010/main" val="1836011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D12D9-D466-E3DD-9716-ADEAF1D7E4E3}"/>
              </a:ext>
            </a:extLst>
          </p:cNvPr>
          <p:cNvSpPr txBox="1">
            <a:spLocks/>
          </p:cNvSpPr>
          <p:nvPr/>
        </p:nvSpPr>
        <p:spPr>
          <a:xfrm>
            <a:off x="2438400" y="136527"/>
            <a:ext cx="7313015" cy="920750"/>
          </a:xfrm>
          <a:prstGeom prst="rect">
            <a:avLst/>
          </a:prstGeom>
        </p:spPr>
        <p:txBody>
          <a:bodyPr lIns="91440" tIns="45720" rIns="91440" bIns="45720" anchor="t">
            <a:normAutofit fontScale="92500"/>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pPr algn="ctr"/>
            <a:r>
              <a:rPr lang="en-GB" sz="3600" b="1">
                <a:solidFill>
                  <a:srgbClr val="0072CE"/>
                </a:solidFill>
                <a:latin typeface="+mn-lt"/>
              </a:rPr>
              <a:t>Top Tips NDPP and T2DR Programmes</a:t>
            </a:r>
          </a:p>
        </p:txBody>
      </p:sp>
      <p:sp>
        <p:nvSpPr>
          <p:cNvPr id="9" name="Rectangle: Rounded Corners 8">
            <a:extLst>
              <a:ext uri="{FF2B5EF4-FFF2-40B4-BE49-F238E27FC236}">
                <a16:creationId xmlns:a16="http://schemas.microsoft.com/office/drawing/2014/main" id="{11D0A050-E983-7D03-5931-D0AF08F2D3ED}"/>
              </a:ext>
            </a:extLst>
          </p:cNvPr>
          <p:cNvSpPr/>
          <p:nvPr/>
        </p:nvSpPr>
        <p:spPr>
          <a:xfrm>
            <a:off x="251607" y="771610"/>
            <a:ext cx="5848803" cy="5894610"/>
          </a:xfrm>
          <a:prstGeom prst="roundRect">
            <a:avLst/>
          </a:prstGeom>
          <a:solidFill>
            <a:srgbClr val="FFB81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28600" lvl="1" indent="-228600">
              <a:buFont typeface=""/>
              <a:buChar char="•"/>
            </a:pPr>
            <a:endParaRPr lang="en-GB" sz="1500">
              <a:latin typeface="Calibri"/>
              <a:ea typeface="Arial"/>
              <a:cs typeface="Arial"/>
            </a:endParaRPr>
          </a:p>
          <a:p>
            <a:pPr marL="0" lvl="1" algn="ctr"/>
            <a:r>
              <a:rPr lang="en-US" sz="1600" b="1" u="sng">
                <a:solidFill>
                  <a:schemeClr val="tx1"/>
                </a:solidFill>
                <a:latin typeface="Calibri"/>
                <a:ea typeface="Calibri"/>
                <a:cs typeface="Calibri"/>
              </a:rPr>
              <a:t>NHS Diabetes Prevention </a:t>
            </a:r>
            <a:r>
              <a:rPr lang="en-US" sz="1600" b="1" u="sng" err="1">
                <a:solidFill>
                  <a:schemeClr val="tx1"/>
                </a:solidFill>
                <a:latin typeface="Calibri"/>
                <a:ea typeface="Calibri"/>
                <a:cs typeface="Calibri"/>
              </a:rPr>
              <a:t>Programme</a:t>
            </a:r>
            <a:endParaRPr lang="en-GB" sz="1500" b="1">
              <a:solidFill>
                <a:schemeClr val="tx1"/>
              </a:solidFill>
              <a:latin typeface="Calibri"/>
              <a:ea typeface="Arial"/>
              <a:cs typeface="Arial"/>
            </a:endParaRPr>
          </a:p>
          <a:p>
            <a:pPr marL="228600" lvl="1" indent="-228600">
              <a:buFont typeface=""/>
              <a:buChar char="•"/>
            </a:pPr>
            <a:endParaRPr lang="en-GB" sz="1500" b="1">
              <a:solidFill>
                <a:schemeClr val="tx1"/>
              </a:solidFill>
              <a:latin typeface="Calibri"/>
              <a:ea typeface="Arial"/>
              <a:cs typeface="Arial"/>
            </a:endParaRPr>
          </a:p>
          <a:p>
            <a:pPr marL="228600" lvl="1" indent="-228600">
              <a:buFont typeface=""/>
              <a:buChar char="•"/>
            </a:pPr>
            <a:r>
              <a:rPr lang="en-GB" sz="1500" b="1" baseline="0">
                <a:solidFill>
                  <a:schemeClr val="tx1"/>
                </a:solidFill>
                <a:latin typeface="Calibri"/>
                <a:ea typeface="Arial"/>
                <a:cs typeface="Arial"/>
              </a:rPr>
              <a:t>Search will pick up GDM patients</a:t>
            </a:r>
            <a:r>
              <a:rPr lang="en-US" sz="1500" b="1">
                <a:solidFill>
                  <a:schemeClr val="tx1"/>
                </a:solidFill>
                <a:latin typeface="Calibri"/>
                <a:ea typeface="Arial"/>
                <a:cs typeface="Arial"/>
              </a:rPr>
              <a:t>​</a:t>
            </a:r>
            <a:endParaRPr lang="en-US" b="1">
              <a:solidFill>
                <a:schemeClr val="tx1"/>
              </a:solidFill>
              <a:ea typeface="Calibri"/>
              <a:cs typeface="Calibri"/>
            </a:endParaRPr>
          </a:p>
          <a:p>
            <a:pPr marL="228600" lvl="1" indent="-228600" rtl="0">
              <a:buFont typeface=""/>
              <a:buChar char="•"/>
            </a:pPr>
            <a:r>
              <a:rPr lang="en-GB" sz="1600" b="1" baseline="0">
                <a:solidFill>
                  <a:schemeClr val="tx1"/>
                </a:solidFill>
                <a:latin typeface="Calibri"/>
                <a:ea typeface="Arial"/>
                <a:cs typeface="Arial"/>
              </a:rPr>
              <a:t>Check they have had a HbA1c within the last 12 months. </a:t>
            </a:r>
            <a:r>
              <a:rPr lang="en-US" sz="1600" b="1">
                <a:solidFill>
                  <a:schemeClr val="tx1"/>
                </a:solidFill>
                <a:latin typeface="Calibri"/>
                <a:ea typeface="Arial"/>
                <a:cs typeface="Arial"/>
              </a:rPr>
              <a:t>​</a:t>
            </a:r>
          </a:p>
          <a:p>
            <a:pPr marL="228600" lvl="1" indent="-228600" rtl="0">
              <a:buFont typeface=""/>
              <a:buChar char="•"/>
            </a:pPr>
            <a:r>
              <a:rPr lang="en-GB" sz="1600" b="1" baseline="0">
                <a:solidFill>
                  <a:schemeClr val="tx1"/>
                </a:solidFill>
                <a:latin typeface="Calibri"/>
                <a:ea typeface="Arial"/>
                <a:cs typeface="Arial"/>
              </a:rPr>
              <a:t>Make sure you tick GDM on the referral form</a:t>
            </a:r>
            <a:r>
              <a:rPr lang="en-US" sz="1600" b="1">
                <a:solidFill>
                  <a:schemeClr val="tx1"/>
                </a:solidFill>
                <a:latin typeface="Calibri"/>
                <a:ea typeface="Arial"/>
                <a:cs typeface="Arial"/>
              </a:rPr>
              <a:t>​</a:t>
            </a:r>
          </a:p>
          <a:p>
            <a:pPr rtl="0"/>
            <a:r>
              <a:rPr lang="en-GB" sz="1600" b="1">
                <a:solidFill>
                  <a:schemeClr val="tx1"/>
                </a:solidFill>
                <a:latin typeface="Calibri"/>
                <a:ea typeface="Arial"/>
                <a:cs typeface="Arial"/>
              </a:rPr>
              <a:t>​</a:t>
            </a:r>
          </a:p>
          <a:p>
            <a:pPr marL="228600" lvl="1" indent="-228600" rtl="0">
              <a:buFont typeface=""/>
              <a:buChar char="•"/>
            </a:pPr>
            <a:r>
              <a:rPr lang="en-GB" sz="1600" b="1" baseline="0">
                <a:solidFill>
                  <a:schemeClr val="tx1"/>
                </a:solidFill>
                <a:latin typeface="Calibri"/>
                <a:ea typeface="Arial"/>
                <a:cs typeface="Arial"/>
              </a:rPr>
              <a:t>Any patients Aged 80+ need additional confirmation from GP and made aware the programme is classed as a weight management programme. </a:t>
            </a:r>
            <a:r>
              <a:rPr lang="en-US" sz="1600" b="1">
                <a:solidFill>
                  <a:schemeClr val="tx1"/>
                </a:solidFill>
                <a:latin typeface="Calibri"/>
                <a:ea typeface="Arial"/>
                <a:cs typeface="Arial"/>
              </a:rPr>
              <a:t>​</a:t>
            </a:r>
          </a:p>
          <a:p>
            <a:pPr marL="0" lvl="1"/>
            <a:endParaRPr lang="en-US" sz="1600" b="1">
              <a:solidFill>
                <a:srgbClr val="FFFFFF"/>
              </a:solidFill>
              <a:ea typeface="+mn-lt"/>
              <a:cs typeface="+mn-lt"/>
            </a:endParaRPr>
          </a:p>
          <a:p>
            <a:pPr marL="228600" lvl="1" indent="-228600">
              <a:buFont typeface=""/>
              <a:buChar char="•"/>
            </a:pPr>
            <a:r>
              <a:rPr lang="en-US" sz="1600" b="1">
                <a:solidFill>
                  <a:schemeClr val="tx1"/>
                </a:solidFill>
                <a:ea typeface="+mn-lt"/>
                <a:cs typeface="+mn-lt"/>
              </a:rPr>
              <a:t>Send the Florey to patients once they have had a blood test and it has come back as pre-diabetes 42-47 mmol/L</a:t>
            </a:r>
            <a:endParaRPr lang="en-US" sz="1600" b="1">
              <a:solidFill>
                <a:schemeClr val="tx1"/>
              </a:solidFill>
              <a:latin typeface="Calibri"/>
              <a:ea typeface="Arial"/>
              <a:cs typeface="Arial"/>
            </a:endParaRPr>
          </a:p>
          <a:p>
            <a:pPr marL="0" lvl="1"/>
            <a:endParaRPr lang="en-US" sz="1600" b="1">
              <a:solidFill>
                <a:schemeClr val="tx1"/>
              </a:solidFill>
              <a:latin typeface="Calibri"/>
              <a:ea typeface="Arial"/>
              <a:cs typeface="Arial"/>
            </a:endParaRPr>
          </a:p>
          <a:p>
            <a:pPr rtl="0"/>
            <a:r>
              <a:rPr lang="en-GB" sz="1600" b="1" baseline="0">
                <a:solidFill>
                  <a:schemeClr val="tx1"/>
                </a:solidFill>
                <a:latin typeface="Calibri"/>
                <a:ea typeface="Arial"/>
                <a:cs typeface="Arial"/>
              </a:rPr>
              <a:t>Li</a:t>
            </a:r>
            <a:r>
              <a:rPr lang="en-US" sz="1600" b="1" baseline="0" err="1">
                <a:solidFill>
                  <a:schemeClr val="tx1"/>
                </a:solidFill>
                <a:latin typeface="Calibri"/>
                <a:ea typeface="Arial"/>
                <a:cs typeface="Arial"/>
              </a:rPr>
              <a:t>nk</a:t>
            </a:r>
            <a:r>
              <a:rPr lang="en-US" sz="1600" b="1" baseline="0">
                <a:solidFill>
                  <a:schemeClr val="tx1"/>
                </a:solidFill>
                <a:latin typeface="Calibri"/>
                <a:ea typeface="Arial"/>
                <a:cs typeface="Arial"/>
              </a:rPr>
              <a:t> below about the </a:t>
            </a:r>
            <a:r>
              <a:rPr lang="en-US" sz="1600" b="1" baseline="0" err="1">
                <a:solidFill>
                  <a:schemeClr val="tx1"/>
                </a:solidFill>
                <a:latin typeface="Calibri"/>
                <a:ea typeface="Arial"/>
                <a:cs typeface="Arial"/>
              </a:rPr>
              <a:t>programme</a:t>
            </a:r>
            <a:r>
              <a:rPr lang="en-US" sz="1600" b="1">
                <a:solidFill>
                  <a:schemeClr val="tx1"/>
                </a:solidFill>
                <a:latin typeface="Calibri"/>
                <a:ea typeface="Arial"/>
                <a:cs typeface="Arial"/>
              </a:rPr>
              <a:t>​</a:t>
            </a:r>
          </a:p>
          <a:p>
            <a:pPr rtl="0"/>
            <a:r>
              <a:rPr lang="en-US" sz="1400">
                <a:latin typeface="Calibri"/>
                <a:ea typeface="Arial"/>
                <a:cs typeface="Arial"/>
              </a:rPr>
              <a:t>​</a:t>
            </a:r>
          </a:p>
          <a:p>
            <a:pPr rtl="0"/>
            <a:r>
              <a:rPr lang="en-US" sz="1400" b="1" u="sng" strike="noStrike" baseline="0">
                <a:solidFill>
                  <a:srgbClr val="0563C1"/>
                </a:solidFill>
                <a:latin typeface="Calibri"/>
                <a:ea typeface="Arial"/>
                <a:cs typeface="Arial"/>
                <a:hlinkClick r:id="rId2"/>
              </a:rPr>
              <a:t>https://healthieryou.reedwellbeing.com/about-the-programme/</a:t>
            </a:r>
            <a:r>
              <a:rPr lang="en-US" sz="1400" b="1">
                <a:latin typeface="Calibri"/>
                <a:ea typeface="Arial"/>
                <a:cs typeface="Arial"/>
              </a:rPr>
              <a:t>​</a:t>
            </a:r>
          </a:p>
          <a:p>
            <a:pPr rtl="0"/>
            <a:r>
              <a:rPr lang="en-US" sz="1400" b="1">
                <a:latin typeface="Calibri"/>
                <a:ea typeface="Arial"/>
                <a:cs typeface="Arial"/>
              </a:rPr>
              <a:t>​</a:t>
            </a:r>
          </a:p>
          <a:p>
            <a:pPr rtl="0"/>
            <a:r>
              <a:rPr lang="en-US" sz="1600" b="1" baseline="0">
                <a:solidFill>
                  <a:schemeClr val="tx1"/>
                </a:solidFill>
                <a:latin typeface="Calibri"/>
                <a:ea typeface="Arial"/>
                <a:cs typeface="Arial"/>
              </a:rPr>
              <a:t>Link below for </a:t>
            </a:r>
            <a:r>
              <a:rPr lang="en-US" sz="1600" b="1">
                <a:solidFill>
                  <a:schemeClr val="tx1"/>
                </a:solidFill>
                <a:latin typeface="Calibri"/>
                <a:ea typeface="Arial"/>
                <a:cs typeface="Arial"/>
              </a:rPr>
              <a:t>self-referral</a:t>
            </a:r>
            <a:r>
              <a:rPr lang="en-US" sz="1600" b="1" baseline="0">
                <a:solidFill>
                  <a:schemeClr val="tx1"/>
                </a:solidFill>
                <a:latin typeface="Calibri"/>
                <a:ea typeface="Arial"/>
                <a:cs typeface="Arial"/>
              </a:rPr>
              <a:t> for Gestational Diabetes</a:t>
            </a:r>
            <a:r>
              <a:rPr lang="en-US" sz="1600" b="1">
                <a:solidFill>
                  <a:schemeClr val="tx1"/>
                </a:solidFill>
                <a:latin typeface="Calibri"/>
                <a:ea typeface="Arial"/>
                <a:cs typeface="Arial"/>
              </a:rPr>
              <a:t>​</a:t>
            </a:r>
          </a:p>
          <a:p>
            <a:pPr rtl="0"/>
            <a:r>
              <a:rPr lang="en-US" sz="1400" b="1">
                <a:latin typeface="Calibri"/>
                <a:ea typeface="Arial"/>
                <a:cs typeface="Arial"/>
              </a:rPr>
              <a:t>​</a:t>
            </a:r>
          </a:p>
          <a:p>
            <a:pPr rtl="0"/>
            <a:r>
              <a:rPr lang="en-US" sz="1400" b="1" u="sng" strike="noStrike" baseline="0">
                <a:solidFill>
                  <a:srgbClr val="0563C1"/>
                </a:solidFill>
                <a:latin typeface="Calibri"/>
                <a:ea typeface="Arial"/>
                <a:cs typeface="Arial"/>
                <a:hlinkClick r:id="rId3"/>
              </a:rPr>
              <a:t>https://healthieryou.reedwellbeing.com/gestational-diabetes/</a:t>
            </a:r>
            <a:r>
              <a:rPr lang="en-GB" sz="1400" b="1">
                <a:latin typeface="Calibri"/>
                <a:ea typeface="Arial"/>
                <a:cs typeface="Arial"/>
                <a:hlinkClick r:id="rId3"/>
              </a:rPr>
              <a:t>​</a:t>
            </a:r>
            <a:endParaRPr lang="en-US" sz="1400" b="1">
              <a:latin typeface="Calibri"/>
              <a:ea typeface="Calibri" panose="020F0502020204030204"/>
              <a:cs typeface="Calibri" panose="020F0502020204030204"/>
            </a:endParaRPr>
          </a:p>
          <a:p>
            <a:endParaRPr lang="en-GB" sz="1600" b="1">
              <a:cs typeface="Arial"/>
            </a:endParaRPr>
          </a:p>
          <a:p>
            <a:endParaRPr lang="en-GB" sz="1600">
              <a:cs typeface="Arial"/>
            </a:endParaRPr>
          </a:p>
          <a:p>
            <a:endParaRPr lang="en-GB" sz="1600">
              <a:ea typeface="Calibri" panose="020F0502020204030204"/>
              <a:cs typeface="Arial"/>
            </a:endParaRPr>
          </a:p>
          <a:p>
            <a:endParaRPr lang="en-GB" sz="1600">
              <a:ea typeface="Calibri" panose="020F0502020204030204"/>
              <a:cs typeface="Arial"/>
            </a:endParaRPr>
          </a:p>
          <a:p>
            <a:endParaRPr lang="en-GB" sz="1600">
              <a:ea typeface="Calibri" panose="020F0502020204030204"/>
              <a:cs typeface="Arial"/>
            </a:endParaRPr>
          </a:p>
        </p:txBody>
      </p:sp>
      <p:pic>
        <p:nvPicPr>
          <p:cNvPr id="6" name="Picture 4" descr="Living Well Taking Control and Liva Healthcare team up to deliver the ...">
            <a:extLst>
              <a:ext uri="{FF2B5EF4-FFF2-40B4-BE49-F238E27FC236}">
                <a16:creationId xmlns:a16="http://schemas.microsoft.com/office/drawing/2014/main" id="{D2267460-B798-8511-3494-5BF058BF2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917" y="5695950"/>
            <a:ext cx="1936066" cy="87015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FECDB16C-EA58-2C1A-F6C7-BC5CA8987EDE}"/>
              </a:ext>
            </a:extLst>
          </p:cNvPr>
          <p:cNvSpPr/>
          <p:nvPr/>
        </p:nvSpPr>
        <p:spPr>
          <a:xfrm>
            <a:off x="6357131" y="876384"/>
            <a:ext cx="5248728" cy="5789835"/>
          </a:xfrm>
          <a:prstGeom prst="roundRect">
            <a:avLst/>
          </a:prstGeom>
          <a:solidFill>
            <a:srgbClr val="FFB81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lvl="1" algn="ctr"/>
            <a:endParaRPr lang="en-US" sz="1600" b="1" u="sng">
              <a:solidFill>
                <a:srgbClr val="000000"/>
              </a:solidFill>
              <a:latin typeface="Calibri"/>
              <a:ea typeface="Calibri"/>
              <a:cs typeface="Calibri"/>
            </a:endParaRPr>
          </a:p>
          <a:p>
            <a:pPr marL="0" lvl="1" algn="ctr"/>
            <a:endParaRPr lang="en-US" sz="1600" b="1" u="sng">
              <a:solidFill>
                <a:srgbClr val="000000"/>
              </a:solidFill>
              <a:latin typeface="Calibri"/>
              <a:ea typeface="Calibri"/>
              <a:cs typeface="Calibri"/>
            </a:endParaRPr>
          </a:p>
          <a:p>
            <a:pPr marL="0" lvl="1" algn="ctr"/>
            <a:r>
              <a:rPr lang="en-US" sz="1600" b="1" u="sng">
                <a:solidFill>
                  <a:srgbClr val="000000"/>
                </a:solidFill>
                <a:latin typeface="Calibri"/>
                <a:ea typeface="Calibri"/>
                <a:cs typeface="Calibri"/>
              </a:rPr>
              <a:t>NHS Type 2 Diabetes Path to Remission </a:t>
            </a:r>
            <a:endParaRPr lang="en-GB" sz="1500">
              <a:solidFill>
                <a:srgbClr val="FFFFFF"/>
              </a:solidFill>
              <a:latin typeface="Arial"/>
              <a:ea typeface="Calibri"/>
              <a:cs typeface="Arial"/>
            </a:endParaRPr>
          </a:p>
          <a:p>
            <a:pPr marL="0" lvl="1" algn="ctr"/>
            <a:r>
              <a:rPr lang="en-US" sz="1600" b="1" u="sng" err="1">
                <a:solidFill>
                  <a:srgbClr val="000000"/>
                </a:solidFill>
                <a:latin typeface="Calibri"/>
                <a:ea typeface="Calibri"/>
                <a:cs typeface="Calibri"/>
              </a:rPr>
              <a:t>Programme</a:t>
            </a:r>
            <a:endParaRPr lang="en-GB" sz="1500">
              <a:latin typeface="Calibri"/>
              <a:ea typeface="Arial"/>
              <a:cs typeface="Arial"/>
            </a:endParaRPr>
          </a:p>
          <a:p>
            <a:pPr marL="0" lvl="1" algn="ctr"/>
            <a:endParaRPr lang="en-US" sz="1600" b="1" u="sng">
              <a:solidFill>
                <a:srgbClr val="000000"/>
              </a:solidFill>
              <a:latin typeface="Calibri"/>
              <a:ea typeface="Calibri"/>
              <a:cs typeface="Calibri"/>
            </a:endParaRPr>
          </a:p>
          <a:p>
            <a:pPr marL="285750" indent="-285750">
              <a:lnSpc>
                <a:spcPct val="90000"/>
              </a:lnSpc>
              <a:spcBef>
                <a:spcPts val="1000"/>
              </a:spcBef>
              <a:buFont typeface="Arial"/>
              <a:buChar char="•"/>
            </a:pPr>
            <a:r>
              <a:rPr lang="en-GB" sz="1600" b="1">
                <a:solidFill>
                  <a:srgbClr val="000000"/>
                </a:solidFill>
                <a:latin typeface="Calibri"/>
                <a:ea typeface="Calibri"/>
                <a:cs typeface="Calibri"/>
              </a:rPr>
              <a:t>Identify simple referrals first </a:t>
            </a:r>
            <a:endParaRPr lang="en-US" sz="1600" b="1">
              <a:solidFill>
                <a:srgbClr val="000000"/>
              </a:solidFill>
              <a:latin typeface="Calibri"/>
              <a:ea typeface="Calibri"/>
              <a:cs typeface="Calibri"/>
            </a:endParaRPr>
          </a:p>
          <a:p>
            <a:pPr marL="285750" indent="-285750">
              <a:lnSpc>
                <a:spcPct val="90000"/>
              </a:lnSpc>
              <a:spcBef>
                <a:spcPts val="1000"/>
              </a:spcBef>
              <a:buFont typeface="Arial"/>
              <a:buChar char="•"/>
            </a:pPr>
            <a:r>
              <a:rPr lang="en-GB" sz="1600" b="1">
                <a:solidFill>
                  <a:srgbClr val="000000"/>
                </a:solidFill>
                <a:latin typeface="Calibri"/>
                <a:ea typeface="Calibri"/>
                <a:cs typeface="Calibri"/>
              </a:rPr>
              <a:t>On no medication (Newly Diagnosed Patients)</a:t>
            </a:r>
            <a:endParaRPr lang="en-US" sz="1600" b="1">
              <a:solidFill>
                <a:srgbClr val="000000"/>
              </a:solidFill>
              <a:latin typeface="Calibri"/>
              <a:ea typeface="Calibri"/>
              <a:cs typeface="Calibri"/>
            </a:endParaRPr>
          </a:p>
          <a:p>
            <a:pPr marL="285750" indent="-285750">
              <a:lnSpc>
                <a:spcPct val="90000"/>
              </a:lnSpc>
              <a:spcBef>
                <a:spcPts val="1000"/>
              </a:spcBef>
              <a:buFont typeface="Arial"/>
              <a:buChar char="•"/>
            </a:pPr>
            <a:r>
              <a:rPr lang="en-GB" sz="1600" b="1">
                <a:solidFill>
                  <a:srgbClr val="000000"/>
                </a:solidFill>
                <a:latin typeface="Calibri"/>
                <a:ea typeface="Calibri"/>
                <a:cs typeface="Calibri"/>
              </a:rPr>
              <a:t>1 or 2 DM medication</a:t>
            </a:r>
            <a:endParaRPr lang="en-US" sz="1600" b="1">
              <a:solidFill>
                <a:srgbClr val="000000"/>
              </a:solidFill>
              <a:latin typeface="Calibri"/>
              <a:ea typeface="Calibri"/>
              <a:cs typeface="Calibri"/>
            </a:endParaRPr>
          </a:p>
          <a:p>
            <a:pPr marL="285750" indent="-285750">
              <a:lnSpc>
                <a:spcPct val="90000"/>
              </a:lnSpc>
              <a:spcBef>
                <a:spcPts val="1000"/>
              </a:spcBef>
              <a:buFont typeface="Arial"/>
              <a:buChar char="•"/>
            </a:pPr>
            <a:r>
              <a:rPr lang="en-GB" sz="1600" b="1">
                <a:solidFill>
                  <a:srgbClr val="000000"/>
                </a:solidFill>
                <a:latin typeface="Calibri"/>
                <a:ea typeface="Calibri"/>
                <a:cs typeface="Calibri"/>
              </a:rPr>
              <a:t>Not on BP medication (Solely for BP) </a:t>
            </a:r>
            <a:endParaRPr lang="en-US" sz="1600" b="1">
              <a:solidFill>
                <a:srgbClr val="000000"/>
              </a:solidFill>
              <a:latin typeface="Calibri"/>
              <a:ea typeface="Calibri"/>
              <a:cs typeface="Calibri"/>
            </a:endParaRPr>
          </a:p>
          <a:p>
            <a:pPr marL="285750" indent="-285750">
              <a:lnSpc>
                <a:spcPct val="90000"/>
              </a:lnSpc>
              <a:spcBef>
                <a:spcPts val="1000"/>
              </a:spcBef>
              <a:buFont typeface="Arial"/>
              <a:buChar char="•"/>
            </a:pPr>
            <a:endParaRPr lang="en-GB" sz="1600" b="1">
              <a:solidFill>
                <a:srgbClr val="000000"/>
              </a:solidFill>
              <a:latin typeface="Calibri"/>
              <a:ea typeface="Calibri"/>
              <a:cs typeface="Calibri"/>
            </a:endParaRPr>
          </a:p>
          <a:p>
            <a:pPr marL="285750" indent="-285750">
              <a:lnSpc>
                <a:spcPct val="90000"/>
              </a:lnSpc>
              <a:spcBef>
                <a:spcPts val="1000"/>
              </a:spcBef>
              <a:buFont typeface="Arial"/>
              <a:buChar char="•"/>
            </a:pPr>
            <a:r>
              <a:rPr lang="en-US" sz="1600" b="1" u="sng">
                <a:solidFill>
                  <a:srgbClr val="000000"/>
                </a:solidFill>
                <a:latin typeface="Calibri"/>
                <a:ea typeface="Calibri"/>
                <a:cs typeface="Calibri"/>
              </a:rPr>
              <a:t>Resource for referrers</a:t>
            </a:r>
            <a:endParaRPr lang="en-US" sz="1600" b="1">
              <a:solidFill>
                <a:srgbClr val="000000"/>
              </a:solidFill>
              <a:latin typeface="Calibri"/>
              <a:ea typeface="Calibri"/>
              <a:cs typeface="Calibri"/>
            </a:endParaRPr>
          </a:p>
          <a:p>
            <a:pPr marL="285750" indent="-285750" algn="ctr">
              <a:lnSpc>
                <a:spcPts val="2800"/>
              </a:lnSpc>
              <a:spcBef>
                <a:spcPts val="1000"/>
              </a:spcBef>
              <a:buFont typeface="Arial"/>
              <a:buChar char="•"/>
            </a:pPr>
            <a:r>
              <a:rPr lang="en-US" sz="1600" b="1">
                <a:solidFill>
                  <a:srgbClr val="000000"/>
                </a:solidFill>
                <a:latin typeface="Calibri"/>
                <a:ea typeface="Calibri"/>
                <a:cs typeface="Calibri"/>
                <a:hlinkClick r:id="rId5"/>
              </a:rPr>
              <a:t>https://momentanewcastle.com/hcp-t2dr-sy</a:t>
            </a:r>
            <a:endParaRPr lang="en-US" sz="1600" b="1">
              <a:solidFill>
                <a:srgbClr val="000000"/>
              </a:solidFill>
              <a:latin typeface="Calibri"/>
              <a:ea typeface="Calibri"/>
              <a:cs typeface="Calibri"/>
            </a:endParaRPr>
          </a:p>
          <a:p>
            <a:pPr marL="285750" indent="-285750">
              <a:lnSpc>
                <a:spcPts val="2800"/>
              </a:lnSpc>
              <a:spcBef>
                <a:spcPts val="1000"/>
              </a:spcBef>
              <a:buFont typeface="Arial"/>
              <a:buChar char="•"/>
            </a:pPr>
            <a:r>
              <a:rPr lang="en-US" sz="1600" b="1" u="sng">
                <a:solidFill>
                  <a:srgbClr val="000000"/>
                </a:solidFill>
                <a:latin typeface="Calibri"/>
                <a:ea typeface="Calibri"/>
                <a:cs typeface="Calibri"/>
              </a:rPr>
              <a:t>Resource for patients</a:t>
            </a:r>
            <a:endParaRPr lang="en-US" sz="1600" b="1">
              <a:solidFill>
                <a:srgbClr val="000000"/>
              </a:solidFill>
              <a:latin typeface="Calibri"/>
              <a:ea typeface="Calibri"/>
              <a:cs typeface="Calibri"/>
            </a:endParaRPr>
          </a:p>
          <a:p>
            <a:pPr marL="285750" indent="-285750" algn="ctr">
              <a:lnSpc>
                <a:spcPts val="2800"/>
              </a:lnSpc>
              <a:spcBef>
                <a:spcPts val="1000"/>
              </a:spcBef>
              <a:buFont typeface="Arial"/>
              <a:buChar char="•"/>
            </a:pPr>
            <a:r>
              <a:rPr lang="en-US" sz="1600" b="1">
                <a:solidFill>
                  <a:srgbClr val="000000"/>
                </a:solidFill>
                <a:latin typeface="Calibri"/>
                <a:ea typeface="Calibri"/>
                <a:cs typeface="Calibri"/>
                <a:hlinkClick r:id="rId6"/>
              </a:rPr>
              <a:t>https://momentanewcastle.com/t2dr-sy</a:t>
            </a:r>
            <a:r>
              <a:rPr lang="en-GB" sz="1600" b="1">
                <a:latin typeface="Calibri"/>
                <a:ea typeface="Arial"/>
                <a:cs typeface="Arial"/>
                <a:hlinkClick r:id="rId3">
                  <a:extLst>
                    <a:ext uri="{A12FA001-AC4F-418D-AE19-62706E023703}">
                      <ahyp:hlinkClr xmlns:ahyp="http://schemas.microsoft.com/office/drawing/2018/hyperlinkcolor" val="tx"/>
                    </a:ext>
                  </a:extLst>
                </a:hlinkClick>
              </a:rPr>
              <a:t>​</a:t>
            </a:r>
            <a:endParaRPr lang="en-US" b="1">
              <a:latin typeface="Calibri"/>
              <a:ea typeface="Calibri" panose="020F0502020204030204"/>
              <a:cs typeface="Calibri" panose="020F0502020204030204"/>
            </a:endParaRPr>
          </a:p>
          <a:p>
            <a:pPr marL="285750" indent="-285750" algn="ctr">
              <a:lnSpc>
                <a:spcPts val="2800"/>
              </a:lnSpc>
              <a:spcBef>
                <a:spcPts val="1000"/>
              </a:spcBef>
              <a:buFont typeface="Arial"/>
              <a:buChar char="•"/>
            </a:pPr>
            <a:endParaRPr lang="en-GB" sz="1600" b="1">
              <a:cs typeface="Arial"/>
            </a:endParaRPr>
          </a:p>
          <a:p>
            <a:pPr marL="285750" indent="-285750" algn="ctr">
              <a:lnSpc>
                <a:spcPts val="2800"/>
              </a:lnSpc>
              <a:spcBef>
                <a:spcPts val="1000"/>
              </a:spcBef>
              <a:buFont typeface="Arial"/>
              <a:buChar char="•"/>
            </a:pPr>
            <a:endParaRPr lang="en-GB" sz="1600" b="1">
              <a:ea typeface="Calibri" panose="020F0502020204030204"/>
              <a:cs typeface="Arial"/>
            </a:endParaRPr>
          </a:p>
          <a:p>
            <a:endParaRPr lang="en-GB" sz="1600">
              <a:ea typeface="Calibri" panose="020F0502020204030204"/>
              <a:cs typeface="Arial"/>
            </a:endParaRPr>
          </a:p>
          <a:p>
            <a:endParaRPr lang="en-GB" sz="1600">
              <a:ea typeface="Calibri" panose="020F0502020204030204"/>
              <a:cs typeface="Arial"/>
            </a:endParaRPr>
          </a:p>
          <a:p>
            <a:endParaRPr lang="en-GB" sz="1600">
              <a:ea typeface="Calibri" panose="020F0502020204030204"/>
              <a:cs typeface="Arial"/>
            </a:endParaRPr>
          </a:p>
          <a:p>
            <a:endParaRPr lang="en-GB" sz="1600">
              <a:ea typeface="Calibri" panose="020F0502020204030204"/>
              <a:cs typeface="Arial"/>
            </a:endParaRPr>
          </a:p>
        </p:txBody>
      </p:sp>
      <p:pic>
        <p:nvPicPr>
          <p:cNvPr id="7" name="Picture 2" descr="Home - Momenta Newcastle">
            <a:extLst>
              <a:ext uri="{FF2B5EF4-FFF2-40B4-BE49-F238E27FC236}">
                <a16:creationId xmlns:a16="http://schemas.microsoft.com/office/drawing/2014/main" id="{380361CC-CBE5-D035-CE46-2D31B73707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7416" y="5458480"/>
            <a:ext cx="2122751" cy="93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89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02C17C-4D5B-11AA-D39D-2CEA25038F59}"/>
              </a:ext>
            </a:extLst>
          </p:cNvPr>
          <p:cNvSpPr txBox="1">
            <a:spLocks/>
          </p:cNvSpPr>
          <p:nvPr/>
        </p:nvSpPr>
        <p:spPr>
          <a:xfrm>
            <a:off x="1523576" y="900014"/>
            <a:ext cx="9144000" cy="2387600"/>
          </a:xfrm>
          <a:prstGeom prst="round2SameRect">
            <a:avLst/>
          </a:prstGeom>
          <a:solidFill>
            <a:srgbClr val="005EB8"/>
          </a:solidFill>
        </p:spPr>
        <p:txBody>
          <a:bodyPr>
            <a:normAutofit/>
          </a:bodyPr>
          <a:lstStyle>
            <a:lvl1pPr algn="l" defTabSz="726940" rtl="0" eaLnBrk="1" latinLnBrk="0" hangingPunct="1">
              <a:lnSpc>
                <a:spcPct val="90000"/>
              </a:lnSpc>
              <a:spcBef>
                <a:spcPct val="0"/>
              </a:spcBef>
              <a:buNone/>
              <a:defRPr sz="3498" kern="1200">
                <a:solidFill>
                  <a:schemeClr val="tx1"/>
                </a:solidFill>
                <a:latin typeface="+mj-lt"/>
                <a:ea typeface="+mj-ea"/>
                <a:cs typeface="+mj-cs"/>
              </a:defRPr>
            </a:lvl1pPr>
          </a:lstStyle>
          <a:p>
            <a:pPr algn="ctr"/>
            <a:r>
              <a:rPr lang="en-GB" sz="4400" b="1">
                <a:solidFill>
                  <a:schemeClr val="bg1"/>
                </a:solidFill>
                <a:latin typeface="Arial" panose="020B0604020202020204" pitchFamily="34" charset="0"/>
                <a:cs typeface="Arial" panose="020B0604020202020204" pitchFamily="34" charset="0"/>
              </a:rPr>
              <a:t>T2 Day </a:t>
            </a:r>
            <a:br>
              <a:rPr lang="en-GB" sz="4400" b="1">
                <a:solidFill>
                  <a:schemeClr val="bg1"/>
                </a:solidFill>
                <a:latin typeface="Arial" panose="020B0604020202020204" pitchFamily="34" charset="0"/>
                <a:cs typeface="Arial" panose="020B0604020202020204" pitchFamily="34" charset="0"/>
              </a:rPr>
            </a:br>
            <a:r>
              <a:rPr lang="en-GB" sz="4400" b="1">
                <a:solidFill>
                  <a:schemeClr val="bg1"/>
                </a:solidFill>
                <a:latin typeface="Arial" panose="020B0604020202020204" pitchFamily="34" charset="0"/>
                <a:cs typeface="Arial" panose="020B0604020202020204" pitchFamily="34" charset="0"/>
              </a:rPr>
              <a:t>Type 2 Diabetes in the Young (18-39)</a:t>
            </a:r>
          </a:p>
        </p:txBody>
      </p:sp>
      <p:sp>
        <p:nvSpPr>
          <p:cNvPr id="5" name="Subtitle 2">
            <a:extLst>
              <a:ext uri="{FF2B5EF4-FFF2-40B4-BE49-F238E27FC236}">
                <a16:creationId xmlns:a16="http://schemas.microsoft.com/office/drawing/2014/main" id="{55327C1F-33DC-8B42-D0CD-49764ED8981D}"/>
              </a:ext>
            </a:extLst>
          </p:cNvPr>
          <p:cNvSpPr txBox="1">
            <a:spLocks/>
          </p:cNvSpPr>
          <p:nvPr/>
        </p:nvSpPr>
        <p:spPr>
          <a:xfrm>
            <a:off x="1523576" y="3287614"/>
            <a:ext cx="9144000" cy="742441"/>
          </a:xfrm>
          <a:prstGeom prst="rect">
            <a:avLst/>
          </a:prstGeom>
          <a:solidFill>
            <a:srgbClr val="0072CE"/>
          </a:solidFill>
        </p:spPr>
        <p:txBody>
          <a:bodyPr>
            <a:normAutofit/>
          </a:bodyPr>
          <a:lstStyle>
            <a:lvl1pPr marL="181735" indent="-181735" algn="l" defTabSz="726940" rtl="0" eaLnBrk="1" latinLnBrk="0" hangingPunct="1">
              <a:lnSpc>
                <a:spcPct val="90000"/>
              </a:lnSpc>
              <a:spcBef>
                <a:spcPts val="795"/>
              </a:spcBef>
              <a:buFont typeface="Arial" panose="020B0604020202020204" pitchFamily="34" charset="0"/>
              <a:buChar char="•"/>
              <a:defRPr sz="2226" kern="1200">
                <a:solidFill>
                  <a:schemeClr val="tx1"/>
                </a:solidFill>
                <a:latin typeface="+mn-lt"/>
                <a:ea typeface="+mn-ea"/>
                <a:cs typeface="+mn-cs"/>
              </a:defRPr>
            </a:lvl1pPr>
            <a:lvl2pPr marL="545205" indent="-181735" algn="l" defTabSz="726940" rtl="0" eaLnBrk="1" latinLnBrk="0" hangingPunct="1">
              <a:lnSpc>
                <a:spcPct val="90000"/>
              </a:lnSpc>
              <a:spcBef>
                <a:spcPts val="397"/>
              </a:spcBef>
              <a:buFont typeface="Arial" panose="020B0604020202020204" pitchFamily="34" charset="0"/>
              <a:buChar char="•"/>
              <a:defRPr sz="1908" kern="1200">
                <a:solidFill>
                  <a:schemeClr val="tx1"/>
                </a:solidFill>
                <a:latin typeface="+mn-lt"/>
                <a:ea typeface="+mn-ea"/>
                <a:cs typeface="+mn-cs"/>
              </a:defRPr>
            </a:lvl2pPr>
            <a:lvl3pPr marL="908675" indent="-181735" algn="l" defTabSz="726940" rtl="0" eaLnBrk="1" latinLnBrk="0" hangingPunct="1">
              <a:lnSpc>
                <a:spcPct val="90000"/>
              </a:lnSpc>
              <a:spcBef>
                <a:spcPts val="397"/>
              </a:spcBef>
              <a:buFont typeface="Arial" panose="020B0604020202020204" pitchFamily="34" charset="0"/>
              <a:buChar char="•"/>
              <a:defRPr sz="1590" kern="1200">
                <a:solidFill>
                  <a:schemeClr val="tx1"/>
                </a:solidFill>
                <a:latin typeface="+mn-lt"/>
                <a:ea typeface="+mn-ea"/>
                <a:cs typeface="+mn-cs"/>
              </a:defRPr>
            </a:lvl3pPr>
            <a:lvl4pPr marL="1272145"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4pPr>
            <a:lvl5pPr marL="163561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5pPr>
            <a:lvl6pPr marL="199908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6pPr>
            <a:lvl7pPr marL="236255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7pPr>
            <a:lvl8pPr marL="2726026"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8pPr>
            <a:lvl9pPr marL="3089497" indent="-181735" algn="l" defTabSz="726940" rtl="0" eaLnBrk="1" latinLnBrk="0" hangingPunct="1">
              <a:lnSpc>
                <a:spcPct val="90000"/>
              </a:lnSpc>
              <a:spcBef>
                <a:spcPts val="397"/>
              </a:spcBef>
              <a:buFont typeface="Arial" panose="020B0604020202020204" pitchFamily="34" charset="0"/>
              <a:buChar char="•"/>
              <a:defRPr sz="1431" kern="1200">
                <a:solidFill>
                  <a:schemeClr val="tx1"/>
                </a:solidFill>
                <a:latin typeface="+mn-lt"/>
                <a:ea typeface="+mn-ea"/>
                <a:cs typeface="+mn-cs"/>
              </a:defRPr>
            </a:lvl9pPr>
          </a:lstStyle>
          <a:p>
            <a:pPr marL="0" indent="0" algn="ctr">
              <a:buNone/>
            </a:pPr>
            <a:r>
              <a:rPr lang="en-GB" sz="3200" b="1">
                <a:solidFill>
                  <a:schemeClr val="bg1"/>
                </a:solidFill>
                <a:latin typeface="Arial" panose="020B0604020202020204" pitchFamily="34" charset="0"/>
                <a:cs typeface="Arial" panose="020B0604020202020204" pitchFamily="34" charset="0"/>
              </a:rPr>
              <a:t>Foundry PCN Pilot </a:t>
            </a:r>
          </a:p>
        </p:txBody>
      </p:sp>
      <p:sp>
        <p:nvSpPr>
          <p:cNvPr id="6" name="TextBox 5">
            <a:extLst>
              <a:ext uri="{FF2B5EF4-FFF2-40B4-BE49-F238E27FC236}">
                <a16:creationId xmlns:a16="http://schemas.microsoft.com/office/drawing/2014/main" id="{0447BE9F-98C9-FEE4-2A47-282207F808CE}"/>
              </a:ext>
            </a:extLst>
          </p:cNvPr>
          <p:cNvSpPr txBox="1"/>
          <p:nvPr/>
        </p:nvSpPr>
        <p:spPr>
          <a:xfrm>
            <a:off x="1523576" y="4136521"/>
            <a:ext cx="5527673" cy="707886"/>
          </a:xfrm>
          <a:prstGeom prst="rect">
            <a:avLst/>
          </a:prstGeom>
          <a:noFill/>
        </p:spPr>
        <p:txBody>
          <a:bodyPr wrap="square" rtlCol="0">
            <a:spAutoFit/>
          </a:bodyPr>
          <a:lstStyle/>
          <a:p>
            <a:r>
              <a:rPr lang="en-GB" sz="2000"/>
              <a:t>Farah Akhtar – Health and Wellbeing Coach</a:t>
            </a:r>
          </a:p>
          <a:p>
            <a:r>
              <a:rPr lang="en-GB" sz="2000">
                <a:hlinkClick r:id="rId2"/>
              </a:rPr>
              <a:t>Farah.Akhtar4@nhs.net</a:t>
            </a:r>
            <a:r>
              <a:rPr lang="en-GB" sz="2000"/>
              <a:t>   </a:t>
            </a:r>
          </a:p>
        </p:txBody>
      </p:sp>
    </p:spTree>
    <p:extLst>
      <p:ext uri="{BB962C8B-B14F-4D97-AF65-F5344CB8AC3E}">
        <p14:creationId xmlns:p14="http://schemas.microsoft.com/office/powerpoint/2010/main" val="931154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D2B786-5D4F-C2DB-7380-689414E5A2B7}"/>
              </a:ext>
            </a:extLst>
          </p:cNvPr>
          <p:cNvSpPr txBox="1">
            <a:spLocks/>
          </p:cNvSpPr>
          <p:nvPr/>
        </p:nvSpPr>
        <p:spPr>
          <a:xfrm>
            <a:off x="990600" y="517526"/>
            <a:ext cx="10515600" cy="67548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p>
        </p:txBody>
      </p:sp>
      <p:sp>
        <p:nvSpPr>
          <p:cNvPr id="7" name="Title 6">
            <a:extLst>
              <a:ext uri="{FF2B5EF4-FFF2-40B4-BE49-F238E27FC236}">
                <a16:creationId xmlns:a16="http://schemas.microsoft.com/office/drawing/2014/main" id="{2CBDA90A-543C-F2D3-02B8-C4A9712A2C02}"/>
              </a:ext>
            </a:extLst>
          </p:cNvPr>
          <p:cNvSpPr>
            <a:spLocks noGrp="1"/>
          </p:cNvSpPr>
          <p:nvPr>
            <p:ph type="title"/>
          </p:nvPr>
        </p:nvSpPr>
        <p:spPr>
          <a:xfrm>
            <a:off x="1485588" y="47674"/>
            <a:ext cx="8407261" cy="1325563"/>
          </a:xfrm>
        </p:spPr>
        <p:txBody>
          <a:bodyPr/>
          <a:lstStyle/>
          <a:p>
            <a:r>
              <a:rPr lang="en-GB" b="1">
                <a:solidFill>
                  <a:srgbClr val="005EB8"/>
                </a:solidFill>
                <a:latin typeface="+mn-lt"/>
              </a:rPr>
              <a:t>Foundry PCN  </a:t>
            </a:r>
          </a:p>
        </p:txBody>
      </p:sp>
      <p:sp>
        <p:nvSpPr>
          <p:cNvPr id="6" name="TextBox 5">
            <a:extLst>
              <a:ext uri="{FF2B5EF4-FFF2-40B4-BE49-F238E27FC236}">
                <a16:creationId xmlns:a16="http://schemas.microsoft.com/office/drawing/2014/main" id="{21BA1EDB-63F3-2578-6552-83F967CD97EA}"/>
              </a:ext>
            </a:extLst>
          </p:cNvPr>
          <p:cNvSpPr txBox="1"/>
          <p:nvPr/>
        </p:nvSpPr>
        <p:spPr>
          <a:xfrm>
            <a:off x="612781" y="1104425"/>
            <a:ext cx="10782299" cy="1477328"/>
          </a:xfrm>
          <a:prstGeom prst="rect">
            <a:avLst/>
          </a:prstGeom>
          <a:noFill/>
        </p:spPr>
        <p:txBody>
          <a:bodyPr wrap="square" rtlCol="0">
            <a:spAutoFit/>
          </a:bodyPr>
          <a:lstStyle/>
          <a:p>
            <a:pPr marL="285750" indent="-285750">
              <a:buFont typeface="Courier New" panose="02070309020205020404" pitchFamily="49" charset="0"/>
              <a:buChar char="o"/>
            </a:pPr>
            <a:r>
              <a:rPr lang="en-GB" sz="1800">
                <a:effectLst/>
                <a:latin typeface="Calibri" panose="020F0502020204030204" pitchFamily="34" charset="0"/>
                <a:ea typeface="Calibri" panose="020F0502020204030204" pitchFamily="34" charset="0"/>
                <a:cs typeface="Times New Roman" panose="02020603050405020304" pitchFamily="18" charset="0"/>
              </a:rPr>
              <a:t>Foundry PCN has a total population of 59,614 The PCN has a widely diverse population, and seven out of eight practices are in the most deprived decile 1, the eighth being in decile 3.</a:t>
            </a:r>
            <a:endParaRPr lang="en-GB" sz="1800">
              <a:latin typeface="Calibri" panose="020F0502020204030204" pitchFamily="34" charset="0"/>
              <a:cs typeface="Times New Roman" panose="02020603050405020304" pitchFamily="18" charset="0"/>
            </a:endParaRPr>
          </a:p>
          <a:p>
            <a:pPr marL="285750" indent="-285750">
              <a:buFont typeface="Courier New" panose="02070309020205020404" pitchFamily="49" charset="0"/>
              <a:buChar char="o"/>
            </a:pPr>
            <a:r>
              <a:rPr lang="en-GB" sz="1800">
                <a:latin typeface="Calibri" panose="020F0502020204030204" pitchFamily="34" charset="0"/>
                <a:cs typeface="Times New Roman" panose="02020603050405020304" pitchFamily="18" charset="0"/>
              </a:rPr>
              <a:t>There is a high number of Type 2 Patients across Foundry compared to Sheffield with low engagement with primary care. </a:t>
            </a:r>
          </a:p>
          <a:p>
            <a:pPr marL="285750" indent="-285750">
              <a:buFont typeface="Courier New" panose="02070309020205020404" pitchFamily="49" charset="0"/>
              <a:buChar char="o"/>
            </a:pPr>
            <a:r>
              <a:rPr lang="en-GB" sz="1800">
                <a:latin typeface="Calibri" panose="020F0502020204030204" pitchFamily="34" charset="0"/>
                <a:cs typeface="Times New Roman" panose="02020603050405020304" pitchFamily="18" charset="0"/>
              </a:rPr>
              <a:t>167 different languages spoken within the network</a:t>
            </a:r>
          </a:p>
        </p:txBody>
      </p:sp>
      <p:graphicFrame>
        <p:nvGraphicFramePr>
          <p:cNvPr id="10" name="Table 9">
            <a:extLst>
              <a:ext uri="{FF2B5EF4-FFF2-40B4-BE49-F238E27FC236}">
                <a16:creationId xmlns:a16="http://schemas.microsoft.com/office/drawing/2014/main" id="{4BE87E63-30C2-9E13-5986-5CD869AD3BDE}"/>
              </a:ext>
            </a:extLst>
          </p:cNvPr>
          <p:cNvGraphicFramePr>
            <a:graphicFrameLocks noGrp="1"/>
          </p:cNvGraphicFramePr>
          <p:nvPr>
            <p:extLst>
              <p:ext uri="{D42A27DB-BD31-4B8C-83A1-F6EECF244321}">
                <p14:modId xmlns:p14="http://schemas.microsoft.com/office/powerpoint/2010/main" val="780121815"/>
              </p:ext>
            </p:extLst>
          </p:nvPr>
        </p:nvGraphicFramePr>
        <p:xfrm>
          <a:off x="363682" y="2982984"/>
          <a:ext cx="11142516" cy="3542505"/>
        </p:xfrm>
        <a:graphic>
          <a:graphicData uri="http://schemas.openxmlformats.org/drawingml/2006/table">
            <a:tbl>
              <a:tblPr/>
              <a:tblGrid>
                <a:gridCol w="2483213">
                  <a:extLst>
                    <a:ext uri="{9D8B030D-6E8A-4147-A177-3AD203B41FA5}">
                      <a16:colId xmlns:a16="http://schemas.microsoft.com/office/drawing/2014/main" val="3860775393"/>
                    </a:ext>
                  </a:extLst>
                </a:gridCol>
                <a:gridCol w="1659117">
                  <a:extLst>
                    <a:ext uri="{9D8B030D-6E8A-4147-A177-3AD203B41FA5}">
                      <a16:colId xmlns:a16="http://schemas.microsoft.com/office/drawing/2014/main" val="2741475594"/>
                    </a:ext>
                  </a:extLst>
                </a:gridCol>
                <a:gridCol w="1564850">
                  <a:extLst>
                    <a:ext uri="{9D8B030D-6E8A-4147-A177-3AD203B41FA5}">
                      <a16:colId xmlns:a16="http://schemas.microsoft.com/office/drawing/2014/main" val="3404171868"/>
                    </a:ext>
                  </a:extLst>
                </a:gridCol>
                <a:gridCol w="1395167">
                  <a:extLst>
                    <a:ext uri="{9D8B030D-6E8A-4147-A177-3AD203B41FA5}">
                      <a16:colId xmlns:a16="http://schemas.microsoft.com/office/drawing/2014/main" val="249247920"/>
                    </a:ext>
                  </a:extLst>
                </a:gridCol>
                <a:gridCol w="961534">
                  <a:extLst>
                    <a:ext uri="{9D8B030D-6E8A-4147-A177-3AD203B41FA5}">
                      <a16:colId xmlns:a16="http://schemas.microsoft.com/office/drawing/2014/main" val="2495869943"/>
                    </a:ext>
                  </a:extLst>
                </a:gridCol>
                <a:gridCol w="1055802">
                  <a:extLst>
                    <a:ext uri="{9D8B030D-6E8A-4147-A177-3AD203B41FA5}">
                      <a16:colId xmlns:a16="http://schemas.microsoft.com/office/drawing/2014/main" val="2384838831"/>
                    </a:ext>
                  </a:extLst>
                </a:gridCol>
                <a:gridCol w="904973">
                  <a:extLst>
                    <a:ext uri="{9D8B030D-6E8A-4147-A177-3AD203B41FA5}">
                      <a16:colId xmlns:a16="http://schemas.microsoft.com/office/drawing/2014/main" val="1871285723"/>
                    </a:ext>
                  </a:extLst>
                </a:gridCol>
                <a:gridCol w="1117860">
                  <a:extLst>
                    <a:ext uri="{9D8B030D-6E8A-4147-A177-3AD203B41FA5}">
                      <a16:colId xmlns:a16="http://schemas.microsoft.com/office/drawing/2014/main" val="3912599251"/>
                    </a:ext>
                  </a:extLst>
                </a:gridCol>
              </a:tblGrid>
              <a:tr h="1128586">
                <a:tc>
                  <a:txBody>
                    <a:bodyPr/>
                    <a:lstStyle/>
                    <a:p>
                      <a:pPr algn="ctr" fontAlgn="ctr"/>
                      <a:r>
                        <a:rPr lang="en-GB" sz="1400" b="1" i="0" u="none" strike="noStrike">
                          <a:solidFill>
                            <a:srgbClr val="000000"/>
                          </a:solidFill>
                          <a:effectLst/>
                          <a:latin typeface="Calibri" panose="020F0502020204030204" pitchFamily="34" charset="0"/>
                        </a:rPr>
                        <a:t>Practice Name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Calibri" panose="020F0502020204030204" pitchFamily="34" charset="0"/>
                        </a:rPr>
                        <a:t>1 Aged 18-39 with T2DM</a:t>
                      </a:r>
                    </a:p>
                  </a:txBody>
                  <a:tcPr marL="0" marR="0" marT="0" marB="0" anchor="ctr">
                    <a:lnL w="635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Calibri" panose="020F0502020204030204" pitchFamily="34" charset="0"/>
                        </a:rPr>
                        <a:t>1a All 8 care processes 12m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Calibri" panose="020F0502020204030204" pitchFamily="34" charset="0"/>
                        </a:rPr>
                        <a:t>% TYP2/ 8 Care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Calibri" panose="020F0502020204030204" pitchFamily="34" charset="0"/>
                        </a:rPr>
                        <a:t>1b All 9 care processes 12m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Calibri" panose="020F0502020204030204" pitchFamily="34" charset="0"/>
                        </a:rPr>
                        <a:t>% with T2 9 care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Calibri" panose="020F0502020204030204" pitchFamily="34" charset="0"/>
                        </a:rPr>
                        <a:t>1c All 3 treatment targets 12m</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Calibri" panose="020F0502020204030204" pitchFamily="34" charset="0"/>
                        </a:rPr>
                        <a:t>% with T2 With 3 TT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0375945"/>
                  </a:ext>
                </a:extLst>
              </a:tr>
              <a:tr h="219447">
                <a:tc>
                  <a:txBody>
                    <a:bodyPr/>
                    <a:lstStyle/>
                    <a:p>
                      <a:pPr algn="l" fontAlgn="b"/>
                      <a:r>
                        <a:rPr lang="en-GB" sz="1400" b="0" i="0" u="none" strike="noStrike">
                          <a:solidFill>
                            <a:srgbClr val="000000"/>
                          </a:solidFill>
                          <a:effectLst/>
                          <a:latin typeface="Calibri" panose="020F0502020204030204" pitchFamily="34" charset="0"/>
                        </a:rPr>
                        <a:t>FIRTH PARK SURGERY</a:t>
                      </a:r>
                    </a:p>
                  </a:txBody>
                  <a:tcPr marL="0" marR="0" marT="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1" i="0" u="none" strike="noStrike">
                          <a:solidFill>
                            <a:srgbClr val="000000"/>
                          </a:solidFill>
                          <a:effectLst/>
                          <a:latin typeface="Calibri" panose="020F0502020204030204" pitchFamily="34" charset="0"/>
                        </a:rPr>
                        <a:t>42</a:t>
                      </a:r>
                    </a:p>
                  </a:txBody>
                  <a:tcPr marL="0" marR="0" marT="0" marB="0" anchor="ctr">
                    <a:lnL w="635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16</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33.33%</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84C87D"/>
                    </a:solidFill>
                  </a:tcPr>
                </a:tc>
                <a:tc>
                  <a:txBody>
                    <a:bodyPr/>
                    <a:lstStyle/>
                    <a:p>
                      <a:pPr algn="ctr" fontAlgn="ctr"/>
                      <a:r>
                        <a:rPr lang="en-GB" sz="1400" b="0" i="0" u="none" strike="noStrike">
                          <a:solidFill>
                            <a:srgbClr val="000000"/>
                          </a:solidFill>
                          <a:effectLst/>
                          <a:latin typeface="Calibri" panose="020F0502020204030204" pitchFamily="34" charset="0"/>
                        </a:rPr>
                        <a:t>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0.00%</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696B"/>
                    </a:solidFill>
                  </a:tcPr>
                </a:tc>
                <a:tc>
                  <a:txBody>
                    <a:bodyPr/>
                    <a:lstStyle/>
                    <a:p>
                      <a:pPr algn="ctr" fontAlgn="ctr"/>
                      <a:r>
                        <a:rPr lang="en-GB" sz="1400" b="0" i="0" u="none" strike="noStrike">
                          <a:solidFill>
                            <a:srgbClr val="000000"/>
                          </a:solidFill>
                          <a:effectLst/>
                          <a:latin typeface="Calibri" panose="020F0502020204030204" pitchFamily="34" charset="0"/>
                        </a:rPr>
                        <a:t>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44.44%</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63BE7B"/>
                    </a:solidFill>
                  </a:tcPr>
                </a:tc>
                <a:extLst>
                  <a:ext uri="{0D108BD9-81ED-4DB2-BD59-A6C34878D82A}">
                    <a16:rowId xmlns:a16="http://schemas.microsoft.com/office/drawing/2014/main" val="2745708536"/>
                  </a:ext>
                </a:extLst>
              </a:tr>
              <a:tr h="438895">
                <a:tc>
                  <a:txBody>
                    <a:bodyPr/>
                    <a:lstStyle/>
                    <a:p>
                      <a:pPr algn="l" fontAlgn="b"/>
                      <a:r>
                        <a:rPr lang="en-GB" sz="1400" b="0" i="0" u="none" strike="noStrike">
                          <a:solidFill>
                            <a:srgbClr val="000000"/>
                          </a:solidFill>
                          <a:effectLst/>
                          <a:latin typeface="Calibri" panose="020F0502020204030204" pitchFamily="34" charset="0"/>
                        </a:rPr>
                        <a:t>SOUTHEY GREEN MEDICAL CTR</a:t>
                      </a:r>
                    </a:p>
                  </a:txBody>
                  <a:tcPr marL="0" marR="0" marT="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Calibri" panose="020F0502020204030204" pitchFamily="34" charset="0"/>
                        </a:rPr>
                        <a:t>5</a:t>
                      </a:r>
                    </a:p>
                  </a:txBody>
                  <a:tcPr marL="0" marR="0" marT="0" marB="0" anchor="ctr">
                    <a:lnL w="6350" cap="flat" cmpd="sng" algn="ctr">
                      <a:no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0</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23.33%</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EDE81"/>
                    </a:solidFill>
                  </a:tcPr>
                </a:tc>
                <a:tc>
                  <a:txBody>
                    <a:bodyPr/>
                    <a:lstStyle/>
                    <a:p>
                      <a:pPr algn="ctr" fontAlgn="ctr"/>
                      <a:r>
                        <a:rPr lang="en-GB" sz="1400" b="0" i="0" u="none" strike="noStrike">
                          <a:solidFill>
                            <a:srgbClr val="000000"/>
                          </a:solidFill>
                          <a:effectLst/>
                          <a:latin typeface="Calibri" panose="020F0502020204030204" pitchFamily="34" charset="0"/>
                        </a:rPr>
                        <a:t>0</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3.33%</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98B71"/>
                    </a:solidFill>
                  </a:tcPr>
                </a:tc>
                <a:tc>
                  <a:txBody>
                    <a:bodyPr/>
                    <a:lstStyle/>
                    <a:p>
                      <a:pPr algn="ctr" fontAlgn="ctr"/>
                      <a:r>
                        <a:rPr lang="en-GB" sz="1400" b="0" i="0" u="none" strike="noStrike">
                          <a:solidFill>
                            <a:srgbClr val="000000"/>
                          </a:solidFill>
                          <a:effectLst/>
                          <a:latin typeface="Calibri" panose="020F0502020204030204" pitchFamily="34" charset="0"/>
                        </a:rPr>
                        <a:t>1</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13.33%</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EB84"/>
                    </a:solidFill>
                  </a:tcPr>
                </a:tc>
                <a:extLst>
                  <a:ext uri="{0D108BD9-81ED-4DB2-BD59-A6C34878D82A}">
                    <a16:rowId xmlns:a16="http://schemas.microsoft.com/office/drawing/2014/main" val="1335661458"/>
                  </a:ext>
                </a:extLst>
              </a:tr>
              <a:tr h="219447">
                <a:tc>
                  <a:txBody>
                    <a:bodyPr/>
                    <a:lstStyle/>
                    <a:p>
                      <a:pPr algn="l" fontAlgn="b"/>
                      <a:r>
                        <a:rPr lang="en-GB" sz="1400" b="0" i="0" u="none" strike="noStrike">
                          <a:solidFill>
                            <a:srgbClr val="000000"/>
                          </a:solidFill>
                          <a:effectLst/>
                          <a:latin typeface="Calibri" panose="020F0502020204030204" pitchFamily="34" charset="0"/>
                        </a:rPr>
                        <a:t>FORGE HEALTH GROUP</a:t>
                      </a:r>
                    </a:p>
                  </a:txBody>
                  <a:tcPr marL="0" marR="0" marT="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Calibri" panose="020F0502020204030204" pitchFamily="34" charset="0"/>
                        </a:rPr>
                        <a:t>64</a:t>
                      </a:r>
                    </a:p>
                  </a:txBody>
                  <a:tcPr marL="0" marR="0" marT="0" marB="0" anchor="ctr">
                    <a:lnL w="6350" cap="flat" cmpd="sng" algn="ctr">
                      <a:no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23</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7.14%</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696B"/>
                    </a:solidFill>
                  </a:tcPr>
                </a:tc>
                <a:tc>
                  <a:txBody>
                    <a:bodyPr/>
                    <a:lstStyle/>
                    <a:p>
                      <a:pPr algn="ctr" fontAlgn="ctr"/>
                      <a:r>
                        <a:rPr lang="en-GB" sz="1400" b="0" i="0" u="none" strike="noStrike">
                          <a:solidFill>
                            <a:srgbClr val="000000"/>
                          </a:solidFill>
                          <a:effectLst/>
                          <a:latin typeface="Calibri" panose="020F0502020204030204" pitchFamily="34" charset="0"/>
                        </a:rPr>
                        <a:t>1</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7.14%</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B379"/>
                    </a:solidFill>
                  </a:tcPr>
                </a:tc>
                <a:tc>
                  <a:txBody>
                    <a:bodyPr/>
                    <a:lstStyle/>
                    <a:p>
                      <a:pPr algn="ctr" fontAlgn="ctr"/>
                      <a:r>
                        <a:rPr lang="en-GB" sz="1400" b="0" i="0" u="none" strike="noStrike">
                          <a:solidFill>
                            <a:srgbClr val="000000"/>
                          </a:solidFill>
                          <a:effectLst/>
                          <a:latin typeface="Calibri" panose="020F0502020204030204" pitchFamily="34" charset="0"/>
                        </a:rPr>
                        <a:t>6</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21.43%</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7E082"/>
                    </a:solidFill>
                  </a:tcPr>
                </a:tc>
                <a:extLst>
                  <a:ext uri="{0D108BD9-81ED-4DB2-BD59-A6C34878D82A}">
                    <a16:rowId xmlns:a16="http://schemas.microsoft.com/office/drawing/2014/main" val="442115391"/>
                  </a:ext>
                </a:extLst>
              </a:tr>
              <a:tr h="438895">
                <a:tc>
                  <a:txBody>
                    <a:bodyPr/>
                    <a:lstStyle/>
                    <a:p>
                      <a:pPr algn="l" fontAlgn="b"/>
                      <a:r>
                        <a:rPr lang="en-GB" sz="1400" b="0" i="0" u="none" strike="noStrike">
                          <a:solidFill>
                            <a:srgbClr val="000000"/>
                          </a:solidFill>
                          <a:effectLst/>
                          <a:latin typeface="Calibri" panose="020F0502020204030204" pitchFamily="34" charset="0"/>
                        </a:rPr>
                        <a:t>WINCOBANK MEDICAL CENTRE</a:t>
                      </a:r>
                    </a:p>
                  </a:txBody>
                  <a:tcPr marL="0" marR="0" marT="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Calibri" panose="020F0502020204030204" pitchFamily="34" charset="0"/>
                        </a:rPr>
                        <a:t>25</a:t>
                      </a:r>
                    </a:p>
                  </a:txBody>
                  <a:tcPr marL="0" marR="0" marT="0" marB="0" anchor="ctr">
                    <a:lnL w="6350" cap="flat" cmpd="sng" algn="ctr">
                      <a:no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10</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25.00%</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EB84"/>
                    </a:solidFill>
                  </a:tcPr>
                </a:tc>
                <a:tc>
                  <a:txBody>
                    <a:bodyPr/>
                    <a:lstStyle/>
                    <a:p>
                      <a:pPr algn="ctr" fontAlgn="ctr"/>
                      <a:r>
                        <a:rPr lang="en-GB" sz="1400" b="0" i="0" u="none" strike="noStrike">
                          <a:solidFill>
                            <a:srgbClr val="000000"/>
                          </a:solidFill>
                          <a:effectLst/>
                          <a:latin typeface="Calibri" panose="020F0502020204030204" pitchFamily="34" charset="0"/>
                        </a:rPr>
                        <a:t>4</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12.50%</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FEB84"/>
                    </a:solidFill>
                  </a:tcPr>
                </a:tc>
                <a:tc>
                  <a:txBody>
                    <a:bodyPr/>
                    <a:lstStyle/>
                    <a:p>
                      <a:pPr algn="ctr" fontAlgn="ctr"/>
                      <a:r>
                        <a:rPr lang="en-GB" sz="1400" b="0" i="0" u="none" strike="noStrike">
                          <a:solidFill>
                            <a:srgbClr val="000000"/>
                          </a:solidFill>
                          <a:effectLst/>
                          <a:latin typeface="Calibri" panose="020F0502020204030204" pitchFamily="34" charset="0"/>
                        </a:rPr>
                        <a:t>2</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4.17%</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696B"/>
                    </a:solidFill>
                  </a:tcPr>
                </a:tc>
                <a:extLst>
                  <a:ext uri="{0D108BD9-81ED-4DB2-BD59-A6C34878D82A}">
                    <a16:rowId xmlns:a16="http://schemas.microsoft.com/office/drawing/2014/main" val="2813230064"/>
                  </a:ext>
                </a:extLst>
              </a:tr>
              <a:tr h="219447">
                <a:tc>
                  <a:txBody>
                    <a:bodyPr/>
                    <a:lstStyle/>
                    <a:p>
                      <a:pPr algn="l" fontAlgn="b"/>
                      <a:r>
                        <a:rPr lang="en-GB" sz="1400" b="0" i="0" u="none" strike="noStrike">
                          <a:solidFill>
                            <a:srgbClr val="000000"/>
                          </a:solidFill>
                          <a:effectLst/>
                          <a:latin typeface="Calibri" panose="020F0502020204030204" pitchFamily="34" charset="0"/>
                        </a:rPr>
                        <a:t>BURNGREAVE SURGERY</a:t>
                      </a:r>
                    </a:p>
                  </a:txBody>
                  <a:tcPr marL="0" marR="0" marT="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1" i="0" u="none" strike="noStrike">
                          <a:solidFill>
                            <a:srgbClr val="000000"/>
                          </a:solidFill>
                          <a:effectLst/>
                          <a:latin typeface="Calibri" panose="020F0502020204030204" pitchFamily="34" charset="0"/>
                        </a:rPr>
                        <a:t>38</a:t>
                      </a:r>
                    </a:p>
                  </a:txBody>
                  <a:tcPr marL="0" marR="0" marT="0" marB="0" anchor="ctr">
                    <a:lnL w="6350" cap="flat" cmpd="sng" algn="ctr">
                      <a:no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9</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18.18%</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CB97A"/>
                    </a:solidFill>
                  </a:tcPr>
                </a:tc>
                <a:tc>
                  <a:txBody>
                    <a:bodyPr/>
                    <a:lstStyle/>
                    <a:p>
                      <a:pPr algn="ctr" fontAlgn="ctr"/>
                      <a:r>
                        <a:rPr lang="en-GB" sz="1400" b="0" i="0" u="none" strike="noStrike">
                          <a:solidFill>
                            <a:srgbClr val="000000"/>
                          </a:solidFill>
                          <a:effectLst/>
                          <a:latin typeface="Calibri" panose="020F0502020204030204" pitchFamily="34" charset="0"/>
                        </a:rPr>
                        <a:t>7</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18.18%</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92CC7E"/>
                    </a:solidFill>
                  </a:tcPr>
                </a:tc>
                <a:tc>
                  <a:txBody>
                    <a:bodyPr/>
                    <a:lstStyle/>
                    <a:p>
                      <a:pPr algn="ctr" fontAlgn="ctr"/>
                      <a:r>
                        <a:rPr lang="en-GB" sz="1400" b="0" i="0" u="none" strike="noStrike">
                          <a:solidFill>
                            <a:srgbClr val="000000"/>
                          </a:solidFill>
                          <a:effectLst/>
                          <a:latin typeface="Calibri" panose="020F0502020204030204" pitchFamily="34" charset="0"/>
                        </a:rPr>
                        <a:t>6</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18.18%</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483"/>
                    </a:solidFill>
                  </a:tcPr>
                </a:tc>
                <a:extLst>
                  <a:ext uri="{0D108BD9-81ED-4DB2-BD59-A6C34878D82A}">
                    <a16:rowId xmlns:a16="http://schemas.microsoft.com/office/drawing/2014/main" val="1679659464"/>
                  </a:ext>
                </a:extLst>
              </a:tr>
              <a:tr h="219447">
                <a:tc>
                  <a:txBody>
                    <a:bodyPr/>
                    <a:lstStyle/>
                    <a:p>
                      <a:pPr algn="l" fontAlgn="b"/>
                      <a:r>
                        <a:rPr lang="en-GB" sz="1400" b="0" i="0" u="none" strike="noStrike">
                          <a:solidFill>
                            <a:srgbClr val="000000"/>
                          </a:solidFill>
                          <a:effectLst/>
                          <a:latin typeface="Calibri" panose="020F0502020204030204" pitchFamily="34" charset="0"/>
                        </a:rPr>
                        <a:t>PAGE HALL MEDICAL CENTRE</a:t>
                      </a:r>
                    </a:p>
                  </a:txBody>
                  <a:tcPr marL="0" marR="0" marT="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1" i="0" u="none" strike="noStrike">
                          <a:solidFill>
                            <a:srgbClr val="000000"/>
                          </a:solidFill>
                          <a:effectLst/>
                          <a:latin typeface="Calibri" panose="020F0502020204030204" pitchFamily="34" charset="0"/>
                        </a:rPr>
                        <a:t>46</a:t>
                      </a:r>
                    </a:p>
                  </a:txBody>
                  <a:tcPr marL="0" marR="0" marT="0" marB="0" anchor="ctr">
                    <a:lnL w="6350" cap="flat" cmpd="sng" algn="ctr">
                      <a:no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15</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30.00%</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B5D680"/>
                    </a:solidFill>
                  </a:tcPr>
                </a:tc>
                <a:tc>
                  <a:txBody>
                    <a:bodyPr/>
                    <a:lstStyle/>
                    <a:p>
                      <a:pPr algn="ctr" fontAlgn="ctr"/>
                      <a:r>
                        <a:rPr lang="en-GB" sz="1400" b="0" i="0" u="none" strike="noStrike">
                          <a:solidFill>
                            <a:srgbClr val="000000"/>
                          </a:solidFill>
                          <a:effectLst/>
                          <a:latin typeface="Calibri" panose="020F0502020204030204" pitchFamily="34" charset="0"/>
                        </a:rPr>
                        <a:t>10</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20.00%</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6FC27C"/>
                    </a:solidFill>
                  </a:tcPr>
                </a:tc>
                <a:tc>
                  <a:txBody>
                    <a:bodyPr/>
                    <a:lstStyle/>
                    <a:p>
                      <a:pPr algn="ctr" fontAlgn="ctr"/>
                      <a:r>
                        <a:rPr lang="en-GB" sz="1400" b="0" i="0" u="none" strike="noStrike">
                          <a:solidFill>
                            <a:srgbClr val="000000"/>
                          </a:solidFill>
                          <a:effectLst/>
                          <a:latin typeface="Calibri" panose="020F0502020204030204" pitchFamily="34" charset="0"/>
                        </a:rPr>
                        <a:t>5</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20.00%</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EE283"/>
                    </a:solidFill>
                  </a:tcPr>
                </a:tc>
                <a:extLst>
                  <a:ext uri="{0D108BD9-81ED-4DB2-BD59-A6C34878D82A}">
                    <a16:rowId xmlns:a16="http://schemas.microsoft.com/office/drawing/2014/main" val="1890180179"/>
                  </a:ext>
                </a:extLst>
              </a:tr>
              <a:tr h="219447">
                <a:tc>
                  <a:txBody>
                    <a:bodyPr/>
                    <a:lstStyle/>
                    <a:p>
                      <a:pPr algn="l" fontAlgn="b"/>
                      <a:r>
                        <a:rPr lang="en-GB" sz="1400" b="0" i="0" u="none" strike="noStrike">
                          <a:solidFill>
                            <a:srgbClr val="000000"/>
                          </a:solidFill>
                          <a:effectLst/>
                          <a:latin typeface="Calibri" panose="020F0502020204030204" pitchFamily="34" charset="0"/>
                        </a:rPr>
                        <a:t>SHEFFIELD MEDICAL CENTRE</a:t>
                      </a:r>
                    </a:p>
                  </a:txBody>
                  <a:tcPr marL="0" marR="0" marT="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1" i="0" u="none" strike="noStrike">
                          <a:solidFill>
                            <a:srgbClr val="000000"/>
                          </a:solidFill>
                          <a:effectLst/>
                          <a:latin typeface="Calibri" panose="020F0502020204030204" pitchFamily="34" charset="0"/>
                        </a:rPr>
                        <a:t>17</a:t>
                      </a:r>
                    </a:p>
                  </a:txBody>
                  <a:tcPr marL="0" marR="0" marT="0" marB="0" anchor="ctr">
                    <a:lnL w="6350" cap="flat" cmpd="sng" algn="ctr">
                      <a:no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8</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32.35%</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92CC7E"/>
                    </a:solidFill>
                  </a:tcPr>
                </a:tc>
                <a:tc>
                  <a:txBody>
                    <a:bodyPr/>
                    <a:lstStyle/>
                    <a:p>
                      <a:pPr algn="ctr" fontAlgn="ctr"/>
                      <a:r>
                        <a:rPr lang="en-GB" sz="1400" b="0" i="0" u="none" strike="noStrike">
                          <a:solidFill>
                            <a:srgbClr val="000000"/>
                          </a:solidFill>
                          <a:effectLst/>
                          <a:latin typeface="Calibri" panose="020F0502020204030204" pitchFamily="34" charset="0"/>
                        </a:rPr>
                        <a:t>4</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20.59%</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63BE7B"/>
                    </a:solidFill>
                  </a:tcPr>
                </a:tc>
                <a:tc>
                  <a:txBody>
                    <a:bodyPr/>
                    <a:lstStyle/>
                    <a:p>
                      <a:pPr algn="ctr" fontAlgn="ctr"/>
                      <a:r>
                        <a:rPr lang="en-GB" sz="1400" b="0" i="0" u="none" strike="noStrike">
                          <a:solidFill>
                            <a:srgbClr val="000000"/>
                          </a:solidFill>
                          <a:effectLst/>
                          <a:latin typeface="Calibri" panose="020F0502020204030204" pitchFamily="34" charset="0"/>
                        </a:rPr>
                        <a:t>2</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8.82%</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BAB77"/>
                    </a:solidFill>
                  </a:tcPr>
                </a:tc>
                <a:extLst>
                  <a:ext uri="{0D108BD9-81ED-4DB2-BD59-A6C34878D82A}">
                    <a16:rowId xmlns:a16="http://schemas.microsoft.com/office/drawing/2014/main" val="3731002439"/>
                  </a:ext>
                </a:extLst>
              </a:tr>
              <a:tr h="219447">
                <a:tc>
                  <a:txBody>
                    <a:bodyPr/>
                    <a:lstStyle/>
                    <a:p>
                      <a:pPr algn="l" fontAlgn="b"/>
                      <a:r>
                        <a:rPr lang="en-GB" sz="1400" b="0" i="0" u="none" strike="noStrike">
                          <a:solidFill>
                            <a:srgbClr val="000000"/>
                          </a:solidFill>
                          <a:effectLst/>
                          <a:latin typeface="Calibri" panose="020F0502020204030204" pitchFamily="34" charset="0"/>
                        </a:rPr>
                        <a:t>UPWELL STREET SURGERY</a:t>
                      </a:r>
                    </a:p>
                  </a:txBody>
                  <a:tcPr marL="0" marR="0" marT="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1" i="0" u="none" strike="noStrike">
                          <a:solidFill>
                            <a:srgbClr val="000000"/>
                          </a:solidFill>
                          <a:effectLst/>
                          <a:latin typeface="Calibri" panose="020F0502020204030204" pitchFamily="34" charset="0"/>
                        </a:rPr>
                        <a:t>25</a:t>
                      </a:r>
                    </a:p>
                  </a:txBody>
                  <a:tcPr marL="0" marR="0" marT="0" marB="0" anchor="ctr">
                    <a:lnL w="6350" cap="flat" cmpd="sng" algn="ctr">
                      <a:no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12</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11.11%</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98570"/>
                    </a:solidFill>
                  </a:tcPr>
                </a:tc>
                <a:tc>
                  <a:txBody>
                    <a:bodyPr/>
                    <a:lstStyle/>
                    <a:p>
                      <a:pPr algn="ctr" fontAlgn="ctr"/>
                      <a:r>
                        <a:rPr lang="en-GB" sz="1400" b="0" i="0" u="none" strike="noStrike">
                          <a:solidFill>
                            <a:srgbClr val="000000"/>
                          </a:solidFill>
                          <a:effectLst/>
                          <a:latin typeface="Calibri" panose="020F0502020204030204" pitchFamily="34" charset="0"/>
                        </a:rPr>
                        <a:t>9</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5.56%</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BA276"/>
                    </a:solidFill>
                  </a:tcPr>
                </a:tc>
                <a:tc>
                  <a:txBody>
                    <a:bodyPr/>
                    <a:lstStyle/>
                    <a:p>
                      <a:pPr algn="ctr" fontAlgn="ctr"/>
                      <a:r>
                        <a:rPr lang="en-GB" sz="1400" b="0" i="0" u="none" strike="noStrike">
                          <a:solidFill>
                            <a:srgbClr val="000000"/>
                          </a:solidFill>
                          <a:effectLst/>
                          <a:latin typeface="Calibri" panose="020F0502020204030204" pitchFamily="34" charset="0"/>
                        </a:rPr>
                        <a:t>3</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en-GB" sz="1400" b="0" i="0" u="none" strike="noStrike">
                          <a:solidFill>
                            <a:srgbClr val="000000"/>
                          </a:solidFill>
                          <a:effectLst/>
                          <a:latin typeface="Calibri" panose="020F0502020204030204" pitchFamily="34" charset="0"/>
                        </a:rPr>
                        <a:t>5.56%</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97C6E"/>
                    </a:solidFill>
                  </a:tcPr>
                </a:tc>
                <a:extLst>
                  <a:ext uri="{0D108BD9-81ED-4DB2-BD59-A6C34878D82A}">
                    <a16:rowId xmlns:a16="http://schemas.microsoft.com/office/drawing/2014/main" val="1489361705"/>
                  </a:ext>
                </a:extLst>
              </a:tr>
              <a:tr h="219447">
                <a:tc>
                  <a:txBody>
                    <a:bodyPr/>
                    <a:lstStyle/>
                    <a:p>
                      <a:pPr algn="l" fontAlgn="b"/>
                      <a:endParaRPr lang="en-GB" sz="14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n-GB" sz="1400" b="0" i="0" u="none" strike="noStrike">
                          <a:solidFill>
                            <a:srgbClr val="000000"/>
                          </a:solidFill>
                          <a:effectLst/>
                          <a:latin typeface="Calibri" panose="020F0502020204030204" pitchFamily="34" charset="0"/>
                        </a:rPr>
                        <a:t>262</a:t>
                      </a:r>
                    </a:p>
                  </a:txBody>
                  <a:tcPr marL="0" marR="0" marT="0" marB="0" anchor="ctr">
                    <a:lnL w="6350" cap="flat" cmpd="sng" algn="ctr">
                      <a:no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n-GB" sz="1400" b="0" i="0" u="none" strike="noStrike">
                          <a:solidFill>
                            <a:srgbClr val="000000"/>
                          </a:solidFill>
                          <a:effectLst/>
                          <a:latin typeface="Calibri" panose="020F0502020204030204" pitchFamily="34" charset="0"/>
                        </a:rPr>
                        <a:t>93</a:t>
                      </a:r>
                    </a:p>
                  </a:txBody>
                  <a:tcPr marL="0" marR="0" marT="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n-GB" sz="1400" b="0" i="0" u="none" strike="noStrike">
                          <a:solidFill>
                            <a:srgbClr val="000000"/>
                          </a:solidFill>
                          <a:effectLst/>
                          <a:latin typeface="Calibri" panose="020F0502020204030204" pitchFamily="34" charset="0"/>
                        </a:rPr>
                        <a:t>35.50%</a:t>
                      </a:r>
                    </a:p>
                  </a:txBody>
                  <a:tcPr marL="0" marR="0" marT="0" marB="0" anchor="ctr">
                    <a:lnL>
                      <a:noFill/>
                    </a:lnL>
                    <a:lnR>
                      <a:noFill/>
                    </a:lnR>
                    <a:lnT w="6350" cap="flat" cmpd="sng" algn="ctr">
                      <a:solidFill>
                        <a:srgbClr val="8EA9DB"/>
                      </a:solidFill>
                      <a:prstDash val="solid"/>
                      <a:round/>
                      <a:headEnd type="none" w="med" len="med"/>
                      <a:tailEnd type="none" w="med" len="med"/>
                    </a:lnT>
                    <a:lnB>
                      <a:noFill/>
                    </a:lnB>
                    <a:solidFill>
                      <a:srgbClr val="63BE7B"/>
                    </a:solidFill>
                  </a:tcPr>
                </a:tc>
                <a:tc>
                  <a:txBody>
                    <a:bodyPr/>
                    <a:lstStyle/>
                    <a:p>
                      <a:pPr algn="ctr" fontAlgn="ctr"/>
                      <a:r>
                        <a:rPr lang="en-GB" sz="1400" b="0" i="0" u="none" strike="noStrike">
                          <a:solidFill>
                            <a:srgbClr val="000000"/>
                          </a:solidFill>
                          <a:effectLst/>
                          <a:latin typeface="Calibri" panose="020F0502020204030204" pitchFamily="34" charset="0"/>
                        </a:rPr>
                        <a:t>35</a:t>
                      </a:r>
                    </a:p>
                  </a:txBody>
                  <a:tcPr marL="0" marR="0" marT="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n-GB" sz="1400" b="0" i="0" u="none" strike="noStrike">
                          <a:solidFill>
                            <a:srgbClr val="000000"/>
                          </a:solidFill>
                          <a:effectLst/>
                          <a:latin typeface="Calibri" panose="020F0502020204030204" pitchFamily="34" charset="0"/>
                        </a:rPr>
                        <a:t>13.36%</a:t>
                      </a:r>
                    </a:p>
                  </a:txBody>
                  <a:tcPr marL="0" marR="0" marT="0" marB="0" anchor="ctr">
                    <a:lnL>
                      <a:noFill/>
                    </a:lnL>
                    <a:lnR>
                      <a:noFill/>
                    </a:lnR>
                    <a:lnT w="6350" cap="flat" cmpd="sng" algn="ctr">
                      <a:solidFill>
                        <a:srgbClr val="8EA9DB"/>
                      </a:solidFill>
                      <a:prstDash val="solid"/>
                      <a:round/>
                      <a:headEnd type="none" w="med" len="med"/>
                      <a:tailEnd type="none" w="med" len="med"/>
                    </a:lnT>
                    <a:lnB>
                      <a:noFill/>
                    </a:lnB>
                    <a:solidFill>
                      <a:srgbClr val="EFE784"/>
                    </a:solidFill>
                  </a:tcPr>
                </a:tc>
                <a:tc>
                  <a:txBody>
                    <a:bodyPr/>
                    <a:lstStyle/>
                    <a:p>
                      <a:pPr algn="ctr" fontAlgn="ctr"/>
                      <a:r>
                        <a:rPr lang="en-GB" sz="1400" b="0" i="0" u="none" strike="noStrike">
                          <a:solidFill>
                            <a:srgbClr val="000000"/>
                          </a:solidFill>
                          <a:effectLst/>
                          <a:latin typeface="Calibri" panose="020F0502020204030204" pitchFamily="34" charset="0"/>
                        </a:rPr>
                        <a:t>27</a:t>
                      </a:r>
                    </a:p>
                  </a:txBody>
                  <a:tcPr marL="0" marR="0" marT="0"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n-GB" sz="1400" b="0" i="0" u="none" strike="noStrike">
                          <a:solidFill>
                            <a:srgbClr val="000000"/>
                          </a:solidFill>
                          <a:effectLst/>
                          <a:latin typeface="Calibri" panose="020F0502020204030204" pitchFamily="34" charset="0"/>
                        </a:rPr>
                        <a:t>10.31%</a:t>
                      </a:r>
                    </a:p>
                  </a:txBody>
                  <a:tcPr marL="0" marR="0" marT="0" marB="0" anchor="ctr">
                    <a:lnL>
                      <a:noFill/>
                    </a:lnL>
                    <a:lnR>
                      <a:noFill/>
                    </a:lnR>
                    <a:lnT w="6350" cap="flat" cmpd="sng" algn="ctr">
                      <a:solidFill>
                        <a:srgbClr val="8EA9DB"/>
                      </a:solidFill>
                      <a:prstDash val="solid"/>
                      <a:round/>
                      <a:headEnd type="none" w="med" len="med"/>
                      <a:tailEnd type="none" w="med" len="med"/>
                    </a:lnT>
                    <a:lnB>
                      <a:noFill/>
                    </a:lnB>
                    <a:solidFill>
                      <a:srgbClr val="FCC07B"/>
                    </a:solidFill>
                  </a:tcPr>
                </a:tc>
                <a:extLst>
                  <a:ext uri="{0D108BD9-81ED-4DB2-BD59-A6C34878D82A}">
                    <a16:rowId xmlns:a16="http://schemas.microsoft.com/office/drawing/2014/main" val="2458841285"/>
                  </a:ext>
                </a:extLst>
              </a:tr>
            </a:tbl>
          </a:graphicData>
        </a:graphic>
      </p:graphicFrame>
      <p:sp>
        <p:nvSpPr>
          <p:cNvPr id="12" name="TextBox 11">
            <a:extLst>
              <a:ext uri="{FF2B5EF4-FFF2-40B4-BE49-F238E27FC236}">
                <a16:creationId xmlns:a16="http://schemas.microsoft.com/office/drawing/2014/main" id="{5CA2DAAA-D27F-3E9A-1B5A-65B499115F93}"/>
              </a:ext>
            </a:extLst>
          </p:cNvPr>
          <p:cNvSpPr txBox="1"/>
          <p:nvPr/>
        </p:nvSpPr>
        <p:spPr>
          <a:xfrm>
            <a:off x="363682" y="6525489"/>
            <a:ext cx="9694718" cy="338554"/>
          </a:xfrm>
          <a:prstGeom prst="rect">
            <a:avLst/>
          </a:prstGeom>
          <a:noFill/>
        </p:spPr>
        <p:txBody>
          <a:bodyPr wrap="square" rtlCol="0">
            <a:spAutoFit/>
          </a:bodyPr>
          <a:lstStyle/>
          <a:p>
            <a:r>
              <a:rPr lang="en-GB" sz="1600" dirty="0"/>
              <a:t>Data Source Local Searches SY: February 2023 – February 2024. </a:t>
            </a:r>
          </a:p>
        </p:txBody>
      </p:sp>
    </p:spTree>
    <p:extLst>
      <p:ext uri="{BB962C8B-B14F-4D97-AF65-F5344CB8AC3E}">
        <p14:creationId xmlns:p14="http://schemas.microsoft.com/office/powerpoint/2010/main" val="2809079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D2B786-5D4F-C2DB-7380-689414E5A2B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p>
        </p:txBody>
      </p:sp>
      <p:sp>
        <p:nvSpPr>
          <p:cNvPr id="7" name="Title 6">
            <a:extLst>
              <a:ext uri="{FF2B5EF4-FFF2-40B4-BE49-F238E27FC236}">
                <a16:creationId xmlns:a16="http://schemas.microsoft.com/office/drawing/2014/main" id="{2CBDA90A-543C-F2D3-02B8-C4A9712A2C02}"/>
              </a:ext>
            </a:extLst>
          </p:cNvPr>
          <p:cNvSpPr>
            <a:spLocks noGrp="1"/>
          </p:cNvSpPr>
          <p:nvPr>
            <p:ph type="title"/>
          </p:nvPr>
        </p:nvSpPr>
        <p:spPr>
          <a:xfrm>
            <a:off x="3627472" y="90735"/>
            <a:ext cx="4937056" cy="826314"/>
          </a:xfrm>
        </p:spPr>
        <p:txBody>
          <a:bodyPr/>
          <a:lstStyle/>
          <a:p>
            <a:r>
              <a:rPr lang="en-GB" b="1">
                <a:solidFill>
                  <a:srgbClr val="005EB8"/>
                </a:solidFill>
                <a:latin typeface="+mn-lt"/>
              </a:rPr>
              <a:t>Pilot </a:t>
            </a:r>
            <a:r>
              <a:rPr lang="en-GB" b="1" err="1">
                <a:solidFill>
                  <a:srgbClr val="005EB8"/>
                </a:solidFill>
                <a:latin typeface="+mn-lt"/>
              </a:rPr>
              <a:t>Burngreave</a:t>
            </a:r>
            <a:r>
              <a:rPr lang="en-GB" b="1">
                <a:solidFill>
                  <a:srgbClr val="005EB8"/>
                </a:solidFill>
                <a:latin typeface="+mn-lt"/>
              </a:rPr>
              <a:t> Surgery  </a:t>
            </a:r>
          </a:p>
        </p:txBody>
      </p:sp>
      <p:sp>
        <p:nvSpPr>
          <p:cNvPr id="6" name="TextBox 5">
            <a:extLst>
              <a:ext uri="{FF2B5EF4-FFF2-40B4-BE49-F238E27FC236}">
                <a16:creationId xmlns:a16="http://schemas.microsoft.com/office/drawing/2014/main" id="{2E626845-5552-7E75-505E-7F004A8E2936}"/>
              </a:ext>
            </a:extLst>
          </p:cNvPr>
          <p:cNvSpPr txBox="1"/>
          <p:nvPr/>
        </p:nvSpPr>
        <p:spPr>
          <a:xfrm>
            <a:off x="95250" y="1148696"/>
            <a:ext cx="5642264" cy="4278094"/>
          </a:xfrm>
          <a:prstGeom prst="rect">
            <a:avLst/>
          </a:prstGeom>
          <a:noFill/>
        </p:spPr>
        <p:txBody>
          <a:bodyPr wrap="square" rtlCol="0">
            <a:spAutoFit/>
          </a:bodyPr>
          <a:lstStyle/>
          <a:p>
            <a:r>
              <a:rPr lang="en-GB" sz="2400" b="1">
                <a:solidFill>
                  <a:srgbClr val="0072CE"/>
                </a:solidFill>
              </a:rPr>
              <a:t>When? </a:t>
            </a:r>
          </a:p>
          <a:p>
            <a:pPr marL="285750" indent="-285750">
              <a:buFont typeface="Arial" panose="020B0604020202020204" pitchFamily="34" charset="0"/>
              <a:buChar char="•"/>
            </a:pPr>
            <a:r>
              <a:rPr lang="en-GB"/>
              <a:t>3 Thursday Morning at BG Practice (8 available appointments a day) </a:t>
            </a:r>
          </a:p>
          <a:p>
            <a:pPr marL="285750" indent="-285750">
              <a:buFont typeface="Arial" panose="020B0604020202020204" pitchFamily="34" charset="0"/>
              <a:buChar char="•"/>
            </a:pPr>
            <a:r>
              <a:rPr lang="en-GB"/>
              <a:t>Protected Clinic Time </a:t>
            </a:r>
          </a:p>
          <a:p>
            <a:endParaRPr lang="en-GB"/>
          </a:p>
          <a:p>
            <a:r>
              <a:rPr lang="en-GB" sz="2400" b="1">
                <a:solidFill>
                  <a:srgbClr val="41B6E6"/>
                </a:solidFill>
              </a:rPr>
              <a:t>How? </a:t>
            </a:r>
          </a:p>
          <a:p>
            <a:pPr marL="285750" indent="-285750">
              <a:buFont typeface="Arial" panose="020B0604020202020204" pitchFamily="34" charset="0"/>
              <a:buChar char="•"/>
            </a:pPr>
            <a:r>
              <a:rPr lang="en-GB"/>
              <a:t>Pre-booked Appointments</a:t>
            </a:r>
          </a:p>
          <a:p>
            <a:pPr marL="285750" indent="-285750">
              <a:buFont typeface="Arial" panose="020B0604020202020204" pitchFamily="34" charset="0"/>
              <a:buChar char="•"/>
            </a:pPr>
            <a:r>
              <a:rPr lang="en-GB"/>
              <a:t>Targeted Approach – Telephone Calls</a:t>
            </a:r>
          </a:p>
          <a:p>
            <a:endParaRPr lang="en-GB"/>
          </a:p>
          <a:p>
            <a:r>
              <a:rPr lang="en-GB" sz="2400" b="1">
                <a:solidFill>
                  <a:srgbClr val="00A499"/>
                </a:solidFill>
              </a:rPr>
              <a:t>Who? </a:t>
            </a:r>
          </a:p>
          <a:p>
            <a:pPr marL="285750" indent="-285750">
              <a:buFont typeface="Arial" panose="020B0604020202020204" pitchFamily="34" charset="0"/>
              <a:buChar char="•"/>
            </a:pPr>
            <a:r>
              <a:rPr lang="en-GB"/>
              <a:t>Practice Nurse </a:t>
            </a:r>
          </a:p>
          <a:p>
            <a:pPr marL="285750" indent="-285750">
              <a:buFont typeface="Arial" panose="020B0604020202020204" pitchFamily="34" charset="0"/>
              <a:buChar char="•"/>
            </a:pPr>
            <a:r>
              <a:rPr lang="en-GB"/>
              <a:t>Practice Manager</a:t>
            </a:r>
          </a:p>
          <a:p>
            <a:pPr marL="285750" indent="-285750">
              <a:buFont typeface="Arial" panose="020B0604020202020204" pitchFamily="34" charset="0"/>
              <a:buChar char="•"/>
            </a:pPr>
            <a:r>
              <a:rPr lang="en-GB"/>
              <a:t>Farah Akhtar Admin Support </a:t>
            </a:r>
          </a:p>
        </p:txBody>
      </p:sp>
      <p:sp>
        <p:nvSpPr>
          <p:cNvPr id="10" name="TextBox 9">
            <a:extLst>
              <a:ext uri="{FF2B5EF4-FFF2-40B4-BE49-F238E27FC236}">
                <a16:creationId xmlns:a16="http://schemas.microsoft.com/office/drawing/2014/main" id="{A0659A21-AF94-303D-529F-EFB3012F8827}"/>
              </a:ext>
            </a:extLst>
          </p:cNvPr>
          <p:cNvSpPr txBox="1"/>
          <p:nvPr/>
        </p:nvSpPr>
        <p:spPr>
          <a:xfrm>
            <a:off x="5547014" y="1180306"/>
            <a:ext cx="6549736" cy="3600986"/>
          </a:xfrm>
          <a:prstGeom prst="rect">
            <a:avLst/>
          </a:prstGeom>
          <a:noFill/>
        </p:spPr>
        <p:txBody>
          <a:bodyPr wrap="square" rtlCol="0">
            <a:spAutoFit/>
          </a:bodyPr>
          <a:lstStyle/>
          <a:p>
            <a:r>
              <a:rPr lang="en-GB" sz="2400" b="1">
                <a:solidFill>
                  <a:srgbClr val="78BE20"/>
                </a:solidFill>
              </a:rPr>
              <a:t>What Worked Well? </a:t>
            </a:r>
          </a:p>
          <a:p>
            <a:pPr marL="285750" indent="-285750">
              <a:buFont typeface="Arial" panose="020B0604020202020204" pitchFamily="34" charset="0"/>
              <a:buChar char="•"/>
            </a:pPr>
            <a:r>
              <a:rPr lang="en-GB"/>
              <a:t>Coaching and Education – reduce DNA </a:t>
            </a:r>
          </a:p>
          <a:p>
            <a:pPr marL="285750" indent="-285750">
              <a:buFont typeface="Arial" panose="020B0604020202020204" pitchFamily="34" charset="0"/>
              <a:buChar char="•"/>
            </a:pPr>
            <a:r>
              <a:rPr lang="en-GB"/>
              <a:t>Allowing time to ask questions/address any concerns.   </a:t>
            </a:r>
          </a:p>
          <a:p>
            <a:pPr marL="285750" indent="-285750">
              <a:buFont typeface="Arial" panose="020B0604020202020204" pitchFamily="34" charset="0"/>
              <a:buChar char="•"/>
            </a:pPr>
            <a:r>
              <a:rPr lang="en-GB"/>
              <a:t>Holistic Approach</a:t>
            </a:r>
          </a:p>
          <a:p>
            <a:pPr marL="285750" indent="-285750">
              <a:buFont typeface="Arial" panose="020B0604020202020204" pitchFamily="34" charset="0"/>
              <a:buChar char="•"/>
            </a:pPr>
            <a:r>
              <a:rPr lang="en-GB"/>
              <a:t>Utilise other appointments for any elements missed  </a:t>
            </a:r>
          </a:p>
          <a:p>
            <a:pPr marL="285750" indent="-285750">
              <a:buFont typeface="Arial" panose="020B0604020202020204" pitchFamily="34" charset="0"/>
              <a:buChar char="•"/>
            </a:pPr>
            <a:r>
              <a:rPr lang="en-GB"/>
              <a:t>Identifying areas of priority that are missing </a:t>
            </a:r>
          </a:p>
          <a:p>
            <a:endParaRPr lang="en-GB"/>
          </a:p>
          <a:p>
            <a:r>
              <a:rPr lang="en-GB" sz="2400" b="1">
                <a:solidFill>
                  <a:srgbClr val="AE2573"/>
                </a:solidFill>
              </a:rPr>
              <a:t>Lessons Learnt? </a:t>
            </a:r>
          </a:p>
          <a:p>
            <a:pPr marL="285750" indent="-285750">
              <a:buFont typeface="Arial" panose="020B0604020202020204" pitchFamily="34" charset="0"/>
              <a:buChar char="•"/>
            </a:pPr>
            <a:r>
              <a:rPr lang="en-GB"/>
              <a:t>Key to know what services are available in local areas for example Weight Management, Carb Smart </a:t>
            </a:r>
          </a:p>
          <a:p>
            <a:pPr marL="285750" indent="-285750">
              <a:buFont typeface="Arial" panose="020B0604020202020204" pitchFamily="34" charset="0"/>
              <a:buChar char="•"/>
            </a:pPr>
            <a:r>
              <a:rPr lang="en-GB"/>
              <a:t>Structured Approach to Appointments</a:t>
            </a:r>
          </a:p>
        </p:txBody>
      </p:sp>
      <p:sp>
        <p:nvSpPr>
          <p:cNvPr id="12" name="TextBox 11">
            <a:extLst>
              <a:ext uri="{FF2B5EF4-FFF2-40B4-BE49-F238E27FC236}">
                <a16:creationId xmlns:a16="http://schemas.microsoft.com/office/drawing/2014/main" id="{E7AA15AD-FA3A-E4AF-5950-42C9C1413121}"/>
              </a:ext>
            </a:extLst>
          </p:cNvPr>
          <p:cNvSpPr txBox="1"/>
          <p:nvPr/>
        </p:nvSpPr>
        <p:spPr>
          <a:xfrm>
            <a:off x="5547014" y="5012939"/>
            <a:ext cx="7067633" cy="1754326"/>
          </a:xfrm>
          <a:prstGeom prst="rect">
            <a:avLst/>
          </a:prstGeom>
          <a:noFill/>
        </p:spPr>
        <p:txBody>
          <a:bodyPr wrap="square" rtlCol="0">
            <a:spAutoFit/>
          </a:bodyPr>
          <a:lstStyle/>
          <a:p>
            <a:r>
              <a:rPr lang="en-GB" sz="2800" b="1">
                <a:solidFill>
                  <a:srgbClr val="FFB81C"/>
                </a:solidFill>
              </a:rPr>
              <a:t>Outcome</a:t>
            </a:r>
          </a:p>
          <a:p>
            <a:pPr marL="342900" indent="-342900">
              <a:buClr>
                <a:srgbClr val="FFB81C"/>
              </a:buClr>
              <a:buFont typeface="Courier New" panose="02070309020205020404" pitchFamily="49" charset="0"/>
              <a:buChar char="o"/>
            </a:pPr>
            <a:r>
              <a:rPr lang="en-GB"/>
              <a:t>Out of 24 appointments 21 were used. - 87.5% uptake</a:t>
            </a:r>
          </a:p>
          <a:p>
            <a:pPr marL="342900" indent="-342900">
              <a:buClr>
                <a:srgbClr val="FFB81C"/>
              </a:buClr>
              <a:buFont typeface="Courier New" panose="02070309020205020404" pitchFamily="49" charset="0"/>
              <a:buChar char="o"/>
            </a:pPr>
            <a:r>
              <a:rPr lang="en-GB"/>
              <a:t>Almost 53% increase 8 care </a:t>
            </a:r>
          </a:p>
          <a:p>
            <a:pPr marL="342900" indent="-342900">
              <a:buClr>
                <a:srgbClr val="FFB81C"/>
              </a:buClr>
              <a:buFont typeface="Courier New" panose="02070309020205020404" pitchFamily="49" charset="0"/>
              <a:buChar char="o"/>
            </a:pPr>
            <a:r>
              <a:rPr lang="en-GB"/>
              <a:t>43% increase 9 care </a:t>
            </a:r>
          </a:p>
          <a:p>
            <a:r>
              <a:rPr lang="en-GB"/>
              <a:t>  </a:t>
            </a:r>
          </a:p>
        </p:txBody>
      </p:sp>
    </p:spTree>
    <p:extLst>
      <p:ext uri="{BB962C8B-B14F-4D97-AF65-F5344CB8AC3E}">
        <p14:creationId xmlns:p14="http://schemas.microsoft.com/office/powerpoint/2010/main" val="1662254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D2B786-5D4F-C2DB-7380-689414E5A2B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p>
        </p:txBody>
      </p:sp>
      <p:sp>
        <p:nvSpPr>
          <p:cNvPr id="7" name="Title 6">
            <a:extLst>
              <a:ext uri="{FF2B5EF4-FFF2-40B4-BE49-F238E27FC236}">
                <a16:creationId xmlns:a16="http://schemas.microsoft.com/office/drawing/2014/main" id="{2CBDA90A-543C-F2D3-02B8-C4A9712A2C02}"/>
              </a:ext>
            </a:extLst>
          </p:cNvPr>
          <p:cNvSpPr>
            <a:spLocks noGrp="1"/>
          </p:cNvSpPr>
          <p:nvPr>
            <p:ph type="title"/>
          </p:nvPr>
        </p:nvSpPr>
        <p:spPr>
          <a:xfrm>
            <a:off x="4688846" y="49118"/>
            <a:ext cx="2805857" cy="784717"/>
          </a:xfrm>
        </p:spPr>
        <p:txBody>
          <a:bodyPr/>
          <a:lstStyle/>
          <a:p>
            <a:r>
              <a:rPr lang="en-GB" b="1">
                <a:solidFill>
                  <a:srgbClr val="005EB8"/>
                </a:solidFill>
                <a:latin typeface="+mn-lt"/>
              </a:rPr>
              <a:t>Case Study </a:t>
            </a:r>
          </a:p>
        </p:txBody>
      </p:sp>
      <p:sp>
        <p:nvSpPr>
          <p:cNvPr id="2" name="TextBox 1">
            <a:extLst>
              <a:ext uri="{FF2B5EF4-FFF2-40B4-BE49-F238E27FC236}">
                <a16:creationId xmlns:a16="http://schemas.microsoft.com/office/drawing/2014/main" id="{03004C8D-CD28-66F5-8900-2F9F260580B5}"/>
              </a:ext>
            </a:extLst>
          </p:cNvPr>
          <p:cNvSpPr txBox="1"/>
          <p:nvPr/>
        </p:nvSpPr>
        <p:spPr>
          <a:xfrm>
            <a:off x="1000125" y="640522"/>
            <a:ext cx="10191750" cy="1323439"/>
          </a:xfrm>
          <a:prstGeom prst="rect">
            <a:avLst/>
          </a:prstGeom>
          <a:noFill/>
        </p:spPr>
        <p:txBody>
          <a:bodyPr wrap="square" rtlCol="0">
            <a:spAutoFit/>
          </a:bodyPr>
          <a:lstStyle/>
          <a:p>
            <a:r>
              <a:rPr lang="en-GB"/>
              <a:t>32 years old, moved to the UK 4 years ago (2020) and changed address 4 times.  </a:t>
            </a:r>
          </a:p>
          <a:p>
            <a:r>
              <a:rPr lang="en-GB"/>
              <a:t>Diagnosed with Type 2 Diabetes in 2021. </a:t>
            </a:r>
            <a:r>
              <a:rPr lang="en-GB" b="1"/>
              <a:t>0 out of 9 Key Care Processes. </a:t>
            </a:r>
          </a:p>
          <a:p>
            <a:r>
              <a:rPr lang="en-GB" b="1"/>
              <a:t>Reluctant to accepted diagnosis of Type 2 Diabetes. </a:t>
            </a:r>
          </a:p>
          <a:p>
            <a:endParaRPr lang="en-GB"/>
          </a:p>
        </p:txBody>
      </p:sp>
      <p:sp>
        <p:nvSpPr>
          <p:cNvPr id="3" name="TextBox 2">
            <a:extLst>
              <a:ext uri="{FF2B5EF4-FFF2-40B4-BE49-F238E27FC236}">
                <a16:creationId xmlns:a16="http://schemas.microsoft.com/office/drawing/2014/main" id="{E304D890-1F03-AD31-5A0F-01DB0BAD7B64}"/>
              </a:ext>
            </a:extLst>
          </p:cNvPr>
          <p:cNvSpPr txBox="1"/>
          <p:nvPr/>
        </p:nvSpPr>
        <p:spPr>
          <a:xfrm>
            <a:off x="106680" y="4404870"/>
            <a:ext cx="6351270" cy="2308324"/>
          </a:xfrm>
          <a:prstGeom prst="rect">
            <a:avLst/>
          </a:prstGeom>
          <a:solidFill>
            <a:srgbClr val="41B6E6"/>
          </a:solidFill>
        </p:spPr>
        <p:txBody>
          <a:bodyPr wrap="square" rtlCol="0">
            <a:spAutoFit/>
          </a:bodyPr>
          <a:lstStyle/>
          <a:p>
            <a:pPr algn="ctr"/>
            <a:r>
              <a:rPr lang="en-GB" sz="1800" b="1">
                <a:solidFill>
                  <a:schemeClr val="bg1"/>
                </a:solidFill>
              </a:rPr>
              <a:t>Approach </a:t>
            </a:r>
          </a:p>
          <a:p>
            <a:r>
              <a:rPr lang="en-GB" sz="1800">
                <a:solidFill>
                  <a:schemeClr val="bg1"/>
                </a:solidFill>
              </a:rPr>
              <a:t>- Called patient </a:t>
            </a:r>
            <a:r>
              <a:rPr lang="en-GB" sz="1800" b="1">
                <a:solidFill>
                  <a:schemeClr val="bg1"/>
                </a:solidFill>
              </a:rPr>
              <a:t>several times at different times of the day </a:t>
            </a:r>
            <a:r>
              <a:rPr lang="en-GB" sz="1800">
                <a:solidFill>
                  <a:schemeClr val="bg1"/>
                </a:solidFill>
              </a:rPr>
              <a:t>– updated system with working pattern</a:t>
            </a:r>
          </a:p>
          <a:p>
            <a:r>
              <a:rPr lang="en-GB" sz="1800">
                <a:solidFill>
                  <a:schemeClr val="bg1"/>
                </a:solidFill>
              </a:rPr>
              <a:t>- Provided </a:t>
            </a:r>
            <a:r>
              <a:rPr lang="en-GB" sz="1800" b="1">
                <a:solidFill>
                  <a:schemeClr val="bg1"/>
                </a:solidFill>
              </a:rPr>
              <a:t>awareness </a:t>
            </a:r>
            <a:r>
              <a:rPr lang="en-GB" sz="1800">
                <a:solidFill>
                  <a:schemeClr val="bg1"/>
                </a:solidFill>
              </a:rPr>
              <a:t>T2 and the importance of Annual Reviews</a:t>
            </a:r>
          </a:p>
          <a:p>
            <a:r>
              <a:rPr lang="en-GB" sz="1800">
                <a:solidFill>
                  <a:schemeClr val="bg1"/>
                </a:solidFill>
              </a:rPr>
              <a:t>- Patient ‘</a:t>
            </a:r>
            <a:r>
              <a:rPr lang="en-GB" sz="1800" b="1">
                <a:solidFill>
                  <a:schemeClr val="bg1"/>
                </a:solidFill>
              </a:rPr>
              <a:t>didn’t care about Diabetes</a:t>
            </a:r>
            <a:r>
              <a:rPr lang="en-GB" sz="1800">
                <a:solidFill>
                  <a:schemeClr val="bg1"/>
                </a:solidFill>
              </a:rPr>
              <a:t>’ the only support they wanted was with housing.</a:t>
            </a:r>
          </a:p>
          <a:p>
            <a:r>
              <a:rPr lang="en-GB" sz="1800">
                <a:solidFill>
                  <a:schemeClr val="bg1"/>
                </a:solidFill>
              </a:rPr>
              <a:t>- Agreed to book an appointment at a time that suits </a:t>
            </a:r>
          </a:p>
          <a:p>
            <a:r>
              <a:rPr lang="en-GB" sz="1800">
                <a:solidFill>
                  <a:schemeClr val="bg1"/>
                </a:solidFill>
              </a:rPr>
              <a:t>- Appointment booked with Farah, Care Coordinator and GP  </a:t>
            </a:r>
          </a:p>
        </p:txBody>
      </p:sp>
      <p:sp>
        <p:nvSpPr>
          <p:cNvPr id="6" name="TextBox 5">
            <a:extLst>
              <a:ext uri="{FF2B5EF4-FFF2-40B4-BE49-F238E27FC236}">
                <a16:creationId xmlns:a16="http://schemas.microsoft.com/office/drawing/2014/main" id="{0592CC1C-539F-DC16-ED2F-D914E2E28DEE}"/>
              </a:ext>
            </a:extLst>
          </p:cNvPr>
          <p:cNvSpPr txBox="1"/>
          <p:nvPr/>
        </p:nvSpPr>
        <p:spPr>
          <a:xfrm>
            <a:off x="6567920" y="2086958"/>
            <a:ext cx="5517400" cy="2554545"/>
          </a:xfrm>
          <a:prstGeom prst="rect">
            <a:avLst/>
          </a:prstGeom>
          <a:solidFill>
            <a:srgbClr val="00A499"/>
          </a:solidFill>
        </p:spPr>
        <p:txBody>
          <a:bodyPr wrap="square">
            <a:spAutoFit/>
          </a:bodyPr>
          <a:lstStyle/>
          <a:p>
            <a:pPr algn="ctr"/>
            <a:r>
              <a:rPr lang="en-GB" b="1">
                <a:solidFill>
                  <a:schemeClr val="bg1"/>
                </a:solidFill>
              </a:rPr>
              <a:t>Outcome</a:t>
            </a:r>
          </a:p>
          <a:p>
            <a:r>
              <a:rPr lang="en-GB">
                <a:solidFill>
                  <a:schemeClr val="bg1"/>
                </a:solidFill>
              </a:rPr>
              <a:t>- Patient attended the appointment</a:t>
            </a:r>
          </a:p>
          <a:p>
            <a:r>
              <a:rPr lang="en-GB">
                <a:solidFill>
                  <a:schemeClr val="bg1"/>
                </a:solidFill>
              </a:rPr>
              <a:t>- Support was provided for housing </a:t>
            </a:r>
          </a:p>
          <a:p>
            <a:r>
              <a:rPr lang="en-GB">
                <a:solidFill>
                  <a:schemeClr val="bg1"/>
                </a:solidFill>
              </a:rPr>
              <a:t>- Address was updated </a:t>
            </a:r>
          </a:p>
          <a:p>
            <a:r>
              <a:rPr lang="en-GB">
                <a:solidFill>
                  <a:schemeClr val="bg1"/>
                </a:solidFill>
              </a:rPr>
              <a:t>- </a:t>
            </a:r>
            <a:r>
              <a:rPr lang="en-GB" b="1">
                <a:solidFill>
                  <a:schemeClr val="bg1"/>
                </a:solidFill>
              </a:rPr>
              <a:t>All 8 Care processes completed  </a:t>
            </a:r>
          </a:p>
          <a:p>
            <a:r>
              <a:rPr lang="en-GB">
                <a:solidFill>
                  <a:schemeClr val="bg1"/>
                </a:solidFill>
              </a:rPr>
              <a:t>- Booked Retinal Screening Appointment at the end of the day (before starts work) </a:t>
            </a:r>
          </a:p>
          <a:p>
            <a:r>
              <a:rPr lang="en-GB">
                <a:solidFill>
                  <a:schemeClr val="bg1"/>
                </a:solidFill>
              </a:rPr>
              <a:t>- Discussed local services and online platforms. </a:t>
            </a:r>
          </a:p>
        </p:txBody>
      </p:sp>
      <p:sp>
        <p:nvSpPr>
          <p:cNvPr id="10" name="TextBox 9">
            <a:extLst>
              <a:ext uri="{FF2B5EF4-FFF2-40B4-BE49-F238E27FC236}">
                <a16:creationId xmlns:a16="http://schemas.microsoft.com/office/drawing/2014/main" id="{139573A4-8EFE-5D02-7FBB-426D5BC22C10}"/>
              </a:ext>
            </a:extLst>
          </p:cNvPr>
          <p:cNvSpPr txBox="1"/>
          <p:nvPr/>
        </p:nvSpPr>
        <p:spPr>
          <a:xfrm>
            <a:off x="6938848" y="5559032"/>
            <a:ext cx="4690565" cy="919401"/>
          </a:xfrm>
          <a:prstGeom prst="roundRect">
            <a:avLst/>
          </a:prstGeom>
          <a:solidFill>
            <a:srgbClr val="FFB81C"/>
          </a:solidFill>
        </p:spPr>
        <p:txBody>
          <a:bodyPr wrap="square" rtlCol="0">
            <a:spAutoFit/>
          </a:bodyPr>
          <a:lstStyle/>
          <a:p>
            <a:r>
              <a:rPr lang="en-GB" sz="2400" b="1">
                <a:solidFill>
                  <a:schemeClr val="bg1"/>
                </a:solidFill>
              </a:rPr>
              <a:t>Took 3 years to attend, but only took 30 minutes to book</a:t>
            </a:r>
            <a:r>
              <a:rPr lang="en-GB" b="1">
                <a:solidFill>
                  <a:schemeClr val="bg1"/>
                </a:solidFill>
              </a:rPr>
              <a:t>. </a:t>
            </a:r>
          </a:p>
        </p:txBody>
      </p:sp>
      <p:sp>
        <p:nvSpPr>
          <p:cNvPr id="12" name="TextBox 11">
            <a:extLst>
              <a:ext uri="{FF2B5EF4-FFF2-40B4-BE49-F238E27FC236}">
                <a16:creationId xmlns:a16="http://schemas.microsoft.com/office/drawing/2014/main" id="{6270588E-D53C-D032-0A5F-1E0CAE004F73}"/>
              </a:ext>
            </a:extLst>
          </p:cNvPr>
          <p:cNvSpPr txBox="1"/>
          <p:nvPr/>
        </p:nvSpPr>
        <p:spPr>
          <a:xfrm>
            <a:off x="106679" y="1678580"/>
            <a:ext cx="6351269" cy="2616101"/>
          </a:xfrm>
          <a:prstGeom prst="rect">
            <a:avLst/>
          </a:prstGeom>
          <a:solidFill>
            <a:srgbClr val="005EB8"/>
          </a:solidFill>
        </p:spPr>
        <p:txBody>
          <a:bodyPr wrap="square" rtlCol="0">
            <a:spAutoFit/>
          </a:bodyPr>
          <a:lstStyle/>
          <a:p>
            <a:pPr algn="ctr"/>
            <a:r>
              <a:rPr lang="en-GB" sz="1800" b="1">
                <a:solidFill>
                  <a:schemeClr val="bg1"/>
                </a:solidFill>
              </a:rPr>
              <a:t>Problem </a:t>
            </a:r>
          </a:p>
          <a:p>
            <a:r>
              <a:rPr lang="en-GB" sz="1800">
                <a:solidFill>
                  <a:schemeClr val="bg1"/>
                </a:solidFill>
              </a:rPr>
              <a:t>- Incorrect address on System one </a:t>
            </a:r>
          </a:p>
          <a:p>
            <a:r>
              <a:rPr lang="en-GB" sz="1800">
                <a:solidFill>
                  <a:schemeClr val="bg1"/>
                </a:solidFill>
              </a:rPr>
              <a:t>- Fractured Relationship with GP</a:t>
            </a:r>
          </a:p>
          <a:p>
            <a:r>
              <a:rPr lang="en-GB" sz="1800">
                <a:solidFill>
                  <a:schemeClr val="bg1"/>
                </a:solidFill>
              </a:rPr>
              <a:t>- Works nights – Zero Hour Contract – Poor eating patterns </a:t>
            </a:r>
          </a:p>
          <a:p>
            <a:r>
              <a:rPr lang="en-GB" sz="1800">
                <a:solidFill>
                  <a:schemeClr val="bg1"/>
                </a:solidFill>
              </a:rPr>
              <a:t>- Doesn’t Answer private calls  </a:t>
            </a:r>
          </a:p>
          <a:p>
            <a:r>
              <a:rPr lang="en-GB" sz="1800">
                <a:solidFill>
                  <a:schemeClr val="bg1"/>
                </a:solidFill>
              </a:rPr>
              <a:t>- </a:t>
            </a:r>
            <a:r>
              <a:rPr lang="en-GB" sz="1800" b="1">
                <a:solidFill>
                  <a:schemeClr val="bg1"/>
                </a:solidFill>
              </a:rPr>
              <a:t>Complex Social Issues –Housing Priority </a:t>
            </a:r>
          </a:p>
          <a:p>
            <a:r>
              <a:rPr lang="en-GB" sz="1800">
                <a:solidFill>
                  <a:schemeClr val="bg1"/>
                </a:solidFill>
              </a:rPr>
              <a:t>- Living in private shared accommodation with 10 people – limited kitchen access </a:t>
            </a:r>
          </a:p>
          <a:p>
            <a:r>
              <a:rPr lang="en-GB" sz="1800">
                <a:solidFill>
                  <a:schemeClr val="bg1"/>
                </a:solidFill>
              </a:rPr>
              <a:t>- </a:t>
            </a:r>
            <a:r>
              <a:rPr lang="en-GB" sz="1800" b="1">
                <a:solidFill>
                  <a:schemeClr val="bg1"/>
                </a:solidFill>
              </a:rPr>
              <a:t>Concerns regarding vision  </a:t>
            </a:r>
            <a:endParaRPr lang="en-GB" b="1">
              <a:solidFill>
                <a:schemeClr val="bg1"/>
              </a:solidFill>
            </a:endParaRPr>
          </a:p>
        </p:txBody>
      </p:sp>
    </p:spTree>
    <p:extLst>
      <p:ext uri="{BB962C8B-B14F-4D97-AF65-F5344CB8AC3E}">
        <p14:creationId xmlns:p14="http://schemas.microsoft.com/office/powerpoint/2010/main" val="1924237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D2B786-5D4F-C2DB-7380-689414E5A2B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p>
        </p:txBody>
      </p:sp>
      <p:sp>
        <p:nvSpPr>
          <p:cNvPr id="7" name="Title 6">
            <a:extLst>
              <a:ext uri="{FF2B5EF4-FFF2-40B4-BE49-F238E27FC236}">
                <a16:creationId xmlns:a16="http://schemas.microsoft.com/office/drawing/2014/main" id="{2CBDA90A-543C-F2D3-02B8-C4A9712A2C02}"/>
              </a:ext>
            </a:extLst>
          </p:cNvPr>
          <p:cNvSpPr>
            <a:spLocks noGrp="1"/>
          </p:cNvSpPr>
          <p:nvPr>
            <p:ph type="title"/>
          </p:nvPr>
        </p:nvSpPr>
        <p:spPr>
          <a:xfrm>
            <a:off x="5125271" y="103852"/>
            <a:ext cx="1941459" cy="971344"/>
          </a:xfrm>
        </p:spPr>
        <p:txBody>
          <a:bodyPr/>
          <a:lstStyle/>
          <a:p>
            <a:r>
              <a:rPr lang="en-GB" b="1">
                <a:solidFill>
                  <a:srgbClr val="005EB8"/>
                </a:solidFill>
                <a:latin typeface="+mn-lt"/>
              </a:rPr>
              <a:t>Tops Tips  </a:t>
            </a:r>
          </a:p>
        </p:txBody>
      </p:sp>
      <p:sp>
        <p:nvSpPr>
          <p:cNvPr id="8" name="Rectangle: Folded Corner 7">
            <a:extLst>
              <a:ext uri="{FF2B5EF4-FFF2-40B4-BE49-F238E27FC236}">
                <a16:creationId xmlns:a16="http://schemas.microsoft.com/office/drawing/2014/main" id="{32366BDE-2666-FDF7-A789-1CCB0D3C8B13}"/>
              </a:ext>
            </a:extLst>
          </p:cNvPr>
          <p:cNvSpPr/>
          <p:nvPr/>
        </p:nvSpPr>
        <p:spPr>
          <a:xfrm>
            <a:off x="3178654" y="1075196"/>
            <a:ext cx="2339370" cy="2158478"/>
          </a:xfrm>
          <a:prstGeom prst="foldedCorner">
            <a:avLst/>
          </a:prstGeom>
          <a:solidFill>
            <a:srgbClr val="FFB8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Know what works for your patients. </a:t>
            </a:r>
          </a:p>
        </p:txBody>
      </p:sp>
      <p:sp>
        <p:nvSpPr>
          <p:cNvPr id="9" name="Rectangle: Folded Corner 8">
            <a:extLst>
              <a:ext uri="{FF2B5EF4-FFF2-40B4-BE49-F238E27FC236}">
                <a16:creationId xmlns:a16="http://schemas.microsoft.com/office/drawing/2014/main" id="{E2E68C45-FFCD-7A1E-6ABC-A53A851610F4}"/>
              </a:ext>
            </a:extLst>
          </p:cNvPr>
          <p:cNvSpPr/>
          <p:nvPr/>
        </p:nvSpPr>
        <p:spPr>
          <a:xfrm>
            <a:off x="262643" y="1075196"/>
            <a:ext cx="2339370" cy="2158478"/>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r>
              <a:rPr lang="en-GB" kern="1200"/>
              <a:t>Identify patients and review the missing care elements- To support conversations</a:t>
            </a:r>
            <a:endParaRPr lang="en-US" kern="1200"/>
          </a:p>
        </p:txBody>
      </p:sp>
      <p:sp>
        <p:nvSpPr>
          <p:cNvPr id="11" name="Rectangle: Folded Corner 10">
            <a:extLst>
              <a:ext uri="{FF2B5EF4-FFF2-40B4-BE49-F238E27FC236}">
                <a16:creationId xmlns:a16="http://schemas.microsoft.com/office/drawing/2014/main" id="{293B073B-3F9C-AEB4-C369-D4F86035D77F}"/>
              </a:ext>
            </a:extLst>
          </p:cNvPr>
          <p:cNvSpPr/>
          <p:nvPr/>
        </p:nvSpPr>
        <p:spPr>
          <a:xfrm>
            <a:off x="262643" y="3935674"/>
            <a:ext cx="2339370" cy="2158478"/>
          </a:xfrm>
          <a:prstGeom prst="foldedCorner">
            <a:avLst/>
          </a:prstGeom>
          <a:solidFill>
            <a:srgbClr val="FFB8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r>
              <a:rPr lang="en-GB" kern="1200"/>
              <a:t>Split Appointments where possible </a:t>
            </a:r>
            <a:endParaRPr lang="en-US" kern="1200"/>
          </a:p>
        </p:txBody>
      </p:sp>
      <p:sp>
        <p:nvSpPr>
          <p:cNvPr id="14" name="Rectangle: Folded Corner 13">
            <a:extLst>
              <a:ext uri="{FF2B5EF4-FFF2-40B4-BE49-F238E27FC236}">
                <a16:creationId xmlns:a16="http://schemas.microsoft.com/office/drawing/2014/main" id="{5479F8F7-0588-6EBC-0624-019BD899642D}"/>
              </a:ext>
            </a:extLst>
          </p:cNvPr>
          <p:cNvSpPr/>
          <p:nvPr/>
        </p:nvSpPr>
        <p:spPr>
          <a:xfrm>
            <a:off x="6094665" y="1072358"/>
            <a:ext cx="2339370" cy="2158478"/>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r>
              <a:rPr lang="en-GB" kern="1200"/>
              <a:t>Use Interpreters </a:t>
            </a:r>
            <a:endParaRPr lang="en-US" kern="1200"/>
          </a:p>
        </p:txBody>
      </p:sp>
      <p:sp>
        <p:nvSpPr>
          <p:cNvPr id="32" name="Rectangle: Folded Corner 31">
            <a:extLst>
              <a:ext uri="{FF2B5EF4-FFF2-40B4-BE49-F238E27FC236}">
                <a16:creationId xmlns:a16="http://schemas.microsoft.com/office/drawing/2014/main" id="{5E8DD280-1A82-49E9-D708-FBC7B531DA2D}"/>
              </a:ext>
            </a:extLst>
          </p:cNvPr>
          <p:cNvSpPr/>
          <p:nvPr/>
        </p:nvSpPr>
        <p:spPr>
          <a:xfrm>
            <a:off x="9010675" y="1066276"/>
            <a:ext cx="2339370" cy="2158478"/>
          </a:xfrm>
          <a:prstGeom prst="foldedCorner">
            <a:avLst/>
          </a:prstGeom>
          <a:solidFill>
            <a:srgbClr val="FFB8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r>
              <a:rPr lang="en-GB" kern="1200" dirty="0"/>
              <a:t>Know what services are available locally </a:t>
            </a:r>
            <a:endParaRPr lang="en-US" kern="1200" dirty="0"/>
          </a:p>
        </p:txBody>
      </p:sp>
      <p:sp>
        <p:nvSpPr>
          <p:cNvPr id="33" name="Rectangle: Folded Corner 32">
            <a:extLst>
              <a:ext uri="{FF2B5EF4-FFF2-40B4-BE49-F238E27FC236}">
                <a16:creationId xmlns:a16="http://schemas.microsoft.com/office/drawing/2014/main" id="{21242004-A09A-F6BF-5A75-974952BDBD7D}"/>
              </a:ext>
            </a:extLst>
          </p:cNvPr>
          <p:cNvSpPr/>
          <p:nvPr/>
        </p:nvSpPr>
        <p:spPr>
          <a:xfrm>
            <a:off x="3178654" y="3935674"/>
            <a:ext cx="2339370" cy="2158478"/>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r>
              <a:rPr lang="en-GB" kern="1200"/>
              <a:t>Coding</a:t>
            </a:r>
            <a:endParaRPr lang="en-US" kern="1200"/>
          </a:p>
        </p:txBody>
      </p:sp>
      <p:sp>
        <p:nvSpPr>
          <p:cNvPr id="34" name="Rectangle: Folded Corner 33">
            <a:extLst>
              <a:ext uri="{FF2B5EF4-FFF2-40B4-BE49-F238E27FC236}">
                <a16:creationId xmlns:a16="http://schemas.microsoft.com/office/drawing/2014/main" id="{D2DA318F-6C9E-169E-F8AE-AA6ED08A9DDE}"/>
              </a:ext>
            </a:extLst>
          </p:cNvPr>
          <p:cNvSpPr/>
          <p:nvPr/>
        </p:nvSpPr>
        <p:spPr>
          <a:xfrm>
            <a:off x="6094665" y="3940371"/>
            <a:ext cx="2339370" cy="2158478"/>
          </a:xfrm>
          <a:prstGeom prst="foldedCorner">
            <a:avLst/>
          </a:prstGeom>
          <a:solidFill>
            <a:srgbClr val="FFB8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r>
              <a:rPr lang="en-GB" kern="1200"/>
              <a:t>Retinal Screening. Support making appointments</a:t>
            </a:r>
            <a:r>
              <a:rPr lang="en-GB"/>
              <a:t>. </a:t>
            </a:r>
          </a:p>
          <a:p>
            <a:pPr marL="0" lvl="0" indent="0" algn="ctr" defTabSz="711200">
              <a:lnSpc>
                <a:spcPct val="90000"/>
              </a:lnSpc>
              <a:spcBef>
                <a:spcPct val="0"/>
              </a:spcBef>
              <a:spcAft>
                <a:spcPct val="35000"/>
              </a:spcAft>
              <a:buNone/>
            </a:pPr>
            <a:r>
              <a:rPr lang="en-GB" kern="1200"/>
              <a:t>Location options. </a:t>
            </a:r>
            <a:endParaRPr lang="en-US" kern="1200"/>
          </a:p>
        </p:txBody>
      </p:sp>
      <p:sp>
        <p:nvSpPr>
          <p:cNvPr id="35" name="Rectangle: Folded Corner 34">
            <a:extLst>
              <a:ext uri="{FF2B5EF4-FFF2-40B4-BE49-F238E27FC236}">
                <a16:creationId xmlns:a16="http://schemas.microsoft.com/office/drawing/2014/main" id="{904A3832-F428-051E-9E38-C639FEC2BD7A}"/>
              </a:ext>
            </a:extLst>
          </p:cNvPr>
          <p:cNvSpPr/>
          <p:nvPr/>
        </p:nvSpPr>
        <p:spPr>
          <a:xfrm>
            <a:off x="9010675" y="3935674"/>
            <a:ext cx="2339370" cy="2158478"/>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r>
              <a:rPr lang="en-GB" kern="1200"/>
              <a:t>Utilise any existing appointments. </a:t>
            </a:r>
            <a:endParaRPr lang="en-US" kern="1200"/>
          </a:p>
        </p:txBody>
      </p:sp>
    </p:spTree>
    <p:extLst>
      <p:ext uri="{BB962C8B-B14F-4D97-AF65-F5344CB8AC3E}">
        <p14:creationId xmlns:p14="http://schemas.microsoft.com/office/powerpoint/2010/main" val="3522689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BDA90A-543C-F2D3-02B8-C4A9712A2C02}"/>
              </a:ext>
            </a:extLst>
          </p:cNvPr>
          <p:cNvSpPr>
            <a:spLocks noGrp="1"/>
          </p:cNvSpPr>
          <p:nvPr>
            <p:ph type="title"/>
          </p:nvPr>
        </p:nvSpPr>
        <p:spPr>
          <a:xfrm>
            <a:off x="4800737" y="0"/>
            <a:ext cx="2590527" cy="675481"/>
          </a:xfrm>
        </p:spPr>
        <p:txBody>
          <a:bodyPr>
            <a:normAutofit/>
          </a:bodyPr>
          <a:lstStyle/>
          <a:p>
            <a:r>
              <a:rPr lang="en-GB" sz="3200" b="1">
                <a:solidFill>
                  <a:srgbClr val="005EB8"/>
                </a:solidFill>
                <a:latin typeface="+mn-lt"/>
              </a:rPr>
              <a:t>T2 Day Team </a:t>
            </a:r>
          </a:p>
        </p:txBody>
      </p:sp>
      <p:sp>
        <p:nvSpPr>
          <p:cNvPr id="13" name="TextBox 12">
            <a:extLst>
              <a:ext uri="{FF2B5EF4-FFF2-40B4-BE49-F238E27FC236}">
                <a16:creationId xmlns:a16="http://schemas.microsoft.com/office/drawing/2014/main" id="{DBFD8A15-EF2F-4DBC-74DE-A874EFBE8DEA}"/>
              </a:ext>
            </a:extLst>
          </p:cNvPr>
          <p:cNvSpPr txBox="1"/>
          <p:nvPr/>
        </p:nvSpPr>
        <p:spPr>
          <a:xfrm>
            <a:off x="8086725" y="8021384"/>
            <a:ext cx="6129336" cy="1908215"/>
          </a:xfrm>
          <a:prstGeom prst="rect">
            <a:avLst/>
          </a:prstGeom>
          <a:noFill/>
        </p:spPr>
        <p:txBody>
          <a:bodyPr wrap="square">
            <a:spAutoFit/>
          </a:bodyPr>
          <a:lstStyle/>
          <a:p>
            <a:pPr algn="l"/>
            <a:endParaRPr lang="en-GB" sz="1400" b="0" i="0" u="none" strike="noStrike" baseline="0">
              <a:solidFill>
                <a:srgbClr val="000000"/>
              </a:solidFill>
              <a:latin typeface="Arial" panose="020B0604020202020204" pitchFamily="34" charset="0"/>
            </a:endParaRPr>
          </a:p>
          <a:p>
            <a:endParaRPr lang="en-GB" sz="1400" b="0" i="0" u="none" strike="noStrike" baseline="0">
              <a:latin typeface="Arial" panose="020B0604020202020204" pitchFamily="34" charset="0"/>
            </a:endParaRPr>
          </a:p>
          <a:p>
            <a:r>
              <a:rPr lang="en-GB" sz="1800" b="0" i="0" u="none" strike="noStrike" baseline="0">
                <a:latin typeface="Arial" panose="020B0604020202020204" pitchFamily="34" charset="0"/>
              </a:rPr>
              <a:t>Most women with Type 2 diabetes who become pregnant are not prepared for pregnancy, and where blood glucose is not less than 48mmol/mol they are at increased risk of adverse maternal and neonatal outcomes.</a:t>
            </a:r>
          </a:p>
          <a:p>
            <a:endParaRPr lang="en-GB" sz="1800" b="0" i="0" u="none" strike="noStrike" baseline="0">
              <a:latin typeface="Arial" panose="020B0604020202020204" pitchFamily="34" charset="0"/>
            </a:endParaRPr>
          </a:p>
        </p:txBody>
      </p:sp>
      <p:grpSp>
        <p:nvGrpSpPr>
          <p:cNvPr id="2" name="Group 1">
            <a:extLst>
              <a:ext uri="{FF2B5EF4-FFF2-40B4-BE49-F238E27FC236}">
                <a16:creationId xmlns:a16="http://schemas.microsoft.com/office/drawing/2014/main" id="{BA5FE906-17EA-F815-CB72-296E84DDCF20}"/>
              </a:ext>
            </a:extLst>
          </p:cNvPr>
          <p:cNvGrpSpPr/>
          <p:nvPr/>
        </p:nvGrpSpPr>
        <p:grpSpPr>
          <a:xfrm>
            <a:off x="3051307" y="729065"/>
            <a:ext cx="6127486" cy="6010412"/>
            <a:chOff x="3040648" y="729065"/>
            <a:chExt cx="6127486" cy="6010412"/>
          </a:xfrm>
        </p:grpSpPr>
        <p:grpSp>
          <p:nvGrpSpPr>
            <p:cNvPr id="57" name="Group 56">
              <a:extLst>
                <a:ext uri="{FF2B5EF4-FFF2-40B4-BE49-F238E27FC236}">
                  <a16:creationId xmlns:a16="http://schemas.microsoft.com/office/drawing/2014/main" id="{6BA16297-CAFC-2202-FB30-C9F734CF8556}"/>
                </a:ext>
              </a:extLst>
            </p:cNvPr>
            <p:cNvGrpSpPr/>
            <p:nvPr/>
          </p:nvGrpSpPr>
          <p:grpSpPr>
            <a:xfrm>
              <a:off x="3040648" y="729065"/>
              <a:ext cx="6120020" cy="923330"/>
              <a:chOff x="175543" y="912105"/>
              <a:chExt cx="5879498" cy="923330"/>
            </a:xfrm>
          </p:grpSpPr>
          <p:pic>
            <p:nvPicPr>
              <p:cNvPr id="3" name="Graphic 2" descr="Pregnant lady outline">
                <a:extLst>
                  <a:ext uri="{FF2B5EF4-FFF2-40B4-BE49-F238E27FC236}">
                    <a16:creationId xmlns:a16="http://schemas.microsoft.com/office/drawing/2014/main" id="{3C362F4E-D73E-3FE3-6A6C-47F77FADDD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543" y="916573"/>
                <a:ext cx="914400" cy="914400"/>
              </a:xfrm>
              <a:prstGeom prst="rect">
                <a:avLst/>
              </a:prstGeom>
            </p:spPr>
          </p:pic>
          <p:sp>
            <p:nvSpPr>
              <p:cNvPr id="16" name="TextBox 15">
                <a:extLst>
                  <a:ext uri="{FF2B5EF4-FFF2-40B4-BE49-F238E27FC236}">
                    <a16:creationId xmlns:a16="http://schemas.microsoft.com/office/drawing/2014/main" id="{8DA63334-82B8-1EF7-641F-37D970AF5AAB}"/>
                  </a:ext>
                </a:extLst>
              </p:cNvPr>
              <p:cNvSpPr txBox="1"/>
              <p:nvPr/>
            </p:nvSpPr>
            <p:spPr>
              <a:xfrm>
                <a:off x="1040953" y="912105"/>
                <a:ext cx="5014088" cy="923330"/>
              </a:xfrm>
              <a:prstGeom prst="rect">
                <a:avLst/>
              </a:prstGeom>
              <a:solidFill>
                <a:srgbClr val="005EB8"/>
              </a:solidFill>
            </p:spPr>
            <p:txBody>
              <a:bodyPr wrap="square" rtlCol="0">
                <a:spAutoFit/>
              </a:bodyPr>
              <a:lstStyle/>
              <a:p>
                <a:r>
                  <a:rPr lang="en-GB" b="1">
                    <a:solidFill>
                      <a:schemeClr val="bg1"/>
                    </a:solidFill>
                  </a:rPr>
                  <a:t>Natalie Johnson - Diabetes Specialist Midwife</a:t>
                </a:r>
              </a:p>
              <a:p>
                <a:r>
                  <a:rPr lang="en-GB" b="1">
                    <a:solidFill>
                      <a:schemeClr val="bg1"/>
                    </a:solidFill>
                    <a:hlinkClick r:id="rId5">
                      <a:extLst>
                        <a:ext uri="{A12FA001-AC4F-418D-AE19-62706E023703}">
                          <ahyp:hlinkClr xmlns:ahyp="http://schemas.microsoft.com/office/drawing/2018/hyperlinkcolor" val="tx"/>
                        </a:ext>
                      </a:extLst>
                    </a:hlinkClick>
                  </a:rPr>
                  <a:t>Natalie.Johnson56@nhs.net</a:t>
                </a:r>
                <a:r>
                  <a:rPr lang="en-GB" b="1">
                    <a:solidFill>
                      <a:schemeClr val="bg1"/>
                    </a:solidFill>
                  </a:rPr>
                  <a:t>  </a:t>
                </a:r>
              </a:p>
              <a:p>
                <a:r>
                  <a:rPr lang="en-GB" b="1">
                    <a:solidFill>
                      <a:schemeClr val="bg1"/>
                    </a:solidFill>
                  </a:rPr>
                  <a:t>Support: Preconception Care and Pregnancy </a:t>
                </a:r>
              </a:p>
            </p:txBody>
          </p:sp>
        </p:grpSp>
        <p:grpSp>
          <p:nvGrpSpPr>
            <p:cNvPr id="56" name="Group 55">
              <a:extLst>
                <a:ext uri="{FF2B5EF4-FFF2-40B4-BE49-F238E27FC236}">
                  <a16:creationId xmlns:a16="http://schemas.microsoft.com/office/drawing/2014/main" id="{45BC1BA4-8F87-F31D-1BFA-4C79AC323A84}"/>
                </a:ext>
              </a:extLst>
            </p:cNvPr>
            <p:cNvGrpSpPr/>
            <p:nvPr/>
          </p:nvGrpSpPr>
          <p:grpSpPr>
            <a:xfrm>
              <a:off x="3077306" y="1699938"/>
              <a:ext cx="6083362" cy="1088489"/>
              <a:chOff x="16422" y="2164622"/>
              <a:chExt cx="6022003" cy="854833"/>
            </a:xfrm>
          </p:grpSpPr>
          <p:pic>
            <p:nvPicPr>
              <p:cNvPr id="12" name="Graphic 11" descr="Teacher with solid fill">
                <a:extLst>
                  <a:ext uri="{FF2B5EF4-FFF2-40B4-BE49-F238E27FC236}">
                    <a16:creationId xmlns:a16="http://schemas.microsoft.com/office/drawing/2014/main" id="{39502477-C621-011C-B7F0-52ED81AB76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422" y="2164622"/>
                <a:ext cx="759986" cy="854833"/>
              </a:xfrm>
              <a:prstGeom prst="rect">
                <a:avLst/>
              </a:prstGeom>
            </p:spPr>
          </p:pic>
          <p:sp>
            <p:nvSpPr>
              <p:cNvPr id="17" name="TextBox 16">
                <a:extLst>
                  <a:ext uri="{FF2B5EF4-FFF2-40B4-BE49-F238E27FC236}">
                    <a16:creationId xmlns:a16="http://schemas.microsoft.com/office/drawing/2014/main" id="{3D66740A-AA85-A7AF-99AE-734BF07AF8F0}"/>
                  </a:ext>
                </a:extLst>
              </p:cNvPr>
              <p:cNvSpPr txBox="1"/>
              <p:nvPr/>
            </p:nvSpPr>
            <p:spPr>
              <a:xfrm>
                <a:off x="871860" y="2170465"/>
                <a:ext cx="5166565" cy="725127"/>
              </a:xfrm>
              <a:prstGeom prst="rect">
                <a:avLst/>
              </a:prstGeom>
              <a:solidFill>
                <a:srgbClr val="0072CE"/>
              </a:solidFill>
            </p:spPr>
            <p:txBody>
              <a:bodyPr wrap="square" rtlCol="0">
                <a:spAutoFit/>
              </a:bodyPr>
              <a:lstStyle/>
              <a:p>
                <a:r>
                  <a:rPr lang="en-GB" b="1">
                    <a:solidFill>
                      <a:schemeClr val="bg1"/>
                    </a:solidFill>
                  </a:rPr>
                  <a:t>Katie Whitehead - Diabetes Practice Nurse Educator </a:t>
                </a:r>
              </a:p>
              <a:p>
                <a:r>
                  <a:rPr lang="en-GB" b="1">
                    <a:solidFill>
                      <a:schemeClr val="bg1"/>
                    </a:solidFill>
                    <a:hlinkClick r:id="rId8">
                      <a:extLst>
                        <a:ext uri="{A12FA001-AC4F-418D-AE19-62706E023703}">
                          <ahyp:hlinkClr xmlns:ahyp="http://schemas.microsoft.com/office/drawing/2018/hyperlinkcolor" val="tx"/>
                        </a:ext>
                      </a:extLst>
                    </a:hlinkClick>
                  </a:rPr>
                  <a:t>Katie.Whitehead@nhs.net</a:t>
                </a:r>
                <a:r>
                  <a:rPr lang="en-GB" b="1">
                    <a:solidFill>
                      <a:schemeClr val="bg1"/>
                    </a:solidFill>
                  </a:rPr>
                  <a:t> </a:t>
                </a:r>
              </a:p>
              <a:p>
                <a:r>
                  <a:rPr lang="en-GB" b="1">
                    <a:solidFill>
                      <a:schemeClr val="bg1"/>
                    </a:solidFill>
                  </a:rPr>
                  <a:t>Support: Raising Awareness &amp; Training  </a:t>
                </a:r>
              </a:p>
            </p:txBody>
          </p:sp>
        </p:grpSp>
        <p:grpSp>
          <p:nvGrpSpPr>
            <p:cNvPr id="55" name="Group 54">
              <a:extLst>
                <a:ext uri="{FF2B5EF4-FFF2-40B4-BE49-F238E27FC236}">
                  <a16:creationId xmlns:a16="http://schemas.microsoft.com/office/drawing/2014/main" id="{1CDBB893-5DC8-37B0-33E5-D30D0B5EACE6}"/>
                </a:ext>
              </a:extLst>
            </p:cNvPr>
            <p:cNvGrpSpPr/>
            <p:nvPr/>
          </p:nvGrpSpPr>
          <p:grpSpPr>
            <a:xfrm>
              <a:off x="3077307" y="2679175"/>
              <a:ext cx="6083361" cy="1105886"/>
              <a:chOff x="17322" y="3156671"/>
              <a:chExt cx="6037721" cy="914400"/>
            </a:xfrm>
          </p:grpSpPr>
          <p:sp>
            <p:nvSpPr>
              <p:cNvPr id="19" name="TextBox 18">
                <a:extLst>
                  <a:ext uri="{FF2B5EF4-FFF2-40B4-BE49-F238E27FC236}">
                    <a16:creationId xmlns:a16="http://schemas.microsoft.com/office/drawing/2014/main" id="{6E7A66F4-B29C-6533-E26E-ED7FF4511266}"/>
                  </a:ext>
                </a:extLst>
              </p:cNvPr>
              <p:cNvSpPr txBox="1"/>
              <p:nvPr/>
            </p:nvSpPr>
            <p:spPr>
              <a:xfrm>
                <a:off x="874991" y="3163058"/>
                <a:ext cx="5180052" cy="839799"/>
              </a:xfrm>
              <a:prstGeom prst="rect">
                <a:avLst/>
              </a:prstGeom>
              <a:solidFill>
                <a:srgbClr val="41B6E6"/>
              </a:solidFill>
            </p:spPr>
            <p:txBody>
              <a:bodyPr wrap="square" rtlCol="0">
                <a:spAutoFit/>
              </a:bodyPr>
              <a:lstStyle/>
              <a:p>
                <a:r>
                  <a:rPr lang="en-GB" b="1">
                    <a:solidFill>
                      <a:schemeClr val="bg1"/>
                    </a:solidFill>
                  </a:rPr>
                  <a:t>James Ball - Health and Wellbeing Coach </a:t>
                </a:r>
              </a:p>
              <a:p>
                <a:r>
                  <a:rPr lang="en-GB" b="1">
                    <a:solidFill>
                      <a:schemeClr val="bg1"/>
                    </a:solidFill>
                    <a:hlinkClick r:id="rId9">
                      <a:extLst>
                        <a:ext uri="{A12FA001-AC4F-418D-AE19-62706E023703}">
                          <ahyp:hlinkClr xmlns:ahyp="http://schemas.microsoft.com/office/drawing/2018/hyperlinkcolor" val="tx"/>
                        </a:ext>
                      </a:extLst>
                    </a:hlinkClick>
                  </a:rPr>
                  <a:t>James.Ball12@nhs.net</a:t>
                </a:r>
                <a:r>
                  <a:rPr lang="en-GB" b="1">
                    <a:solidFill>
                      <a:schemeClr val="bg1"/>
                    </a:solidFill>
                  </a:rPr>
                  <a:t> </a:t>
                </a:r>
              </a:p>
              <a:p>
                <a:r>
                  <a:rPr lang="en-GB" b="1">
                    <a:solidFill>
                      <a:schemeClr val="bg1"/>
                    </a:solidFill>
                  </a:rPr>
                  <a:t>Support: Florey Questionnaires &amp; Searches  </a:t>
                </a:r>
              </a:p>
            </p:txBody>
          </p:sp>
          <p:pic>
            <p:nvPicPr>
              <p:cNvPr id="25" name="Graphic 24" descr="Smart Phone with solid fill">
                <a:extLst>
                  <a:ext uri="{FF2B5EF4-FFF2-40B4-BE49-F238E27FC236}">
                    <a16:creationId xmlns:a16="http://schemas.microsoft.com/office/drawing/2014/main" id="{D6022000-6FDF-F443-0CC9-1BB5E4227D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22" y="3156671"/>
                <a:ext cx="914400" cy="914400"/>
              </a:xfrm>
              <a:prstGeom prst="rect">
                <a:avLst/>
              </a:prstGeom>
            </p:spPr>
          </p:pic>
        </p:grpSp>
        <p:grpSp>
          <p:nvGrpSpPr>
            <p:cNvPr id="54" name="Group 53">
              <a:extLst>
                <a:ext uri="{FF2B5EF4-FFF2-40B4-BE49-F238E27FC236}">
                  <a16:creationId xmlns:a16="http://schemas.microsoft.com/office/drawing/2014/main" id="{F357412E-08A6-462B-CD36-40E7FCF32CB7}"/>
                </a:ext>
              </a:extLst>
            </p:cNvPr>
            <p:cNvGrpSpPr/>
            <p:nvPr/>
          </p:nvGrpSpPr>
          <p:grpSpPr>
            <a:xfrm>
              <a:off x="3116724" y="3759578"/>
              <a:ext cx="6043943" cy="1323439"/>
              <a:chOff x="256515" y="4134033"/>
              <a:chExt cx="5798528" cy="1323439"/>
            </a:xfrm>
          </p:grpSpPr>
          <p:sp>
            <p:nvSpPr>
              <p:cNvPr id="20" name="TextBox 19">
                <a:extLst>
                  <a:ext uri="{FF2B5EF4-FFF2-40B4-BE49-F238E27FC236}">
                    <a16:creationId xmlns:a16="http://schemas.microsoft.com/office/drawing/2014/main" id="{076F6025-4240-44FF-5C1A-7DE4C7BC41FE}"/>
                  </a:ext>
                </a:extLst>
              </p:cNvPr>
              <p:cNvSpPr txBox="1"/>
              <p:nvPr/>
            </p:nvSpPr>
            <p:spPr>
              <a:xfrm>
                <a:off x="1040599" y="4134033"/>
                <a:ext cx="5014444" cy="1323439"/>
              </a:xfrm>
              <a:prstGeom prst="rect">
                <a:avLst/>
              </a:prstGeom>
              <a:solidFill>
                <a:srgbClr val="00A9CE"/>
              </a:solidFill>
            </p:spPr>
            <p:txBody>
              <a:bodyPr wrap="square" rtlCol="0">
                <a:spAutoFit/>
              </a:bodyPr>
              <a:lstStyle/>
              <a:p>
                <a:r>
                  <a:rPr lang="en-GB" b="1">
                    <a:solidFill>
                      <a:schemeClr val="bg1"/>
                    </a:solidFill>
                  </a:rPr>
                  <a:t>Farah Akhtar - Health and Wellbeing Coach </a:t>
                </a:r>
              </a:p>
              <a:p>
                <a:r>
                  <a:rPr lang="en-GB" b="1">
                    <a:solidFill>
                      <a:schemeClr val="bg1"/>
                    </a:solidFill>
                  </a:rPr>
                  <a:t>Foundry PCN  </a:t>
                </a:r>
              </a:p>
              <a:p>
                <a:r>
                  <a:rPr lang="en-GB" b="1">
                    <a:solidFill>
                      <a:schemeClr val="bg1"/>
                    </a:solidFill>
                    <a:hlinkClick r:id="rId12">
                      <a:extLst>
                        <a:ext uri="{A12FA001-AC4F-418D-AE19-62706E023703}">
                          <ahyp:hlinkClr xmlns:ahyp="http://schemas.microsoft.com/office/drawing/2018/hyperlinkcolor" val="tx"/>
                        </a:ext>
                      </a:extLst>
                    </a:hlinkClick>
                  </a:rPr>
                  <a:t>Farah.Akhtar4@nhs.net</a:t>
                </a:r>
                <a:r>
                  <a:rPr lang="en-GB" b="1">
                    <a:solidFill>
                      <a:schemeClr val="bg1"/>
                    </a:solidFill>
                  </a:rPr>
                  <a:t> </a:t>
                </a:r>
              </a:p>
              <a:p>
                <a:r>
                  <a:rPr lang="en-GB" b="1">
                    <a:solidFill>
                      <a:schemeClr val="bg1"/>
                    </a:solidFill>
                  </a:rPr>
                  <a:t>Support: Target Approach to increase 9 care </a:t>
                </a:r>
              </a:p>
            </p:txBody>
          </p:sp>
          <p:pic>
            <p:nvPicPr>
              <p:cNvPr id="28" name="Graphic 27" descr="Questions with solid fill">
                <a:extLst>
                  <a:ext uri="{FF2B5EF4-FFF2-40B4-BE49-F238E27FC236}">
                    <a16:creationId xmlns:a16="http://schemas.microsoft.com/office/drawing/2014/main" id="{449A3701-773E-E26E-C0F8-F66702E5459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6515" y="4386656"/>
                <a:ext cx="698739" cy="778433"/>
              </a:xfrm>
              <a:prstGeom prst="rect">
                <a:avLst/>
              </a:prstGeom>
            </p:spPr>
          </p:pic>
        </p:grpSp>
        <p:grpSp>
          <p:nvGrpSpPr>
            <p:cNvPr id="5" name="Group 4">
              <a:extLst>
                <a:ext uri="{FF2B5EF4-FFF2-40B4-BE49-F238E27FC236}">
                  <a16:creationId xmlns:a16="http://schemas.microsoft.com/office/drawing/2014/main" id="{98B23F16-6171-86C9-7AE4-BFB7F3A69BCF}"/>
                </a:ext>
              </a:extLst>
            </p:cNvPr>
            <p:cNvGrpSpPr/>
            <p:nvPr/>
          </p:nvGrpSpPr>
          <p:grpSpPr>
            <a:xfrm>
              <a:off x="3219789" y="5928002"/>
              <a:ext cx="5948345" cy="811475"/>
              <a:chOff x="-628" y="6127868"/>
              <a:chExt cx="6096630" cy="811475"/>
            </a:xfrm>
          </p:grpSpPr>
          <p:sp>
            <p:nvSpPr>
              <p:cNvPr id="22" name="TextBox 21">
                <a:extLst>
                  <a:ext uri="{FF2B5EF4-FFF2-40B4-BE49-F238E27FC236}">
                    <a16:creationId xmlns:a16="http://schemas.microsoft.com/office/drawing/2014/main" id="{33EF60B9-0DBD-9F1A-34E2-A9B78B3EF4F9}"/>
                  </a:ext>
                </a:extLst>
              </p:cNvPr>
              <p:cNvSpPr txBox="1"/>
              <p:nvPr/>
            </p:nvSpPr>
            <p:spPr>
              <a:xfrm>
                <a:off x="739033" y="6127868"/>
                <a:ext cx="5356969" cy="707886"/>
              </a:xfrm>
              <a:prstGeom prst="rect">
                <a:avLst/>
              </a:prstGeom>
              <a:solidFill>
                <a:srgbClr val="009639"/>
              </a:solidFill>
            </p:spPr>
            <p:txBody>
              <a:bodyPr wrap="square" rtlCol="0">
                <a:spAutoFit/>
              </a:bodyPr>
              <a:lstStyle/>
              <a:p>
                <a:r>
                  <a:rPr lang="en-GB" b="1">
                    <a:solidFill>
                      <a:schemeClr val="bg1"/>
                    </a:solidFill>
                  </a:rPr>
                  <a:t>Amy Moore - Diabetes Project Implementation  Officer. </a:t>
                </a:r>
                <a:r>
                  <a:rPr lang="en-GB" b="1">
                    <a:solidFill>
                      <a:schemeClr val="bg1"/>
                    </a:solidFill>
                    <a:hlinkClick r:id="rId15">
                      <a:extLst>
                        <a:ext uri="{A12FA001-AC4F-418D-AE19-62706E023703}">
                          <ahyp:hlinkClr xmlns:ahyp="http://schemas.microsoft.com/office/drawing/2018/hyperlinkcolor" val="tx"/>
                        </a:ext>
                      </a:extLst>
                    </a:hlinkClick>
                  </a:rPr>
                  <a:t>Amy.Moore56@nhs.net</a:t>
                </a:r>
                <a:r>
                  <a:rPr lang="en-GB" b="1">
                    <a:solidFill>
                      <a:schemeClr val="bg1"/>
                    </a:solidFill>
                  </a:rPr>
                  <a:t> </a:t>
                </a:r>
              </a:p>
            </p:txBody>
          </p:sp>
          <p:pic>
            <p:nvPicPr>
              <p:cNvPr id="48" name="Graphic 47" descr="Cheers with solid fill">
                <a:extLst>
                  <a:ext uri="{FF2B5EF4-FFF2-40B4-BE49-F238E27FC236}">
                    <a16:creationId xmlns:a16="http://schemas.microsoft.com/office/drawing/2014/main" id="{9FE693A0-5240-89A0-6BC0-5A3A033919F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8" y="6298509"/>
                <a:ext cx="640834" cy="640834"/>
              </a:xfrm>
              <a:prstGeom prst="rect">
                <a:avLst/>
              </a:prstGeom>
            </p:spPr>
          </p:pic>
        </p:grpSp>
        <p:grpSp>
          <p:nvGrpSpPr>
            <p:cNvPr id="53" name="Group 52">
              <a:extLst>
                <a:ext uri="{FF2B5EF4-FFF2-40B4-BE49-F238E27FC236}">
                  <a16:creationId xmlns:a16="http://schemas.microsoft.com/office/drawing/2014/main" id="{512ED59A-96CE-A390-E875-D3243673524F}"/>
                </a:ext>
              </a:extLst>
            </p:cNvPr>
            <p:cNvGrpSpPr/>
            <p:nvPr/>
          </p:nvGrpSpPr>
          <p:grpSpPr>
            <a:xfrm>
              <a:off x="3179112" y="5158062"/>
              <a:ext cx="5981554" cy="707886"/>
              <a:chOff x="358059" y="5390025"/>
              <a:chExt cx="5726529" cy="707886"/>
            </a:xfrm>
          </p:grpSpPr>
          <p:sp>
            <p:nvSpPr>
              <p:cNvPr id="21" name="TextBox 20">
                <a:extLst>
                  <a:ext uri="{FF2B5EF4-FFF2-40B4-BE49-F238E27FC236}">
                    <a16:creationId xmlns:a16="http://schemas.microsoft.com/office/drawing/2014/main" id="{90B926CA-3E03-611B-6076-B9C694683A61}"/>
                  </a:ext>
                </a:extLst>
              </p:cNvPr>
              <p:cNvSpPr txBox="1"/>
              <p:nvPr/>
            </p:nvSpPr>
            <p:spPr>
              <a:xfrm>
                <a:off x="1087903" y="5390025"/>
                <a:ext cx="4996685" cy="707886"/>
              </a:xfrm>
              <a:prstGeom prst="rect">
                <a:avLst/>
              </a:prstGeom>
              <a:solidFill>
                <a:srgbClr val="00A499"/>
              </a:solidFill>
            </p:spPr>
            <p:txBody>
              <a:bodyPr wrap="square" rtlCol="0">
                <a:spAutoFit/>
              </a:bodyPr>
              <a:lstStyle/>
              <a:p>
                <a:r>
                  <a:rPr lang="en-GB" b="1">
                    <a:solidFill>
                      <a:schemeClr val="bg1"/>
                    </a:solidFill>
                  </a:rPr>
                  <a:t>Ani Kumar - SY, ICB, Programme Manager </a:t>
                </a:r>
              </a:p>
              <a:p>
                <a:r>
                  <a:rPr lang="en-GB" b="1">
                    <a:solidFill>
                      <a:schemeClr val="bg1"/>
                    </a:solidFill>
                    <a:hlinkClick r:id="rId18">
                      <a:extLst>
                        <a:ext uri="{A12FA001-AC4F-418D-AE19-62706E023703}">
                          <ahyp:hlinkClr xmlns:ahyp="http://schemas.microsoft.com/office/drawing/2018/hyperlinkcolor" val="tx"/>
                        </a:ext>
                      </a:extLst>
                    </a:hlinkClick>
                  </a:rPr>
                  <a:t>Ani.Kumar@nhs.net</a:t>
                </a:r>
                <a:r>
                  <a:rPr lang="en-GB" b="1">
                    <a:solidFill>
                      <a:schemeClr val="bg1"/>
                    </a:solidFill>
                  </a:rPr>
                  <a:t> </a:t>
                </a:r>
              </a:p>
            </p:txBody>
          </p:sp>
          <p:pic>
            <p:nvPicPr>
              <p:cNvPr id="50" name="Graphic 49" descr="Users outline">
                <a:extLst>
                  <a:ext uri="{FF2B5EF4-FFF2-40B4-BE49-F238E27FC236}">
                    <a16:creationId xmlns:a16="http://schemas.microsoft.com/office/drawing/2014/main" id="{6785D423-4CB9-401A-4BD6-84B3DC7B9AD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8059" y="5390025"/>
                <a:ext cx="573153" cy="573153"/>
              </a:xfrm>
              <a:prstGeom prst="rect">
                <a:avLst/>
              </a:prstGeom>
            </p:spPr>
          </p:pic>
        </p:grpSp>
      </p:grpSp>
    </p:spTree>
    <p:extLst>
      <p:ext uri="{BB962C8B-B14F-4D97-AF65-F5344CB8AC3E}">
        <p14:creationId xmlns:p14="http://schemas.microsoft.com/office/powerpoint/2010/main" val="2985205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BFCA8F-1868-8589-C547-AF2380D59B8B}"/>
              </a:ext>
            </a:extLst>
          </p:cNvPr>
          <p:cNvSpPr>
            <a:spLocks noGrp="1"/>
          </p:cNvSpPr>
          <p:nvPr>
            <p:ph idx="4294967295"/>
          </p:nvPr>
        </p:nvSpPr>
        <p:spPr>
          <a:xfrm>
            <a:off x="838200" y="748050"/>
            <a:ext cx="10515600" cy="2359025"/>
          </a:xfrm>
        </p:spPr>
        <p:txBody>
          <a:bodyPr/>
          <a:lstStyle/>
          <a:p>
            <a:pPr marL="0" indent="0" algn="ctr">
              <a:buNone/>
            </a:pPr>
            <a:r>
              <a:rPr lang="en-GB" sz="7200" b="1">
                <a:solidFill>
                  <a:srgbClr val="0072CE"/>
                </a:solidFill>
                <a:cs typeface="Calibri"/>
              </a:rPr>
              <a:t>What could we be doing differently? </a:t>
            </a:r>
            <a:endParaRPr lang="en-GB" sz="7200" b="1">
              <a:solidFill>
                <a:srgbClr val="0072CE"/>
              </a:solidFill>
            </a:endParaRPr>
          </a:p>
          <a:p>
            <a:endParaRPr lang="en-GB"/>
          </a:p>
        </p:txBody>
      </p:sp>
    </p:spTree>
    <p:extLst>
      <p:ext uri="{BB962C8B-B14F-4D97-AF65-F5344CB8AC3E}">
        <p14:creationId xmlns:p14="http://schemas.microsoft.com/office/powerpoint/2010/main" val="3613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3" name="TextBox 5">
            <a:extLst>
              <a:ext uri="{FF2B5EF4-FFF2-40B4-BE49-F238E27FC236}">
                <a16:creationId xmlns:a16="http://schemas.microsoft.com/office/drawing/2014/main" id="{3A71832B-F4A9-1A72-66EC-598B9BC44237}"/>
              </a:ext>
            </a:extLst>
          </p:cNvPr>
          <p:cNvGraphicFramePr/>
          <p:nvPr>
            <p:extLst>
              <p:ext uri="{D42A27DB-BD31-4B8C-83A1-F6EECF244321}">
                <p14:modId xmlns:p14="http://schemas.microsoft.com/office/powerpoint/2010/main" val="510965570"/>
              </p:ext>
            </p:extLst>
          </p:nvPr>
        </p:nvGraphicFramePr>
        <p:xfrm>
          <a:off x="1351175" y="247650"/>
          <a:ext cx="9697040" cy="6359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EFDBE027-81FF-2F29-4A1C-CAE40D2E9276}"/>
              </a:ext>
            </a:extLst>
          </p:cNvPr>
          <p:cNvSpPr txBox="1"/>
          <p:nvPr/>
        </p:nvSpPr>
        <p:spPr>
          <a:xfrm>
            <a:off x="11725275" y="247650"/>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4088080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D2B786-5D4F-C2DB-7380-689414E5A2B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p>
        </p:txBody>
      </p:sp>
      <p:sp>
        <p:nvSpPr>
          <p:cNvPr id="7" name="Title 6">
            <a:extLst>
              <a:ext uri="{FF2B5EF4-FFF2-40B4-BE49-F238E27FC236}">
                <a16:creationId xmlns:a16="http://schemas.microsoft.com/office/drawing/2014/main" id="{2CBDA90A-543C-F2D3-02B8-C4A9712A2C02}"/>
              </a:ext>
            </a:extLst>
          </p:cNvPr>
          <p:cNvSpPr>
            <a:spLocks noGrp="1"/>
          </p:cNvSpPr>
          <p:nvPr>
            <p:ph type="title" idx="4294967295"/>
          </p:nvPr>
        </p:nvSpPr>
        <p:spPr>
          <a:xfrm>
            <a:off x="1892300" y="63837"/>
            <a:ext cx="8407400" cy="1325563"/>
          </a:xfrm>
        </p:spPr>
        <p:txBody>
          <a:bodyPr/>
          <a:lstStyle/>
          <a:p>
            <a:r>
              <a:rPr lang="en-GB" b="1" u="sng" dirty="0">
                <a:solidFill>
                  <a:srgbClr val="005EB8"/>
                </a:solidFill>
                <a:latin typeface="+mn-lt"/>
              </a:rPr>
              <a:t>First Steps </a:t>
            </a:r>
            <a:r>
              <a:rPr lang="en-GB" b="1" dirty="0">
                <a:solidFill>
                  <a:srgbClr val="005EB8"/>
                </a:solidFill>
                <a:latin typeface="+mn-lt"/>
              </a:rPr>
              <a:t>in Supporting the T2 Day Programme</a:t>
            </a:r>
          </a:p>
        </p:txBody>
      </p:sp>
      <p:graphicFrame>
        <p:nvGraphicFramePr>
          <p:cNvPr id="17" name="TextBox 3">
            <a:extLst>
              <a:ext uri="{FF2B5EF4-FFF2-40B4-BE49-F238E27FC236}">
                <a16:creationId xmlns:a16="http://schemas.microsoft.com/office/drawing/2014/main" id="{0DA070E0-EF1C-6188-638B-635026FCCD50}"/>
              </a:ext>
            </a:extLst>
          </p:cNvPr>
          <p:cNvGraphicFramePr/>
          <p:nvPr>
            <p:extLst>
              <p:ext uri="{D42A27DB-BD31-4B8C-83A1-F6EECF244321}">
                <p14:modId xmlns:p14="http://schemas.microsoft.com/office/powerpoint/2010/main" val="1392529001"/>
              </p:ext>
            </p:extLst>
          </p:nvPr>
        </p:nvGraphicFramePr>
        <p:xfrm>
          <a:off x="106679" y="1311966"/>
          <a:ext cx="12150091" cy="5374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1E342C65-C621-BE26-9ECA-4EE87E2836F2}"/>
              </a:ext>
            </a:extLst>
          </p:cNvPr>
          <p:cNvSpPr/>
          <p:nvPr/>
        </p:nvSpPr>
        <p:spPr>
          <a:xfrm>
            <a:off x="4772025" y="854471"/>
            <a:ext cx="4895850" cy="1133475"/>
          </a:xfrm>
          <a:prstGeom prst="roundRect">
            <a:avLst/>
          </a:prstGeom>
          <a:solidFill>
            <a:srgbClr val="FFB81C"/>
          </a:solidFill>
          <a:ln>
            <a:solidFill>
              <a:srgbClr val="FFB8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bg1"/>
                </a:solidFill>
              </a:rPr>
              <a:t>KEY TAKE HOME MESSAGES</a:t>
            </a:r>
          </a:p>
        </p:txBody>
      </p:sp>
    </p:spTree>
    <p:extLst>
      <p:ext uri="{BB962C8B-B14F-4D97-AF65-F5344CB8AC3E}">
        <p14:creationId xmlns:p14="http://schemas.microsoft.com/office/powerpoint/2010/main" val="42358411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40B6D4-4548-387F-7189-4E86FB30AA07}"/>
              </a:ext>
            </a:extLst>
          </p:cNvPr>
          <p:cNvSpPr txBox="1"/>
          <p:nvPr/>
        </p:nvSpPr>
        <p:spPr>
          <a:xfrm>
            <a:off x="1471612" y="225260"/>
            <a:ext cx="92487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a:solidFill>
                  <a:srgbClr val="0072CE"/>
                </a:solidFill>
                <a:cs typeface="Calibri"/>
              </a:rPr>
              <a:t>What support is available? </a:t>
            </a:r>
            <a:endParaRPr lang="en-GB" sz="4400" b="1">
              <a:solidFill>
                <a:srgbClr val="0072CE"/>
              </a:solidFill>
            </a:endParaRPr>
          </a:p>
        </p:txBody>
      </p:sp>
      <p:sp>
        <p:nvSpPr>
          <p:cNvPr id="4" name="Rectangle: Rounded Corners 3">
            <a:extLst>
              <a:ext uri="{FF2B5EF4-FFF2-40B4-BE49-F238E27FC236}">
                <a16:creationId xmlns:a16="http://schemas.microsoft.com/office/drawing/2014/main" id="{D64BEDD2-BC49-FF3B-E516-8B38996567F6}"/>
              </a:ext>
            </a:extLst>
          </p:cNvPr>
          <p:cNvSpPr/>
          <p:nvPr/>
        </p:nvSpPr>
        <p:spPr>
          <a:xfrm>
            <a:off x="1471612" y="1329179"/>
            <a:ext cx="3836709" cy="1687398"/>
          </a:xfrm>
          <a:prstGeom prst="roundRect">
            <a:avLst/>
          </a:prstGeom>
          <a:solidFill>
            <a:srgbClr val="0072CE"/>
          </a:solidFill>
          <a:ln>
            <a:solidFill>
              <a:srgbClr val="FFB8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SY &amp; WY T2 DAY Monthly Education Lunch and Learn</a:t>
            </a:r>
          </a:p>
          <a:p>
            <a:pPr algn="ctr"/>
            <a:r>
              <a:rPr lang="en-GB" sz="2400" b="1" dirty="0">
                <a:solidFill>
                  <a:schemeClr val="bg1"/>
                </a:solidFill>
              </a:rPr>
              <a:t>April 2024-April 2025 </a:t>
            </a:r>
          </a:p>
        </p:txBody>
      </p:sp>
      <p:grpSp>
        <p:nvGrpSpPr>
          <p:cNvPr id="11" name="Group 10">
            <a:extLst>
              <a:ext uri="{FF2B5EF4-FFF2-40B4-BE49-F238E27FC236}">
                <a16:creationId xmlns:a16="http://schemas.microsoft.com/office/drawing/2014/main" id="{EEDCFE16-6230-E532-7144-7ED6AAF34C27}"/>
              </a:ext>
            </a:extLst>
          </p:cNvPr>
          <p:cNvGrpSpPr/>
          <p:nvPr/>
        </p:nvGrpSpPr>
        <p:grpSpPr>
          <a:xfrm>
            <a:off x="6435365" y="1329179"/>
            <a:ext cx="3836709" cy="1687398"/>
            <a:chOff x="4517011" y="1329179"/>
            <a:chExt cx="3836709" cy="1687398"/>
          </a:xfrm>
        </p:grpSpPr>
        <p:sp>
          <p:nvSpPr>
            <p:cNvPr id="5" name="Rectangle: Rounded Corners 4">
              <a:extLst>
                <a:ext uri="{FF2B5EF4-FFF2-40B4-BE49-F238E27FC236}">
                  <a16:creationId xmlns:a16="http://schemas.microsoft.com/office/drawing/2014/main" id="{42925925-5BB6-6E44-A038-87B2E247E24E}"/>
                </a:ext>
              </a:extLst>
            </p:cNvPr>
            <p:cNvSpPr/>
            <p:nvPr/>
          </p:nvSpPr>
          <p:spPr>
            <a:xfrm>
              <a:off x="4517011" y="1329179"/>
              <a:ext cx="3836709" cy="1687398"/>
            </a:xfrm>
            <a:prstGeom prst="roundRect">
              <a:avLst/>
            </a:prstGeom>
            <a:solidFill>
              <a:srgbClr val="FFB81C"/>
            </a:solidFill>
            <a:ln>
              <a:solidFill>
                <a:srgbClr val="0072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bg1"/>
                  </a:solidFill>
                </a:rPr>
                <a:t>SY Diabetes Share Point </a:t>
              </a:r>
            </a:p>
            <a:p>
              <a:pPr algn="ctr"/>
              <a:endParaRPr lang="en-GB" sz="2400" b="1">
                <a:solidFill>
                  <a:schemeClr val="bg1"/>
                </a:solidFill>
              </a:endParaRPr>
            </a:p>
          </p:txBody>
        </p:sp>
        <p:sp>
          <p:nvSpPr>
            <p:cNvPr id="7" name="Rectangle 2">
              <a:extLst>
                <a:ext uri="{FF2B5EF4-FFF2-40B4-BE49-F238E27FC236}">
                  <a16:creationId xmlns:a16="http://schemas.microsoft.com/office/drawing/2014/main" id="{D1226505-DFE5-455A-BF67-55B8D87FF639}"/>
                </a:ext>
              </a:extLst>
            </p:cNvPr>
            <p:cNvSpPr>
              <a:spLocks noChangeArrowheads="1"/>
            </p:cNvSpPr>
            <p:nvPr/>
          </p:nvSpPr>
          <p:spPr bwMode="auto">
            <a:xfrm>
              <a:off x="5788057" y="2205029"/>
              <a:ext cx="13008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hlinkClick r:id="rId2"/>
                </a:rPr>
                <a:t>Diabetes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8" name="Rectangle: Rounded Corners 7">
            <a:extLst>
              <a:ext uri="{FF2B5EF4-FFF2-40B4-BE49-F238E27FC236}">
                <a16:creationId xmlns:a16="http://schemas.microsoft.com/office/drawing/2014/main" id="{669FAA5D-974E-E833-8B2D-1BA01B3CB34A}"/>
              </a:ext>
            </a:extLst>
          </p:cNvPr>
          <p:cNvSpPr/>
          <p:nvPr/>
        </p:nvSpPr>
        <p:spPr>
          <a:xfrm>
            <a:off x="6435365" y="3555476"/>
            <a:ext cx="3836709" cy="1687398"/>
          </a:xfrm>
          <a:prstGeom prst="roundRect">
            <a:avLst/>
          </a:prstGeom>
          <a:solidFill>
            <a:srgbClr val="0072CE"/>
          </a:solidFill>
          <a:ln>
            <a:solidFill>
              <a:srgbClr val="FFB81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bg1"/>
                </a:solidFill>
              </a:rPr>
              <a:t>SY Diabetes Quarterly Newsletter </a:t>
            </a:r>
          </a:p>
        </p:txBody>
      </p:sp>
      <p:sp>
        <p:nvSpPr>
          <p:cNvPr id="9" name="Rectangle: Rounded Corners 8">
            <a:extLst>
              <a:ext uri="{FF2B5EF4-FFF2-40B4-BE49-F238E27FC236}">
                <a16:creationId xmlns:a16="http://schemas.microsoft.com/office/drawing/2014/main" id="{7F9D6DA3-F44D-08C9-EF06-C763D1E6ACA5}"/>
              </a:ext>
            </a:extLst>
          </p:cNvPr>
          <p:cNvSpPr/>
          <p:nvPr/>
        </p:nvSpPr>
        <p:spPr>
          <a:xfrm>
            <a:off x="1471612" y="3555476"/>
            <a:ext cx="3836709" cy="1687398"/>
          </a:xfrm>
          <a:prstGeom prst="roundRect">
            <a:avLst/>
          </a:prstGeom>
          <a:solidFill>
            <a:srgbClr val="FFB81C"/>
          </a:solidFill>
          <a:ln>
            <a:solidFill>
              <a:srgbClr val="0072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Online Training</a:t>
            </a:r>
          </a:p>
          <a:p>
            <a:pPr algn="ctr"/>
            <a:r>
              <a:rPr lang="en-GB" sz="2400" b="1" dirty="0">
                <a:solidFill>
                  <a:schemeClr val="bg1"/>
                </a:solidFill>
              </a:rPr>
              <a:t>This session, 1.1 support. Diabetes UK, CDEP</a:t>
            </a:r>
          </a:p>
        </p:txBody>
      </p:sp>
    </p:spTree>
    <p:extLst>
      <p:ext uri="{BB962C8B-B14F-4D97-AF65-F5344CB8AC3E}">
        <p14:creationId xmlns:p14="http://schemas.microsoft.com/office/powerpoint/2010/main" val="12834814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AAE957-0E51-0668-2D15-E7BB6051B0B4}"/>
              </a:ext>
            </a:extLst>
          </p:cNvPr>
          <p:cNvSpPr txBox="1"/>
          <p:nvPr/>
        </p:nvSpPr>
        <p:spPr>
          <a:xfrm>
            <a:off x="3886200" y="1847850"/>
            <a:ext cx="5191125" cy="1323439"/>
          </a:xfrm>
          <a:prstGeom prst="rect">
            <a:avLst/>
          </a:prstGeom>
          <a:noFill/>
        </p:spPr>
        <p:txBody>
          <a:bodyPr wrap="square" rtlCol="0">
            <a:spAutoFit/>
          </a:bodyPr>
          <a:lstStyle/>
          <a:p>
            <a:endParaRPr lang="en-GB"/>
          </a:p>
          <a:p>
            <a:endParaRPr lang="en-GB"/>
          </a:p>
          <a:p>
            <a:endParaRPr lang="en-GB"/>
          </a:p>
          <a:p>
            <a:r>
              <a:rPr lang="en-GB"/>
              <a:t>Clinical Guidance. </a:t>
            </a:r>
          </a:p>
        </p:txBody>
      </p:sp>
      <p:pic>
        <p:nvPicPr>
          <p:cNvPr id="4" name="Picture 3">
            <a:extLst>
              <a:ext uri="{FF2B5EF4-FFF2-40B4-BE49-F238E27FC236}">
                <a16:creationId xmlns:a16="http://schemas.microsoft.com/office/drawing/2014/main" id="{1433906E-DADE-9D33-5BDD-44982B986807}"/>
              </a:ext>
            </a:extLst>
          </p:cNvPr>
          <p:cNvPicPr>
            <a:picLocks noChangeAspect="1"/>
          </p:cNvPicPr>
          <p:nvPr/>
        </p:nvPicPr>
        <p:blipFill>
          <a:blip r:embed="rId2"/>
          <a:stretch>
            <a:fillRect/>
          </a:stretch>
        </p:blipFill>
        <p:spPr>
          <a:xfrm>
            <a:off x="1612135" y="1451998"/>
            <a:ext cx="8967729" cy="5044348"/>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CB80DD80-9D66-D4D0-A58D-D210F382DCD3}"/>
                  </a:ext>
                </a:extLst>
              </p14:cNvPr>
              <p14:cNvContentPartPr/>
              <p14:nvPr/>
            </p14:nvContentPartPr>
            <p14:xfrm>
              <a:off x="595654" y="1971882"/>
              <a:ext cx="360" cy="360"/>
            </p14:xfrm>
          </p:contentPart>
        </mc:Choice>
        <mc:Fallback xmlns="">
          <p:pic>
            <p:nvPicPr>
              <p:cNvPr id="6" name="Ink 5">
                <a:extLst>
                  <a:ext uri="{FF2B5EF4-FFF2-40B4-BE49-F238E27FC236}">
                    <a16:creationId xmlns:a16="http://schemas.microsoft.com/office/drawing/2014/main" id="{CB80DD80-9D66-D4D0-A58D-D210F382DCD3}"/>
                  </a:ext>
                </a:extLst>
              </p:cNvPr>
              <p:cNvPicPr/>
              <p:nvPr/>
            </p:nvPicPr>
            <p:blipFill>
              <a:blip r:embed="rId4"/>
              <a:stretch>
                <a:fillRect/>
              </a:stretch>
            </p:blipFill>
            <p:spPr>
              <a:xfrm>
                <a:off x="589534" y="196576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8B1F69C2-10E3-B4EA-4EB8-071686517A14}"/>
                  </a:ext>
                </a:extLst>
              </p14:cNvPr>
              <p14:cNvContentPartPr/>
              <p14:nvPr/>
            </p14:nvContentPartPr>
            <p14:xfrm>
              <a:off x="-105266" y="1033002"/>
              <a:ext cx="360" cy="360"/>
            </p14:xfrm>
          </p:contentPart>
        </mc:Choice>
        <mc:Fallback xmlns="">
          <p:pic>
            <p:nvPicPr>
              <p:cNvPr id="8" name="Ink 7">
                <a:extLst>
                  <a:ext uri="{FF2B5EF4-FFF2-40B4-BE49-F238E27FC236}">
                    <a16:creationId xmlns:a16="http://schemas.microsoft.com/office/drawing/2014/main" id="{8B1F69C2-10E3-B4EA-4EB8-071686517A14}"/>
                  </a:ext>
                </a:extLst>
              </p:cNvPr>
              <p:cNvPicPr/>
              <p:nvPr/>
            </p:nvPicPr>
            <p:blipFill>
              <a:blip r:embed="rId4"/>
              <a:stretch>
                <a:fillRect/>
              </a:stretch>
            </p:blipFill>
            <p:spPr>
              <a:xfrm>
                <a:off x="-111386" y="102688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1DF14A94-6908-41C4-F927-53DCA47B9705}"/>
                  </a:ext>
                </a:extLst>
              </p14:cNvPr>
              <p14:cNvContentPartPr/>
              <p14:nvPr/>
            </p14:nvContentPartPr>
            <p14:xfrm>
              <a:off x="-314426" y="1197882"/>
              <a:ext cx="360" cy="360"/>
            </p14:xfrm>
          </p:contentPart>
        </mc:Choice>
        <mc:Fallback xmlns="">
          <p:pic>
            <p:nvPicPr>
              <p:cNvPr id="10" name="Ink 9">
                <a:extLst>
                  <a:ext uri="{FF2B5EF4-FFF2-40B4-BE49-F238E27FC236}">
                    <a16:creationId xmlns:a16="http://schemas.microsoft.com/office/drawing/2014/main" id="{1DF14A94-6908-41C4-F927-53DCA47B9705}"/>
                  </a:ext>
                </a:extLst>
              </p:cNvPr>
              <p:cNvPicPr/>
              <p:nvPr/>
            </p:nvPicPr>
            <p:blipFill>
              <a:blip r:embed="rId4"/>
              <a:stretch>
                <a:fillRect/>
              </a:stretch>
            </p:blipFill>
            <p:spPr>
              <a:xfrm>
                <a:off x="-320546" y="119176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8128FFA8-A6E4-0C3E-AE7C-A3CCA508AD0C}"/>
                  </a:ext>
                </a:extLst>
              </p14:cNvPr>
              <p14:cNvContentPartPr/>
              <p14:nvPr/>
            </p14:nvContentPartPr>
            <p14:xfrm>
              <a:off x="4227334" y="536922"/>
              <a:ext cx="360" cy="360"/>
            </p14:xfrm>
          </p:contentPart>
        </mc:Choice>
        <mc:Fallback xmlns="">
          <p:pic>
            <p:nvPicPr>
              <p:cNvPr id="12" name="Ink 11">
                <a:extLst>
                  <a:ext uri="{FF2B5EF4-FFF2-40B4-BE49-F238E27FC236}">
                    <a16:creationId xmlns:a16="http://schemas.microsoft.com/office/drawing/2014/main" id="{8128FFA8-A6E4-0C3E-AE7C-A3CCA508AD0C}"/>
                  </a:ext>
                </a:extLst>
              </p:cNvPr>
              <p:cNvPicPr/>
              <p:nvPr/>
            </p:nvPicPr>
            <p:blipFill>
              <a:blip r:embed="rId4"/>
              <a:stretch>
                <a:fillRect/>
              </a:stretch>
            </p:blipFill>
            <p:spPr>
              <a:xfrm>
                <a:off x="4221214" y="530802"/>
                <a:ext cx="12600" cy="12600"/>
              </a:xfrm>
              <a:prstGeom prst="rect">
                <a:avLst/>
              </a:prstGeom>
            </p:spPr>
          </p:pic>
        </mc:Fallback>
      </mc:AlternateContent>
      <p:sp>
        <p:nvSpPr>
          <p:cNvPr id="14" name="TextBox 13">
            <a:extLst>
              <a:ext uri="{FF2B5EF4-FFF2-40B4-BE49-F238E27FC236}">
                <a16:creationId xmlns:a16="http://schemas.microsoft.com/office/drawing/2014/main" id="{CF3DADE1-27A2-892E-6B08-CC05BBFD6DDB}"/>
              </a:ext>
            </a:extLst>
          </p:cNvPr>
          <p:cNvSpPr txBox="1"/>
          <p:nvPr/>
        </p:nvSpPr>
        <p:spPr>
          <a:xfrm>
            <a:off x="1600593" y="693674"/>
            <a:ext cx="5857177" cy="400110"/>
          </a:xfrm>
          <a:prstGeom prst="rect">
            <a:avLst/>
          </a:prstGeom>
          <a:noFill/>
        </p:spPr>
        <p:txBody>
          <a:bodyPr wrap="square" rtlCol="0">
            <a:spAutoFit/>
          </a:bodyPr>
          <a:lstStyle/>
          <a:p>
            <a:r>
              <a:rPr lang="en-GB"/>
              <a:t>Ardens template - diabetes</a:t>
            </a:r>
          </a:p>
        </p:txBody>
      </p:sp>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C665BF03-0037-7DC1-81E6-3634399E864E}"/>
                  </a:ext>
                </a:extLst>
              </p14:cNvPr>
              <p14:cNvContentPartPr/>
              <p14:nvPr/>
            </p14:nvContentPartPr>
            <p14:xfrm>
              <a:off x="6242756" y="4329683"/>
              <a:ext cx="4680" cy="360"/>
            </p14:xfrm>
          </p:contentPart>
        </mc:Choice>
        <mc:Fallback xmlns="">
          <p:pic>
            <p:nvPicPr>
              <p:cNvPr id="15" name="Ink 14">
                <a:extLst>
                  <a:ext uri="{FF2B5EF4-FFF2-40B4-BE49-F238E27FC236}">
                    <a16:creationId xmlns:a16="http://schemas.microsoft.com/office/drawing/2014/main" id="{C665BF03-0037-7DC1-81E6-3634399E864E}"/>
                  </a:ext>
                </a:extLst>
              </p:cNvPr>
              <p:cNvPicPr/>
              <p:nvPr/>
            </p:nvPicPr>
            <p:blipFill>
              <a:blip r:embed="rId9"/>
              <a:stretch>
                <a:fillRect/>
              </a:stretch>
            </p:blipFill>
            <p:spPr>
              <a:xfrm>
                <a:off x="6236636" y="4323563"/>
                <a:ext cx="1692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8962D660-441A-28E4-3B43-C637B98C2A40}"/>
                  </a:ext>
                </a:extLst>
              </p14:cNvPr>
              <p14:cNvContentPartPr/>
              <p14:nvPr/>
            </p14:nvContentPartPr>
            <p14:xfrm>
              <a:off x="12717356" y="3615083"/>
              <a:ext cx="360" cy="360"/>
            </p14:xfrm>
          </p:contentPart>
        </mc:Choice>
        <mc:Fallback xmlns="">
          <p:pic>
            <p:nvPicPr>
              <p:cNvPr id="20" name="Ink 19">
                <a:extLst>
                  <a:ext uri="{FF2B5EF4-FFF2-40B4-BE49-F238E27FC236}">
                    <a16:creationId xmlns:a16="http://schemas.microsoft.com/office/drawing/2014/main" id="{8962D660-441A-28E4-3B43-C637B98C2A40}"/>
                  </a:ext>
                </a:extLst>
              </p:cNvPr>
              <p:cNvPicPr/>
              <p:nvPr/>
            </p:nvPicPr>
            <p:blipFill>
              <a:blip r:embed="rId11"/>
              <a:stretch>
                <a:fillRect/>
              </a:stretch>
            </p:blipFill>
            <p:spPr>
              <a:xfrm>
                <a:off x="12711236" y="3608963"/>
                <a:ext cx="12600" cy="12600"/>
              </a:xfrm>
              <a:prstGeom prst="rect">
                <a:avLst/>
              </a:prstGeom>
            </p:spPr>
          </p:pic>
        </mc:Fallback>
      </mc:AlternateContent>
      <p:sp>
        <p:nvSpPr>
          <p:cNvPr id="17" name="Oval 16">
            <a:extLst>
              <a:ext uri="{FF2B5EF4-FFF2-40B4-BE49-F238E27FC236}">
                <a16:creationId xmlns:a16="http://schemas.microsoft.com/office/drawing/2014/main" id="{8668FC2C-9956-4333-A3F0-425DF8182A8D}"/>
              </a:ext>
            </a:extLst>
          </p:cNvPr>
          <p:cNvSpPr/>
          <p:nvPr/>
        </p:nvSpPr>
        <p:spPr>
          <a:xfrm>
            <a:off x="5855448" y="4119202"/>
            <a:ext cx="1280160" cy="365760"/>
          </a:xfrm>
          <a:prstGeom prst="ellipse">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de-DE">
              <a:solidFill>
                <a:srgbClr val="E71224"/>
              </a:solidFill>
            </a:endParaRPr>
          </a:p>
        </p:txBody>
      </p:sp>
    </p:spTree>
    <p:extLst>
      <p:ext uri="{BB962C8B-B14F-4D97-AF65-F5344CB8AC3E}">
        <p14:creationId xmlns:p14="http://schemas.microsoft.com/office/powerpoint/2010/main" val="3619321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CF4C5E-44EF-A1A5-5789-05E92E967EAE}"/>
              </a:ext>
            </a:extLst>
          </p:cNvPr>
          <p:cNvPicPr>
            <a:picLocks noChangeAspect="1"/>
          </p:cNvPicPr>
          <p:nvPr/>
        </p:nvPicPr>
        <p:blipFill>
          <a:blip r:embed="rId2"/>
          <a:stretch>
            <a:fillRect/>
          </a:stretch>
        </p:blipFill>
        <p:spPr>
          <a:xfrm>
            <a:off x="474842" y="818698"/>
            <a:ext cx="5034710" cy="2832024"/>
          </a:xfrm>
          <a:prstGeom prst="rect">
            <a:avLst/>
          </a:prstGeom>
        </p:spPr>
      </p:pic>
      <p:pic>
        <p:nvPicPr>
          <p:cNvPr id="5" name="Picture 4">
            <a:extLst>
              <a:ext uri="{FF2B5EF4-FFF2-40B4-BE49-F238E27FC236}">
                <a16:creationId xmlns:a16="http://schemas.microsoft.com/office/drawing/2014/main" id="{A85FE63F-CA73-5092-452E-F53B4C4FA18D}"/>
              </a:ext>
            </a:extLst>
          </p:cNvPr>
          <p:cNvPicPr>
            <a:picLocks noChangeAspect="1"/>
          </p:cNvPicPr>
          <p:nvPr/>
        </p:nvPicPr>
        <p:blipFill>
          <a:blip r:embed="rId3"/>
          <a:stretch>
            <a:fillRect/>
          </a:stretch>
        </p:blipFill>
        <p:spPr>
          <a:xfrm>
            <a:off x="6426108" y="818698"/>
            <a:ext cx="5306457" cy="2984882"/>
          </a:xfrm>
          <a:prstGeom prst="rect">
            <a:avLst/>
          </a:prstGeom>
        </p:spPr>
      </p:pic>
      <p:pic>
        <p:nvPicPr>
          <p:cNvPr id="7" name="Picture 6">
            <a:extLst>
              <a:ext uri="{FF2B5EF4-FFF2-40B4-BE49-F238E27FC236}">
                <a16:creationId xmlns:a16="http://schemas.microsoft.com/office/drawing/2014/main" id="{6B4C68C2-0DCE-537B-561C-8F40645BA0C1}"/>
              </a:ext>
            </a:extLst>
          </p:cNvPr>
          <p:cNvPicPr>
            <a:picLocks noChangeAspect="1"/>
          </p:cNvPicPr>
          <p:nvPr/>
        </p:nvPicPr>
        <p:blipFill>
          <a:blip r:embed="rId4"/>
          <a:stretch>
            <a:fillRect/>
          </a:stretch>
        </p:blipFill>
        <p:spPr>
          <a:xfrm>
            <a:off x="473724" y="3843509"/>
            <a:ext cx="5163239" cy="2904322"/>
          </a:xfrm>
          <a:prstGeom prst="rect">
            <a:avLst/>
          </a:prstGeom>
        </p:spPr>
      </p:pic>
      <p:sp>
        <p:nvSpPr>
          <p:cNvPr id="19" name="Arrow: Right 18">
            <a:extLst>
              <a:ext uri="{FF2B5EF4-FFF2-40B4-BE49-F238E27FC236}">
                <a16:creationId xmlns:a16="http://schemas.microsoft.com/office/drawing/2014/main" id="{104C101A-6950-9F19-1D7B-9C1D0C01EBEF}"/>
              </a:ext>
            </a:extLst>
          </p:cNvPr>
          <p:cNvSpPr/>
          <p:nvPr/>
        </p:nvSpPr>
        <p:spPr>
          <a:xfrm>
            <a:off x="5383658" y="78013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Left 19">
            <a:extLst>
              <a:ext uri="{FF2B5EF4-FFF2-40B4-BE49-F238E27FC236}">
                <a16:creationId xmlns:a16="http://schemas.microsoft.com/office/drawing/2014/main" id="{45A15501-4E7F-2185-4DD4-4D6DDE4E9C06}"/>
              </a:ext>
            </a:extLst>
          </p:cNvPr>
          <p:cNvSpPr/>
          <p:nvPr/>
        </p:nvSpPr>
        <p:spPr>
          <a:xfrm>
            <a:off x="5767728" y="3612155"/>
            <a:ext cx="978408" cy="445166"/>
          </a:xfrm>
          <a:prstGeom prst="leftArrow">
            <a:avLst>
              <a:gd name="adj1" fmla="val 50000"/>
              <a:gd name="adj2" fmla="val 4576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66C2C28A-2764-8FF2-B403-FFB9B59B06E6}"/>
              </a:ext>
            </a:extLst>
          </p:cNvPr>
          <p:cNvCxnSpPr>
            <a:cxnSpLocks/>
          </p:cNvCxnSpPr>
          <p:nvPr/>
        </p:nvCxnSpPr>
        <p:spPr>
          <a:xfrm>
            <a:off x="5508434" y="780131"/>
            <a:ext cx="1178804" cy="771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B5F2045-4FA6-BF36-5F0F-51E3F0D13CDF}"/>
              </a:ext>
            </a:extLst>
          </p:cNvPr>
          <p:cNvPicPr>
            <a:picLocks noChangeAspect="1"/>
          </p:cNvPicPr>
          <p:nvPr/>
        </p:nvPicPr>
        <p:blipFill>
          <a:blip r:embed="rId5"/>
          <a:stretch>
            <a:fillRect/>
          </a:stretch>
        </p:blipFill>
        <p:spPr>
          <a:xfrm>
            <a:off x="7276773" y="3968477"/>
            <a:ext cx="4718906" cy="2654385"/>
          </a:xfrm>
          <a:prstGeom prst="rect">
            <a:avLst/>
          </a:prstGeom>
        </p:spPr>
      </p:pic>
      <p:sp>
        <p:nvSpPr>
          <p:cNvPr id="24" name="Arrow: Right 23">
            <a:extLst>
              <a:ext uri="{FF2B5EF4-FFF2-40B4-BE49-F238E27FC236}">
                <a16:creationId xmlns:a16="http://schemas.microsoft.com/office/drawing/2014/main" id="{45F5A3A8-EB33-0BA4-5F6F-AD87C28E687C}"/>
              </a:ext>
            </a:extLst>
          </p:cNvPr>
          <p:cNvSpPr/>
          <p:nvPr/>
        </p:nvSpPr>
        <p:spPr>
          <a:xfrm>
            <a:off x="5780182" y="5979560"/>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wal 10">
            <a:extLst>
              <a:ext uri="{FF2B5EF4-FFF2-40B4-BE49-F238E27FC236}">
                <a16:creationId xmlns:a16="http://schemas.microsoft.com/office/drawing/2014/main" id="{50AF9408-A5DD-476E-8682-C209E43528C1}"/>
              </a:ext>
            </a:extLst>
          </p:cNvPr>
          <p:cNvSpPr/>
          <p:nvPr/>
        </p:nvSpPr>
        <p:spPr>
          <a:xfrm>
            <a:off x="8170656" y="2705466"/>
            <a:ext cx="548640" cy="182880"/>
          </a:xfrm>
          <a:prstGeom prst="ellipse">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ru-RU">
              <a:solidFill>
                <a:srgbClr val="E71224"/>
              </a:solidFill>
            </a:endParaRPr>
          </a:p>
        </p:txBody>
      </p:sp>
      <p:sp>
        <p:nvSpPr>
          <p:cNvPr id="12" name="Овал 11">
            <a:extLst>
              <a:ext uri="{FF2B5EF4-FFF2-40B4-BE49-F238E27FC236}">
                <a16:creationId xmlns:a16="http://schemas.microsoft.com/office/drawing/2014/main" id="{43EE5FE9-BB39-4EFE-A5CD-B6226A4FA5BD}"/>
              </a:ext>
            </a:extLst>
          </p:cNvPr>
          <p:cNvSpPr/>
          <p:nvPr/>
        </p:nvSpPr>
        <p:spPr>
          <a:xfrm>
            <a:off x="1726920" y="5169600"/>
            <a:ext cx="2377440" cy="182880"/>
          </a:xfrm>
          <a:prstGeom prst="ellipse">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13" name="Овал 12">
            <a:extLst>
              <a:ext uri="{FF2B5EF4-FFF2-40B4-BE49-F238E27FC236}">
                <a16:creationId xmlns:a16="http://schemas.microsoft.com/office/drawing/2014/main" id="{010B9719-D93D-4F9B-8B74-76F3AD8D6286}"/>
              </a:ext>
            </a:extLst>
          </p:cNvPr>
          <p:cNvSpPr/>
          <p:nvPr/>
        </p:nvSpPr>
        <p:spPr>
          <a:xfrm>
            <a:off x="977040" y="1585080"/>
            <a:ext cx="548640" cy="365760"/>
          </a:xfrm>
          <a:prstGeom prst="ellipse">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28" name="Rechthoek 27">
            <a:extLst>
              <a:ext uri="{FF2B5EF4-FFF2-40B4-BE49-F238E27FC236}">
                <a16:creationId xmlns:a16="http://schemas.microsoft.com/office/drawing/2014/main" id="{E418413E-7BEA-4E02-B846-AC8DF1180B05}"/>
              </a:ext>
            </a:extLst>
          </p:cNvPr>
          <p:cNvSpPr/>
          <p:nvPr/>
        </p:nvSpPr>
        <p:spPr>
          <a:xfrm>
            <a:off x="7935310" y="4677103"/>
            <a:ext cx="1937628" cy="492497"/>
          </a:xfrm>
          <a:prstGeom prst="rect">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solidFill>
                <a:srgbClr val="E71224"/>
              </a:solidFill>
            </a:endParaRPr>
          </a:p>
        </p:txBody>
      </p:sp>
    </p:spTree>
    <p:extLst>
      <p:ext uri="{BB962C8B-B14F-4D97-AF65-F5344CB8AC3E}">
        <p14:creationId xmlns:p14="http://schemas.microsoft.com/office/powerpoint/2010/main" val="1226572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93D585-09A9-E98C-3517-14716D742FA9}"/>
              </a:ext>
            </a:extLst>
          </p:cNvPr>
          <p:cNvPicPr>
            <a:picLocks noChangeAspect="1"/>
          </p:cNvPicPr>
          <p:nvPr/>
        </p:nvPicPr>
        <p:blipFill>
          <a:blip r:embed="rId2"/>
          <a:stretch>
            <a:fillRect/>
          </a:stretch>
        </p:blipFill>
        <p:spPr>
          <a:xfrm>
            <a:off x="91484" y="0"/>
            <a:ext cx="5151031" cy="6858000"/>
          </a:xfrm>
          <a:prstGeom prst="rect">
            <a:avLst/>
          </a:prstGeom>
        </p:spPr>
      </p:pic>
      <p:sp>
        <p:nvSpPr>
          <p:cNvPr id="3" name="Text Box 2">
            <a:extLst>
              <a:ext uri="{FF2B5EF4-FFF2-40B4-BE49-F238E27FC236}">
                <a16:creationId xmlns:a16="http://schemas.microsoft.com/office/drawing/2014/main" id="{FDFA9B8C-A41F-6DBD-2215-D122B31685A5}"/>
              </a:ext>
            </a:extLst>
          </p:cNvPr>
          <p:cNvSpPr txBox="1">
            <a:spLocks noChangeArrowheads="1"/>
          </p:cNvSpPr>
          <p:nvPr/>
        </p:nvSpPr>
        <p:spPr bwMode="auto">
          <a:xfrm>
            <a:off x="5921374" y="879792"/>
            <a:ext cx="5915025" cy="1749108"/>
          </a:xfrm>
          <a:prstGeom prst="rect">
            <a:avLst/>
          </a:prstGeom>
          <a:noFill/>
          <a:ln w="25400" cap="flat" cmpd="sng" algn="ctr">
            <a:solidFill>
              <a:srgbClr val="FF0000"/>
            </a:solidFill>
            <a:prstDash val="solid"/>
            <a:headEnd/>
            <a:tailEnd/>
          </a:ln>
          <a:effectLst/>
        </p:spPr>
        <p:txBody>
          <a:bodyPr rot="0" vert="horz" wrap="square" lIns="91440" tIns="45720" rIns="91440" bIns="45720" anchor="t" anchorCtr="0">
            <a:noAutofit/>
          </a:bodyPr>
          <a:lstStyle/>
          <a:p>
            <a:pPr>
              <a:lnSpc>
                <a:spcPct val="115000"/>
              </a:lnSpc>
              <a:spcAft>
                <a:spcPts val="100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Confirm type 2 diabetes diagnosis - check T1D antibody (anti-GAD, ZnT8, islet antigen-2) and MODY test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Offer </a:t>
            </a:r>
            <a:r>
              <a:rPr lang="en-GB" sz="1000" b="1"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lifestyle advice</a:t>
            </a:r>
            <a:r>
              <a:rPr lang="en-GB" sz="1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r>
              <a:rPr lang="en-GB" sz="1000" b="1">
                <a:effectLst/>
                <a:latin typeface="Calibri" panose="020F0502020204030204" pitchFamily="34" charset="0"/>
                <a:ea typeface="Calibri" panose="020F0502020204030204" pitchFamily="34" charset="0"/>
                <a:cs typeface="Times New Roman" panose="02020603050405020304" pitchFamily="18" charset="0"/>
              </a:rPr>
              <a:t>and metformin</a:t>
            </a:r>
            <a:r>
              <a:rPr lang="en-GB" sz="1000">
                <a:effectLst/>
                <a:latin typeface="Calibri" panose="020F0502020204030204" pitchFamily="34" charset="0"/>
                <a:ea typeface="Calibri" panose="020F0502020204030204" pitchFamily="34" charset="0"/>
                <a:cs typeface="Times New Roman" panose="02020603050405020304" pitchFamily="18" charset="0"/>
              </a:rPr>
              <a:t> to support patients reach and maintain </a:t>
            </a:r>
            <a:r>
              <a:rPr lang="en-GB" sz="10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HbA1c target</a:t>
            </a:r>
            <a:r>
              <a:rPr lang="en-GB" sz="1000">
                <a:effectLst/>
                <a:latin typeface="Calibri" panose="020F0502020204030204" pitchFamily="34" charset="0"/>
                <a:ea typeface="Calibri" panose="020F0502020204030204" pitchFamily="34" charset="0"/>
                <a:cs typeface="Times New Roman" panose="02020603050405020304" pitchFamily="18" charset="0"/>
              </a:rPr>
              <a:t> in line with </a:t>
            </a:r>
            <a:r>
              <a:rPr lang="en-GB" sz="10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NG28</a:t>
            </a:r>
            <a:br>
              <a:rPr lang="en-GB" sz="1000">
                <a:effectLst/>
                <a:latin typeface="Calibri" panose="020F0502020204030204" pitchFamily="34" charset="0"/>
                <a:ea typeface="Calibri" panose="020F0502020204030204" pitchFamily="34" charset="0"/>
                <a:cs typeface="Times New Roman" panose="02020603050405020304" pitchFamily="18" charset="0"/>
              </a:rPr>
            </a:br>
            <a:r>
              <a:rPr lang="en-GB" sz="1000" b="1">
                <a:effectLst/>
                <a:latin typeface="Calibri" panose="020F0502020204030204" pitchFamily="34" charset="0"/>
                <a:ea typeface="Calibri" panose="020F0502020204030204" pitchFamily="34" charset="0"/>
                <a:cs typeface="Times New Roman" panose="02020603050405020304" pitchFamily="18" charset="0"/>
              </a:rPr>
              <a:t>Offer referral for weight management programme. </a:t>
            </a:r>
            <a:r>
              <a:rPr lang="en-GB" sz="1000">
                <a:effectLst/>
                <a:latin typeface="Calibri" panose="020F0502020204030204" pitchFamily="34" charset="0"/>
                <a:ea typeface="Calibri" panose="020F0502020204030204" pitchFamily="34" charset="0"/>
                <a:cs typeface="Times New Roman" panose="02020603050405020304" pitchFamily="18" charset="0"/>
              </a:rPr>
              <a:t>See </a:t>
            </a:r>
            <a:r>
              <a:rPr lang="en-GB" sz="10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here</a:t>
            </a:r>
            <a:r>
              <a:rPr lang="en-GB" sz="1000">
                <a:effectLst/>
                <a:latin typeface="Calibri" panose="020F0502020204030204" pitchFamily="34" charset="0"/>
                <a:ea typeface="Calibri" panose="020F0502020204030204" pitchFamily="34" charset="0"/>
                <a:cs typeface="Times New Roman" panose="02020603050405020304" pitchFamily="18" charset="0"/>
              </a:rPr>
              <a:t> for weight loss initiatives including very low calorie diet, NHS T2D Path to Remission and NHS digital weight management programme.</a:t>
            </a:r>
            <a:r>
              <a:rPr lang="en-GB" sz="1000" b="1">
                <a:effectLst/>
                <a:latin typeface="Calibri" panose="020F0502020204030204" pitchFamily="34" charset="0"/>
                <a:ea typeface="Calibri" panose="020F0502020204030204" pitchFamily="34" charset="0"/>
                <a:cs typeface="Times New Roman" panose="02020603050405020304" pitchFamily="18" charset="0"/>
              </a:rPr>
              <a:t> </a:t>
            </a:r>
            <a:br>
              <a:rPr lang="en-GB" sz="1000">
                <a:effectLst/>
                <a:latin typeface="Calibri" panose="020F0502020204030204" pitchFamily="34" charset="0"/>
                <a:ea typeface="Calibri" panose="020F0502020204030204" pitchFamily="34" charset="0"/>
                <a:cs typeface="Times New Roman" panose="02020603050405020304" pitchFamily="18" charset="0"/>
              </a:rPr>
            </a:br>
            <a:r>
              <a:rPr lang="en-GB" sz="1000" b="1">
                <a:effectLst/>
                <a:latin typeface="Calibri" panose="020F0502020204030204" pitchFamily="34" charset="0"/>
                <a:ea typeface="Calibri" panose="020F0502020204030204" pitchFamily="34" charset="0"/>
                <a:cs typeface="Times New Roman" panose="02020603050405020304" pitchFamily="18" charset="0"/>
              </a:rPr>
              <a:t>Offer structured education programme</a:t>
            </a:r>
            <a:r>
              <a:rPr lang="en-GB" sz="1000">
                <a:effectLst/>
                <a:latin typeface="Calibri" panose="020F0502020204030204" pitchFamily="34" charset="0"/>
                <a:ea typeface="Calibri" panose="020F0502020204030204" pitchFamily="34" charset="0"/>
                <a:cs typeface="Times New Roman" panose="02020603050405020304" pitchFamily="18" charset="0"/>
              </a:rPr>
              <a:t>  </a:t>
            </a:r>
            <a:br>
              <a:rPr lang="en-GB" sz="1000">
                <a:effectLst/>
                <a:latin typeface="Calibri" panose="020F0502020204030204" pitchFamily="34" charset="0"/>
                <a:ea typeface="Calibri" panose="020F0502020204030204" pitchFamily="34" charset="0"/>
                <a:cs typeface="Times New Roman" panose="02020603050405020304" pitchFamily="18" charset="0"/>
              </a:rPr>
            </a:br>
            <a:r>
              <a:rPr lang="en-GB" sz="1000" b="1">
                <a:effectLst/>
                <a:latin typeface="Calibri" panose="020F0502020204030204" pitchFamily="34" charset="0"/>
                <a:ea typeface="Calibri" panose="020F0502020204030204" pitchFamily="34" charset="0"/>
                <a:cs typeface="Times New Roman" panose="02020603050405020304" pitchFamily="18" charset="0"/>
              </a:rPr>
              <a:t>Offer referral to diabetes specialist dietitians</a:t>
            </a:r>
            <a:br>
              <a:rPr lang="en-GB" sz="1000" b="1">
                <a:effectLst/>
                <a:latin typeface="Calibri" panose="020F0502020204030204" pitchFamily="34" charset="0"/>
                <a:ea typeface="Calibri" panose="020F0502020204030204" pitchFamily="34" charset="0"/>
                <a:cs typeface="Times New Roman" panose="02020603050405020304" pitchFamily="18" charset="0"/>
              </a:rPr>
            </a:br>
            <a:r>
              <a:rPr lang="en-GB" sz="1000" b="1">
                <a:effectLst/>
                <a:latin typeface="Calibri" panose="020F0502020204030204" pitchFamily="34" charset="0"/>
                <a:ea typeface="Calibri" panose="020F0502020204030204" pitchFamily="34" charset="0"/>
                <a:cs typeface="Times New Roman" panose="02020603050405020304" pitchFamily="18" charset="0"/>
              </a:rPr>
              <a:t>Offer referral to IAPT </a:t>
            </a:r>
            <a:r>
              <a:rPr lang="en-GB" sz="1000">
                <a:effectLst/>
                <a:latin typeface="Calibri" panose="020F0502020204030204" pitchFamily="34" charset="0"/>
                <a:ea typeface="Calibri" panose="020F0502020204030204" pitchFamily="34" charset="0"/>
                <a:cs typeface="Times New Roman" panose="02020603050405020304" pitchFamily="18" charset="0"/>
              </a:rPr>
              <a:t>if presents with diabetes distress or mental health concerns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000" b="1">
                <a:effectLst/>
                <a:latin typeface="Calibri" panose="020F0502020204030204" pitchFamily="34" charset="0"/>
                <a:ea typeface="Calibri" panose="020F0502020204030204" pitchFamily="34" charset="0"/>
                <a:cs typeface="Times New Roman" panose="02020603050405020304" pitchFamily="18" charset="0"/>
              </a:rPr>
              <a:t>Offer pre-pregnancy counselling to all women of child-bearing age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117FF7E7-38D5-6F1C-CB58-AB07B7946FE8}"/>
              </a:ext>
            </a:extLst>
          </p:cNvPr>
          <p:cNvCxnSpPr>
            <a:cxnSpLocks/>
          </p:cNvCxnSpPr>
          <p:nvPr/>
        </p:nvCxnSpPr>
        <p:spPr>
          <a:xfrm>
            <a:off x="4940300" y="1765300"/>
            <a:ext cx="884237"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547F3443-E581-F0DE-A0DA-B3D6804F190C}"/>
              </a:ext>
            </a:extLst>
          </p:cNvPr>
          <p:cNvSpPr txBox="1"/>
          <p:nvPr/>
        </p:nvSpPr>
        <p:spPr>
          <a:xfrm>
            <a:off x="5575301" y="177485"/>
            <a:ext cx="6438900" cy="400110"/>
          </a:xfrm>
          <a:prstGeom prst="rect">
            <a:avLst/>
          </a:prstGeom>
          <a:noFill/>
        </p:spPr>
        <p:txBody>
          <a:bodyPr wrap="square">
            <a:spAutoFit/>
          </a:bodyPr>
          <a:lstStyle/>
          <a:p>
            <a:pPr algn="ctr"/>
            <a:r>
              <a:rPr lang="en-GB" sz="2000">
                <a:solidFill>
                  <a:srgbClr val="000000"/>
                </a:solidFill>
                <a:latin typeface="-webkit-standard"/>
              </a:rPr>
              <a:t>SY ICB young type 2 diabetes care pathway for primary care</a:t>
            </a:r>
            <a:endParaRPr lang="en-GB" sz="2000" i="0" u="none" strike="noStrike">
              <a:solidFill>
                <a:srgbClr val="000000"/>
              </a:solidFill>
              <a:effectLst/>
              <a:latin typeface="-webkit-standard"/>
            </a:endParaRPr>
          </a:p>
        </p:txBody>
      </p:sp>
      <p:sp>
        <p:nvSpPr>
          <p:cNvPr id="7" name="Right Brace 6">
            <a:extLst>
              <a:ext uri="{FF2B5EF4-FFF2-40B4-BE49-F238E27FC236}">
                <a16:creationId xmlns:a16="http://schemas.microsoft.com/office/drawing/2014/main" id="{058B828E-6DAD-1752-7C6C-B53C30551F3A}"/>
              </a:ext>
            </a:extLst>
          </p:cNvPr>
          <p:cNvSpPr/>
          <p:nvPr/>
        </p:nvSpPr>
        <p:spPr>
          <a:xfrm>
            <a:off x="4894263" y="3060700"/>
            <a:ext cx="930274" cy="3060700"/>
          </a:xfrm>
          <a:prstGeom prst="rightBrace">
            <a:avLst>
              <a:gd name="adj1" fmla="val 8333"/>
              <a:gd name="adj2" fmla="val 50830"/>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 Box 2">
            <a:extLst>
              <a:ext uri="{FF2B5EF4-FFF2-40B4-BE49-F238E27FC236}">
                <a16:creationId xmlns:a16="http://schemas.microsoft.com/office/drawing/2014/main" id="{21631A52-7F4E-8BFC-5D9F-A6F593F11309}"/>
              </a:ext>
            </a:extLst>
          </p:cNvPr>
          <p:cNvSpPr txBox="1">
            <a:spLocks noChangeArrowheads="1"/>
          </p:cNvSpPr>
          <p:nvPr/>
        </p:nvSpPr>
        <p:spPr bwMode="auto">
          <a:xfrm>
            <a:off x="5959474" y="3724592"/>
            <a:ext cx="5915025" cy="1749108"/>
          </a:xfrm>
          <a:prstGeom prst="rect">
            <a:avLst/>
          </a:prstGeom>
          <a:noFill/>
          <a:ln w="25400" cap="flat" cmpd="sng" algn="ctr">
            <a:solidFill>
              <a:srgbClr val="FF0000"/>
            </a:solidFill>
            <a:prstDash val="solid"/>
            <a:headEnd/>
            <a:tailEnd/>
          </a:ln>
          <a:effectLst/>
        </p:spPr>
        <p:txBody>
          <a:bodyPr rot="0" vert="horz" wrap="square" lIns="91440" tIns="45720" rIns="91440" bIns="45720" anchor="t" anchorCtr="0">
            <a:noAutofit/>
          </a:bodyPr>
          <a:lstStyle/>
          <a:p>
            <a:pPr algn="ctr">
              <a:lnSpc>
                <a:spcPct val="115000"/>
              </a:lnSpc>
              <a:spcAft>
                <a:spcPts val="1000"/>
              </a:spcAft>
            </a:pPr>
            <a:endParaRPr lang="en-GB" sz="3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b="1" dirty="0">
                <a:latin typeface="Calibri" panose="020F0502020204030204" pitchFamily="34" charset="0"/>
                <a:ea typeface="Calibri" panose="020F0502020204030204" pitchFamily="34" charset="0"/>
                <a:cs typeface="Times New Roman" panose="02020603050405020304" pitchFamily="18" charset="0"/>
              </a:rPr>
              <a:t>CVD risk assessment</a:t>
            </a:r>
          </a:p>
          <a:p>
            <a:pPr algn="ctr">
              <a:lnSpc>
                <a:spcPct val="115000"/>
              </a:lnSpc>
              <a:spcAft>
                <a:spcPts val="1000"/>
              </a:spcAft>
            </a:pPr>
            <a:r>
              <a:rPr lang="en-GB" b="1" dirty="0">
                <a:latin typeface="Calibri" panose="020F0502020204030204" pitchFamily="34" charset="0"/>
                <a:ea typeface="Calibri" panose="020F0502020204030204" pitchFamily="34" charset="0"/>
                <a:cs typeface="Times New Roman" panose="02020603050405020304" pitchFamily="18" charset="0"/>
              </a:rPr>
              <a:t>Glycaemic treatment options</a:t>
            </a:r>
          </a:p>
          <a:p>
            <a:pPr algn="ctr">
              <a:lnSpc>
                <a:spcPct val="115000"/>
              </a:lnSpc>
              <a:spcAft>
                <a:spcPts val="1000"/>
              </a:spcAft>
            </a:pPr>
            <a:r>
              <a:rPr lang="en-GB" b="1" dirty="0">
                <a:latin typeface="Calibri" panose="020F0502020204030204" pitchFamily="34" charset="0"/>
                <a:ea typeface="Calibri" panose="020F0502020204030204" pitchFamily="34" charset="0"/>
                <a:cs typeface="Times New Roman" panose="02020603050405020304" pitchFamily="18" charset="0"/>
              </a:rPr>
              <a:t>HbA1c target and monitoring frequency</a:t>
            </a:r>
          </a:p>
        </p:txBody>
      </p:sp>
      <p:sp>
        <p:nvSpPr>
          <p:cNvPr id="4" name="TextBox 3">
            <a:extLst>
              <a:ext uri="{FF2B5EF4-FFF2-40B4-BE49-F238E27FC236}">
                <a16:creationId xmlns:a16="http://schemas.microsoft.com/office/drawing/2014/main" id="{D26F9DD6-0EE4-8E9A-C98A-D081F2E4CF74}"/>
              </a:ext>
            </a:extLst>
          </p:cNvPr>
          <p:cNvSpPr txBox="1"/>
          <p:nvPr/>
        </p:nvSpPr>
        <p:spPr>
          <a:xfrm>
            <a:off x="2845942" y="2445259"/>
            <a:ext cx="4561725" cy="3046988"/>
          </a:xfrm>
          <a:prstGeom prst="rect">
            <a:avLst/>
          </a:prstGeom>
          <a:noFill/>
        </p:spPr>
        <p:txBody>
          <a:bodyPr wrap="square" rtlCol="0">
            <a:spAutoFit/>
          </a:bodyPr>
          <a:lstStyle/>
          <a:p>
            <a:r>
              <a:rPr lang="en-GB" sz="9600" dirty="0">
                <a:solidFill>
                  <a:srgbClr val="00B050"/>
                </a:solidFill>
              </a:rPr>
              <a:t>COMING SOON!!</a:t>
            </a:r>
          </a:p>
        </p:txBody>
      </p:sp>
    </p:spTree>
    <p:extLst>
      <p:ext uri="{BB962C8B-B14F-4D97-AF65-F5344CB8AC3E}">
        <p14:creationId xmlns:p14="http://schemas.microsoft.com/office/powerpoint/2010/main" val="209125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5AB8EF-F12B-A714-1D6C-2048126DB51F}"/>
              </a:ext>
            </a:extLst>
          </p:cNvPr>
          <p:cNvPicPr>
            <a:picLocks noChangeAspect="1"/>
          </p:cNvPicPr>
          <p:nvPr/>
        </p:nvPicPr>
        <p:blipFill>
          <a:blip r:embed="rId2"/>
          <a:stretch>
            <a:fillRect/>
          </a:stretch>
        </p:blipFill>
        <p:spPr>
          <a:xfrm>
            <a:off x="3709794" y="50800"/>
            <a:ext cx="4975611" cy="6756400"/>
          </a:xfrm>
          <a:prstGeom prst="rect">
            <a:avLst/>
          </a:prstGeom>
        </p:spPr>
      </p:pic>
      <p:sp>
        <p:nvSpPr>
          <p:cNvPr id="4" name="Text Box 2">
            <a:extLst>
              <a:ext uri="{FF2B5EF4-FFF2-40B4-BE49-F238E27FC236}">
                <a16:creationId xmlns:a16="http://schemas.microsoft.com/office/drawing/2014/main" id="{7C94E5BA-4E63-E861-79D3-1B2199D8C692}"/>
              </a:ext>
            </a:extLst>
          </p:cNvPr>
          <p:cNvSpPr txBox="1">
            <a:spLocks noChangeArrowheads="1"/>
          </p:cNvSpPr>
          <p:nvPr/>
        </p:nvSpPr>
        <p:spPr bwMode="auto">
          <a:xfrm>
            <a:off x="349897" y="2378981"/>
            <a:ext cx="2148757" cy="1257352"/>
          </a:xfrm>
          <a:prstGeom prst="rect">
            <a:avLst/>
          </a:prstGeom>
          <a:noFill/>
          <a:ln w="25400" cap="flat" cmpd="sng" algn="ctr">
            <a:solidFill>
              <a:srgbClr val="FF0000"/>
            </a:solidFill>
            <a:prstDash val="solid"/>
            <a:headEnd/>
            <a:tailEnd/>
          </a:ln>
          <a:effectLst/>
        </p:spPr>
        <p:txBody>
          <a:bodyPr rot="0" vert="horz" wrap="square" lIns="91440" tIns="45720" rIns="91440" bIns="45720" anchor="t" anchorCtr="0">
            <a:noAutofit/>
          </a:bodyPr>
          <a:lstStyle/>
          <a:p>
            <a:pPr>
              <a:spcAft>
                <a:spcPts val="1000"/>
              </a:spcAft>
            </a:pPr>
            <a:r>
              <a:rPr lang="en-GB" sz="1200" b="1">
                <a:latin typeface="Calibri" panose="020F0502020204030204" pitchFamily="34" charset="0"/>
                <a:ea typeface="Calibri" panose="020F0502020204030204" pitchFamily="34" charset="0"/>
                <a:cs typeface="Times New Roman" panose="02020603050405020304" pitchFamily="18" charset="0"/>
              </a:rPr>
              <a:t>Lifestyle advice</a:t>
            </a:r>
          </a:p>
          <a:p>
            <a:pPr>
              <a:spcAft>
                <a:spcPts val="10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Weight and diabetes stigma</a:t>
            </a:r>
          </a:p>
          <a:p>
            <a:pPr>
              <a:spcAft>
                <a:spcPts val="1000"/>
              </a:spcAft>
            </a:pPr>
            <a:r>
              <a:rPr lang="en-GB" sz="1200" b="1">
                <a:latin typeface="Calibri" panose="020F0502020204030204" pitchFamily="34" charset="0"/>
                <a:ea typeface="Calibri" panose="020F0502020204030204" pitchFamily="34" charset="0"/>
                <a:cs typeface="Times New Roman" panose="02020603050405020304" pitchFamily="18" charset="0"/>
              </a:rPr>
              <a:t>Language Matters</a:t>
            </a:r>
          </a:p>
          <a:p>
            <a:pPr>
              <a:spcAft>
                <a:spcPts val="1000"/>
              </a:spcAft>
            </a:pPr>
            <a:r>
              <a:rPr lang="en-GB" sz="1200" b="1">
                <a:latin typeface="Calibri" panose="020F0502020204030204" pitchFamily="34" charset="0"/>
                <a:ea typeface="Calibri" panose="020F0502020204030204" pitchFamily="34" charset="0"/>
                <a:cs typeface="Times New Roman" panose="02020603050405020304" pitchFamily="18" charset="0"/>
              </a:rPr>
              <a:t>Contraception and pregnancy</a:t>
            </a:r>
          </a:p>
          <a:p>
            <a:pPr>
              <a:lnSpc>
                <a:spcPct val="115000"/>
              </a:lnSpc>
              <a:spcAft>
                <a:spcPts val="10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2">
            <a:extLst>
              <a:ext uri="{FF2B5EF4-FFF2-40B4-BE49-F238E27FC236}">
                <a16:creationId xmlns:a16="http://schemas.microsoft.com/office/drawing/2014/main" id="{49DE7CF3-926B-2F5C-0426-42C6EDCFE641}"/>
              </a:ext>
            </a:extLst>
          </p:cNvPr>
          <p:cNvSpPr txBox="1">
            <a:spLocks noChangeArrowheads="1"/>
          </p:cNvSpPr>
          <p:nvPr/>
        </p:nvSpPr>
        <p:spPr bwMode="auto">
          <a:xfrm>
            <a:off x="9433672" y="3945517"/>
            <a:ext cx="2148757" cy="637121"/>
          </a:xfrm>
          <a:prstGeom prst="rect">
            <a:avLst/>
          </a:prstGeom>
          <a:noFill/>
          <a:ln w="25400" cap="flat" cmpd="sng" algn="ctr">
            <a:solidFill>
              <a:srgbClr val="FF0000"/>
            </a:solidFill>
            <a:prstDash val="solid"/>
            <a:headEnd/>
            <a:tailEnd/>
          </a:ln>
          <a:effectLst/>
        </p:spPr>
        <p:txBody>
          <a:bodyPr rot="0" vert="horz" wrap="square" lIns="91440" tIns="45720" rIns="91440" bIns="45720" anchor="t" anchorCtr="0">
            <a:noAutofit/>
          </a:bodyPr>
          <a:lstStyle/>
          <a:p>
            <a:pPr>
              <a:spcAft>
                <a:spcPts val="1000"/>
              </a:spcAft>
            </a:pPr>
            <a:r>
              <a:rPr lang="en-GB" sz="1200" b="1">
                <a:latin typeface="Calibri" panose="020F0502020204030204" pitchFamily="34" charset="0"/>
                <a:ea typeface="Calibri" panose="020F0502020204030204" pitchFamily="34" charset="0"/>
                <a:cs typeface="Times New Roman" panose="02020603050405020304" pitchFamily="18" charset="0"/>
              </a:rPr>
              <a:t>SGLT2-Inhibitors and DKA</a:t>
            </a:r>
          </a:p>
          <a:p>
            <a:pPr>
              <a:spcAft>
                <a:spcPts val="10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Sick day rules</a:t>
            </a:r>
            <a:r>
              <a:rPr lang="en-GB" sz="120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2">
            <a:extLst>
              <a:ext uri="{FF2B5EF4-FFF2-40B4-BE49-F238E27FC236}">
                <a16:creationId xmlns:a16="http://schemas.microsoft.com/office/drawing/2014/main" id="{FD6E1F66-DC2E-E135-8D7A-7D6EA7D19853}"/>
              </a:ext>
            </a:extLst>
          </p:cNvPr>
          <p:cNvSpPr txBox="1">
            <a:spLocks noChangeArrowheads="1"/>
          </p:cNvSpPr>
          <p:nvPr/>
        </p:nvSpPr>
        <p:spPr bwMode="auto">
          <a:xfrm>
            <a:off x="303819" y="4884733"/>
            <a:ext cx="2333055" cy="314590"/>
          </a:xfrm>
          <a:prstGeom prst="rect">
            <a:avLst/>
          </a:prstGeom>
          <a:noFill/>
          <a:ln w="25400" cap="flat" cmpd="sng" algn="ctr">
            <a:solidFill>
              <a:srgbClr val="FF0000"/>
            </a:solidFill>
            <a:prstDash val="solid"/>
            <a:headEnd/>
            <a:tailEnd/>
          </a:ln>
          <a:effectLst/>
        </p:spPr>
        <p:txBody>
          <a:bodyPr rot="0" vert="horz" wrap="square" lIns="91440" tIns="45720" rIns="91440" bIns="45720" anchor="t" anchorCtr="0">
            <a:noAutofit/>
          </a:bodyPr>
          <a:lstStyle/>
          <a:p>
            <a:pPr>
              <a:spcAft>
                <a:spcPts val="1000"/>
              </a:spcAft>
            </a:pPr>
            <a:r>
              <a:rPr lang="en-GB" sz="1200" b="1">
                <a:latin typeface="Calibri" panose="020F0502020204030204" pitchFamily="34" charset="0"/>
                <a:ea typeface="Calibri" panose="020F0502020204030204" pitchFamily="34" charset="0"/>
                <a:cs typeface="Times New Roman" panose="02020603050405020304" pitchFamily="18" charset="0"/>
              </a:rPr>
              <a:t>Referral criteria to secondary care</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2">
            <a:extLst>
              <a:ext uri="{FF2B5EF4-FFF2-40B4-BE49-F238E27FC236}">
                <a16:creationId xmlns:a16="http://schemas.microsoft.com/office/drawing/2014/main" id="{C45B40A3-5D35-47EC-79E9-6434F0F6CDA8}"/>
              </a:ext>
            </a:extLst>
          </p:cNvPr>
          <p:cNvSpPr txBox="1">
            <a:spLocks noChangeArrowheads="1"/>
          </p:cNvSpPr>
          <p:nvPr/>
        </p:nvSpPr>
        <p:spPr bwMode="auto">
          <a:xfrm>
            <a:off x="307357" y="5558129"/>
            <a:ext cx="2333055" cy="768242"/>
          </a:xfrm>
          <a:prstGeom prst="rect">
            <a:avLst/>
          </a:prstGeom>
          <a:noFill/>
          <a:ln w="25400" cap="flat" cmpd="sng" algn="ctr">
            <a:solidFill>
              <a:srgbClr val="FF0000"/>
            </a:solidFill>
            <a:prstDash val="solid"/>
            <a:headEnd/>
            <a:tailEnd/>
          </a:ln>
          <a:effectLst/>
        </p:spPr>
        <p:txBody>
          <a:bodyPr rot="0" vert="horz" wrap="square" lIns="91440" tIns="45720" rIns="91440" bIns="45720" anchor="t" anchorCtr="0">
            <a:noAutofit/>
          </a:bodyPr>
          <a:lstStyle/>
          <a:p>
            <a:pPr>
              <a:spcAft>
                <a:spcPts val="1000"/>
              </a:spcAft>
            </a:pPr>
            <a:r>
              <a:rPr lang="en-GB" sz="1200" b="1">
                <a:latin typeface="Calibri" panose="020F0502020204030204" pitchFamily="34" charset="0"/>
                <a:ea typeface="Calibri" panose="020F0502020204030204" pitchFamily="34" charset="0"/>
                <a:cs typeface="Times New Roman" panose="02020603050405020304" pitchFamily="18" charset="0"/>
              </a:rPr>
              <a:t>CVD risk management</a:t>
            </a:r>
          </a:p>
          <a:p>
            <a:pPr>
              <a:spcAft>
                <a:spcPts val="10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Resources for hypertension, lipid and smoking cessation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5D46AFB4-786D-94E8-C84E-600766B2883C}"/>
              </a:ext>
            </a:extLst>
          </p:cNvPr>
          <p:cNvSpPr txBox="1">
            <a:spLocks noChangeArrowheads="1"/>
          </p:cNvSpPr>
          <p:nvPr/>
        </p:nvSpPr>
        <p:spPr bwMode="auto">
          <a:xfrm>
            <a:off x="9426577" y="4789032"/>
            <a:ext cx="2148757" cy="637121"/>
          </a:xfrm>
          <a:prstGeom prst="rect">
            <a:avLst/>
          </a:prstGeom>
          <a:noFill/>
          <a:ln w="25400" cap="flat" cmpd="sng" algn="ctr">
            <a:solidFill>
              <a:srgbClr val="FF0000"/>
            </a:solidFill>
            <a:prstDash val="solid"/>
            <a:headEnd/>
            <a:tailEnd/>
          </a:ln>
          <a:effectLst/>
        </p:spPr>
        <p:txBody>
          <a:bodyPr rot="0" vert="horz" wrap="square" lIns="91440" tIns="45720" rIns="91440" bIns="45720" anchor="t" anchorCtr="0">
            <a:noAutofit/>
          </a:bodyPr>
          <a:lstStyle/>
          <a:p>
            <a:pPr>
              <a:spcAft>
                <a:spcPts val="1000"/>
              </a:spcAft>
            </a:pPr>
            <a:r>
              <a:rPr lang="en-GB" sz="1200" b="1">
                <a:latin typeface="Calibri" panose="020F0502020204030204" pitchFamily="34" charset="0"/>
                <a:ea typeface="Calibri" panose="020F0502020204030204" pitchFamily="34" charset="0"/>
                <a:cs typeface="Times New Roman" panose="02020603050405020304" pitchFamily="18" charset="0"/>
              </a:rPr>
              <a:t>GLP-1 agonist shortage</a:t>
            </a:r>
          </a:p>
          <a:p>
            <a:pPr>
              <a:spcAft>
                <a:spcPts val="1000"/>
              </a:spcAft>
            </a:pPr>
            <a:r>
              <a:rPr lang="en-GB" sz="1200" b="1">
                <a:latin typeface="Calibri" panose="020F0502020204030204" pitchFamily="34" charset="0"/>
                <a:ea typeface="Calibri" panose="020F0502020204030204" pitchFamily="34" charset="0"/>
                <a:cs typeface="Times New Roman" panose="02020603050405020304" pitchFamily="18" charset="0"/>
              </a:rPr>
              <a:t>Clinical priority</a:t>
            </a:r>
            <a:r>
              <a:rPr lang="en-GB" sz="1200" b="1">
                <a:effectLst/>
                <a:latin typeface="Calibri" panose="020F0502020204030204" pitchFamily="34" charset="0"/>
                <a:ea typeface="Calibri" panose="020F0502020204030204" pitchFamily="34" charset="0"/>
                <a:cs typeface="Times New Roman" panose="02020603050405020304" pitchFamily="18" charset="0"/>
              </a:rPr>
              <a:t> to focus on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52C04885-1619-8B92-279B-546C41D2C3E1}"/>
              </a:ext>
            </a:extLst>
          </p:cNvPr>
          <p:cNvCxnSpPr/>
          <p:nvPr/>
        </p:nvCxnSpPr>
        <p:spPr>
          <a:xfrm flipH="1">
            <a:off x="2817628" y="2998381"/>
            <a:ext cx="1010093"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DC50C1F-7DC1-6C2F-0833-FE06C8726058}"/>
              </a:ext>
            </a:extLst>
          </p:cNvPr>
          <p:cNvCxnSpPr/>
          <p:nvPr/>
        </p:nvCxnSpPr>
        <p:spPr>
          <a:xfrm flipH="1">
            <a:off x="2810536" y="5043379"/>
            <a:ext cx="1010093"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0170ED5-E651-9E48-D3AE-9EB9D01C61FA}"/>
              </a:ext>
            </a:extLst>
          </p:cNvPr>
          <p:cNvCxnSpPr/>
          <p:nvPr/>
        </p:nvCxnSpPr>
        <p:spPr>
          <a:xfrm flipH="1">
            <a:off x="2821167" y="5947151"/>
            <a:ext cx="1010093"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1AF14F30-BEF3-EF15-2C73-FFB5615C7BA2}"/>
              </a:ext>
            </a:extLst>
          </p:cNvPr>
          <p:cNvCxnSpPr/>
          <p:nvPr/>
        </p:nvCxnSpPr>
        <p:spPr>
          <a:xfrm>
            <a:off x="8591107" y="4253023"/>
            <a:ext cx="701749"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480621D-3B35-9A52-7876-0DC47FAD642B}"/>
              </a:ext>
            </a:extLst>
          </p:cNvPr>
          <p:cNvCxnSpPr/>
          <p:nvPr/>
        </p:nvCxnSpPr>
        <p:spPr>
          <a:xfrm>
            <a:off x="8594649" y="5096544"/>
            <a:ext cx="701749"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F5AF294-8DCC-8E2D-C928-47CA237BAA70}"/>
              </a:ext>
            </a:extLst>
          </p:cNvPr>
          <p:cNvSpPr txBox="1"/>
          <p:nvPr/>
        </p:nvSpPr>
        <p:spPr>
          <a:xfrm>
            <a:off x="3965944" y="2307266"/>
            <a:ext cx="4465675" cy="1339700"/>
          </a:xfrm>
          <a:prstGeom prst="rect">
            <a:avLst/>
          </a:prstGeom>
          <a:noFill/>
          <a:ln w="28575">
            <a:solidFill>
              <a:srgbClr val="FF0000"/>
            </a:solidFill>
            <a:prstDash val="dash"/>
          </a:ln>
        </p:spPr>
        <p:txBody>
          <a:bodyPr wrap="square" rtlCol="0">
            <a:spAutoFit/>
          </a:bodyPr>
          <a:lstStyle/>
          <a:p>
            <a:endParaRPr lang="en-US"/>
          </a:p>
        </p:txBody>
      </p:sp>
      <p:sp>
        <p:nvSpPr>
          <p:cNvPr id="18" name="TextBox 17">
            <a:extLst>
              <a:ext uri="{FF2B5EF4-FFF2-40B4-BE49-F238E27FC236}">
                <a16:creationId xmlns:a16="http://schemas.microsoft.com/office/drawing/2014/main" id="{81C7F0B8-26C2-BC04-6FCD-1D1E298C1760}"/>
              </a:ext>
            </a:extLst>
          </p:cNvPr>
          <p:cNvSpPr txBox="1"/>
          <p:nvPr/>
        </p:nvSpPr>
        <p:spPr>
          <a:xfrm>
            <a:off x="3955311" y="3795823"/>
            <a:ext cx="4465675" cy="914400"/>
          </a:xfrm>
          <a:prstGeom prst="rect">
            <a:avLst/>
          </a:prstGeom>
          <a:noFill/>
          <a:ln w="28575">
            <a:solidFill>
              <a:srgbClr val="FF0000"/>
            </a:solidFill>
            <a:prstDash val="dash"/>
          </a:ln>
        </p:spPr>
        <p:txBody>
          <a:bodyPr wrap="square" rtlCol="0">
            <a:spAutoFit/>
          </a:bodyPr>
          <a:lstStyle/>
          <a:p>
            <a:endParaRPr lang="en-US"/>
          </a:p>
        </p:txBody>
      </p:sp>
      <p:sp>
        <p:nvSpPr>
          <p:cNvPr id="19" name="TextBox 18">
            <a:extLst>
              <a:ext uri="{FF2B5EF4-FFF2-40B4-BE49-F238E27FC236}">
                <a16:creationId xmlns:a16="http://schemas.microsoft.com/office/drawing/2014/main" id="{D73EC110-5A47-9BC8-CB3B-6C8E208945CB}"/>
              </a:ext>
            </a:extLst>
          </p:cNvPr>
          <p:cNvSpPr txBox="1"/>
          <p:nvPr/>
        </p:nvSpPr>
        <p:spPr>
          <a:xfrm>
            <a:off x="3965944" y="4757133"/>
            <a:ext cx="2753833" cy="637121"/>
          </a:xfrm>
          <a:prstGeom prst="rect">
            <a:avLst/>
          </a:prstGeom>
          <a:noFill/>
          <a:ln w="28575">
            <a:solidFill>
              <a:srgbClr val="FF0000"/>
            </a:solidFill>
            <a:prstDash val="dash"/>
          </a:ln>
        </p:spPr>
        <p:txBody>
          <a:bodyPr wrap="square" rtlCol="0">
            <a:spAutoFit/>
          </a:bodyPr>
          <a:lstStyle/>
          <a:p>
            <a:endParaRPr lang="en-US"/>
          </a:p>
        </p:txBody>
      </p:sp>
      <p:sp>
        <p:nvSpPr>
          <p:cNvPr id="20" name="TextBox 19">
            <a:extLst>
              <a:ext uri="{FF2B5EF4-FFF2-40B4-BE49-F238E27FC236}">
                <a16:creationId xmlns:a16="http://schemas.microsoft.com/office/drawing/2014/main" id="{58F992FE-30A9-F3C3-4CE9-AA90889E9508}"/>
              </a:ext>
            </a:extLst>
          </p:cNvPr>
          <p:cNvSpPr txBox="1"/>
          <p:nvPr/>
        </p:nvSpPr>
        <p:spPr>
          <a:xfrm>
            <a:off x="3965944" y="5447419"/>
            <a:ext cx="2753833" cy="1006545"/>
          </a:xfrm>
          <a:prstGeom prst="rect">
            <a:avLst/>
          </a:prstGeom>
          <a:noFill/>
          <a:ln w="28575">
            <a:solidFill>
              <a:srgbClr val="FF0000"/>
            </a:solidFill>
            <a:prstDash val="dash"/>
          </a:ln>
        </p:spPr>
        <p:txBody>
          <a:bodyPr wrap="square" rtlCol="0">
            <a:spAutoFit/>
          </a:bodyPr>
          <a:lstStyle/>
          <a:p>
            <a:endParaRPr lang="en-US"/>
          </a:p>
        </p:txBody>
      </p:sp>
      <p:sp>
        <p:nvSpPr>
          <p:cNvPr id="21" name="TextBox 20">
            <a:extLst>
              <a:ext uri="{FF2B5EF4-FFF2-40B4-BE49-F238E27FC236}">
                <a16:creationId xmlns:a16="http://schemas.microsoft.com/office/drawing/2014/main" id="{033F605B-E5AD-C892-A836-4F125CE3BB4D}"/>
              </a:ext>
            </a:extLst>
          </p:cNvPr>
          <p:cNvSpPr txBox="1"/>
          <p:nvPr/>
        </p:nvSpPr>
        <p:spPr>
          <a:xfrm>
            <a:off x="6804837" y="4757133"/>
            <a:ext cx="1616149" cy="637121"/>
          </a:xfrm>
          <a:prstGeom prst="rect">
            <a:avLst/>
          </a:prstGeom>
          <a:noFill/>
          <a:ln w="28575">
            <a:solidFill>
              <a:srgbClr val="FF0000"/>
            </a:solidFill>
            <a:prstDash val="dash"/>
          </a:ln>
        </p:spPr>
        <p:txBody>
          <a:bodyPr wrap="square" rtlCol="0">
            <a:spAutoFit/>
          </a:bodyPr>
          <a:lstStyle/>
          <a:p>
            <a:endParaRPr lang="en-US"/>
          </a:p>
        </p:txBody>
      </p:sp>
      <p:sp>
        <p:nvSpPr>
          <p:cNvPr id="9" name="TextBox 8">
            <a:extLst>
              <a:ext uri="{FF2B5EF4-FFF2-40B4-BE49-F238E27FC236}">
                <a16:creationId xmlns:a16="http://schemas.microsoft.com/office/drawing/2014/main" id="{5F788444-BD8D-7740-DFA4-6FC185F29DD9}"/>
              </a:ext>
            </a:extLst>
          </p:cNvPr>
          <p:cNvSpPr txBox="1"/>
          <p:nvPr/>
        </p:nvSpPr>
        <p:spPr>
          <a:xfrm>
            <a:off x="3315582" y="2307266"/>
            <a:ext cx="6208562" cy="3046988"/>
          </a:xfrm>
          <a:prstGeom prst="rect">
            <a:avLst/>
          </a:prstGeom>
          <a:noFill/>
        </p:spPr>
        <p:txBody>
          <a:bodyPr wrap="square" rtlCol="0">
            <a:spAutoFit/>
          </a:bodyPr>
          <a:lstStyle/>
          <a:p>
            <a:r>
              <a:rPr lang="en-GB" sz="9600" dirty="0">
                <a:solidFill>
                  <a:srgbClr val="00B050"/>
                </a:solidFill>
              </a:rPr>
              <a:t>COMING SOON!!</a:t>
            </a:r>
          </a:p>
        </p:txBody>
      </p:sp>
    </p:spTree>
    <p:extLst>
      <p:ext uri="{BB962C8B-B14F-4D97-AF65-F5344CB8AC3E}">
        <p14:creationId xmlns:p14="http://schemas.microsoft.com/office/powerpoint/2010/main" val="164862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7" grpId="0" animBg="1"/>
      <p:bldP spid="18" grpId="0" animBg="1"/>
      <p:bldP spid="19" grpId="0" animBg="1"/>
      <p:bldP spid="20" grpId="0" animBg="1"/>
      <p:bldP spid="2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BFD8A15-EF2F-4DBC-74DE-A874EFBE8DEA}"/>
              </a:ext>
            </a:extLst>
          </p:cNvPr>
          <p:cNvSpPr txBox="1"/>
          <p:nvPr/>
        </p:nvSpPr>
        <p:spPr>
          <a:xfrm>
            <a:off x="-33337" y="7710300"/>
            <a:ext cx="6129336" cy="19082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Most women with Type 2 diabetes who become pregnant are not prepared for pregnancy, and where blood glucose is not less than 48mmol/mol they are at increased risk of adverse maternal and neonatal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Title 6">
            <a:extLst>
              <a:ext uri="{FF2B5EF4-FFF2-40B4-BE49-F238E27FC236}">
                <a16:creationId xmlns:a16="http://schemas.microsoft.com/office/drawing/2014/main" id="{66E01202-D33E-283D-CF43-55918626DB89}"/>
              </a:ext>
            </a:extLst>
          </p:cNvPr>
          <p:cNvSpPr txBox="1">
            <a:spLocks/>
          </p:cNvSpPr>
          <p:nvPr/>
        </p:nvSpPr>
        <p:spPr>
          <a:xfrm>
            <a:off x="1828800" y="104280"/>
            <a:ext cx="9106293" cy="67548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005EB8"/>
                </a:solidFill>
                <a:effectLst/>
                <a:uLnTx/>
                <a:uFillTx/>
                <a:latin typeface="Calibri" panose="020F0502020204030204"/>
                <a:ea typeface="+mj-ea"/>
                <a:cs typeface="+mj-cs"/>
              </a:rPr>
              <a:t>Cambridge Diabetes Education Programme (CDEP) </a:t>
            </a:r>
          </a:p>
        </p:txBody>
      </p:sp>
      <p:pic>
        <p:nvPicPr>
          <p:cNvPr id="3" name="Picture 2">
            <a:extLst>
              <a:ext uri="{FF2B5EF4-FFF2-40B4-BE49-F238E27FC236}">
                <a16:creationId xmlns:a16="http://schemas.microsoft.com/office/drawing/2014/main" id="{8352229F-F27F-4F53-2C17-CADE3863BA4A}"/>
              </a:ext>
            </a:extLst>
          </p:cNvPr>
          <p:cNvPicPr>
            <a:picLocks noChangeAspect="1"/>
          </p:cNvPicPr>
          <p:nvPr/>
        </p:nvPicPr>
        <p:blipFill>
          <a:blip r:embed="rId3"/>
          <a:stretch>
            <a:fillRect/>
          </a:stretch>
        </p:blipFill>
        <p:spPr>
          <a:xfrm>
            <a:off x="9535387" y="4035400"/>
            <a:ext cx="2255794" cy="2317768"/>
          </a:xfrm>
          <a:prstGeom prst="rect">
            <a:avLst/>
          </a:prstGeom>
        </p:spPr>
      </p:pic>
      <p:sp>
        <p:nvSpPr>
          <p:cNvPr id="6" name="TextBox 5">
            <a:extLst>
              <a:ext uri="{FF2B5EF4-FFF2-40B4-BE49-F238E27FC236}">
                <a16:creationId xmlns:a16="http://schemas.microsoft.com/office/drawing/2014/main" id="{141E09AD-5B5B-A220-F5AF-5D12BF0568CE}"/>
              </a:ext>
            </a:extLst>
          </p:cNvPr>
          <p:cNvSpPr txBox="1"/>
          <p:nvPr/>
        </p:nvSpPr>
        <p:spPr>
          <a:xfrm>
            <a:off x="400816" y="874455"/>
            <a:ext cx="11390365" cy="2554545"/>
          </a:xfrm>
          <a:prstGeom prst="rect">
            <a:avLst/>
          </a:prstGeom>
          <a:noFill/>
        </p:spPr>
        <p:txBody>
          <a:bodyPr wrap="square" rtlCol="0">
            <a:spAutoFit/>
          </a:bodyPr>
          <a:lstStyle/>
          <a:p>
            <a:pPr marL="0" lvl="1">
              <a:buSzPts val="1000"/>
              <a:tabLst>
                <a:tab pos="457200" algn="l"/>
              </a:tabLst>
            </a:pPr>
            <a:r>
              <a:rPr lang="en-GB" sz="2000" b="1">
                <a:effectLst/>
                <a:ea typeface="Times New Roman" panose="02020603050405020304" pitchFamily="18" charset="0"/>
                <a:cs typeface="Times New Roman" panose="02020603050405020304" pitchFamily="18" charset="0"/>
              </a:rPr>
              <a:t>FREE for staff across South Yorkshire. </a:t>
            </a:r>
          </a:p>
          <a:p>
            <a:pPr marL="0" lvl="1"/>
            <a:r>
              <a:rPr lang="en-GB" sz="2000">
                <a:effectLst/>
                <a:ea typeface="Times New Roman" panose="02020603050405020304" pitchFamily="18" charset="0"/>
              </a:rPr>
              <a:t>CDEP is an online diabetes training platform which can be accessed by all levels of staff, both registered and unregistered at any time.</a:t>
            </a:r>
            <a:br>
              <a:rPr lang="en-GB" sz="2000">
                <a:effectLst/>
                <a:ea typeface="Times New Roman" panose="02020603050405020304" pitchFamily="18" charset="0"/>
              </a:rPr>
            </a:br>
            <a:endParaRPr lang="en-GB" sz="2000">
              <a:effectLst/>
              <a:ea typeface="Times New Roman" panose="02020603050405020304" pitchFamily="18" charset="0"/>
            </a:endParaRPr>
          </a:p>
          <a:p>
            <a:pPr marL="0" lvl="1"/>
            <a:r>
              <a:rPr lang="en-GB" sz="2000">
                <a:effectLst/>
                <a:ea typeface="Times New Roman" panose="02020603050405020304" pitchFamily="18" charset="0"/>
              </a:rPr>
              <a:t>CDEP is designed to</a:t>
            </a:r>
            <a:r>
              <a:rPr lang="en-GB" sz="2000">
                <a:ea typeface="Times New Roman" panose="02020603050405020304" pitchFamily="18" charset="0"/>
              </a:rPr>
              <a:t>: </a:t>
            </a:r>
            <a:r>
              <a:rPr lang="en-GB" sz="2000" kern="0">
                <a:effectLst/>
                <a:ea typeface="Times New Roman" panose="02020603050405020304" pitchFamily="18" charset="0"/>
                <a:cs typeface="Calibri" panose="020F0502020204030204" pitchFamily="34" charset="0"/>
              </a:rPr>
              <a:t>boost people's knowledge, confidence and guideline familiarity</a:t>
            </a:r>
            <a:r>
              <a:rPr lang="en-GB" sz="2000" kern="0">
                <a:ea typeface="Times New Roman" panose="02020603050405020304" pitchFamily="18" charset="0"/>
                <a:cs typeface="Calibri" panose="020F0502020204030204" pitchFamily="34" charset="0"/>
              </a:rPr>
              <a:t>. Be</a:t>
            </a:r>
            <a:r>
              <a:rPr lang="en-GB" sz="2000" kern="0">
                <a:effectLst/>
                <a:ea typeface="Times New Roman" panose="02020603050405020304" pitchFamily="18" charset="0"/>
                <a:cs typeface="Calibri" panose="020F0502020204030204" pitchFamily="34" charset="0"/>
              </a:rPr>
              <a:t> done in bite-sized chunks that fit into your busy life and are accessed from a computer, mobile phone, or tablet.</a:t>
            </a:r>
            <a:br>
              <a:rPr lang="en-GB" sz="2000" kern="0">
                <a:effectLst/>
                <a:ea typeface="Times New Roman" panose="02020603050405020304" pitchFamily="18" charset="0"/>
                <a:cs typeface="Calibri" panose="020F0502020204030204" pitchFamily="34" charset="0"/>
              </a:rPr>
            </a:br>
            <a:endParaRPr lang="en-GB" sz="2000" kern="0">
              <a:effectLst/>
              <a:ea typeface="Times New Roman" panose="02020603050405020304" pitchFamily="18" charset="0"/>
              <a:cs typeface="Calibri" panose="020F0502020204030204" pitchFamily="34" charset="0"/>
            </a:endParaRPr>
          </a:p>
          <a:p>
            <a:endParaRPr lang="en-GB"/>
          </a:p>
        </p:txBody>
      </p:sp>
      <p:sp>
        <p:nvSpPr>
          <p:cNvPr id="8" name="TextBox 7">
            <a:extLst>
              <a:ext uri="{FF2B5EF4-FFF2-40B4-BE49-F238E27FC236}">
                <a16:creationId xmlns:a16="http://schemas.microsoft.com/office/drawing/2014/main" id="{B2E1115D-FE2F-A836-5CD3-78759C8AF9A4}"/>
              </a:ext>
            </a:extLst>
          </p:cNvPr>
          <p:cNvSpPr txBox="1"/>
          <p:nvPr/>
        </p:nvSpPr>
        <p:spPr>
          <a:xfrm>
            <a:off x="9275191" y="6394696"/>
            <a:ext cx="4180787" cy="400110"/>
          </a:xfrm>
          <a:prstGeom prst="rect">
            <a:avLst/>
          </a:prstGeom>
          <a:noFill/>
        </p:spPr>
        <p:txBody>
          <a:bodyPr wrap="square">
            <a:spAutoFit/>
          </a:bodyPr>
          <a:lstStyle/>
          <a:p>
            <a:r>
              <a:rPr lang="en-GB">
                <a:hlinkClick r:id="rId4"/>
              </a:rPr>
              <a:t>https://www.cdep.org.uk/</a:t>
            </a:r>
            <a:r>
              <a:rPr lang="en-GB"/>
              <a:t>  </a:t>
            </a:r>
          </a:p>
        </p:txBody>
      </p:sp>
      <p:sp>
        <p:nvSpPr>
          <p:cNvPr id="10" name="TextBox 9">
            <a:extLst>
              <a:ext uri="{FF2B5EF4-FFF2-40B4-BE49-F238E27FC236}">
                <a16:creationId xmlns:a16="http://schemas.microsoft.com/office/drawing/2014/main" id="{82087FF9-0B29-DF4E-727C-250301FB69E5}"/>
              </a:ext>
            </a:extLst>
          </p:cNvPr>
          <p:cNvSpPr txBox="1"/>
          <p:nvPr/>
        </p:nvSpPr>
        <p:spPr>
          <a:xfrm>
            <a:off x="400816" y="2787978"/>
            <a:ext cx="9676438" cy="1938992"/>
          </a:xfrm>
          <a:prstGeom prst="rect">
            <a:avLst/>
          </a:prstGeom>
          <a:noFill/>
        </p:spPr>
        <p:txBody>
          <a:bodyPr wrap="square">
            <a:spAutoFit/>
          </a:bodyPr>
          <a:lstStyle/>
          <a:p>
            <a:pPr marL="0" lvl="1"/>
            <a:r>
              <a:rPr lang="en-GB" sz="2000">
                <a:effectLst/>
                <a:ea typeface="Times New Roman" panose="02020603050405020304" pitchFamily="18" charset="0"/>
              </a:rPr>
              <a:t>To register </a:t>
            </a:r>
            <a:r>
              <a:rPr lang="en-GB" sz="2000" u="sng">
                <a:effectLst/>
                <a:ea typeface="Times New Roman" panose="02020603050405020304" pitchFamily="18" charset="0"/>
                <a:hlinkClick r:id="rId5">
                  <a:extLst>
                    <a:ext uri="{A12FA001-AC4F-418D-AE19-62706E023703}">
                      <ahyp:hlinkClr xmlns:ahyp="http://schemas.microsoft.com/office/drawing/2018/hyperlinkcolor" val="tx"/>
                    </a:ext>
                  </a:extLst>
                </a:hlinkClick>
              </a:rPr>
              <a:t>click here</a:t>
            </a:r>
            <a:r>
              <a:rPr lang="en-GB" sz="2000">
                <a:effectLst/>
                <a:ea typeface="Times New Roman" panose="02020603050405020304" pitchFamily="18" charset="0"/>
              </a:rPr>
              <a:t>. Or scan the QR Code. </a:t>
            </a:r>
          </a:p>
          <a:p>
            <a:pPr marL="0" lvl="1" indent="-342900">
              <a:buSzPts val="1000"/>
              <a:buFont typeface="Symbol" panose="05050102010706020507" pitchFamily="18" charset="2"/>
              <a:buChar char=""/>
              <a:tabLst>
                <a:tab pos="457200" algn="l"/>
              </a:tabLst>
            </a:pPr>
            <a:r>
              <a:rPr lang="en-GB" sz="2000">
                <a:effectLst/>
                <a:ea typeface="Times New Roman" panose="02020603050405020304" pitchFamily="18" charset="0"/>
              </a:rPr>
              <a:t>Go to “Sign IN/Register”</a:t>
            </a:r>
          </a:p>
          <a:p>
            <a:pPr marL="0" lvl="1" indent="-342900">
              <a:buSzPts val="1000"/>
              <a:buFont typeface="Symbol" panose="05050102010706020507" pitchFamily="18" charset="2"/>
              <a:buChar char=""/>
              <a:tabLst>
                <a:tab pos="457200" algn="l"/>
              </a:tabLst>
            </a:pPr>
            <a:r>
              <a:rPr lang="en-GB" sz="2000">
                <a:effectLst/>
                <a:ea typeface="Times New Roman" panose="02020603050405020304" pitchFamily="18" charset="0"/>
              </a:rPr>
              <a:t>Under new candidate registration enter your email address </a:t>
            </a:r>
            <a:r>
              <a:rPr lang="en-GB">
                <a:ea typeface="Times New Roman" panose="02020603050405020304" pitchFamily="18" charset="0"/>
              </a:rPr>
              <a:t>&amp;</a:t>
            </a:r>
            <a:r>
              <a:rPr lang="en-GB" sz="2000">
                <a:effectLst/>
                <a:ea typeface="Times New Roman" panose="02020603050405020304" pitchFamily="18" charset="0"/>
              </a:rPr>
              <a:t> click ‘Create My Account’</a:t>
            </a:r>
          </a:p>
          <a:p>
            <a:pPr marL="0" lvl="1" indent="-342900">
              <a:buSzPts val="1000"/>
              <a:buFont typeface="Symbol" panose="05050102010706020507" pitchFamily="18" charset="2"/>
              <a:buChar char=""/>
              <a:tabLst>
                <a:tab pos="457200" algn="l"/>
              </a:tabLst>
            </a:pPr>
            <a:r>
              <a:rPr lang="en-GB" sz="2000">
                <a:effectLst/>
                <a:ea typeface="Times New Roman" panose="02020603050405020304" pitchFamily="18" charset="0"/>
              </a:rPr>
              <a:t>Complete registration form</a:t>
            </a:r>
          </a:p>
          <a:p>
            <a:pPr marL="0" lvl="1" indent="-342900">
              <a:buSzPts val="1000"/>
              <a:buFont typeface="Symbol" panose="05050102010706020507" pitchFamily="18" charset="2"/>
              <a:buChar char=""/>
              <a:tabLst>
                <a:tab pos="457200" algn="l"/>
              </a:tabLst>
            </a:pPr>
            <a:r>
              <a:rPr lang="en-GB" sz="2000">
                <a:effectLst/>
                <a:ea typeface="Times New Roman" panose="02020603050405020304" pitchFamily="18" charset="0"/>
              </a:rPr>
              <a:t>Under “Registration Key Code” enter </a:t>
            </a:r>
            <a:r>
              <a:rPr lang="en-GB" sz="2000">
                <a:effectLst/>
                <a:highlight>
                  <a:srgbClr val="FFB81C"/>
                </a:highlight>
                <a:ea typeface="Times New Roman" panose="02020603050405020304" pitchFamily="18" charset="0"/>
              </a:rPr>
              <a:t>“SOUTHYORKSHIRE”. </a:t>
            </a:r>
          </a:p>
          <a:p>
            <a:pPr marL="0" lvl="1">
              <a:buSzPts val="1000"/>
              <a:tabLst>
                <a:tab pos="457200" algn="l"/>
              </a:tabLst>
            </a:pPr>
            <a:r>
              <a:rPr lang="en-GB" sz="2000">
                <a:effectLst/>
                <a:ea typeface="Times New Roman" panose="02020603050405020304" pitchFamily="18" charset="0"/>
              </a:rPr>
              <a:t>This will provide you with free access for 12 months.</a:t>
            </a:r>
          </a:p>
        </p:txBody>
      </p:sp>
      <p:pic>
        <p:nvPicPr>
          <p:cNvPr id="12" name="Picture 11">
            <a:extLst>
              <a:ext uri="{FF2B5EF4-FFF2-40B4-BE49-F238E27FC236}">
                <a16:creationId xmlns:a16="http://schemas.microsoft.com/office/drawing/2014/main" id="{248126EB-F6A5-F709-FD44-043947CAE0D1}"/>
              </a:ext>
            </a:extLst>
          </p:cNvPr>
          <p:cNvPicPr>
            <a:picLocks noChangeAspect="1"/>
          </p:cNvPicPr>
          <p:nvPr/>
        </p:nvPicPr>
        <p:blipFill>
          <a:blip r:embed="rId6"/>
          <a:stretch>
            <a:fillRect/>
          </a:stretch>
        </p:blipFill>
        <p:spPr>
          <a:xfrm>
            <a:off x="4016268" y="4726970"/>
            <a:ext cx="4159464" cy="2140060"/>
          </a:xfrm>
          <a:prstGeom prst="rect">
            <a:avLst/>
          </a:prstGeom>
        </p:spPr>
      </p:pic>
    </p:spTree>
    <p:extLst>
      <p:ext uri="{BB962C8B-B14F-4D97-AF65-F5344CB8AC3E}">
        <p14:creationId xmlns:p14="http://schemas.microsoft.com/office/powerpoint/2010/main" val="1733415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7CDF199-D145-F8C7-632B-C18B2E487115}"/>
              </a:ext>
            </a:extLst>
          </p:cNvPr>
          <p:cNvGrpSpPr>
            <a:grpSpLocks/>
          </p:cNvGrpSpPr>
          <p:nvPr/>
        </p:nvGrpSpPr>
        <p:grpSpPr>
          <a:xfrm>
            <a:off x="2316163" y="112228"/>
            <a:ext cx="7559675" cy="996315"/>
            <a:chOff x="0" y="0"/>
            <a:chExt cx="7560309" cy="996315"/>
          </a:xfrm>
        </p:grpSpPr>
        <p:sp>
          <p:nvSpPr>
            <p:cNvPr id="7" name="Graphic 2">
              <a:extLst>
                <a:ext uri="{FF2B5EF4-FFF2-40B4-BE49-F238E27FC236}">
                  <a16:creationId xmlns:a16="http://schemas.microsoft.com/office/drawing/2014/main" id="{C9D80576-724E-527C-5DF2-E124F6A56BBB}"/>
                </a:ext>
              </a:extLst>
            </p:cNvPr>
            <p:cNvSpPr/>
            <p:nvPr/>
          </p:nvSpPr>
          <p:spPr>
            <a:xfrm>
              <a:off x="0" y="0"/>
              <a:ext cx="7560309" cy="996315"/>
            </a:xfrm>
            <a:custGeom>
              <a:avLst/>
              <a:gdLst/>
              <a:ahLst/>
              <a:cxnLst/>
              <a:rect l="l" t="t" r="r" b="b"/>
              <a:pathLst>
                <a:path w="7560309" h="996315">
                  <a:moveTo>
                    <a:pt x="0" y="995946"/>
                  </a:moveTo>
                  <a:lnTo>
                    <a:pt x="7560005" y="995946"/>
                  </a:lnTo>
                  <a:lnTo>
                    <a:pt x="7560005" y="0"/>
                  </a:lnTo>
                  <a:lnTo>
                    <a:pt x="0" y="0"/>
                  </a:lnTo>
                  <a:lnTo>
                    <a:pt x="0" y="995946"/>
                  </a:lnTo>
                  <a:close/>
                </a:path>
              </a:pathLst>
            </a:custGeom>
            <a:solidFill>
              <a:srgbClr val="347CC8"/>
            </a:solidFill>
          </p:spPr>
          <p:txBody>
            <a:bodyPr wrap="square" lIns="0" tIns="0" rIns="0" bIns="0" rtlCol="0">
              <a:prstTxWarp prst="textNoShape">
                <a:avLst/>
              </a:prstTxWarp>
              <a:noAutofit/>
            </a:bodyPr>
            <a:lstStyle/>
            <a:p>
              <a:endParaRPr lang="en-GB"/>
            </a:p>
          </p:txBody>
        </p:sp>
        <p:pic>
          <p:nvPicPr>
            <p:cNvPr id="8" name="Image 3">
              <a:extLst>
                <a:ext uri="{FF2B5EF4-FFF2-40B4-BE49-F238E27FC236}">
                  <a16:creationId xmlns:a16="http://schemas.microsoft.com/office/drawing/2014/main" id="{366B0C0D-B49C-3B5B-9E2F-3A3EB71A130B}"/>
                </a:ext>
              </a:extLst>
            </p:cNvPr>
            <p:cNvPicPr/>
            <p:nvPr/>
          </p:nvPicPr>
          <p:blipFill>
            <a:blip r:embed="rId2" cstate="print"/>
            <a:stretch>
              <a:fillRect/>
            </a:stretch>
          </p:blipFill>
          <p:spPr>
            <a:xfrm>
              <a:off x="434263" y="197091"/>
              <a:ext cx="1571586" cy="612000"/>
            </a:xfrm>
            <a:prstGeom prst="rect">
              <a:avLst/>
            </a:prstGeom>
          </p:spPr>
        </p:pic>
        <p:pic>
          <p:nvPicPr>
            <p:cNvPr id="9" name="Image 4">
              <a:extLst>
                <a:ext uri="{FF2B5EF4-FFF2-40B4-BE49-F238E27FC236}">
                  <a16:creationId xmlns:a16="http://schemas.microsoft.com/office/drawing/2014/main" id="{69C1A3BF-2239-F50F-0CC9-E8EECA5B0520}"/>
                </a:ext>
              </a:extLst>
            </p:cNvPr>
            <p:cNvPicPr/>
            <p:nvPr/>
          </p:nvPicPr>
          <p:blipFill>
            <a:blip r:embed="rId3" cstate="print"/>
            <a:stretch>
              <a:fillRect/>
            </a:stretch>
          </p:blipFill>
          <p:spPr>
            <a:xfrm>
              <a:off x="6079061" y="276034"/>
              <a:ext cx="1002000" cy="458056"/>
            </a:xfrm>
            <a:prstGeom prst="rect">
              <a:avLst/>
            </a:prstGeom>
          </p:spPr>
        </p:pic>
      </p:grpSp>
      <p:grpSp>
        <p:nvGrpSpPr>
          <p:cNvPr id="10" name="Group 9">
            <a:extLst>
              <a:ext uri="{FF2B5EF4-FFF2-40B4-BE49-F238E27FC236}">
                <a16:creationId xmlns:a16="http://schemas.microsoft.com/office/drawing/2014/main" id="{ACBA6500-CB50-FF40-3D28-6C56957830C4}"/>
              </a:ext>
            </a:extLst>
          </p:cNvPr>
          <p:cNvGrpSpPr>
            <a:grpSpLocks/>
          </p:cNvGrpSpPr>
          <p:nvPr/>
        </p:nvGrpSpPr>
        <p:grpSpPr>
          <a:xfrm>
            <a:off x="130779" y="1522618"/>
            <a:ext cx="6317155" cy="4849901"/>
            <a:chOff x="6350" y="6350"/>
            <a:chExt cx="6633209" cy="4321810"/>
          </a:xfrm>
        </p:grpSpPr>
        <p:sp>
          <p:nvSpPr>
            <p:cNvPr id="11" name="Graphic 9">
              <a:extLst>
                <a:ext uri="{FF2B5EF4-FFF2-40B4-BE49-F238E27FC236}">
                  <a16:creationId xmlns:a16="http://schemas.microsoft.com/office/drawing/2014/main" id="{3240216E-8112-62E6-F89C-4395CC0CA5FC}"/>
                </a:ext>
              </a:extLst>
            </p:cNvPr>
            <p:cNvSpPr/>
            <p:nvPr/>
          </p:nvSpPr>
          <p:spPr>
            <a:xfrm>
              <a:off x="6350" y="6350"/>
              <a:ext cx="6633209" cy="4321810"/>
            </a:xfrm>
            <a:custGeom>
              <a:avLst/>
              <a:gdLst/>
              <a:ahLst/>
              <a:cxnLst/>
              <a:rect l="l" t="t" r="r" b="b"/>
              <a:pathLst>
                <a:path w="6633209" h="4321810">
                  <a:moveTo>
                    <a:pt x="71996" y="0"/>
                  </a:moveTo>
                  <a:lnTo>
                    <a:pt x="43971" y="5657"/>
                  </a:lnTo>
                  <a:lnTo>
                    <a:pt x="21086" y="21086"/>
                  </a:lnTo>
                  <a:lnTo>
                    <a:pt x="5657" y="43971"/>
                  </a:lnTo>
                  <a:lnTo>
                    <a:pt x="0" y="71996"/>
                  </a:lnTo>
                  <a:lnTo>
                    <a:pt x="0" y="4249699"/>
                  </a:lnTo>
                  <a:lnTo>
                    <a:pt x="5657" y="4277724"/>
                  </a:lnTo>
                  <a:lnTo>
                    <a:pt x="21086" y="4300608"/>
                  </a:lnTo>
                  <a:lnTo>
                    <a:pt x="43971" y="4316038"/>
                  </a:lnTo>
                  <a:lnTo>
                    <a:pt x="71996" y="4321695"/>
                  </a:lnTo>
                  <a:lnTo>
                    <a:pt x="6560896" y="4321695"/>
                  </a:lnTo>
                  <a:lnTo>
                    <a:pt x="6588920" y="4316038"/>
                  </a:lnTo>
                  <a:lnTo>
                    <a:pt x="6611805" y="4300608"/>
                  </a:lnTo>
                  <a:lnTo>
                    <a:pt x="6627234" y="4277724"/>
                  </a:lnTo>
                  <a:lnTo>
                    <a:pt x="6632892" y="4249699"/>
                  </a:lnTo>
                  <a:lnTo>
                    <a:pt x="6632892" y="71996"/>
                  </a:lnTo>
                  <a:lnTo>
                    <a:pt x="6627234" y="43971"/>
                  </a:lnTo>
                  <a:lnTo>
                    <a:pt x="6611805" y="21086"/>
                  </a:lnTo>
                  <a:lnTo>
                    <a:pt x="6588920" y="5657"/>
                  </a:lnTo>
                  <a:lnTo>
                    <a:pt x="6560896" y="0"/>
                  </a:lnTo>
                  <a:lnTo>
                    <a:pt x="71996" y="0"/>
                  </a:lnTo>
                  <a:close/>
                </a:path>
              </a:pathLst>
            </a:custGeom>
            <a:ln w="12700">
              <a:solidFill>
                <a:srgbClr val="3FA535"/>
              </a:solidFill>
              <a:prstDash val="solid"/>
            </a:ln>
          </p:spPr>
          <p:txBody>
            <a:bodyPr wrap="square" lIns="0" tIns="0" rIns="0" bIns="0" rtlCol="0">
              <a:prstTxWarp prst="textNoShape">
                <a:avLst/>
              </a:prstTxWarp>
              <a:noAutofit/>
            </a:bodyPr>
            <a:lstStyle/>
            <a:p>
              <a:endParaRPr lang="en-GB"/>
            </a:p>
          </p:txBody>
        </p:sp>
        <p:pic>
          <p:nvPicPr>
            <p:cNvPr id="12" name="Image 10">
              <a:extLst>
                <a:ext uri="{FF2B5EF4-FFF2-40B4-BE49-F238E27FC236}">
                  <a16:creationId xmlns:a16="http://schemas.microsoft.com/office/drawing/2014/main" id="{F79C8819-4066-04C5-1A04-F9C5B9A20484}"/>
                </a:ext>
              </a:extLst>
            </p:cNvPr>
            <p:cNvPicPr/>
            <p:nvPr/>
          </p:nvPicPr>
          <p:blipFill>
            <a:blip r:embed="rId4" cstate="print"/>
            <a:stretch>
              <a:fillRect/>
            </a:stretch>
          </p:blipFill>
          <p:spPr>
            <a:xfrm>
              <a:off x="4606095" y="768885"/>
              <a:ext cx="1764004" cy="3387597"/>
            </a:xfrm>
            <a:prstGeom prst="rect">
              <a:avLst/>
            </a:prstGeom>
          </p:spPr>
        </p:pic>
      </p:grpSp>
      <p:sp>
        <p:nvSpPr>
          <p:cNvPr id="19" name="TextBox 18">
            <a:extLst>
              <a:ext uri="{FF2B5EF4-FFF2-40B4-BE49-F238E27FC236}">
                <a16:creationId xmlns:a16="http://schemas.microsoft.com/office/drawing/2014/main" id="{54B79090-F3F5-59D0-ECC0-F2722C5A0841}"/>
              </a:ext>
            </a:extLst>
          </p:cNvPr>
          <p:cNvSpPr txBox="1"/>
          <p:nvPr/>
        </p:nvSpPr>
        <p:spPr>
          <a:xfrm>
            <a:off x="-1" y="1606052"/>
            <a:ext cx="6447935" cy="4793685"/>
          </a:xfrm>
          <a:prstGeom prst="rect">
            <a:avLst/>
          </a:prstGeom>
          <a:noFill/>
        </p:spPr>
        <p:txBody>
          <a:bodyPr wrap="square">
            <a:spAutoFit/>
          </a:bodyPr>
          <a:lstStyle/>
          <a:p>
            <a:pPr marL="2374900" indent="-2067560">
              <a:lnSpc>
                <a:spcPct val="103000"/>
              </a:lnSpc>
            </a:pPr>
            <a:r>
              <a:rPr lang="en-US" sz="1200" b="1" spc="-40">
                <a:solidFill>
                  <a:srgbClr val="283583"/>
                </a:solidFill>
                <a:effectLst/>
                <a:latin typeface="Arial" panose="020B0604020202020204" pitchFamily="34" charset="0"/>
                <a:ea typeface="Arial" panose="020B0604020202020204" pitchFamily="34" charset="0"/>
              </a:rPr>
              <a:t>3 reasons</a:t>
            </a:r>
            <a:r>
              <a:rPr lang="en-US" sz="1200" b="1" spc="-55">
                <a:solidFill>
                  <a:srgbClr val="283583"/>
                </a:solidFill>
                <a:effectLst/>
                <a:latin typeface="Arial" panose="020B0604020202020204" pitchFamily="34" charset="0"/>
                <a:ea typeface="Arial" panose="020B0604020202020204" pitchFamily="34" charset="0"/>
              </a:rPr>
              <a:t> </a:t>
            </a:r>
            <a:r>
              <a:rPr lang="en-US" sz="1200" b="1" spc="-40">
                <a:solidFill>
                  <a:srgbClr val="283583"/>
                </a:solidFill>
                <a:effectLst/>
                <a:latin typeface="Arial" panose="020B0604020202020204" pitchFamily="34" charset="0"/>
                <a:ea typeface="Arial" panose="020B0604020202020204" pitchFamily="34" charset="0"/>
              </a:rPr>
              <a:t>for</a:t>
            </a:r>
            <a:r>
              <a:rPr lang="en-US" sz="1200" b="1" spc="-60">
                <a:solidFill>
                  <a:srgbClr val="283583"/>
                </a:solidFill>
                <a:effectLst/>
                <a:latin typeface="Arial" panose="020B0604020202020204" pitchFamily="34" charset="0"/>
                <a:ea typeface="Arial" panose="020B0604020202020204" pitchFamily="34" charset="0"/>
              </a:rPr>
              <a:t> </a:t>
            </a:r>
            <a:r>
              <a:rPr lang="en-US" sz="1200" b="1" spc="-40">
                <a:solidFill>
                  <a:srgbClr val="283583"/>
                </a:solidFill>
                <a:effectLst/>
                <a:latin typeface="Arial" panose="020B0604020202020204" pitchFamily="34" charset="0"/>
                <a:ea typeface="Arial" panose="020B0604020202020204" pitchFamily="34" charset="0"/>
              </a:rPr>
              <a:t>you</a:t>
            </a:r>
            <a:r>
              <a:rPr lang="en-US" sz="1200" b="1" spc="-55">
                <a:solidFill>
                  <a:srgbClr val="283583"/>
                </a:solidFill>
                <a:effectLst/>
                <a:latin typeface="Arial" panose="020B0604020202020204" pitchFamily="34" charset="0"/>
                <a:ea typeface="Arial" panose="020B0604020202020204" pitchFamily="34" charset="0"/>
              </a:rPr>
              <a:t> </a:t>
            </a:r>
            <a:r>
              <a:rPr lang="en-US" sz="1200" b="1" spc="-40">
                <a:solidFill>
                  <a:srgbClr val="283583"/>
                </a:solidFill>
                <a:effectLst/>
                <a:latin typeface="Arial" panose="020B0604020202020204" pitchFamily="34" charset="0"/>
                <a:ea typeface="Arial" panose="020B0604020202020204" pitchFamily="34" charset="0"/>
              </a:rPr>
              <a:t>to</a:t>
            </a:r>
            <a:r>
              <a:rPr lang="en-US" sz="1200" b="1" spc="-60">
                <a:solidFill>
                  <a:srgbClr val="283583"/>
                </a:solidFill>
                <a:effectLst/>
                <a:latin typeface="Arial" panose="020B0604020202020204" pitchFamily="34" charset="0"/>
                <a:ea typeface="Arial" panose="020B0604020202020204" pitchFamily="34" charset="0"/>
              </a:rPr>
              <a:t> </a:t>
            </a:r>
            <a:r>
              <a:rPr lang="en-US" sz="1200" b="1" spc="-40">
                <a:solidFill>
                  <a:srgbClr val="283583"/>
                </a:solidFill>
                <a:effectLst/>
                <a:latin typeface="Arial" panose="020B0604020202020204" pitchFamily="34" charset="0"/>
                <a:ea typeface="Arial" panose="020B0604020202020204" pitchFamily="34" charset="0"/>
              </a:rPr>
              <a:t>download</a:t>
            </a:r>
            <a:r>
              <a:rPr lang="en-US" sz="1200" b="1" spc="-55">
                <a:solidFill>
                  <a:srgbClr val="283583"/>
                </a:solidFill>
                <a:effectLst/>
                <a:latin typeface="Arial" panose="020B0604020202020204" pitchFamily="34" charset="0"/>
                <a:ea typeface="Arial" panose="020B0604020202020204" pitchFamily="34" charset="0"/>
              </a:rPr>
              <a:t> </a:t>
            </a:r>
            <a:r>
              <a:rPr lang="en-US" sz="1200" b="1" spc="-40">
                <a:solidFill>
                  <a:srgbClr val="283583"/>
                </a:solidFill>
                <a:effectLst/>
                <a:latin typeface="Arial" panose="020B0604020202020204" pitchFamily="34" charset="0"/>
                <a:ea typeface="Arial" panose="020B0604020202020204" pitchFamily="34" charset="0"/>
              </a:rPr>
              <a:t>and</a:t>
            </a:r>
            <a:r>
              <a:rPr lang="en-US" sz="1200" b="1" spc="-60">
                <a:solidFill>
                  <a:srgbClr val="283583"/>
                </a:solidFill>
                <a:effectLst/>
                <a:latin typeface="Arial" panose="020B0604020202020204" pitchFamily="34" charset="0"/>
                <a:ea typeface="Arial" panose="020B0604020202020204" pitchFamily="34" charset="0"/>
              </a:rPr>
              <a:t> </a:t>
            </a:r>
            <a:r>
              <a:rPr lang="en-US" sz="1200" b="1" spc="-40">
                <a:solidFill>
                  <a:srgbClr val="283583"/>
                </a:solidFill>
                <a:effectLst/>
                <a:latin typeface="Arial" panose="020B0604020202020204" pitchFamily="34" charset="0"/>
                <a:ea typeface="Arial" panose="020B0604020202020204" pitchFamily="34" charset="0"/>
              </a:rPr>
              <a:t>use</a:t>
            </a:r>
            <a:r>
              <a:rPr lang="en-US" sz="1200" b="1" spc="-55">
                <a:solidFill>
                  <a:srgbClr val="283583"/>
                </a:solidFill>
                <a:effectLst/>
                <a:latin typeface="Arial" panose="020B0604020202020204" pitchFamily="34" charset="0"/>
                <a:ea typeface="Arial" panose="020B0604020202020204" pitchFamily="34" charset="0"/>
              </a:rPr>
              <a:t> </a:t>
            </a:r>
            <a:r>
              <a:rPr lang="en-US" sz="1200" b="1" spc="-40">
                <a:solidFill>
                  <a:srgbClr val="283583"/>
                </a:solidFill>
                <a:effectLst/>
                <a:latin typeface="Arial" panose="020B0604020202020204" pitchFamily="34" charset="0"/>
                <a:ea typeface="Arial" panose="020B0604020202020204" pitchFamily="34" charset="0"/>
              </a:rPr>
              <a:t>the</a:t>
            </a:r>
            <a:r>
              <a:rPr lang="en-US" sz="1200" b="1" spc="-60">
                <a:solidFill>
                  <a:srgbClr val="283583"/>
                </a:solidFill>
                <a:effectLst/>
                <a:latin typeface="Arial" panose="020B0604020202020204" pitchFamily="34" charset="0"/>
                <a:ea typeface="Arial" panose="020B0604020202020204" pitchFamily="34" charset="0"/>
              </a:rPr>
              <a:t> </a:t>
            </a:r>
            <a:r>
              <a:rPr lang="en-US" sz="1200" b="1" spc="-40" err="1">
                <a:solidFill>
                  <a:srgbClr val="283583"/>
                </a:solidFill>
                <a:effectLst/>
                <a:latin typeface="Arial" panose="020B0604020202020204" pitchFamily="34" charset="0"/>
                <a:ea typeface="Arial" panose="020B0604020202020204" pitchFamily="34" charset="0"/>
              </a:rPr>
              <a:t>DigiBete</a:t>
            </a:r>
            <a:r>
              <a:rPr lang="en-US" sz="1200" b="1" spc="-55">
                <a:solidFill>
                  <a:srgbClr val="283583"/>
                </a:solidFill>
                <a:effectLst/>
                <a:latin typeface="Arial" panose="020B0604020202020204" pitchFamily="34" charset="0"/>
                <a:ea typeface="Arial" panose="020B0604020202020204" pitchFamily="34" charset="0"/>
              </a:rPr>
              <a:t> </a:t>
            </a:r>
            <a:r>
              <a:rPr lang="en-US" sz="1200" b="1" spc="-40">
                <a:solidFill>
                  <a:srgbClr val="283583"/>
                </a:solidFill>
                <a:effectLst/>
                <a:latin typeface="Arial" panose="020B0604020202020204" pitchFamily="34" charset="0"/>
                <a:ea typeface="Arial" panose="020B0604020202020204" pitchFamily="34" charset="0"/>
              </a:rPr>
              <a:t>App</a:t>
            </a:r>
            <a:r>
              <a:rPr lang="en-US" sz="1200" b="1" spc="-55">
                <a:solidFill>
                  <a:srgbClr val="283583"/>
                </a:solidFill>
                <a:effectLst/>
                <a:latin typeface="Arial" panose="020B0604020202020204" pitchFamily="34" charset="0"/>
                <a:ea typeface="Arial" panose="020B0604020202020204" pitchFamily="34" charset="0"/>
              </a:rPr>
              <a:t> </a:t>
            </a:r>
            <a:r>
              <a:rPr lang="en-US" sz="1200" b="1" spc="-40">
                <a:solidFill>
                  <a:srgbClr val="283583"/>
                </a:solidFill>
                <a:effectLst/>
                <a:latin typeface="Arial" panose="020B0604020202020204" pitchFamily="34" charset="0"/>
                <a:ea typeface="Arial" panose="020B0604020202020204" pitchFamily="34" charset="0"/>
              </a:rPr>
              <a:t>today</a:t>
            </a:r>
            <a:r>
              <a:rPr lang="en-US" sz="1200" b="1" spc="-60">
                <a:solidFill>
                  <a:srgbClr val="283583"/>
                </a:solidFill>
                <a:effectLst/>
                <a:latin typeface="Arial" panose="020B0604020202020204" pitchFamily="34" charset="0"/>
                <a:ea typeface="Arial" panose="020B0604020202020204" pitchFamily="34" charset="0"/>
              </a:rPr>
              <a:t> </a:t>
            </a:r>
            <a:r>
              <a:rPr lang="en-US" sz="1200" b="1" spc="-40">
                <a:solidFill>
                  <a:srgbClr val="283583"/>
                </a:solidFill>
                <a:effectLst/>
                <a:latin typeface="Arial" panose="020B0604020202020204" pitchFamily="34" charset="0"/>
                <a:ea typeface="Arial" panose="020B0604020202020204" pitchFamily="34" charset="0"/>
              </a:rPr>
              <a:t>from</a:t>
            </a:r>
            <a:r>
              <a:rPr lang="en-US" sz="1200" b="1" spc="-55">
                <a:solidFill>
                  <a:srgbClr val="283583"/>
                </a:solidFill>
                <a:effectLst/>
                <a:latin typeface="Arial" panose="020B0604020202020204" pitchFamily="34" charset="0"/>
                <a:ea typeface="Arial" panose="020B0604020202020204" pitchFamily="34" charset="0"/>
              </a:rPr>
              <a:t> </a:t>
            </a:r>
            <a:r>
              <a:rPr lang="en-US" sz="1200" b="1" spc="-40">
                <a:solidFill>
                  <a:srgbClr val="283583"/>
                </a:solidFill>
                <a:effectLst/>
                <a:latin typeface="Arial" panose="020B0604020202020204" pitchFamily="34" charset="0"/>
                <a:ea typeface="Arial" panose="020B0604020202020204" pitchFamily="34" charset="0"/>
              </a:rPr>
              <a:t>either</a:t>
            </a:r>
            <a:r>
              <a:rPr lang="en-US" sz="1200" b="1" spc="-60">
                <a:solidFill>
                  <a:srgbClr val="283583"/>
                </a:solidFill>
                <a:effectLst/>
                <a:latin typeface="Arial" panose="020B0604020202020204" pitchFamily="34" charset="0"/>
                <a:ea typeface="Arial" panose="020B0604020202020204" pitchFamily="34" charset="0"/>
              </a:rPr>
              <a:t> </a:t>
            </a:r>
            <a:r>
              <a:rPr lang="en-US" sz="1200" b="1" spc="-40">
                <a:solidFill>
                  <a:srgbClr val="283583"/>
                </a:solidFill>
                <a:effectLst/>
                <a:latin typeface="Arial" panose="020B0604020202020204" pitchFamily="34" charset="0"/>
                <a:ea typeface="Arial" panose="020B0604020202020204" pitchFamily="34" charset="0"/>
              </a:rPr>
              <a:t>the </a:t>
            </a:r>
            <a:r>
              <a:rPr lang="en-US" sz="1200" b="1">
                <a:solidFill>
                  <a:srgbClr val="283583"/>
                </a:solidFill>
                <a:effectLst/>
                <a:latin typeface="Arial" panose="020B0604020202020204" pitchFamily="34" charset="0"/>
                <a:ea typeface="Arial" panose="020B0604020202020204" pitchFamily="34" charset="0"/>
              </a:rPr>
              <a:t>App</a:t>
            </a:r>
            <a:r>
              <a:rPr lang="en-US" sz="1200" b="1" spc="-100">
                <a:solidFill>
                  <a:srgbClr val="283583"/>
                </a:solidFill>
                <a:effectLst/>
                <a:latin typeface="Arial" panose="020B0604020202020204" pitchFamily="34" charset="0"/>
                <a:ea typeface="Arial" panose="020B0604020202020204" pitchFamily="34" charset="0"/>
              </a:rPr>
              <a:t> </a:t>
            </a:r>
            <a:r>
              <a:rPr lang="en-US" sz="1200" b="1">
                <a:solidFill>
                  <a:srgbClr val="283583"/>
                </a:solidFill>
                <a:effectLst/>
                <a:latin typeface="Arial" panose="020B0604020202020204" pitchFamily="34" charset="0"/>
                <a:ea typeface="Arial" panose="020B0604020202020204" pitchFamily="34" charset="0"/>
              </a:rPr>
              <a:t>Store</a:t>
            </a:r>
            <a:r>
              <a:rPr lang="en-US" sz="1200" b="1" spc="-95">
                <a:solidFill>
                  <a:srgbClr val="283583"/>
                </a:solidFill>
                <a:effectLst/>
                <a:latin typeface="Arial" panose="020B0604020202020204" pitchFamily="34" charset="0"/>
                <a:ea typeface="Arial" panose="020B0604020202020204" pitchFamily="34" charset="0"/>
              </a:rPr>
              <a:t> </a:t>
            </a:r>
            <a:r>
              <a:rPr lang="en-US" sz="1200" b="1">
                <a:solidFill>
                  <a:srgbClr val="283583"/>
                </a:solidFill>
                <a:effectLst/>
                <a:latin typeface="Arial" panose="020B0604020202020204" pitchFamily="34" charset="0"/>
                <a:ea typeface="Arial" panose="020B0604020202020204" pitchFamily="34" charset="0"/>
              </a:rPr>
              <a:t>or</a:t>
            </a:r>
            <a:r>
              <a:rPr lang="en-US" sz="1200" b="1" spc="-100">
                <a:solidFill>
                  <a:srgbClr val="283583"/>
                </a:solidFill>
                <a:effectLst/>
                <a:latin typeface="Arial" panose="020B0604020202020204" pitchFamily="34" charset="0"/>
                <a:ea typeface="Arial" panose="020B0604020202020204" pitchFamily="34" charset="0"/>
              </a:rPr>
              <a:t> </a:t>
            </a:r>
            <a:r>
              <a:rPr lang="en-US" sz="1200" b="1">
                <a:solidFill>
                  <a:srgbClr val="283583"/>
                </a:solidFill>
                <a:effectLst/>
                <a:latin typeface="Arial" panose="020B0604020202020204" pitchFamily="34" charset="0"/>
                <a:ea typeface="Arial" panose="020B0604020202020204" pitchFamily="34" charset="0"/>
              </a:rPr>
              <a:t>Google</a:t>
            </a:r>
            <a:r>
              <a:rPr lang="en-US" sz="1200" b="1" spc="-95">
                <a:solidFill>
                  <a:srgbClr val="283583"/>
                </a:solidFill>
                <a:effectLst/>
                <a:latin typeface="Arial" panose="020B0604020202020204" pitchFamily="34" charset="0"/>
                <a:ea typeface="Arial" panose="020B0604020202020204" pitchFamily="34" charset="0"/>
              </a:rPr>
              <a:t> </a:t>
            </a:r>
            <a:r>
              <a:rPr lang="en-US" sz="1200" b="1">
                <a:solidFill>
                  <a:srgbClr val="283583"/>
                </a:solidFill>
                <a:effectLst/>
                <a:latin typeface="Arial" panose="020B0604020202020204" pitchFamily="34" charset="0"/>
                <a:ea typeface="Arial" panose="020B0604020202020204" pitchFamily="34" charset="0"/>
              </a:rPr>
              <a:t>Play:</a:t>
            </a:r>
            <a:endParaRPr lang="en-GB" sz="1200" b="1">
              <a:effectLst/>
              <a:latin typeface="Arial" panose="020B0604020202020204" pitchFamily="34" charset="0"/>
              <a:ea typeface="Arial" panose="020B0604020202020204" pitchFamily="34" charset="0"/>
            </a:endParaRPr>
          </a:p>
          <a:p>
            <a:pPr marL="245745">
              <a:spcBef>
                <a:spcPts val="1390"/>
              </a:spcBef>
              <a:spcAft>
                <a:spcPts val="0"/>
              </a:spcAft>
            </a:pPr>
            <a:r>
              <a:rPr lang="en-US" sz="1200" b="1" kern="0" spc="-10">
                <a:effectLst/>
                <a:latin typeface="Arial" panose="020B0604020202020204" pitchFamily="34" charset="0"/>
                <a:ea typeface="Arial" panose="020B0604020202020204" pitchFamily="34" charset="0"/>
              </a:rPr>
              <a:t>Essential</a:t>
            </a:r>
            <a:r>
              <a:rPr lang="en-US" sz="1200" b="1" kern="0" spc="-70">
                <a:effectLst/>
                <a:latin typeface="Arial" panose="020B0604020202020204" pitchFamily="34" charset="0"/>
                <a:ea typeface="Arial" panose="020B0604020202020204" pitchFamily="34" charset="0"/>
              </a:rPr>
              <a:t> </a:t>
            </a:r>
            <a:r>
              <a:rPr lang="en-US" sz="1200" b="1" kern="0" spc="-10">
                <a:effectLst/>
                <a:latin typeface="Arial" panose="020B0604020202020204" pitchFamily="34" charset="0"/>
                <a:ea typeface="Arial" panose="020B0604020202020204" pitchFamily="34" charset="0"/>
              </a:rPr>
              <a:t>films,</a:t>
            </a:r>
            <a:r>
              <a:rPr lang="en-US" sz="1200" b="1" kern="0" spc="-30">
                <a:effectLst/>
                <a:latin typeface="Arial" panose="020B0604020202020204" pitchFamily="34" charset="0"/>
                <a:ea typeface="Arial" panose="020B0604020202020204" pitchFamily="34" charset="0"/>
              </a:rPr>
              <a:t> </a:t>
            </a:r>
            <a:r>
              <a:rPr lang="en-US" sz="1200" b="1" kern="0" spc="-10">
                <a:effectLst/>
                <a:latin typeface="Arial" panose="020B0604020202020204" pitchFamily="34" charset="0"/>
                <a:ea typeface="Arial" panose="020B0604020202020204" pitchFamily="34" charset="0"/>
              </a:rPr>
              <a:t>Support</a:t>
            </a:r>
            <a:r>
              <a:rPr lang="en-US" sz="1200" b="1" kern="0" spc="-30">
                <a:effectLst/>
                <a:latin typeface="Arial" panose="020B0604020202020204" pitchFamily="34" charset="0"/>
                <a:ea typeface="Arial" panose="020B0604020202020204" pitchFamily="34" charset="0"/>
              </a:rPr>
              <a:t> </a:t>
            </a:r>
            <a:r>
              <a:rPr lang="en-US" sz="1200" b="1" kern="0" spc="-10">
                <a:effectLst/>
                <a:latin typeface="Arial" panose="020B0604020202020204" pitchFamily="34" charset="0"/>
                <a:ea typeface="Arial" panose="020B0604020202020204" pitchFamily="34" charset="0"/>
              </a:rPr>
              <a:t>&amp;</a:t>
            </a:r>
            <a:r>
              <a:rPr lang="en-US" sz="1200" b="1" kern="0" spc="-30">
                <a:effectLst/>
                <a:latin typeface="Arial" panose="020B0604020202020204" pitchFamily="34" charset="0"/>
                <a:ea typeface="Arial" panose="020B0604020202020204" pitchFamily="34" charset="0"/>
              </a:rPr>
              <a:t> </a:t>
            </a:r>
            <a:r>
              <a:rPr lang="en-US" sz="1200" b="1" kern="0" spc="-10">
                <a:effectLst/>
                <a:latin typeface="Arial" panose="020B0604020202020204" pitchFamily="34" charset="0"/>
                <a:ea typeface="Arial" panose="020B0604020202020204" pitchFamily="34" charset="0"/>
              </a:rPr>
              <a:t>Resources</a:t>
            </a:r>
            <a:endParaRPr lang="en-GB" sz="1200" b="1" kern="0">
              <a:effectLst/>
              <a:latin typeface="Arial" panose="020B0604020202020204" pitchFamily="34" charset="0"/>
              <a:ea typeface="Arial" panose="020B0604020202020204" pitchFamily="34" charset="0"/>
            </a:endParaRPr>
          </a:p>
          <a:p>
            <a:pPr marL="245745" marR="2293620">
              <a:lnSpc>
                <a:spcPct val="110000"/>
              </a:lnSpc>
              <a:spcBef>
                <a:spcPts val="235"/>
              </a:spcBef>
              <a:spcAft>
                <a:spcPts val="0"/>
              </a:spcAft>
            </a:pPr>
            <a:r>
              <a:rPr lang="en-US" sz="1200">
                <a:effectLst/>
                <a:latin typeface="Arial" panose="020B0604020202020204" pitchFamily="34" charset="0"/>
                <a:ea typeface="Arial" panose="020B0604020202020204" pitchFamily="34" charset="0"/>
              </a:rPr>
              <a:t>You</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will</a:t>
            </a:r>
            <a:r>
              <a:rPr lang="en-US" sz="1200" spc="-2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have direct access to lots of</a:t>
            </a:r>
            <a:r>
              <a:rPr lang="en-US" sz="1200" spc="-5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Type 2 diabetes films &amp; resources, including sick day</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rules, healthy</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eating, how</a:t>
            </a:r>
            <a:r>
              <a:rPr lang="en-US" sz="1200" spc="-3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to films and</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lots</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of</a:t>
            </a:r>
            <a:r>
              <a:rPr lang="en-US" sz="1200" spc="-7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written</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resources</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to</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support</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self-management,</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such </a:t>
            </a:r>
            <a:r>
              <a:rPr lang="en-US" sz="1200" spc="-10">
                <a:effectLst/>
                <a:latin typeface="Arial" panose="020B0604020202020204" pitchFamily="34" charset="0"/>
                <a:ea typeface="Arial" panose="020B0604020202020204" pitchFamily="34" charset="0"/>
              </a:rPr>
              <a:t>as</a:t>
            </a:r>
            <a:r>
              <a:rPr lang="en-US" sz="1200" spc="-30">
                <a:effectLst/>
                <a:latin typeface="Arial" panose="020B0604020202020204" pitchFamily="34" charset="0"/>
                <a:ea typeface="Arial" panose="020B0604020202020204" pitchFamily="34" charset="0"/>
              </a:rPr>
              <a:t> </a:t>
            </a:r>
            <a:r>
              <a:rPr lang="en-US" sz="1200" spc="-10">
                <a:effectLst/>
                <a:latin typeface="Arial" panose="020B0604020202020204" pitchFamily="34" charset="0"/>
                <a:ea typeface="Arial" panose="020B0604020202020204" pitchFamily="34" charset="0"/>
              </a:rPr>
              <a:t>managing</a:t>
            </a:r>
            <a:r>
              <a:rPr lang="en-US" sz="1200" spc="-30">
                <a:effectLst/>
                <a:latin typeface="Arial" panose="020B0604020202020204" pitchFamily="34" charset="0"/>
                <a:ea typeface="Arial" panose="020B0604020202020204" pitchFamily="34" charset="0"/>
              </a:rPr>
              <a:t> </a:t>
            </a:r>
            <a:r>
              <a:rPr lang="en-US" sz="1200" spc="-10">
                <a:effectLst/>
                <a:latin typeface="Arial" panose="020B0604020202020204" pitchFamily="34" charset="0"/>
                <a:ea typeface="Arial" panose="020B0604020202020204" pitchFamily="34" charset="0"/>
              </a:rPr>
              <a:t>exercise,</a:t>
            </a:r>
            <a:r>
              <a:rPr lang="en-US" sz="1200" spc="-30">
                <a:effectLst/>
                <a:latin typeface="Arial" panose="020B0604020202020204" pitchFamily="34" charset="0"/>
                <a:ea typeface="Arial" panose="020B0604020202020204" pitchFamily="34" charset="0"/>
              </a:rPr>
              <a:t> </a:t>
            </a:r>
            <a:r>
              <a:rPr lang="en-US" sz="1200" spc="-10">
                <a:effectLst/>
                <a:latin typeface="Arial" panose="020B0604020202020204" pitchFamily="34" charset="0"/>
                <a:ea typeface="Arial" panose="020B0604020202020204" pitchFamily="34" charset="0"/>
              </a:rPr>
              <a:t>meal</a:t>
            </a:r>
            <a:r>
              <a:rPr lang="en-US" sz="1200" spc="-65">
                <a:effectLst/>
                <a:latin typeface="Arial" panose="020B0604020202020204" pitchFamily="34" charset="0"/>
                <a:ea typeface="Arial" panose="020B0604020202020204" pitchFamily="34" charset="0"/>
              </a:rPr>
              <a:t> </a:t>
            </a:r>
            <a:r>
              <a:rPr lang="en-US" sz="1200" spc="-10">
                <a:effectLst/>
                <a:latin typeface="Arial" panose="020B0604020202020204" pitchFamily="34" charset="0"/>
                <a:ea typeface="Arial" panose="020B0604020202020204" pitchFamily="34" charset="0"/>
              </a:rPr>
              <a:t>planning,</a:t>
            </a:r>
            <a:r>
              <a:rPr lang="en-US" sz="1200" spc="-30">
                <a:effectLst/>
                <a:latin typeface="Arial" panose="020B0604020202020204" pitchFamily="34" charset="0"/>
                <a:ea typeface="Arial" panose="020B0604020202020204" pitchFamily="34" charset="0"/>
              </a:rPr>
              <a:t> </a:t>
            </a:r>
            <a:r>
              <a:rPr lang="en-US" sz="1200" spc="-10">
                <a:effectLst/>
                <a:latin typeface="Arial" panose="020B0604020202020204" pitchFamily="34" charset="0"/>
                <a:ea typeface="Arial" panose="020B0604020202020204" pitchFamily="34" charset="0"/>
              </a:rPr>
              <a:t>healthy</a:t>
            </a:r>
            <a:r>
              <a:rPr lang="en-US" sz="1200" spc="-60">
                <a:effectLst/>
                <a:latin typeface="Arial" panose="020B0604020202020204" pitchFamily="34" charset="0"/>
                <a:ea typeface="Arial" panose="020B0604020202020204" pitchFamily="34" charset="0"/>
              </a:rPr>
              <a:t> </a:t>
            </a:r>
            <a:r>
              <a:rPr lang="en-US" sz="1200" spc="-10">
                <a:effectLst/>
                <a:latin typeface="Arial" panose="020B0604020202020204" pitchFamily="34" charset="0"/>
                <a:ea typeface="Arial" panose="020B0604020202020204" pitchFamily="34" charset="0"/>
              </a:rPr>
              <a:t>swaps,</a:t>
            </a:r>
            <a:r>
              <a:rPr lang="en-US" sz="1200" spc="-30">
                <a:effectLst/>
                <a:latin typeface="Arial" panose="020B0604020202020204" pitchFamily="34" charset="0"/>
                <a:ea typeface="Arial" panose="020B0604020202020204" pitchFamily="34" charset="0"/>
              </a:rPr>
              <a:t> </a:t>
            </a:r>
            <a:r>
              <a:rPr lang="en-US" sz="1200" spc="-10">
                <a:effectLst/>
                <a:latin typeface="Arial" panose="020B0604020202020204" pitchFamily="34" charset="0"/>
                <a:ea typeface="Arial" panose="020B0604020202020204" pitchFamily="34" charset="0"/>
              </a:rPr>
              <a:t>lifestyle,</a:t>
            </a:r>
            <a:r>
              <a:rPr lang="en-US" sz="1200" spc="-30">
                <a:effectLst/>
                <a:latin typeface="Arial" panose="020B0604020202020204" pitchFamily="34" charset="0"/>
                <a:ea typeface="Arial" panose="020B0604020202020204" pitchFamily="34" charset="0"/>
              </a:rPr>
              <a:t> </a:t>
            </a:r>
            <a:r>
              <a:rPr lang="en-US" sz="1200" spc="-10">
                <a:effectLst/>
                <a:latin typeface="Arial" panose="020B0604020202020204" pitchFamily="34" charset="0"/>
                <a:ea typeface="Arial" panose="020B0604020202020204" pitchFamily="34" charset="0"/>
              </a:rPr>
              <a:t>&amp; </a:t>
            </a:r>
            <a:r>
              <a:rPr lang="en-US" sz="1200">
                <a:effectLst/>
                <a:latin typeface="Arial" panose="020B0604020202020204" pitchFamily="34" charset="0"/>
                <a:ea typeface="Arial" panose="020B0604020202020204" pitchFamily="34" charset="0"/>
              </a:rPr>
              <a:t>motivation support.</a:t>
            </a:r>
            <a:endParaRPr lang="en-GB" sz="1200">
              <a:effectLst/>
              <a:latin typeface="Arial" panose="020B0604020202020204" pitchFamily="34" charset="0"/>
              <a:ea typeface="Arial" panose="020B0604020202020204" pitchFamily="34" charset="0"/>
            </a:endParaRPr>
          </a:p>
          <a:p>
            <a:pPr>
              <a:spcBef>
                <a:spcPts val="215"/>
              </a:spcBef>
            </a:pPr>
            <a:r>
              <a:rPr lang="en-US" sz="1200">
                <a:effectLst/>
                <a:latin typeface="Arial" panose="020B0604020202020204" pitchFamily="34" charset="0"/>
                <a:ea typeface="Arial" panose="020B0604020202020204" pitchFamily="34" charset="0"/>
              </a:rPr>
              <a:t> </a:t>
            </a:r>
            <a:endParaRPr lang="en-GB" sz="1200">
              <a:effectLst/>
              <a:latin typeface="Arial" panose="020B0604020202020204" pitchFamily="34" charset="0"/>
              <a:ea typeface="Arial" panose="020B0604020202020204" pitchFamily="34" charset="0"/>
            </a:endParaRPr>
          </a:p>
          <a:p>
            <a:pPr marL="245745"/>
            <a:r>
              <a:rPr lang="en-US" sz="1200" b="1" kern="0" spc="-10">
                <a:effectLst/>
                <a:latin typeface="Arial" panose="020B0604020202020204" pitchFamily="34" charset="0"/>
                <a:ea typeface="Arial" panose="020B0604020202020204" pitchFamily="34" charset="0"/>
              </a:rPr>
              <a:t>Communication</a:t>
            </a:r>
            <a:endParaRPr lang="en-GB" sz="1200" b="1" kern="0">
              <a:effectLst/>
              <a:latin typeface="Arial" panose="020B0604020202020204" pitchFamily="34" charset="0"/>
              <a:ea typeface="Arial" panose="020B0604020202020204" pitchFamily="34" charset="0"/>
            </a:endParaRPr>
          </a:p>
          <a:p>
            <a:pPr marL="245745" marR="2097405">
              <a:lnSpc>
                <a:spcPct val="118000"/>
              </a:lnSpc>
              <a:spcBef>
                <a:spcPts val="235"/>
              </a:spcBef>
              <a:spcAft>
                <a:spcPts val="0"/>
              </a:spcAft>
            </a:pPr>
            <a:r>
              <a:rPr lang="en-US" sz="1200" err="1">
                <a:effectLst/>
                <a:latin typeface="Arial" panose="020B0604020202020204" pitchFamily="34" charset="0"/>
                <a:ea typeface="Arial" panose="020B0604020202020204" pitchFamily="34" charset="0"/>
              </a:rPr>
              <a:t>DigiBete</a:t>
            </a:r>
            <a:r>
              <a:rPr lang="en-US" sz="1200">
                <a:effectLst/>
                <a:latin typeface="Arial" panose="020B0604020202020204" pitchFamily="34" charset="0"/>
                <a:ea typeface="Arial" panose="020B0604020202020204" pitchFamily="34" charset="0"/>
              </a:rPr>
              <a:t> can send you relevant information and resources to support</a:t>
            </a:r>
            <a:r>
              <a:rPr lang="en-US" sz="1200" spc="-6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your</a:t>
            </a:r>
            <a:r>
              <a:rPr lang="en-US" sz="1200" spc="-6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diabetes</a:t>
            </a:r>
            <a:r>
              <a:rPr lang="en-US" sz="1200" spc="-3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at</a:t>
            </a:r>
            <a:r>
              <a:rPr lang="en-US" sz="1200" spc="-3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home.</a:t>
            </a:r>
            <a:r>
              <a:rPr lang="en-US" sz="1200" spc="-35">
                <a:effectLst/>
                <a:latin typeface="Arial" panose="020B0604020202020204" pitchFamily="34" charset="0"/>
                <a:ea typeface="Arial" panose="020B0604020202020204" pitchFamily="34" charset="0"/>
              </a:rPr>
              <a:t> </a:t>
            </a:r>
            <a:r>
              <a:rPr lang="en-US" sz="1200" err="1">
                <a:effectLst/>
                <a:latin typeface="Arial" panose="020B0604020202020204" pitchFamily="34" charset="0"/>
                <a:ea typeface="Arial" panose="020B0604020202020204" pitchFamily="34" charset="0"/>
              </a:rPr>
              <a:t>DigiBete</a:t>
            </a:r>
            <a:r>
              <a:rPr lang="en-US" sz="1200" spc="-6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will</a:t>
            </a:r>
            <a:r>
              <a:rPr lang="en-US" sz="1200" spc="-6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also</a:t>
            </a:r>
            <a:r>
              <a:rPr lang="en-US" sz="1200" spc="-3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send</a:t>
            </a:r>
            <a:r>
              <a:rPr lang="en-US" sz="1200" spc="-3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out</a:t>
            </a:r>
            <a:r>
              <a:rPr lang="en-US" sz="1200" spc="-3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regular </a:t>
            </a:r>
            <a:r>
              <a:rPr lang="en-US" sz="1200" spc="-10">
                <a:effectLst/>
                <a:latin typeface="Arial" panose="020B0604020202020204" pitchFamily="34" charset="0"/>
                <a:ea typeface="Arial" panose="020B0604020202020204" pitchFamily="34" charset="0"/>
              </a:rPr>
              <a:t>communications.</a:t>
            </a:r>
            <a:endParaRPr lang="en-GB" sz="1200">
              <a:effectLst/>
              <a:latin typeface="Arial" panose="020B0604020202020204" pitchFamily="34" charset="0"/>
              <a:ea typeface="Arial" panose="020B0604020202020204" pitchFamily="34" charset="0"/>
            </a:endParaRPr>
          </a:p>
          <a:p>
            <a:pPr>
              <a:spcBef>
                <a:spcPts val="20"/>
              </a:spcBef>
            </a:pPr>
            <a:r>
              <a:rPr lang="en-US" sz="1200">
                <a:effectLst/>
                <a:latin typeface="Arial" panose="020B0604020202020204" pitchFamily="34" charset="0"/>
                <a:ea typeface="Arial" panose="020B0604020202020204" pitchFamily="34" charset="0"/>
              </a:rPr>
              <a:t> </a:t>
            </a:r>
            <a:endParaRPr lang="en-GB" sz="1200">
              <a:effectLst/>
              <a:latin typeface="Arial" panose="020B0604020202020204" pitchFamily="34" charset="0"/>
              <a:ea typeface="Arial" panose="020B0604020202020204" pitchFamily="34" charset="0"/>
            </a:endParaRPr>
          </a:p>
          <a:p>
            <a:pPr marL="245745" marR="2772410">
              <a:lnSpc>
                <a:spcPct val="118000"/>
              </a:lnSpc>
              <a:spcAft>
                <a:spcPts val="0"/>
              </a:spcAft>
            </a:pPr>
            <a:r>
              <a:rPr lang="en-US" sz="1200" b="1" kern="0">
                <a:effectLst/>
                <a:latin typeface="Arial" panose="020B0604020202020204" pitchFamily="34" charset="0"/>
                <a:ea typeface="Arial" panose="020B0604020202020204" pitchFamily="34" charset="0"/>
              </a:rPr>
              <a:t>Store</a:t>
            </a:r>
            <a:r>
              <a:rPr lang="en-US" sz="1200" b="1" kern="0" spc="-80">
                <a:effectLst/>
                <a:latin typeface="Arial" panose="020B0604020202020204" pitchFamily="34" charset="0"/>
                <a:ea typeface="Arial" panose="020B0604020202020204" pitchFamily="34" charset="0"/>
              </a:rPr>
              <a:t> </a:t>
            </a:r>
            <a:r>
              <a:rPr lang="en-US" sz="1200" b="1" kern="0">
                <a:effectLst/>
                <a:latin typeface="Arial" panose="020B0604020202020204" pitchFamily="34" charset="0"/>
                <a:ea typeface="Arial" panose="020B0604020202020204" pitchFamily="34" charset="0"/>
              </a:rPr>
              <a:t>Appointments,</a:t>
            </a:r>
            <a:r>
              <a:rPr lang="en-US" sz="1200" b="1" kern="0" spc="-80">
                <a:effectLst/>
                <a:latin typeface="Arial" panose="020B0604020202020204" pitchFamily="34" charset="0"/>
                <a:ea typeface="Arial" panose="020B0604020202020204" pitchFamily="34" charset="0"/>
              </a:rPr>
              <a:t> </a:t>
            </a:r>
            <a:r>
              <a:rPr lang="en-US" sz="1200" b="1" kern="0">
                <a:effectLst/>
                <a:latin typeface="Arial" panose="020B0604020202020204" pitchFamily="34" charset="0"/>
                <a:ea typeface="Arial" panose="020B0604020202020204" pitchFamily="34" charset="0"/>
              </a:rPr>
              <a:t>Notes,</a:t>
            </a:r>
            <a:r>
              <a:rPr lang="en-US" sz="1200" b="1" kern="0" spc="-75">
                <a:effectLst/>
                <a:latin typeface="Arial" panose="020B0604020202020204" pitchFamily="34" charset="0"/>
                <a:ea typeface="Arial" panose="020B0604020202020204" pitchFamily="34" charset="0"/>
              </a:rPr>
              <a:t> </a:t>
            </a:r>
            <a:r>
              <a:rPr lang="en-US" sz="1200" b="1" kern="0">
                <a:effectLst/>
                <a:latin typeface="Arial" panose="020B0604020202020204" pitchFamily="34" charset="0"/>
                <a:ea typeface="Arial" panose="020B0604020202020204" pitchFamily="34" charset="0"/>
              </a:rPr>
              <a:t>Goals</a:t>
            </a:r>
            <a:r>
              <a:rPr lang="en-US" sz="1200" b="1" kern="0" spc="-75">
                <a:effectLst/>
                <a:latin typeface="Arial" panose="020B0604020202020204" pitchFamily="34" charset="0"/>
                <a:ea typeface="Arial" panose="020B0604020202020204" pitchFamily="34" charset="0"/>
              </a:rPr>
              <a:t> </a:t>
            </a:r>
            <a:r>
              <a:rPr lang="en-US" sz="1200" b="1" kern="0">
                <a:effectLst/>
                <a:latin typeface="Arial" panose="020B0604020202020204" pitchFamily="34" charset="0"/>
                <a:ea typeface="Arial" panose="020B0604020202020204" pitchFamily="34" charset="0"/>
              </a:rPr>
              <a:t>&amp;</a:t>
            </a:r>
            <a:r>
              <a:rPr lang="en-US" sz="1200" b="1" kern="0" spc="-80">
                <a:effectLst/>
                <a:latin typeface="Arial" panose="020B0604020202020204" pitchFamily="34" charset="0"/>
                <a:ea typeface="Arial" panose="020B0604020202020204" pitchFamily="34" charset="0"/>
              </a:rPr>
              <a:t> </a:t>
            </a:r>
            <a:r>
              <a:rPr lang="en-US" sz="1200" b="1" kern="0">
                <a:effectLst/>
                <a:latin typeface="Arial" panose="020B0604020202020204" pitchFamily="34" charset="0"/>
                <a:ea typeface="Arial" panose="020B0604020202020204" pitchFamily="34" charset="0"/>
              </a:rPr>
              <a:t>Keep</a:t>
            </a:r>
            <a:r>
              <a:rPr lang="en-US" sz="1200" b="1" kern="0" spc="-75">
                <a:effectLst/>
                <a:latin typeface="Arial" panose="020B0604020202020204" pitchFamily="34" charset="0"/>
                <a:ea typeface="Arial" panose="020B0604020202020204" pitchFamily="34" charset="0"/>
              </a:rPr>
              <a:t> </a:t>
            </a:r>
            <a:r>
              <a:rPr lang="en-US" sz="1200" b="1" kern="0">
                <a:effectLst/>
                <a:latin typeface="Arial" panose="020B0604020202020204" pitchFamily="34" charset="0"/>
                <a:ea typeface="Arial" panose="020B0604020202020204" pitchFamily="34" charset="0"/>
              </a:rPr>
              <a:t>a Photographic Food Diary</a:t>
            </a:r>
            <a:endParaRPr lang="en-GB" sz="1200" b="1" kern="0">
              <a:effectLst/>
              <a:latin typeface="Arial" panose="020B0604020202020204" pitchFamily="34" charset="0"/>
              <a:ea typeface="Arial" panose="020B0604020202020204" pitchFamily="34" charset="0"/>
            </a:endParaRPr>
          </a:p>
          <a:p>
            <a:pPr marL="245745" marR="2293620">
              <a:lnSpc>
                <a:spcPct val="112000"/>
              </a:lnSpc>
              <a:spcAft>
                <a:spcPts val="0"/>
              </a:spcAft>
            </a:pPr>
            <a:r>
              <a:rPr lang="en-US" sz="1200">
                <a:effectLst/>
                <a:latin typeface="Arial" panose="020B0604020202020204" pitchFamily="34" charset="0"/>
                <a:ea typeface="Arial" panose="020B0604020202020204" pitchFamily="34" charset="0"/>
              </a:rPr>
              <a:t>The My</a:t>
            </a:r>
            <a:r>
              <a:rPr lang="en-US" sz="1200" spc="-7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T2D area in the</a:t>
            </a:r>
            <a:r>
              <a:rPr lang="en-US" sz="1200" spc="-3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App allows</a:t>
            </a:r>
            <a:r>
              <a:rPr lang="en-US" sz="1200" spc="-3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you to record and access all your</a:t>
            </a:r>
            <a:r>
              <a:rPr lang="en-US" sz="1200" spc="-8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own</a:t>
            </a:r>
            <a:r>
              <a:rPr lang="en-US" sz="1200" spc="-5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personal</a:t>
            </a:r>
            <a:r>
              <a:rPr lang="en-US" sz="1200" spc="-8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management</a:t>
            </a:r>
            <a:r>
              <a:rPr lang="en-US" sz="1200" spc="-5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information,</a:t>
            </a:r>
            <a:r>
              <a:rPr lang="en-US" sz="1200" spc="-5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such</a:t>
            </a:r>
            <a:r>
              <a:rPr lang="en-US" sz="1200" spc="-5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as</a:t>
            </a:r>
            <a:r>
              <a:rPr lang="en-US" sz="1200" spc="-5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medication, appointments,</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food</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diary,</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goals</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&amp;</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HbA1c.</a:t>
            </a:r>
            <a:r>
              <a:rPr lang="en-US" sz="1200" spc="20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It</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is</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so</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handy</a:t>
            </a:r>
            <a:r>
              <a:rPr lang="en-US" sz="1200" spc="-4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to</a:t>
            </a:r>
            <a:r>
              <a:rPr lang="en-US" sz="1200" spc="-15">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have everything</a:t>
            </a:r>
            <a:r>
              <a:rPr lang="en-US" sz="1200" spc="-2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you need all</a:t>
            </a:r>
            <a:r>
              <a:rPr lang="en-US" sz="1200" spc="-2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in the one place on</a:t>
            </a:r>
            <a:r>
              <a:rPr lang="en-US" sz="1200" spc="-2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your</a:t>
            </a:r>
            <a:r>
              <a:rPr lang="en-US" sz="1200" spc="-1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phone or</a:t>
            </a:r>
            <a:r>
              <a:rPr lang="en-US" sz="1200" spc="-10">
                <a:effectLst/>
                <a:latin typeface="Arial" panose="020B0604020202020204" pitchFamily="34" charset="0"/>
                <a:ea typeface="Arial" panose="020B0604020202020204" pitchFamily="34" charset="0"/>
              </a:rPr>
              <a:t> </a:t>
            </a:r>
            <a:r>
              <a:rPr lang="en-US" sz="1200">
                <a:effectLst/>
                <a:latin typeface="Arial" panose="020B0604020202020204" pitchFamily="34" charset="0"/>
                <a:ea typeface="Arial" panose="020B0604020202020204" pitchFamily="34" charset="0"/>
              </a:rPr>
              <a:t>tablet.</a:t>
            </a:r>
            <a:endParaRPr lang="en-GB" sz="1200">
              <a:effectLst/>
              <a:latin typeface="Arial" panose="020B0604020202020204" pitchFamily="34" charset="0"/>
              <a:ea typeface="Arial" panose="020B0604020202020204" pitchFamily="34" charset="0"/>
            </a:endParaRPr>
          </a:p>
        </p:txBody>
      </p:sp>
      <p:grpSp>
        <p:nvGrpSpPr>
          <p:cNvPr id="32" name="Group 31">
            <a:extLst>
              <a:ext uri="{FF2B5EF4-FFF2-40B4-BE49-F238E27FC236}">
                <a16:creationId xmlns:a16="http://schemas.microsoft.com/office/drawing/2014/main" id="{C16818E7-DE76-3C7D-10C5-737DAD68E848}"/>
              </a:ext>
            </a:extLst>
          </p:cNvPr>
          <p:cNvGrpSpPr>
            <a:grpSpLocks/>
          </p:cNvGrpSpPr>
          <p:nvPr/>
        </p:nvGrpSpPr>
        <p:grpSpPr>
          <a:xfrm>
            <a:off x="10458481" y="5219203"/>
            <a:ext cx="1602740" cy="1570990"/>
            <a:chOff x="6350" y="6350"/>
            <a:chExt cx="1602740" cy="1570990"/>
          </a:xfrm>
        </p:grpSpPr>
        <p:sp>
          <p:nvSpPr>
            <p:cNvPr id="33" name="Graphic 12">
              <a:extLst>
                <a:ext uri="{FF2B5EF4-FFF2-40B4-BE49-F238E27FC236}">
                  <a16:creationId xmlns:a16="http://schemas.microsoft.com/office/drawing/2014/main" id="{DA17E9B0-2050-985E-7A89-C894DD9755EF}"/>
                </a:ext>
              </a:extLst>
            </p:cNvPr>
            <p:cNvSpPr/>
            <p:nvPr/>
          </p:nvSpPr>
          <p:spPr>
            <a:xfrm>
              <a:off x="6350" y="6350"/>
              <a:ext cx="1602740" cy="1570990"/>
            </a:xfrm>
            <a:custGeom>
              <a:avLst/>
              <a:gdLst/>
              <a:ahLst/>
              <a:cxnLst/>
              <a:rect l="l" t="t" r="r" b="b"/>
              <a:pathLst>
                <a:path w="1602740" h="1570990">
                  <a:moveTo>
                    <a:pt x="71996" y="0"/>
                  </a:moveTo>
                  <a:lnTo>
                    <a:pt x="43971" y="5657"/>
                  </a:lnTo>
                  <a:lnTo>
                    <a:pt x="21086" y="21086"/>
                  </a:lnTo>
                  <a:lnTo>
                    <a:pt x="5657" y="43971"/>
                  </a:lnTo>
                  <a:lnTo>
                    <a:pt x="0" y="71996"/>
                  </a:lnTo>
                  <a:lnTo>
                    <a:pt x="0" y="1498600"/>
                  </a:lnTo>
                  <a:lnTo>
                    <a:pt x="5657" y="1526624"/>
                  </a:lnTo>
                  <a:lnTo>
                    <a:pt x="21086" y="1549509"/>
                  </a:lnTo>
                  <a:lnTo>
                    <a:pt x="43971" y="1564938"/>
                  </a:lnTo>
                  <a:lnTo>
                    <a:pt x="71996" y="1570596"/>
                  </a:lnTo>
                  <a:lnTo>
                    <a:pt x="1530502" y="1570596"/>
                  </a:lnTo>
                  <a:lnTo>
                    <a:pt x="1558527" y="1564938"/>
                  </a:lnTo>
                  <a:lnTo>
                    <a:pt x="1581411" y="1549509"/>
                  </a:lnTo>
                  <a:lnTo>
                    <a:pt x="1596841" y="1526624"/>
                  </a:lnTo>
                  <a:lnTo>
                    <a:pt x="1602498" y="1498600"/>
                  </a:lnTo>
                  <a:lnTo>
                    <a:pt x="1602498" y="71996"/>
                  </a:lnTo>
                  <a:lnTo>
                    <a:pt x="1596841" y="43971"/>
                  </a:lnTo>
                  <a:lnTo>
                    <a:pt x="1581411" y="21086"/>
                  </a:lnTo>
                  <a:lnTo>
                    <a:pt x="1558527" y="5657"/>
                  </a:lnTo>
                  <a:lnTo>
                    <a:pt x="1530502" y="0"/>
                  </a:lnTo>
                  <a:lnTo>
                    <a:pt x="71996" y="0"/>
                  </a:lnTo>
                  <a:close/>
                </a:path>
              </a:pathLst>
            </a:custGeom>
            <a:ln w="12700">
              <a:solidFill>
                <a:srgbClr val="3FA535"/>
              </a:solidFill>
              <a:prstDash val="solid"/>
            </a:ln>
          </p:spPr>
          <p:txBody>
            <a:bodyPr wrap="square" lIns="0" tIns="0" rIns="0" bIns="0" rtlCol="0">
              <a:prstTxWarp prst="textNoShape">
                <a:avLst/>
              </a:prstTxWarp>
              <a:noAutofit/>
            </a:bodyPr>
            <a:lstStyle/>
            <a:p>
              <a:endParaRPr lang="en-GB"/>
            </a:p>
          </p:txBody>
        </p:sp>
        <p:pic>
          <p:nvPicPr>
            <p:cNvPr id="34" name="Image 13">
              <a:extLst>
                <a:ext uri="{FF2B5EF4-FFF2-40B4-BE49-F238E27FC236}">
                  <a16:creationId xmlns:a16="http://schemas.microsoft.com/office/drawing/2014/main" id="{410AB907-5B38-A049-4B9D-811A08ABB156}"/>
                </a:ext>
              </a:extLst>
            </p:cNvPr>
            <p:cNvPicPr/>
            <p:nvPr/>
          </p:nvPicPr>
          <p:blipFill>
            <a:blip r:embed="rId5" cstate="print"/>
            <a:stretch>
              <a:fillRect/>
            </a:stretch>
          </p:blipFill>
          <p:spPr>
            <a:xfrm>
              <a:off x="127425" y="106410"/>
              <a:ext cx="1365527" cy="1364380"/>
            </a:xfrm>
            <a:prstGeom prst="rect">
              <a:avLst/>
            </a:prstGeom>
          </p:spPr>
        </p:pic>
      </p:grpSp>
      <p:sp>
        <p:nvSpPr>
          <p:cNvPr id="35" name="TextBox 34">
            <a:extLst>
              <a:ext uri="{FF2B5EF4-FFF2-40B4-BE49-F238E27FC236}">
                <a16:creationId xmlns:a16="http://schemas.microsoft.com/office/drawing/2014/main" id="{EFC20F0C-06D0-0955-5E7A-ACD071ECAB89}"/>
              </a:ext>
            </a:extLst>
          </p:cNvPr>
          <p:cNvSpPr txBox="1"/>
          <p:nvPr/>
        </p:nvSpPr>
        <p:spPr>
          <a:xfrm>
            <a:off x="6578714" y="1606052"/>
            <a:ext cx="4249800" cy="2918814"/>
          </a:xfrm>
          <a:prstGeom prst="rect">
            <a:avLst/>
          </a:prstGeom>
          <a:noFill/>
        </p:spPr>
        <p:txBody>
          <a:bodyPr wrap="square" rtlCol="0">
            <a:spAutoFit/>
          </a:bodyPr>
          <a:lstStyle/>
          <a:p>
            <a:endParaRPr lang="en-GB"/>
          </a:p>
        </p:txBody>
      </p:sp>
      <p:sp>
        <p:nvSpPr>
          <p:cNvPr id="36" name="Rectangle 19">
            <a:extLst>
              <a:ext uri="{FF2B5EF4-FFF2-40B4-BE49-F238E27FC236}">
                <a16:creationId xmlns:a16="http://schemas.microsoft.com/office/drawing/2014/main" id="{F70BC84A-49AD-3089-3A96-F2CF592A4616}"/>
              </a:ext>
            </a:extLst>
          </p:cNvPr>
          <p:cNvSpPr>
            <a:spLocks noChangeArrowheads="1"/>
          </p:cNvSpPr>
          <p:nvPr/>
        </p:nvSpPr>
        <p:spPr bwMode="auto">
          <a:xfrm>
            <a:off x="6675282" y="1439610"/>
            <a:ext cx="5385939"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480" tIns="45720" rIns="91440" bIns="45720" numCol="1" anchor="ctr" anchorCtr="0" compatLnSpc="1">
            <a:prstTxWarp prst="textNoShape">
              <a:avLst/>
            </a:prstTxWarp>
            <a:spAutoFit/>
          </a:bodyPr>
          <a:lstStyle>
            <a:lvl1pPr eaLnBrk="0" fontAlgn="base" hangingPunct="0">
              <a:spcBef>
                <a:spcPct val="0"/>
              </a:spcBef>
              <a:spcAft>
                <a:spcPct val="0"/>
              </a:spcAft>
              <a:tabLst>
                <a:tab pos="29210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29210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29210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29210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29210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29210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29210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29210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2921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92100" algn="l"/>
              </a:tabLst>
            </a:pPr>
            <a:r>
              <a:rPr kumimoji="0" lang="en-US" altLang="en-US" sz="1400" b="1" i="0" u="none" strike="noStrike" cap="none" normalizeH="0" baseline="0">
                <a:ln>
                  <a:noFill/>
                </a:ln>
                <a:solidFill>
                  <a:schemeClr val="tx1"/>
                </a:solidFill>
                <a:effectLst/>
                <a:latin typeface="Arial" panose="020B0604020202020204" pitchFamily="34" charset="0"/>
                <a:ea typeface="Arial" panose="020B0604020202020204" pitchFamily="34" charset="0"/>
              </a:rPr>
              <a:t>Download instructions</a:t>
            </a:r>
          </a:p>
          <a:p>
            <a:pPr marL="0" marR="0" lvl="0" indent="0" algn="l" defTabSz="914400" rtl="0" eaLnBrk="0" fontAlgn="base" latinLnBrk="0" hangingPunct="0">
              <a:lnSpc>
                <a:spcPct val="100000"/>
              </a:lnSpc>
              <a:spcBef>
                <a:spcPct val="0"/>
              </a:spcBef>
              <a:spcAft>
                <a:spcPct val="0"/>
              </a:spcAft>
              <a:buClrTx/>
              <a:buSzTx/>
              <a:buFontTx/>
              <a:buChar char="•"/>
              <a:tabLst>
                <a:tab pos="292100" algn="l"/>
              </a:tabLst>
            </a:pPr>
            <a:r>
              <a:rPr kumimoji="0" lang="en-US" altLang="en-US" sz="1400" b="0" i="0" u="none" strike="noStrike" cap="none" normalizeH="0" baseline="0">
                <a:ln>
                  <a:noFill/>
                </a:ln>
                <a:solidFill>
                  <a:schemeClr val="tx1"/>
                </a:solidFill>
                <a:effectLst/>
                <a:latin typeface="Arial" panose="020B0604020202020204" pitchFamily="34" charset="0"/>
                <a:ea typeface="Arial" panose="020B0604020202020204" pitchFamily="34" charset="0"/>
              </a:rPr>
              <a:t>On downloading the </a:t>
            </a:r>
            <a:r>
              <a:rPr kumimoji="0" lang="en-US" altLang="en-US" sz="1400" b="0" i="0" u="none" strike="noStrike" cap="none" normalizeH="0" baseline="0" err="1">
                <a:ln>
                  <a:noFill/>
                </a:ln>
                <a:solidFill>
                  <a:schemeClr val="tx1"/>
                </a:solidFill>
                <a:effectLst/>
                <a:latin typeface="Arial" panose="020B0604020202020204" pitchFamily="34" charset="0"/>
                <a:ea typeface="Arial" panose="020B0604020202020204" pitchFamily="34" charset="0"/>
              </a:rPr>
              <a:t>DigiBete</a:t>
            </a:r>
            <a:r>
              <a:rPr kumimoji="0" lang="en-US" altLang="en-US" sz="1400" b="0" i="0" u="none" strike="noStrike" cap="none" normalizeH="0" baseline="0">
                <a:ln>
                  <a:noFill/>
                </a:ln>
                <a:solidFill>
                  <a:schemeClr val="tx1"/>
                </a:solidFill>
                <a:effectLst/>
                <a:latin typeface="Arial" panose="020B0604020202020204" pitchFamily="34" charset="0"/>
                <a:ea typeface="Arial" panose="020B0604020202020204" pitchFamily="34" charset="0"/>
              </a:rPr>
              <a:t> App, you will be asked to either</a:t>
            </a:r>
            <a:endParaRPr kumimoji="0" lang="en-GB" altLang="en-US" sz="1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92100" algn="l"/>
              </a:tabLst>
            </a:pPr>
            <a:r>
              <a:rPr kumimoji="0" lang="en-US" altLang="en-US" sz="1400" b="1" i="0" u="none" strike="noStrike" cap="none" normalizeH="0" baseline="0">
                <a:ln>
                  <a:noFill/>
                </a:ln>
                <a:solidFill>
                  <a:schemeClr val="tx1"/>
                </a:solidFill>
                <a:effectLst/>
                <a:latin typeface="Arial" panose="020B0604020202020204" pitchFamily="34" charset="0"/>
                <a:ea typeface="Arial" panose="020B0604020202020204" pitchFamily="34" charset="0"/>
              </a:rPr>
              <a:t>‘log in’ </a:t>
            </a:r>
            <a:r>
              <a:rPr kumimoji="0" lang="en-US" altLang="en-US" sz="1400" b="0" i="0" u="none" strike="noStrike" cap="none" normalizeH="0" baseline="0">
                <a:ln>
                  <a:noFill/>
                </a:ln>
                <a:solidFill>
                  <a:schemeClr val="tx1"/>
                </a:solidFill>
                <a:effectLst/>
                <a:latin typeface="Arial" panose="020B0604020202020204" pitchFamily="34" charset="0"/>
                <a:ea typeface="Arial" panose="020B0604020202020204" pitchFamily="34" charset="0"/>
              </a:rPr>
              <a:t>or </a:t>
            </a:r>
            <a:r>
              <a:rPr kumimoji="0" lang="en-US" altLang="en-US" sz="1400" b="1" i="0" u="none" strike="noStrike" cap="none" normalizeH="0" baseline="0">
                <a:ln>
                  <a:noFill/>
                </a:ln>
                <a:solidFill>
                  <a:schemeClr val="tx1"/>
                </a:solidFill>
                <a:effectLst/>
                <a:latin typeface="Arial" panose="020B0604020202020204" pitchFamily="34" charset="0"/>
                <a:ea typeface="Arial" panose="020B0604020202020204" pitchFamily="34" charset="0"/>
              </a:rPr>
              <a:t>‘sign up</a:t>
            </a:r>
            <a:r>
              <a:rPr kumimoji="0" lang="en-US" altLang="en-US" sz="1400" b="0" i="0" u="none" strike="noStrike" cap="none" normalizeH="0" baseline="0">
                <a:ln>
                  <a:noFill/>
                </a:ln>
                <a:solidFill>
                  <a:schemeClr val="tx1"/>
                </a:solidFill>
                <a:effectLst/>
                <a:latin typeface="Arial" panose="020B0604020202020204" pitchFamily="34" charset="0"/>
                <a:ea typeface="Arial" panose="020B0604020202020204" pitchFamily="34" charset="0"/>
              </a:rPr>
              <a:t>’.</a:t>
            </a:r>
            <a:endParaRPr kumimoji="0" lang="en-GB" altLang="en-US" sz="1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92100" algn="l"/>
              </a:tabLst>
            </a:pPr>
            <a:r>
              <a:rPr kumimoji="0" lang="en-US" altLang="en-US" sz="1400" b="0" i="0" u="none" strike="noStrike" cap="none" normalizeH="0" baseline="0">
                <a:ln>
                  <a:noFill/>
                </a:ln>
                <a:solidFill>
                  <a:schemeClr val="tx1"/>
                </a:solidFill>
                <a:effectLst/>
                <a:latin typeface="Arial" panose="020B0604020202020204" pitchFamily="34" charset="0"/>
                <a:ea typeface="Arial" panose="020B0604020202020204" pitchFamily="34" charset="0"/>
              </a:rPr>
              <a:t>You will need to press </a:t>
            </a:r>
            <a:r>
              <a:rPr kumimoji="0" lang="en-US" altLang="en-US" sz="1400" b="1" i="0" u="none" strike="noStrike" cap="none" normalizeH="0" baseline="0">
                <a:ln>
                  <a:noFill/>
                </a:ln>
                <a:solidFill>
                  <a:schemeClr val="tx1"/>
                </a:solidFill>
                <a:effectLst/>
                <a:latin typeface="Arial" panose="020B0604020202020204" pitchFamily="34" charset="0"/>
                <a:ea typeface="Arial" panose="020B0604020202020204" pitchFamily="34" charset="0"/>
              </a:rPr>
              <a:t>‘sign up’ </a:t>
            </a:r>
            <a:r>
              <a:rPr kumimoji="0" lang="en-US" altLang="en-US" sz="1400" b="0" i="0" u="none" strike="noStrike" cap="none" normalizeH="0" baseline="0">
                <a:ln>
                  <a:noFill/>
                </a:ln>
                <a:solidFill>
                  <a:schemeClr val="tx1"/>
                </a:solidFill>
                <a:effectLst/>
                <a:latin typeface="Arial" panose="020B0604020202020204" pitchFamily="34" charset="0"/>
                <a:ea typeface="Arial" panose="020B0604020202020204" pitchFamily="34" charset="0"/>
              </a:rPr>
              <a:t>on your first visit.</a:t>
            </a:r>
            <a:endParaRPr kumimoji="0" lang="en-GB" altLang="en-US" sz="1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92100" algn="l"/>
              </a:tabLst>
            </a:pPr>
            <a:r>
              <a:rPr kumimoji="0" lang="en-US" altLang="en-US" sz="1400" b="0" i="0" u="none" strike="noStrike" cap="none" normalizeH="0" baseline="0">
                <a:ln>
                  <a:noFill/>
                </a:ln>
                <a:solidFill>
                  <a:schemeClr val="tx1"/>
                </a:solidFill>
                <a:effectLst/>
                <a:latin typeface="Arial" panose="020B0604020202020204" pitchFamily="34" charset="0"/>
                <a:ea typeface="Arial" panose="020B0604020202020204" pitchFamily="34" charset="0"/>
              </a:rPr>
              <a:t>You will then create an account and enter your unique clinic code.</a:t>
            </a:r>
          </a:p>
          <a:p>
            <a:pPr marL="0" marR="0" lvl="0" indent="0" algn="l" defTabSz="914400" rtl="0" eaLnBrk="0" fontAlgn="base" latinLnBrk="0" hangingPunct="0">
              <a:lnSpc>
                <a:spcPct val="100000"/>
              </a:lnSpc>
              <a:spcBef>
                <a:spcPct val="0"/>
              </a:spcBef>
              <a:spcAft>
                <a:spcPct val="0"/>
              </a:spcAft>
              <a:buClrTx/>
              <a:buSzTx/>
              <a:tabLst>
                <a:tab pos="292100" algn="l"/>
              </a:tabLst>
            </a:pPr>
            <a:endParaRPr kumimoji="0" lang="en-GB" altLang="en-US" sz="1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92100" algn="l"/>
              </a:tabLst>
            </a:pPr>
            <a:r>
              <a:rPr kumimoji="0" lang="en-US" altLang="en-US" sz="1400" b="1" i="0" u="none" strike="noStrike" cap="none" normalizeH="0" baseline="0">
                <a:ln>
                  <a:noFill/>
                </a:ln>
                <a:solidFill>
                  <a:schemeClr val="tx1"/>
                </a:solidFill>
                <a:effectLst/>
                <a:highlight>
                  <a:srgbClr val="00FF00"/>
                </a:highlight>
                <a:latin typeface="Arial" panose="020B0604020202020204" pitchFamily="34" charset="0"/>
                <a:ea typeface="Arial" panose="020B0604020202020204" pitchFamily="34" charset="0"/>
              </a:rPr>
              <a:t>Your Clinic Code is:  DVIKG (all letters)</a:t>
            </a:r>
          </a:p>
          <a:p>
            <a:pPr marL="0" marR="0" lvl="0" indent="0" algn="l" defTabSz="914400" rtl="0" eaLnBrk="0" fontAlgn="base" latinLnBrk="0" hangingPunct="0">
              <a:lnSpc>
                <a:spcPct val="100000"/>
              </a:lnSpc>
              <a:spcBef>
                <a:spcPct val="0"/>
              </a:spcBef>
              <a:spcAft>
                <a:spcPct val="0"/>
              </a:spcAft>
              <a:buClrTx/>
              <a:buSzTx/>
              <a:buFontTx/>
              <a:buNone/>
              <a:tabLst>
                <a:tab pos="292100"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Graphic 14">
            <a:extLst>
              <a:ext uri="{FF2B5EF4-FFF2-40B4-BE49-F238E27FC236}">
                <a16:creationId xmlns:a16="http://schemas.microsoft.com/office/drawing/2014/main" id="{11659A83-70B8-D6BC-3CCA-3C5D0D928685}"/>
              </a:ext>
            </a:extLst>
          </p:cNvPr>
          <p:cNvSpPr>
            <a:spLocks/>
          </p:cNvSpPr>
          <p:nvPr/>
        </p:nvSpPr>
        <p:spPr>
          <a:xfrm>
            <a:off x="1778000" y="8105775"/>
            <a:ext cx="1358900" cy="1270"/>
          </a:xfrm>
          <a:custGeom>
            <a:avLst/>
            <a:gdLst/>
            <a:ahLst/>
            <a:cxnLst/>
            <a:rect l="l" t="t" r="r" b="b"/>
            <a:pathLst>
              <a:path w="1358900">
                <a:moveTo>
                  <a:pt x="0" y="0"/>
                </a:moveTo>
                <a:lnTo>
                  <a:pt x="1358404" y="0"/>
                </a:lnTo>
              </a:path>
            </a:pathLst>
          </a:custGeom>
          <a:ln w="12700">
            <a:solidFill>
              <a:srgbClr val="000000"/>
            </a:solidFill>
            <a:prstDash val="dash"/>
          </a:ln>
        </p:spPr>
        <p:txBody>
          <a:bodyPr wrap="square" lIns="0" tIns="0" rIns="0" bIns="0" rtlCol="0">
            <a:prstTxWarp prst="textNoShape">
              <a:avLst/>
            </a:prstTxWarp>
            <a:noAutofit/>
          </a:bodyPr>
          <a:lstStyle/>
          <a:p>
            <a:endParaRPr lang="en-GB"/>
          </a:p>
        </p:txBody>
      </p:sp>
      <p:sp>
        <p:nvSpPr>
          <p:cNvPr id="43" name="TextBox 42">
            <a:extLst>
              <a:ext uri="{FF2B5EF4-FFF2-40B4-BE49-F238E27FC236}">
                <a16:creationId xmlns:a16="http://schemas.microsoft.com/office/drawing/2014/main" id="{D924EC62-69EB-DD2B-6BFE-8D704244A652}"/>
              </a:ext>
            </a:extLst>
          </p:cNvPr>
          <p:cNvSpPr txBox="1"/>
          <p:nvPr/>
        </p:nvSpPr>
        <p:spPr>
          <a:xfrm>
            <a:off x="6578714" y="3276107"/>
            <a:ext cx="5482507" cy="2963825"/>
          </a:xfrm>
          <a:prstGeom prst="rect">
            <a:avLst/>
          </a:prstGeom>
          <a:noFill/>
        </p:spPr>
        <p:txBody>
          <a:bodyPr wrap="square">
            <a:spAutoFit/>
          </a:bodyPr>
          <a:lstStyle/>
          <a:p>
            <a:pPr marL="63500">
              <a:spcBef>
                <a:spcPts val="845"/>
              </a:spcBef>
              <a:spcAft>
                <a:spcPts val="0"/>
              </a:spcAft>
            </a:pPr>
            <a:r>
              <a:rPr lang="en-US" sz="1400">
                <a:effectLst/>
                <a:latin typeface="Arial" panose="020B0604020202020204" pitchFamily="34" charset="0"/>
                <a:ea typeface="Arial" panose="020B0604020202020204" pitchFamily="34" charset="0"/>
              </a:rPr>
              <a:t>You</a:t>
            </a:r>
            <a:r>
              <a:rPr lang="en-US" sz="1400" spc="-4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can</a:t>
            </a:r>
            <a:r>
              <a:rPr lang="en-US" sz="1400" spc="-4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find</a:t>
            </a:r>
            <a:r>
              <a:rPr lang="en-US" sz="1400" spc="-4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a</a:t>
            </a:r>
            <a:r>
              <a:rPr lang="en-US" sz="1400" spc="-4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guide</a:t>
            </a:r>
            <a:r>
              <a:rPr lang="en-US" sz="1400" spc="-4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on</a:t>
            </a:r>
            <a:r>
              <a:rPr lang="en-US" sz="1400" spc="-4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how</a:t>
            </a:r>
            <a:r>
              <a:rPr lang="en-US" sz="1400" spc="-7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to</a:t>
            </a:r>
            <a:r>
              <a:rPr lang="en-US" sz="1400" spc="-4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register</a:t>
            </a:r>
            <a:r>
              <a:rPr lang="en-US" sz="1400" spc="-7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and</a:t>
            </a:r>
            <a:r>
              <a:rPr lang="en-US" sz="1400" spc="-4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how</a:t>
            </a:r>
            <a:r>
              <a:rPr lang="en-US" sz="1400" spc="-7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best</a:t>
            </a:r>
            <a:r>
              <a:rPr lang="en-US" sz="1400" spc="-4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to</a:t>
            </a:r>
            <a:r>
              <a:rPr lang="en-US" sz="1400" spc="-4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use</a:t>
            </a:r>
            <a:r>
              <a:rPr lang="en-US" sz="1400" spc="-4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the</a:t>
            </a:r>
            <a:r>
              <a:rPr lang="en-US" sz="1400" spc="-7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App</a:t>
            </a:r>
            <a:r>
              <a:rPr lang="en-US" sz="1400" spc="-45">
                <a:effectLst/>
                <a:latin typeface="Arial" panose="020B0604020202020204" pitchFamily="34" charset="0"/>
                <a:ea typeface="Arial" panose="020B0604020202020204" pitchFamily="34" charset="0"/>
              </a:rPr>
              <a:t> </a:t>
            </a:r>
            <a:r>
              <a:rPr lang="en-US" sz="1400" spc="-20">
                <a:effectLst/>
                <a:latin typeface="Arial" panose="020B0604020202020204" pitchFamily="34" charset="0"/>
                <a:ea typeface="Arial" panose="020B0604020202020204" pitchFamily="34" charset="0"/>
              </a:rPr>
              <a:t>here:</a:t>
            </a:r>
            <a:endParaRPr lang="en-GB" sz="1400">
              <a:effectLst/>
              <a:latin typeface="Arial" panose="020B0604020202020204" pitchFamily="34" charset="0"/>
              <a:ea typeface="Arial" panose="020B0604020202020204" pitchFamily="34" charset="0"/>
            </a:endParaRPr>
          </a:p>
          <a:p>
            <a:pPr marL="63500">
              <a:spcBef>
                <a:spcPts val="55"/>
              </a:spcBef>
            </a:pPr>
            <a:r>
              <a:rPr lang="en-US" sz="1400" b="1" kern="0">
                <a:solidFill>
                  <a:srgbClr val="283583"/>
                </a:solidFill>
                <a:effectLst/>
                <a:latin typeface="Arial" panose="020B0604020202020204" pitchFamily="34" charset="0"/>
                <a:ea typeface="Arial" panose="020B0604020202020204" pitchFamily="34" charset="0"/>
              </a:rPr>
              <a:t>https://</a:t>
            </a:r>
            <a:r>
              <a:rPr lang="en-US" sz="1400" b="1" u="none" strike="noStrike" kern="0">
                <a:solidFill>
                  <a:srgbClr val="283583"/>
                </a:solidFill>
                <a:effectLst/>
                <a:latin typeface="Arial" panose="020B0604020202020204" pitchFamily="34" charset="0"/>
                <a:ea typeface="Arial" panose="020B0604020202020204" pitchFamily="34" charset="0"/>
                <a:hlinkClick r:id="rId6"/>
              </a:rPr>
              <a:t>www.youngtype2.org/type-2-information/app-training-and-</a:t>
            </a:r>
            <a:r>
              <a:rPr lang="en-US" sz="1400" b="1" u="none" strike="noStrike" kern="0" spc="-10">
                <a:solidFill>
                  <a:srgbClr val="283583"/>
                </a:solidFill>
                <a:effectLst/>
                <a:latin typeface="Arial" panose="020B0604020202020204" pitchFamily="34" charset="0"/>
                <a:ea typeface="Arial" panose="020B0604020202020204" pitchFamily="34" charset="0"/>
                <a:hlinkClick r:id="rId6"/>
              </a:rPr>
              <a:t>support</a:t>
            </a:r>
            <a:endParaRPr lang="en-GB" sz="1400" b="1" kern="0">
              <a:effectLst/>
              <a:latin typeface="Arial" panose="020B0604020202020204" pitchFamily="34" charset="0"/>
              <a:ea typeface="Arial" panose="020B0604020202020204" pitchFamily="34" charset="0"/>
            </a:endParaRPr>
          </a:p>
          <a:p>
            <a:pPr>
              <a:spcBef>
                <a:spcPts val="110"/>
              </a:spcBef>
            </a:pPr>
            <a:r>
              <a:rPr lang="en-US" sz="1400" b="1">
                <a:effectLst/>
                <a:latin typeface="Arial" panose="020B0604020202020204" pitchFamily="34" charset="0"/>
                <a:ea typeface="Arial" panose="020B0604020202020204" pitchFamily="34" charset="0"/>
              </a:rPr>
              <a:t> </a:t>
            </a:r>
            <a:endParaRPr lang="en-GB" sz="1400">
              <a:effectLst/>
              <a:latin typeface="Arial" panose="020B0604020202020204" pitchFamily="34" charset="0"/>
              <a:ea typeface="Arial" panose="020B0604020202020204" pitchFamily="34" charset="0"/>
            </a:endParaRPr>
          </a:p>
          <a:p>
            <a:pPr marL="63500">
              <a:lnSpc>
                <a:spcPct val="103000"/>
              </a:lnSpc>
            </a:pPr>
            <a:r>
              <a:rPr lang="en-US" sz="1400">
                <a:effectLst/>
                <a:latin typeface="Arial" panose="020B0604020202020204" pitchFamily="34" charset="0"/>
                <a:ea typeface="Arial" panose="020B0604020202020204" pitchFamily="34" charset="0"/>
              </a:rPr>
              <a:t>Each</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family</a:t>
            </a:r>
            <a:r>
              <a:rPr lang="en-US" sz="1400" spc="-8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can</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sign</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up</a:t>
            </a:r>
            <a:r>
              <a:rPr lang="en-US" sz="1400" spc="-8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with</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one</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email</a:t>
            </a:r>
            <a:r>
              <a:rPr lang="en-US" sz="1400" spc="-8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address</a:t>
            </a:r>
            <a:r>
              <a:rPr lang="en-US" sz="1400" spc="-5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and</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a</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password</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that</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can</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be</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shared</a:t>
            </a:r>
            <a:r>
              <a:rPr lang="en-US" sz="1400" spc="-8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with</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carers.</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Up</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to</a:t>
            </a:r>
            <a:r>
              <a:rPr lang="en-US" sz="1400" spc="-5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6 devices can access the</a:t>
            </a:r>
            <a:r>
              <a:rPr lang="en-US" sz="1400" spc="-2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App using the same login.</a:t>
            </a:r>
            <a:r>
              <a:rPr lang="en-US" sz="1400" spc="-2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We hope</a:t>
            </a:r>
            <a:r>
              <a:rPr lang="en-US" sz="1400" spc="-2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you find this helpful.</a:t>
            </a:r>
            <a:endParaRPr lang="en-GB" sz="1400">
              <a:effectLst/>
              <a:latin typeface="Arial" panose="020B0604020202020204" pitchFamily="34" charset="0"/>
              <a:ea typeface="Arial" panose="020B0604020202020204" pitchFamily="34" charset="0"/>
            </a:endParaRPr>
          </a:p>
          <a:p>
            <a:pPr>
              <a:spcBef>
                <a:spcPts val="65"/>
              </a:spcBef>
            </a:pPr>
            <a:r>
              <a:rPr lang="en-US" sz="1400">
                <a:effectLst/>
                <a:latin typeface="Arial" panose="020B0604020202020204" pitchFamily="34" charset="0"/>
                <a:ea typeface="Arial" panose="020B0604020202020204" pitchFamily="34" charset="0"/>
              </a:rPr>
              <a:t> </a:t>
            </a:r>
            <a:endParaRPr lang="en-GB" sz="1400">
              <a:effectLst/>
              <a:latin typeface="Arial" panose="020B0604020202020204" pitchFamily="34" charset="0"/>
              <a:ea typeface="Arial" panose="020B0604020202020204" pitchFamily="34" charset="0"/>
            </a:endParaRPr>
          </a:p>
          <a:p>
            <a:pPr marL="63500"/>
            <a:r>
              <a:rPr lang="en-US" sz="1400">
                <a:effectLst/>
                <a:latin typeface="Arial" panose="020B0604020202020204" pitchFamily="34" charset="0"/>
                <a:ea typeface="Arial" panose="020B0604020202020204" pitchFamily="34" charset="0"/>
              </a:rPr>
              <a:t>Our</a:t>
            </a:r>
            <a:r>
              <a:rPr lang="en-US" sz="1400" spc="-3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Type</a:t>
            </a:r>
            <a:r>
              <a:rPr lang="en-US" sz="1400" spc="4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2</a:t>
            </a:r>
            <a:r>
              <a:rPr lang="en-US" sz="1400" spc="1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website</a:t>
            </a:r>
            <a:r>
              <a:rPr lang="en-US" sz="1400" spc="4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is</a:t>
            </a:r>
            <a:r>
              <a:rPr lang="en-US" sz="1400" spc="4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also</a:t>
            </a:r>
            <a:r>
              <a:rPr lang="en-US" sz="1400" spc="40">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available:</a:t>
            </a:r>
            <a:r>
              <a:rPr lang="en-US" sz="1400" spc="35">
                <a:effectLst/>
                <a:latin typeface="Arial" panose="020B0604020202020204" pitchFamily="34" charset="0"/>
                <a:ea typeface="Arial" panose="020B0604020202020204" pitchFamily="34" charset="0"/>
              </a:rPr>
              <a:t> </a:t>
            </a:r>
            <a:r>
              <a:rPr lang="en-US" sz="1400" b="1" spc="-10">
                <a:solidFill>
                  <a:srgbClr val="283583"/>
                </a:solidFill>
                <a:effectLst/>
                <a:latin typeface="Arial" panose="020B0604020202020204" pitchFamily="34" charset="0"/>
                <a:ea typeface="Arial" panose="020B0604020202020204" pitchFamily="34" charset="0"/>
              </a:rPr>
              <a:t>https://</a:t>
            </a:r>
            <a:r>
              <a:rPr lang="en-US" sz="1400" b="1" u="none" strike="noStrike" spc="-10">
                <a:solidFill>
                  <a:srgbClr val="283583"/>
                </a:solidFill>
                <a:effectLst/>
                <a:latin typeface="Arial" panose="020B0604020202020204" pitchFamily="34" charset="0"/>
                <a:ea typeface="Arial" panose="020B0604020202020204" pitchFamily="34" charset="0"/>
                <a:hlinkClick r:id="rId7"/>
              </a:rPr>
              <a:t>www.youngtype2.org/</a:t>
            </a:r>
            <a:endParaRPr lang="en-GB" sz="1400">
              <a:effectLst/>
              <a:latin typeface="Arial" panose="020B0604020202020204" pitchFamily="34" charset="0"/>
              <a:ea typeface="Arial" panose="020B0604020202020204" pitchFamily="34" charset="0"/>
            </a:endParaRPr>
          </a:p>
          <a:p>
            <a:pPr>
              <a:spcBef>
                <a:spcPts val="110"/>
              </a:spcBef>
            </a:pPr>
            <a:r>
              <a:rPr lang="en-US" sz="1400">
                <a:effectLst/>
                <a:latin typeface="Arial" panose="020B0604020202020204" pitchFamily="34" charset="0"/>
                <a:ea typeface="Arial" panose="020B0604020202020204" pitchFamily="34" charset="0"/>
              </a:rPr>
              <a:t> </a:t>
            </a:r>
            <a:endParaRPr lang="en-GB" sz="1400">
              <a:effectLst/>
              <a:latin typeface="Arial" panose="020B0604020202020204" pitchFamily="34" charset="0"/>
              <a:ea typeface="Arial" panose="020B0604020202020204" pitchFamily="34" charset="0"/>
            </a:endParaRPr>
          </a:p>
          <a:p>
            <a:pPr marL="63500"/>
            <a:r>
              <a:rPr lang="en-US" sz="1400" b="1" spc="-20">
                <a:effectLst/>
                <a:latin typeface="Arial" panose="020B0604020202020204" pitchFamily="34" charset="0"/>
                <a:ea typeface="Arial" panose="020B0604020202020204" pitchFamily="34" charset="0"/>
              </a:rPr>
              <a:t>Any</a:t>
            </a:r>
            <a:r>
              <a:rPr lang="en-US" sz="1400" b="1" spc="-75">
                <a:effectLst/>
                <a:latin typeface="Arial" panose="020B0604020202020204" pitchFamily="34" charset="0"/>
                <a:ea typeface="Arial" panose="020B0604020202020204" pitchFamily="34" charset="0"/>
              </a:rPr>
              <a:t> </a:t>
            </a:r>
            <a:r>
              <a:rPr lang="en-US" sz="1400" b="1" spc="-20">
                <a:effectLst/>
                <a:latin typeface="Arial" panose="020B0604020202020204" pitchFamily="34" charset="0"/>
                <a:ea typeface="Arial" panose="020B0604020202020204" pitchFamily="34" charset="0"/>
              </a:rPr>
              <a:t>questions:</a:t>
            </a:r>
            <a:r>
              <a:rPr lang="en-US" sz="1400" b="1" spc="-55">
                <a:effectLst/>
                <a:latin typeface="Arial" panose="020B0604020202020204" pitchFamily="34" charset="0"/>
                <a:ea typeface="Arial" panose="020B0604020202020204" pitchFamily="34" charset="0"/>
              </a:rPr>
              <a:t> </a:t>
            </a:r>
            <a:r>
              <a:rPr lang="en-US" sz="1400" b="1" u="none" strike="noStrike" spc="-20">
                <a:effectLst/>
                <a:latin typeface="Arial" panose="020B0604020202020204" pitchFamily="34" charset="0"/>
                <a:ea typeface="Arial" panose="020B0604020202020204" pitchFamily="34" charset="0"/>
                <a:hlinkClick r:id="rId8"/>
              </a:rPr>
              <a:t>app@digibete.org</a:t>
            </a:r>
            <a:endParaRPr lang="en-GB" sz="1400">
              <a:effectLst/>
              <a:latin typeface="Arial" panose="020B0604020202020204" pitchFamily="34" charset="0"/>
              <a:ea typeface="Arial" panose="020B0604020202020204" pitchFamily="34" charset="0"/>
            </a:endParaRPr>
          </a:p>
        </p:txBody>
      </p:sp>
      <p:sp>
        <p:nvSpPr>
          <p:cNvPr id="45" name="TextBox 44">
            <a:extLst>
              <a:ext uri="{FF2B5EF4-FFF2-40B4-BE49-F238E27FC236}">
                <a16:creationId xmlns:a16="http://schemas.microsoft.com/office/drawing/2014/main" id="{5C8E4486-3C19-A448-7506-85B0FA9D3E36}"/>
              </a:ext>
            </a:extLst>
          </p:cNvPr>
          <p:cNvSpPr txBox="1"/>
          <p:nvPr/>
        </p:nvSpPr>
        <p:spPr>
          <a:xfrm>
            <a:off x="3041716" y="388262"/>
            <a:ext cx="6108568" cy="400110"/>
          </a:xfrm>
          <a:prstGeom prst="rect">
            <a:avLst/>
          </a:prstGeom>
          <a:noFill/>
        </p:spPr>
        <p:txBody>
          <a:bodyPr wrap="square">
            <a:spAutoFit/>
          </a:bodyPr>
          <a:lstStyle/>
          <a:p>
            <a:pPr marL="19050" algn="ctr">
              <a:spcBef>
                <a:spcPts val="890"/>
              </a:spcBef>
              <a:spcAft>
                <a:spcPts val="0"/>
              </a:spcAft>
            </a:pPr>
            <a:r>
              <a:rPr lang="en-US" sz="2000" b="1" u="none" strike="noStrike" spc="-10">
                <a:solidFill>
                  <a:schemeClr val="bg1"/>
                </a:solidFill>
                <a:effectLst/>
                <a:latin typeface="Arial" panose="020B0604020202020204" pitchFamily="34" charset="0"/>
                <a:ea typeface="Arial" panose="020B0604020202020204" pitchFamily="34" charset="0"/>
                <a:hlinkClick r:id="rId7">
                  <a:extLst>
                    <a:ext uri="{A12FA001-AC4F-418D-AE19-62706E023703}">
                      <ahyp:hlinkClr xmlns:ahyp="http://schemas.microsoft.com/office/drawing/2018/hyperlinkcolor" val="tx"/>
                    </a:ext>
                  </a:extLst>
                </a:hlinkClick>
              </a:rPr>
              <a:t>www.youngtype2.org</a:t>
            </a:r>
            <a:endParaRPr lang="en-GB" sz="1600">
              <a:solidFill>
                <a:schemeClr val="bg1"/>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026736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52A4F-940C-2EEA-065C-8443402028F4}"/>
              </a:ext>
            </a:extLst>
          </p:cNvPr>
          <p:cNvSpPr>
            <a:spLocks noGrp="1"/>
          </p:cNvSpPr>
          <p:nvPr>
            <p:ph type="title"/>
          </p:nvPr>
        </p:nvSpPr>
        <p:spPr>
          <a:xfrm>
            <a:off x="838200" y="311860"/>
            <a:ext cx="9658350" cy="45719"/>
          </a:xfrm>
        </p:spPr>
        <p:txBody>
          <a:bodyPr>
            <a:normAutofit fontScale="90000"/>
          </a:bodyPr>
          <a:lstStyle/>
          <a:p>
            <a:endParaRPr lang="en-GB" dirty="0"/>
          </a:p>
        </p:txBody>
      </p:sp>
      <p:sp>
        <p:nvSpPr>
          <p:cNvPr id="3" name="Content Placeholder 2">
            <a:extLst>
              <a:ext uri="{FF2B5EF4-FFF2-40B4-BE49-F238E27FC236}">
                <a16:creationId xmlns:a16="http://schemas.microsoft.com/office/drawing/2014/main" id="{CF8EF398-68F7-8B7F-518B-044605CF11C3}"/>
              </a:ext>
            </a:extLst>
          </p:cNvPr>
          <p:cNvSpPr>
            <a:spLocks noGrp="1"/>
          </p:cNvSpPr>
          <p:nvPr>
            <p:ph idx="1"/>
          </p:nvPr>
        </p:nvSpPr>
        <p:spPr/>
        <p:txBody>
          <a:bodyPr>
            <a:noAutofit/>
          </a:bodyPr>
          <a:lstStyle/>
          <a:p>
            <a:pPr marL="0" indent="0" algn="ctr">
              <a:buNone/>
            </a:pPr>
            <a:r>
              <a:rPr lang="en-GB" sz="6600" dirty="0">
                <a:solidFill>
                  <a:srgbClr val="0072CE"/>
                </a:solidFill>
              </a:rPr>
              <a:t>WHY DO WE NEED TO FOCUS ON YOUNGER ADULTS WITH TYPE 2 DIABETES? </a:t>
            </a:r>
          </a:p>
        </p:txBody>
      </p:sp>
      <p:pic>
        <p:nvPicPr>
          <p:cNvPr id="6" name="Picture 5" descr="A person wearing blue scrubs with a stethoscope around her neck shrugging her shoulders&#10;&#10;Description automatically generated">
            <a:extLst>
              <a:ext uri="{FF2B5EF4-FFF2-40B4-BE49-F238E27FC236}">
                <a16:creationId xmlns:a16="http://schemas.microsoft.com/office/drawing/2014/main" id="{6774A426-8CD7-D1CB-5BDA-927CDE46856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9149"/>
          <a:stretch/>
        </p:blipFill>
        <p:spPr>
          <a:xfrm>
            <a:off x="4900201" y="4520631"/>
            <a:ext cx="3267754" cy="2025509"/>
          </a:xfrm>
          <a:prstGeom prst="rect">
            <a:avLst/>
          </a:prstGeom>
        </p:spPr>
      </p:pic>
    </p:spTree>
    <p:extLst>
      <p:ext uri="{BB962C8B-B14F-4D97-AF65-F5344CB8AC3E}">
        <p14:creationId xmlns:p14="http://schemas.microsoft.com/office/powerpoint/2010/main" val="26442775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BDA90A-543C-F2D3-02B8-C4A9712A2C02}"/>
              </a:ext>
            </a:extLst>
          </p:cNvPr>
          <p:cNvSpPr>
            <a:spLocks noGrp="1"/>
          </p:cNvSpPr>
          <p:nvPr>
            <p:ph type="title"/>
          </p:nvPr>
        </p:nvSpPr>
        <p:spPr>
          <a:xfrm>
            <a:off x="4800736" y="0"/>
            <a:ext cx="2590527" cy="675481"/>
          </a:xfrm>
        </p:spPr>
        <p:txBody>
          <a:bodyPr>
            <a:normAutofit/>
          </a:bodyPr>
          <a:lstStyle/>
          <a:p>
            <a:r>
              <a:rPr lang="en-GB" sz="3200" b="1">
                <a:solidFill>
                  <a:srgbClr val="005EB8"/>
                </a:solidFill>
                <a:latin typeface="+mn-lt"/>
              </a:rPr>
              <a:t>T2 Day Team </a:t>
            </a:r>
          </a:p>
        </p:txBody>
      </p:sp>
      <p:sp>
        <p:nvSpPr>
          <p:cNvPr id="13" name="TextBox 12">
            <a:extLst>
              <a:ext uri="{FF2B5EF4-FFF2-40B4-BE49-F238E27FC236}">
                <a16:creationId xmlns:a16="http://schemas.microsoft.com/office/drawing/2014/main" id="{DBFD8A15-EF2F-4DBC-74DE-A874EFBE8DEA}"/>
              </a:ext>
            </a:extLst>
          </p:cNvPr>
          <p:cNvSpPr txBox="1"/>
          <p:nvPr/>
        </p:nvSpPr>
        <p:spPr>
          <a:xfrm>
            <a:off x="8086725" y="8021384"/>
            <a:ext cx="6129336" cy="1908215"/>
          </a:xfrm>
          <a:prstGeom prst="rect">
            <a:avLst/>
          </a:prstGeom>
          <a:noFill/>
        </p:spPr>
        <p:txBody>
          <a:bodyPr wrap="square">
            <a:spAutoFit/>
          </a:bodyPr>
          <a:lstStyle/>
          <a:p>
            <a:pPr algn="l"/>
            <a:endParaRPr lang="en-GB" sz="1400" b="0" i="0" u="none" strike="noStrike" baseline="0">
              <a:solidFill>
                <a:srgbClr val="000000"/>
              </a:solidFill>
              <a:latin typeface="Arial" panose="020B0604020202020204" pitchFamily="34" charset="0"/>
            </a:endParaRPr>
          </a:p>
          <a:p>
            <a:endParaRPr lang="en-GB" sz="1400" b="0" i="0" u="none" strike="noStrike" baseline="0">
              <a:latin typeface="Arial" panose="020B0604020202020204" pitchFamily="34" charset="0"/>
            </a:endParaRPr>
          </a:p>
          <a:p>
            <a:r>
              <a:rPr lang="en-GB" sz="1800" b="0" i="0" u="none" strike="noStrike" baseline="0">
                <a:latin typeface="Arial" panose="020B0604020202020204" pitchFamily="34" charset="0"/>
              </a:rPr>
              <a:t>Most women with Type 2 diabetes who become pregnant are not prepared for pregnancy, and where blood glucose is not less than 48mmol/mol they are at increased risk of adverse maternal and neonatal outcomes.</a:t>
            </a:r>
          </a:p>
          <a:p>
            <a:endParaRPr lang="en-GB" sz="1800" b="0" i="0" u="none" strike="noStrike" baseline="0">
              <a:latin typeface="Arial" panose="020B0604020202020204" pitchFamily="34" charset="0"/>
            </a:endParaRPr>
          </a:p>
        </p:txBody>
      </p:sp>
      <p:grpSp>
        <p:nvGrpSpPr>
          <p:cNvPr id="2" name="Group 1">
            <a:extLst>
              <a:ext uri="{FF2B5EF4-FFF2-40B4-BE49-F238E27FC236}">
                <a16:creationId xmlns:a16="http://schemas.microsoft.com/office/drawing/2014/main" id="{F257D332-4978-A3D6-696E-45C9A24136AF}"/>
              </a:ext>
            </a:extLst>
          </p:cNvPr>
          <p:cNvGrpSpPr/>
          <p:nvPr/>
        </p:nvGrpSpPr>
        <p:grpSpPr>
          <a:xfrm>
            <a:off x="3013207" y="724008"/>
            <a:ext cx="6165586" cy="6015469"/>
            <a:chOff x="3002548" y="724008"/>
            <a:chExt cx="6165586" cy="6015469"/>
          </a:xfrm>
        </p:grpSpPr>
        <p:grpSp>
          <p:nvGrpSpPr>
            <p:cNvPr id="57" name="Group 56">
              <a:extLst>
                <a:ext uri="{FF2B5EF4-FFF2-40B4-BE49-F238E27FC236}">
                  <a16:creationId xmlns:a16="http://schemas.microsoft.com/office/drawing/2014/main" id="{6BA16297-CAFC-2202-FB30-C9F734CF8556}"/>
                </a:ext>
              </a:extLst>
            </p:cNvPr>
            <p:cNvGrpSpPr/>
            <p:nvPr/>
          </p:nvGrpSpPr>
          <p:grpSpPr>
            <a:xfrm>
              <a:off x="3002548" y="724008"/>
              <a:ext cx="6158121" cy="928387"/>
              <a:chOff x="138941" y="907048"/>
              <a:chExt cx="5916100" cy="928387"/>
            </a:xfrm>
          </p:grpSpPr>
          <p:pic>
            <p:nvPicPr>
              <p:cNvPr id="3" name="Graphic 2" descr="Pregnant lady outline">
                <a:extLst>
                  <a:ext uri="{FF2B5EF4-FFF2-40B4-BE49-F238E27FC236}">
                    <a16:creationId xmlns:a16="http://schemas.microsoft.com/office/drawing/2014/main" id="{3C362F4E-D73E-3FE3-6A6C-47F77FADDD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941" y="907048"/>
                <a:ext cx="914400" cy="914400"/>
              </a:xfrm>
              <a:prstGeom prst="rect">
                <a:avLst/>
              </a:prstGeom>
            </p:spPr>
          </p:pic>
          <p:sp>
            <p:nvSpPr>
              <p:cNvPr id="16" name="TextBox 15">
                <a:extLst>
                  <a:ext uri="{FF2B5EF4-FFF2-40B4-BE49-F238E27FC236}">
                    <a16:creationId xmlns:a16="http://schemas.microsoft.com/office/drawing/2014/main" id="{8DA63334-82B8-1EF7-641F-37D970AF5AAB}"/>
                  </a:ext>
                </a:extLst>
              </p:cNvPr>
              <p:cNvSpPr txBox="1"/>
              <p:nvPr/>
            </p:nvSpPr>
            <p:spPr>
              <a:xfrm>
                <a:off x="1040953" y="912105"/>
                <a:ext cx="5014088" cy="923330"/>
              </a:xfrm>
              <a:prstGeom prst="rect">
                <a:avLst/>
              </a:prstGeom>
              <a:solidFill>
                <a:srgbClr val="005EB8"/>
              </a:solidFill>
            </p:spPr>
            <p:txBody>
              <a:bodyPr wrap="square" rtlCol="0">
                <a:spAutoFit/>
              </a:bodyPr>
              <a:lstStyle/>
              <a:p>
                <a:r>
                  <a:rPr lang="en-GB" b="1">
                    <a:solidFill>
                      <a:schemeClr val="bg1"/>
                    </a:solidFill>
                  </a:rPr>
                  <a:t>Natalie Johnson - Diabetes Specialist Midwife</a:t>
                </a:r>
              </a:p>
              <a:p>
                <a:r>
                  <a:rPr lang="en-GB" b="1">
                    <a:solidFill>
                      <a:schemeClr val="bg1"/>
                    </a:solidFill>
                    <a:hlinkClick r:id="rId5">
                      <a:extLst>
                        <a:ext uri="{A12FA001-AC4F-418D-AE19-62706E023703}">
                          <ahyp:hlinkClr xmlns:ahyp="http://schemas.microsoft.com/office/drawing/2018/hyperlinkcolor" val="tx"/>
                        </a:ext>
                      </a:extLst>
                    </a:hlinkClick>
                  </a:rPr>
                  <a:t>Natalie.Johnson56@nhs.net</a:t>
                </a:r>
                <a:r>
                  <a:rPr lang="en-GB" b="1">
                    <a:solidFill>
                      <a:schemeClr val="bg1"/>
                    </a:solidFill>
                  </a:rPr>
                  <a:t>  </a:t>
                </a:r>
              </a:p>
              <a:p>
                <a:r>
                  <a:rPr lang="en-GB" b="1">
                    <a:solidFill>
                      <a:schemeClr val="bg1"/>
                    </a:solidFill>
                  </a:rPr>
                  <a:t>Support: Preconception Care and Pregnancy </a:t>
                </a:r>
              </a:p>
            </p:txBody>
          </p:sp>
        </p:grpSp>
        <p:grpSp>
          <p:nvGrpSpPr>
            <p:cNvPr id="56" name="Group 55">
              <a:extLst>
                <a:ext uri="{FF2B5EF4-FFF2-40B4-BE49-F238E27FC236}">
                  <a16:creationId xmlns:a16="http://schemas.microsoft.com/office/drawing/2014/main" id="{45BC1BA4-8F87-F31D-1BFA-4C79AC323A84}"/>
                </a:ext>
              </a:extLst>
            </p:cNvPr>
            <p:cNvGrpSpPr/>
            <p:nvPr/>
          </p:nvGrpSpPr>
          <p:grpSpPr>
            <a:xfrm>
              <a:off x="3077306" y="1699938"/>
              <a:ext cx="6083362" cy="1088489"/>
              <a:chOff x="16422" y="2164622"/>
              <a:chExt cx="6022003" cy="854833"/>
            </a:xfrm>
          </p:grpSpPr>
          <p:pic>
            <p:nvPicPr>
              <p:cNvPr id="12" name="Graphic 11" descr="Teacher with solid fill">
                <a:extLst>
                  <a:ext uri="{FF2B5EF4-FFF2-40B4-BE49-F238E27FC236}">
                    <a16:creationId xmlns:a16="http://schemas.microsoft.com/office/drawing/2014/main" id="{39502477-C621-011C-B7F0-52ED81AB76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422" y="2164622"/>
                <a:ext cx="759986" cy="854833"/>
              </a:xfrm>
              <a:prstGeom prst="rect">
                <a:avLst/>
              </a:prstGeom>
            </p:spPr>
          </p:pic>
          <p:sp>
            <p:nvSpPr>
              <p:cNvPr id="17" name="TextBox 16">
                <a:extLst>
                  <a:ext uri="{FF2B5EF4-FFF2-40B4-BE49-F238E27FC236}">
                    <a16:creationId xmlns:a16="http://schemas.microsoft.com/office/drawing/2014/main" id="{3D66740A-AA85-A7AF-99AE-734BF07AF8F0}"/>
                  </a:ext>
                </a:extLst>
              </p:cNvPr>
              <p:cNvSpPr txBox="1"/>
              <p:nvPr/>
            </p:nvSpPr>
            <p:spPr>
              <a:xfrm>
                <a:off x="871860" y="2170465"/>
                <a:ext cx="5166565" cy="725127"/>
              </a:xfrm>
              <a:prstGeom prst="rect">
                <a:avLst/>
              </a:prstGeom>
              <a:solidFill>
                <a:srgbClr val="0072CE"/>
              </a:solidFill>
            </p:spPr>
            <p:txBody>
              <a:bodyPr wrap="square" rtlCol="0">
                <a:spAutoFit/>
              </a:bodyPr>
              <a:lstStyle/>
              <a:p>
                <a:r>
                  <a:rPr lang="en-GB" b="1">
                    <a:solidFill>
                      <a:schemeClr val="bg1"/>
                    </a:solidFill>
                  </a:rPr>
                  <a:t>Katie Whitehead - Diabetes Practice Nurse Educator </a:t>
                </a:r>
              </a:p>
              <a:p>
                <a:r>
                  <a:rPr lang="en-GB" b="1">
                    <a:solidFill>
                      <a:schemeClr val="bg1"/>
                    </a:solidFill>
                    <a:hlinkClick r:id="rId8">
                      <a:extLst>
                        <a:ext uri="{A12FA001-AC4F-418D-AE19-62706E023703}">
                          <ahyp:hlinkClr xmlns:ahyp="http://schemas.microsoft.com/office/drawing/2018/hyperlinkcolor" val="tx"/>
                        </a:ext>
                      </a:extLst>
                    </a:hlinkClick>
                  </a:rPr>
                  <a:t>Katie.Whitehead@nhs.net</a:t>
                </a:r>
                <a:r>
                  <a:rPr lang="en-GB" b="1">
                    <a:solidFill>
                      <a:schemeClr val="bg1"/>
                    </a:solidFill>
                  </a:rPr>
                  <a:t> </a:t>
                </a:r>
              </a:p>
              <a:p>
                <a:r>
                  <a:rPr lang="en-GB" b="1">
                    <a:solidFill>
                      <a:schemeClr val="bg1"/>
                    </a:solidFill>
                  </a:rPr>
                  <a:t>Support: Raising Awareness &amp; Training  </a:t>
                </a:r>
              </a:p>
            </p:txBody>
          </p:sp>
        </p:grpSp>
        <p:grpSp>
          <p:nvGrpSpPr>
            <p:cNvPr id="55" name="Group 54">
              <a:extLst>
                <a:ext uri="{FF2B5EF4-FFF2-40B4-BE49-F238E27FC236}">
                  <a16:creationId xmlns:a16="http://schemas.microsoft.com/office/drawing/2014/main" id="{1CDBB893-5DC8-37B0-33E5-D30D0B5EACE6}"/>
                </a:ext>
              </a:extLst>
            </p:cNvPr>
            <p:cNvGrpSpPr/>
            <p:nvPr/>
          </p:nvGrpSpPr>
          <p:grpSpPr>
            <a:xfrm>
              <a:off x="3077307" y="2679175"/>
              <a:ext cx="6083361" cy="1105886"/>
              <a:chOff x="17322" y="3156671"/>
              <a:chExt cx="6037721" cy="914400"/>
            </a:xfrm>
          </p:grpSpPr>
          <p:sp>
            <p:nvSpPr>
              <p:cNvPr id="19" name="TextBox 18">
                <a:extLst>
                  <a:ext uri="{FF2B5EF4-FFF2-40B4-BE49-F238E27FC236}">
                    <a16:creationId xmlns:a16="http://schemas.microsoft.com/office/drawing/2014/main" id="{6E7A66F4-B29C-6533-E26E-ED7FF4511266}"/>
                  </a:ext>
                </a:extLst>
              </p:cNvPr>
              <p:cNvSpPr txBox="1"/>
              <p:nvPr/>
            </p:nvSpPr>
            <p:spPr>
              <a:xfrm>
                <a:off x="874991" y="3163058"/>
                <a:ext cx="5180052" cy="839799"/>
              </a:xfrm>
              <a:prstGeom prst="rect">
                <a:avLst/>
              </a:prstGeom>
              <a:solidFill>
                <a:srgbClr val="41B6E6"/>
              </a:solidFill>
            </p:spPr>
            <p:txBody>
              <a:bodyPr wrap="square" rtlCol="0">
                <a:spAutoFit/>
              </a:bodyPr>
              <a:lstStyle/>
              <a:p>
                <a:r>
                  <a:rPr lang="en-GB" b="1">
                    <a:solidFill>
                      <a:schemeClr val="bg1"/>
                    </a:solidFill>
                  </a:rPr>
                  <a:t>James Ball - Health and Wellbeing Coach </a:t>
                </a:r>
              </a:p>
              <a:p>
                <a:r>
                  <a:rPr lang="en-GB" b="1">
                    <a:solidFill>
                      <a:schemeClr val="bg1"/>
                    </a:solidFill>
                    <a:hlinkClick r:id="rId9">
                      <a:extLst>
                        <a:ext uri="{A12FA001-AC4F-418D-AE19-62706E023703}">
                          <ahyp:hlinkClr xmlns:ahyp="http://schemas.microsoft.com/office/drawing/2018/hyperlinkcolor" val="tx"/>
                        </a:ext>
                      </a:extLst>
                    </a:hlinkClick>
                  </a:rPr>
                  <a:t>James.Ball12@nhs.net</a:t>
                </a:r>
                <a:r>
                  <a:rPr lang="en-GB" b="1">
                    <a:solidFill>
                      <a:schemeClr val="bg1"/>
                    </a:solidFill>
                  </a:rPr>
                  <a:t> </a:t>
                </a:r>
              </a:p>
              <a:p>
                <a:r>
                  <a:rPr lang="en-GB" b="1">
                    <a:solidFill>
                      <a:schemeClr val="bg1"/>
                    </a:solidFill>
                  </a:rPr>
                  <a:t>Support: Florey Questionnaires &amp; Searches  </a:t>
                </a:r>
              </a:p>
            </p:txBody>
          </p:sp>
          <p:pic>
            <p:nvPicPr>
              <p:cNvPr id="25" name="Graphic 24" descr="Smart Phone with solid fill">
                <a:extLst>
                  <a:ext uri="{FF2B5EF4-FFF2-40B4-BE49-F238E27FC236}">
                    <a16:creationId xmlns:a16="http://schemas.microsoft.com/office/drawing/2014/main" id="{D6022000-6FDF-F443-0CC9-1BB5E4227D3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22" y="3156671"/>
                <a:ext cx="914400" cy="914400"/>
              </a:xfrm>
              <a:prstGeom prst="rect">
                <a:avLst/>
              </a:prstGeom>
            </p:spPr>
          </p:pic>
        </p:grpSp>
        <p:grpSp>
          <p:nvGrpSpPr>
            <p:cNvPr id="54" name="Group 53">
              <a:extLst>
                <a:ext uri="{FF2B5EF4-FFF2-40B4-BE49-F238E27FC236}">
                  <a16:creationId xmlns:a16="http://schemas.microsoft.com/office/drawing/2014/main" id="{F357412E-08A6-462B-CD36-40E7FCF32CB7}"/>
                </a:ext>
              </a:extLst>
            </p:cNvPr>
            <p:cNvGrpSpPr/>
            <p:nvPr/>
          </p:nvGrpSpPr>
          <p:grpSpPr>
            <a:xfrm>
              <a:off x="3116724" y="3759578"/>
              <a:ext cx="6043943" cy="1323439"/>
              <a:chOff x="256515" y="4134033"/>
              <a:chExt cx="5798528" cy="1323439"/>
            </a:xfrm>
          </p:grpSpPr>
          <p:sp>
            <p:nvSpPr>
              <p:cNvPr id="20" name="TextBox 19">
                <a:extLst>
                  <a:ext uri="{FF2B5EF4-FFF2-40B4-BE49-F238E27FC236}">
                    <a16:creationId xmlns:a16="http://schemas.microsoft.com/office/drawing/2014/main" id="{076F6025-4240-44FF-5C1A-7DE4C7BC41FE}"/>
                  </a:ext>
                </a:extLst>
              </p:cNvPr>
              <p:cNvSpPr txBox="1"/>
              <p:nvPr/>
            </p:nvSpPr>
            <p:spPr>
              <a:xfrm>
                <a:off x="1040599" y="4134033"/>
                <a:ext cx="5014444" cy="1323439"/>
              </a:xfrm>
              <a:prstGeom prst="rect">
                <a:avLst/>
              </a:prstGeom>
              <a:solidFill>
                <a:srgbClr val="00A9CE"/>
              </a:solidFill>
            </p:spPr>
            <p:txBody>
              <a:bodyPr wrap="square" rtlCol="0">
                <a:spAutoFit/>
              </a:bodyPr>
              <a:lstStyle/>
              <a:p>
                <a:r>
                  <a:rPr lang="en-GB" b="1">
                    <a:solidFill>
                      <a:schemeClr val="bg1"/>
                    </a:solidFill>
                  </a:rPr>
                  <a:t>Farah Akhtar - Health and Wellbeing Coach </a:t>
                </a:r>
              </a:p>
              <a:p>
                <a:r>
                  <a:rPr lang="en-GB" b="1">
                    <a:solidFill>
                      <a:schemeClr val="bg1"/>
                    </a:solidFill>
                  </a:rPr>
                  <a:t>Foundry PCN  </a:t>
                </a:r>
              </a:p>
              <a:p>
                <a:r>
                  <a:rPr lang="en-GB" b="1">
                    <a:solidFill>
                      <a:schemeClr val="bg1"/>
                    </a:solidFill>
                    <a:hlinkClick r:id="rId12">
                      <a:extLst>
                        <a:ext uri="{A12FA001-AC4F-418D-AE19-62706E023703}">
                          <ahyp:hlinkClr xmlns:ahyp="http://schemas.microsoft.com/office/drawing/2018/hyperlinkcolor" val="tx"/>
                        </a:ext>
                      </a:extLst>
                    </a:hlinkClick>
                  </a:rPr>
                  <a:t>Farah.Akhtar4@nhs.net</a:t>
                </a:r>
                <a:r>
                  <a:rPr lang="en-GB" b="1">
                    <a:solidFill>
                      <a:schemeClr val="bg1"/>
                    </a:solidFill>
                  </a:rPr>
                  <a:t> </a:t>
                </a:r>
              </a:p>
              <a:p>
                <a:r>
                  <a:rPr lang="en-GB" b="1">
                    <a:solidFill>
                      <a:schemeClr val="bg1"/>
                    </a:solidFill>
                  </a:rPr>
                  <a:t>Support: Target Approach to increase 9 care </a:t>
                </a:r>
              </a:p>
            </p:txBody>
          </p:sp>
          <p:pic>
            <p:nvPicPr>
              <p:cNvPr id="28" name="Graphic 27" descr="Questions with solid fill">
                <a:extLst>
                  <a:ext uri="{FF2B5EF4-FFF2-40B4-BE49-F238E27FC236}">
                    <a16:creationId xmlns:a16="http://schemas.microsoft.com/office/drawing/2014/main" id="{449A3701-773E-E26E-C0F8-F66702E5459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6515" y="4386656"/>
                <a:ext cx="698739" cy="778433"/>
              </a:xfrm>
              <a:prstGeom prst="rect">
                <a:avLst/>
              </a:prstGeom>
            </p:spPr>
          </p:pic>
        </p:grpSp>
        <p:grpSp>
          <p:nvGrpSpPr>
            <p:cNvPr id="5" name="Group 4">
              <a:extLst>
                <a:ext uri="{FF2B5EF4-FFF2-40B4-BE49-F238E27FC236}">
                  <a16:creationId xmlns:a16="http://schemas.microsoft.com/office/drawing/2014/main" id="{98B23F16-6171-86C9-7AE4-BFB7F3A69BCF}"/>
                </a:ext>
              </a:extLst>
            </p:cNvPr>
            <p:cNvGrpSpPr/>
            <p:nvPr/>
          </p:nvGrpSpPr>
          <p:grpSpPr>
            <a:xfrm>
              <a:off x="3219789" y="5928002"/>
              <a:ext cx="5948345" cy="811475"/>
              <a:chOff x="-628" y="6127868"/>
              <a:chExt cx="6096630" cy="811475"/>
            </a:xfrm>
          </p:grpSpPr>
          <p:sp>
            <p:nvSpPr>
              <p:cNvPr id="22" name="TextBox 21">
                <a:extLst>
                  <a:ext uri="{FF2B5EF4-FFF2-40B4-BE49-F238E27FC236}">
                    <a16:creationId xmlns:a16="http://schemas.microsoft.com/office/drawing/2014/main" id="{33EF60B9-0DBD-9F1A-34E2-A9B78B3EF4F9}"/>
                  </a:ext>
                </a:extLst>
              </p:cNvPr>
              <p:cNvSpPr txBox="1"/>
              <p:nvPr/>
            </p:nvSpPr>
            <p:spPr>
              <a:xfrm>
                <a:off x="739033" y="6127868"/>
                <a:ext cx="5356969" cy="707886"/>
              </a:xfrm>
              <a:prstGeom prst="rect">
                <a:avLst/>
              </a:prstGeom>
              <a:solidFill>
                <a:srgbClr val="009639"/>
              </a:solidFill>
            </p:spPr>
            <p:txBody>
              <a:bodyPr wrap="square" rtlCol="0">
                <a:spAutoFit/>
              </a:bodyPr>
              <a:lstStyle/>
              <a:p>
                <a:r>
                  <a:rPr lang="en-GB" b="1">
                    <a:solidFill>
                      <a:schemeClr val="bg1"/>
                    </a:solidFill>
                  </a:rPr>
                  <a:t>Amy Moore - Diabetes Project Implementation  Officer. </a:t>
                </a:r>
                <a:r>
                  <a:rPr lang="en-GB" b="1">
                    <a:solidFill>
                      <a:schemeClr val="bg1"/>
                    </a:solidFill>
                    <a:hlinkClick r:id="rId15">
                      <a:extLst>
                        <a:ext uri="{A12FA001-AC4F-418D-AE19-62706E023703}">
                          <ahyp:hlinkClr xmlns:ahyp="http://schemas.microsoft.com/office/drawing/2018/hyperlinkcolor" val="tx"/>
                        </a:ext>
                      </a:extLst>
                    </a:hlinkClick>
                  </a:rPr>
                  <a:t>Amy.Moore56@nhs.net</a:t>
                </a:r>
                <a:r>
                  <a:rPr lang="en-GB" b="1">
                    <a:solidFill>
                      <a:schemeClr val="bg1"/>
                    </a:solidFill>
                  </a:rPr>
                  <a:t> </a:t>
                </a:r>
              </a:p>
            </p:txBody>
          </p:sp>
          <p:pic>
            <p:nvPicPr>
              <p:cNvPr id="48" name="Graphic 47" descr="Cheers with solid fill">
                <a:extLst>
                  <a:ext uri="{FF2B5EF4-FFF2-40B4-BE49-F238E27FC236}">
                    <a16:creationId xmlns:a16="http://schemas.microsoft.com/office/drawing/2014/main" id="{9FE693A0-5240-89A0-6BC0-5A3A033919F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8" y="6298509"/>
                <a:ext cx="640834" cy="640834"/>
              </a:xfrm>
              <a:prstGeom prst="rect">
                <a:avLst/>
              </a:prstGeom>
            </p:spPr>
          </p:pic>
        </p:grpSp>
        <p:grpSp>
          <p:nvGrpSpPr>
            <p:cNvPr id="53" name="Group 52">
              <a:extLst>
                <a:ext uri="{FF2B5EF4-FFF2-40B4-BE49-F238E27FC236}">
                  <a16:creationId xmlns:a16="http://schemas.microsoft.com/office/drawing/2014/main" id="{512ED59A-96CE-A390-E875-D3243673524F}"/>
                </a:ext>
              </a:extLst>
            </p:cNvPr>
            <p:cNvGrpSpPr/>
            <p:nvPr/>
          </p:nvGrpSpPr>
          <p:grpSpPr>
            <a:xfrm>
              <a:off x="3179112" y="5158062"/>
              <a:ext cx="5981554" cy="707886"/>
              <a:chOff x="358059" y="5390025"/>
              <a:chExt cx="5726529" cy="707886"/>
            </a:xfrm>
          </p:grpSpPr>
          <p:sp>
            <p:nvSpPr>
              <p:cNvPr id="21" name="TextBox 20">
                <a:extLst>
                  <a:ext uri="{FF2B5EF4-FFF2-40B4-BE49-F238E27FC236}">
                    <a16:creationId xmlns:a16="http://schemas.microsoft.com/office/drawing/2014/main" id="{90B926CA-3E03-611B-6076-B9C694683A61}"/>
                  </a:ext>
                </a:extLst>
              </p:cNvPr>
              <p:cNvSpPr txBox="1"/>
              <p:nvPr/>
            </p:nvSpPr>
            <p:spPr>
              <a:xfrm>
                <a:off x="1087903" y="5390025"/>
                <a:ext cx="4996685" cy="707886"/>
              </a:xfrm>
              <a:prstGeom prst="rect">
                <a:avLst/>
              </a:prstGeom>
              <a:solidFill>
                <a:srgbClr val="00A499"/>
              </a:solidFill>
            </p:spPr>
            <p:txBody>
              <a:bodyPr wrap="square" rtlCol="0">
                <a:spAutoFit/>
              </a:bodyPr>
              <a:lstStyle/>
              <a:p>
                <a:r>
                  <a:rPr lang="en-GB" b="1">
                    <a:solidFill>
                      <a:schemeClr val="bg1"/>
                    </a:solidFill>
                  </a:rPr>
                  <a:t>Ani Kumar - SY, ICB, Programme Manager </a:t>
                </a:r>
              </a:p>
              <a:p>
                <a:r>
                  <a:rPr lang="en-GB" b="1">
                    <a:solidFill>
                      <a:schemeClr val="bg1"/>
                    </a:solidFill>
                    <a:hlinkClick r:id="rId18">
                      <a:extLst>
                        <a:ext uri="{A12FA001-AC4F-418D-AE19-62706E023703}">
                          <ahyp:hlinkClr xmlns:ahyp="http://schemas.microsoft.com/office/drawing/2018/hyperlinkcolor" val="tx"/>
                        </a:ext>
                      </a:extLst>
                    </a:hlinkClick>
                  </a:rPr>
                  <a:t>Ani.Kumar@nhs.net</a:t>
                </a:r>
                <a:r>
                  <a:rPr lang="en-GB" b="1">
                    <a:solidFill>
                      <a:schemeClr val="bg1"/>
                    </a:solidFill>
                  </a:rPr>
                  <a:t> </a:t>
                </a:r>
              </a:p>
            </p:txBody>
          </p:sp>
          <p:pic>
            <p:nvPicPr>
              <p:cNvPr id="50" name="Graphic 49" descr="Users outline">
                <a:extLst>
                  <a:ext uri="{FF2B5EF4-FFF2-40B4-BE49-F238E27FC236}">
                    <a16:creationId xmlns:a16="http://schemas.microsoft.com/office/drawing/2014/main" id="{6785D423-4CB9-401A-4BD6-84B3DC7B9AD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8059" y="5390025"/>
                <a:ext cx="573153" cy="573153"/>
              </a:xfrm>
              <a:prstGeom prst="rect">
                <a:avLst/>
              </a:prstGeom>
            </p:spPr>
          </p:pic>
        </p:grpSp>
      </p:grpSp>
    </p:spTree>
    <p:extLst>
      <p:ext uri="{BB962C8B-B14F-4D97-AF65-F5344CB8AC3E}">
        <p14:creationId xmlns:p14="http://schemas.microsoft.com/office/powerpoint/2010/main" val="7244217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432A7-9AC0-2C5A-7A12-D6D957D724E0}"/>
              </a:ext>
            </a:extLst>
          </p:cNvPr>
          <p:cNvSpPr>
            <a:spLocks noGrp="1"/>
          </p:cNvSpPr>
          <p:nvPr>
            <p:ph type="title"/>
          </p:nvPr>
        </p:nvSpPr>
        <p:spPr>
          <a:xfrm>
            <a:off x="1413236" y="215757"/>
            <a:ext cx="9658350" cy="1325563"/>
          </a:xfrm>
        </p:spPr>
        <p:txBody>
          <a:bodyPr>
            <a:normAutofit fontScale="90000"/>
          </a:bodyPr>
          <a:lstStyle/>
          <a:p>
            <a:r>
              <a:rPr lang="en-GB" sz="5400" i="1" dirty="0"/>
              <a:t>WHAT CAN YOU DO</a:t>
            </a:r>
            <a:br>
              <a:rPr lang="en-GB" sz="5400" i="1" dirty="0"/>
            </a:br>
            <a:r>
              <a:rPr lang="en-GB" sz="5400" i="1" dirty="0"/>
              <a:t>THIS WEEK?</a:t>
            </a:r>
          </a:p>
        </p:txBody>
      </p:sp>
      <p:sp>
        <p:nvSpPr>
          <p:cNvPr id="3" name="Content Placeholder 2">
            <a:extLst>
              <a:ext uri="{FF2B5EF4-FFF2-40B4-BE49-F238E27FC236}">
                <a16:creationId xmlns:a16="http://schemas.microsoft.com/office/drawing/2014/main" id="{EC7A7BB1-4357-CA73-9274-4F17EC0DC88E}"/>
              </a:ext>
            </a:extLst>
          </p:cNvPr>
          <p:cNvSpPr>
            <a:spLocks noGrp="1"/>
          </p:cNvSpPr>
          <p:nvPr>
            <p:ph idx="1"/>
          </p:nvPr>
        </p:nvSpPr>
        <p:spPr/>
        <p:txBody>
          <a:bodyPr>
            <a:normAutofit/>
          </a:bodyPr>
          <a:lstStyle/>
          <a:p>
            <a:r>
              <a:rPr lang="en-GB" dirty="0"/>
              <a:t>WHEN CAN YOU SEARCH FOR THESE PATIENTS?</a:t>
            </a:r>
          </a:p>
          <a:p>
            <a:r>
              <a:rPr lang="en-GB" dirty="0"/>
              <a:t>WHO CAN HELP YOU?</a:t>
            </a:r>
          </a:p>
          <a:p>
            <a:r>
              <a:rPr lang="en-GB" dirty="0"/>
              <a:t>ARE THERE COLLEAGUES WHO SHOULD KNOW ABOUT THIS?</a:t>
            </a:r>
          </a:p>
          <a:p>
            <a:r>
              <a:rPr lang="en-GB" dirty="0"/>
              <a:t>WHEN COULD YOU SHARE THIS INFO WITH THEM?</a:t>
            </a:r>
          </a:p>
          <a:p>
            <a:pPr marL="0" indent="0">
              <a:buNone/>
            </a:pPr>
            <a:r>
              <a:rPr lang="en-GB" dirty="0"/>
              <a:t>(TEACHING SOMEONE ELSE IS A GREAT WAY TO EMBED IN YOUR MEMORY!)</a:t>
            </a:r>
          </a:p>
          <a:p>
            <a:endParaRPr lang="en-GB" dirty="0"/>
          </a:p>
          <a:p>
            <a:pPr marL="0" indent="0">
              <a:buNone/>
            </a:pPr>
            <a:r>
              <a:rPr lang="en-GB" sz="4000" dirty="0">
                <a:latin typeface="Algerian" panose="04020705040A02060702" pitchFamily="82" charset="0"/>
              </a:rPr>
              <a:t>WE NEED YOU TO BE A T2DAY CHAMPION!!</a:t>
            </a:r>
          </a:p>
          <a:p>
            <a:r>
              <a:rPr lang="en-GB" sz="2000" dirty="0"/>
              <a:t>EMAIL: </a:t>
            </a:r>
            <a:r>
              <a:rPr lang="en-GB" sz="2000" dirty="0">
                <a:hlinkClick r:id="rId2"/>
              </a:rPr>
              <a:t>KATIE.WHITEHEAD@NHS.NET</a:t>
            </a:r>
            <a:r>
              <a:rPr lang="en-GB" sz="2000" dirty="0"/>
              <a:t> </a:t>
            </a:r>
          </a:p>
        </p:txBody>
      </p:sp>
      <p:pic>
        <p:nvPicPr>
          <p:cNvPr id="9" name="Picture 8" descr="A mural of a superhero&#10;&#10;Description automatically generated">
            <a:extLst>
              <a:ext uri="{FF2B5EF4-FFF2-40B4-BE49-F238E27FC236}">
                <a16:creationId xmlns:a16="http://schemas.microsoft.com/office/drawing/2014/main" id="{63C9ABA0-91D3-C125-D7D9-1C4E4913031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343" t="23252" r="7584" b="23658"/>
          <a:stretch/>
        </p:blipFill>
        <p:spPr>
          <a:xfrm>
            <a:off x="6462237" y="4844977"/>
            <a:ext cx="3368040" cy="1520190"/>
          </a:xfrm>
          <a:prstGeom prst="rect">
            <a:avLst/>
          </a:prstGeom>
        </p:spPr>
      </p:pic>
      <p:pic>
        <p:nvPicPr>
          <p:cNvPr id="5" name="Picture 4" descr="A yellow face with a hand pointing to it&#10;&#10;Description automatically generated">
            <a:extLst>
              <a:ext uri="{FF2B5EF4-FFF2-40B4-BE49-F238E27FC236}">
                <a16:creationId xmlns:a16="http://schemas.microsoft.com/office/drawing/2014/main" id="{56DEB266-51BC-64E4-E539-8F3EF8F84F6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863967" y="20699"/>
            <a:ext cx="2674230" cy="2414427"/>
          </a:xfrm>
          <a:prstGeom prst="rect">
            <a:avLst/>
          </a:prstGeom>
        </p:spPr>
      </p:pic>
    </p:spTree>
    <p:extLst>
      <p:ext uri="{BB962C8B-B14F-4D97-AF65-F5344CB8AC3E}">
        <p14:creationId xmlns:p14="http://schemas.microsoft.com/office/powerpoint/2010/main" val="30433431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DAFD19-6E93-A68A-9C98-5DF5DB55C03F}"/>
              </a:ext>
            </a:extLst>
          </p:cNvPr>
          <p:cNvSpPr>
            <a:spLocks noGrp="1"/>
          </p:cNvSpPr>
          <p:nvPr>
            <p:ph type="title"/>
          </p:nvPr>
        </p:nvSpPr>
        <p:spPr>
          <a:xfrm>
            <a:off x="838200" y="636689"/>
            <a:ext cx="10515600" cy="2228302"/>
          </a:xfrm>
        </p:spPr>
        <p:txBody>
          <a:bodyPr>
            <a:normAutofit/>
          </a:bodyPr>
          <a:lstStyle/>
          <a:p>
            <a:pPr algn="ctr"/>
            <a:r>
              <a:rPr lang="en-GB" sz="8000">
                <a:latin typeface="+mn-lt"/>
              </a:rPr>
              <a:t>Questions &amp; Answers</a:t>
            </a:r>
          </a:p>
        </p:txBody>
      </p:sp>
    </p:spTree>
    <p:extLst>
      <p:ext uri="{BB962C8B-B14F-4D97-AF65-F5344CB8AC3E}">
        <p14:creationId xmlns:p14="http://schemas.microsoft.com/office/powerpoint/2010/main" val="2533602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EFF62191-75FE-7AF4-0711-1C77560246B5}"/>
              </a:ext>
            </a:extLst>
          </p:cNvPr>
          <p:cNvSpPr>
            <a:spLocks noGrp="1"/>
          </p:cNvSpPr>
          <p:nvPr>
            <p:ph type="title"/>
          </p:nvPr>
        </p:nvSpPr>
        <p:spPr>
          <a:xfrm>
            <a:off x="1514179" y="99361"/>
            <a:ext cx="9163639" cy="1210965"/>
          </a:xfrm>
        </p:spPr>
        <p:txBody>
          <a:bodyPr>
            <a:normAutofit/>
          </a:bodyPr>
          <a:lstStyle/>
          <a:p>
            <a:pPr algn="ctr"/>
            <a:r>
              <a:rPr lang="en-GB" sz="5400">
                <a:latin typeface="+mn-lt"/>
              </a:rPr>
              <a:t>Feedback</a:t>
            </a:r>
          </a:p>
        </p:txBody>
      </p:sp>
      <p:pic>
        <p:nvPicPr>
          <p:cNvPr id="7" name="Picture 6">
            <a:extLst>
              <a:ext uri="{FF2B5EF4-FFF2-40B4-BE49-F238E27FC236}">
                <a16:creationId xmlns:a16="http://schemas.microsoft.com/office/drawing/2014/main" id="{AD341570-35BD-09DE-C89E-D7566D8294F1}"/>
              </a:ext>
            </a:extLst>
          </p:cNvPr>
          <p:cNvPicPr>
            <a:picLocks noChangeAspect="1"/>
          </p:cNvPicPr>
          <p:nvPr/>
        </p:nvPicPr>
        <p:blipFill>
          <a:blip r:embed="rId3"/>
          <a:stretch>
            <a:fillRect/>
          </a:stretch>
        </p:blipFill>
        <p:spPr>
          <a:xfrm>
            <a:off x="3364583" y="1192112"/>
            <a:ext cx="5462832" cy="5462832"/>
          </a:xfrm>
          <a:prstGeom prst="rect">
            <a:avLst/>
          </a:prstGeom>
        </p:spPr>
      </p:pic>
    </p:spTree>
    <p:extLst>
      <p:ext uri="{BB962C8B-B14F-4D97-AF65-F5344CB8AC3E}">
        <p14:creationId xmlns:p14="http://schemas.microsoft.com/office/powerpoint/2010/main" val="1371367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ADCA04-9EAC-3C19-9091-B92BD335FEF5}"/>
              </a:ext>
            </a:extLst>
          </p:cNvPr>
          <p:cNvSpPr txBox="1"/>
          <p:nvPr/>
        </p:nvSpPr>
        <p:spPr>
          <a:xfrm>
            <a:off x="161926" y="2306068"/>
            <a:ext cx="8963026" cy="3582391"/>
          </a:xfrm>
          <a:prstGeom prst="rect">
            <a:avLst/>
          </a:prstGeom>
          <a:noFill/>
        </p:spPr>
        <p:txBody>
          <a:bodyPr wrap="square">
            <a:spAutoFit/>
          </a:bodyPr>
          <a:lstStyle/>
          <a:p>
            <a:pPr marL="10800" lvl="0">
              <a:lnSpc>
                <a:spcPct val="107000"/>
              </a:lnSpc>
              <a:spcBef>
                <a:spcPts val="900"/>
              </a:spcBef>
            </a:pPr>
            <a:r>
              <a:rPr lang="en-GB" sz="2800">
                <a:effectLst/>
                <a:ea typeface="Calibri" panose="020F0502020204030204" pitchFamily="34" charset="0"/>
                <a:cs typeface="Calibri" panose="020F0502020204030204" pitchFamily="34" charset="0"/>
              </a:rPr>
              <a:t>2. More </a:t>
            </a:r>
            <a:r>
              <a:rPr lang="en-GB" sz="2800" b="1" i="1">
                <a:effectLst/>
                <a:ea typeface="Calibri" panose="020F0502020204030204" pitchFamily="34" charset="0"/>
                <a:cs typeface="Calibri" panose="020F0502020204030204" pitchFamily="34" charset="0"/>
              </a:rPr>
              <a:t>rapid progression </a:t>
            </a:r>
            <a:r>
              <a:rPr lang="en-GB" sz="2800">
                <a:effectLst/>
                <a:ea typeface="Calibri" panose="020F0502020204030204" pitchFamily="34" charset="0"/>
                <a:cs typeface="Calibri" panose="020F0502020204030204" pitchFamily="34" charset="0"/>
              </a:rPr>
              <a:t>of glycaemia.</a:t>
            </a:r>
          </a:p>
          <a:p>
            <a:pPr marL="10800" lvl="0">
              <a:lnSpc>
                <a:spcPct val="107000"/>
              </a:lnSpc>
              <a:spcBef>
                <a:spcPts val="900"/>
              </a:spcBef>
            </a:pPr>
            <a:r>
              <a:rPr lang="en-GB" sz="2800">
                <a:ea typeface="Calibri" panose="020F0502020204030204" pitchFamily="34" charset="0"/>
                <a:cs typeface="Calibri" panose="020F0502020204030204" pitchFamily="34" charset="0"/>
              </a:rPr>
              <a:t>3. </a:t>
            </a:r>
            <a:r>
              <a:rPr lang="en-GB" sz="2800">
                <a:effectLst/>
                <a:ea typeface="Calibri" panose="020F0502020204030204" pitchFamily="34" charset="0"/>
                <a:cs typeface="Calibri" panose="020F0502020204030204" pitchFamily="34" charset="0"/>
              </a:rPr>
              <a:t>Early development of diabetes-related microvascular and macrovascular </a:t>
            </a:r>
            <a:r>
              <a:rPr lang="en-GB" sz="2800" b="1" i="1">
                <a:effectLst/>
                <a:ea typeface="Calibri" panose="020F0502020204030204" pitchFamily="34" charset="0"/>
                <a:cs typeface="Calibri" panose="020F0502020204030204" pitchFamily="34" charset="0"/>
              </a:rPr>
              <a:t>complications and premature mortality</a:t>
            </a:r>
            <a:r>
              <a:rPr lang="en-GB" sz="2800">
                <a:effectLst/>
                <a:ea typeface="Calibri" panose="020F0502020204030204" pitchFamily="34" charset="0"/>
                <a:cs typeface="Calibri" panose="020F0502020204030204" pitchFamily="34" charset="0"/>
              </a:rPr>
              <a:t>.</a:t>
            </a:r>
          </a:p>
          <a:p>
            <a:pPr marL="10800" lvl="0">
              <a:lnSpc>
                <a:spcPct val="107000"/>
              </a:lnSpc>
              <a:spcBef>
                <a:spcPts val="900"/>
              </a:spcBef>
            </a:pPr>
            <a:r>
              <a:rPr lang="en-GB" sz="2800">
                <a:ea typeface="Calibri" panose="020F0502020204030204" pitchFamily="34" charset="0"/>
                <a:cs typeface="Calibri" panose="020F0502020204030204" pitchFamily="34" charset="0"/>
              </a:rPr>
              <a:t>4. </a:t>
            </a:r>
            <a:r>
              <a:rPr lang="en-GB" sz="2800">
                <a:effectLst/>
                <a:ea typeface="Calibri" panose="020F0502020204030204" pitchFamily="34" charset="0"/>
                <a:cs typeface="Calibri" panose="020F0502020204030204" pitchFamily="34" charset="0"/>
              </a:rPr>
              <a:t>Significant </a:t>
            </a:r>
            <a:r>
              <a:rPr lang="en-GB" sz="2800" b="1" i="1">
                <a:effectLst/>
                <a:ea typeface="Calibri" panose="020F0502020204030204" pitchFamily="34" charset="0"/>
                <a:cs typeface="Calibri" panose="020F0502020204030204" pitchFamily="34" charset="0"/>
              </a:rPr>
              <a:t>reduction in life expectancy</a:t>
            </a:r>
            <a:r>
              <a:rPr lang="en-GB" sz="2800" b="1" i="1">
                <a:ea typeface="Calibri" panose="020F0502020204030204" pitchFamily="34" charset="0"/>
                <a:cs typeface="Calibri" panose="020F0502020204030204" pitchFamily="34" charset="0"/>
              </a:rPr>
              <a:t> </a:t>
            </a:r>
          </a:p>
          <a:p>
            <a:pPr marL="10800" lvl="0">
              <a:lnSpc>
                <a:spcPct val="107000"/>
              </a:lnSpc>
              <a:spcBef>
                <a:spcPts val="900"/>
              </a:spcBef>
            </a:pPr>
            <a:r>
              <a:rPr lang="en-GB" sz="2800" i="1">
                <a:effectLst/>
                <a:ea typeface="Calibri" panose="020F0502020204030204" pitchFamily="34" charset="0"/>
                <a:cs typeface="Calibri" panose="020F0502020204030204" pitchFamily="34" charset="0"/>
              </a:rPr>
              <a:t>5. </a:t>
            </a:r>
            <a:r>
              <a:rPr lang="en-GB" sz="2800">
                <a:effectLst/>
                <a:ea typeface="Calibri" panose="020F0502020204030204" pitchFamily="34" charset="0"/>
                <a:cs typeface="Arial" panose="020B0604020202020204" pitchFamily="34" charset="0"/>
              </a:rPr>
              <a:t>Increased risk of </a:t>
            </a:r>
            <a:r>
              <a:rPr lang="en-GB" sz="2800" b="1" i="1">
                <a:effectLst/>
                <a:ea typeface="Calibri" panose="020F0502020204030204" pitchFamily="34" charset="0"/>
                <a:cs typeface="Arial" panose="020B0604020202020204" pitchFamily="34" charset="0"/>
              </a:rPr>
              <a:t>adverse maternal and neonatal outcomes</a:t>
            </a:r>
            <a:r>
              <a:rPr lang="en-GB" sz="2800">
                <a:effectLst/>
                <a:ea typeface="Calibri" panose="020F0502020204030204" pitchFamily="34" charset="0"/>
                <a:cs typeface="Arial" panose="020B0604020202020204" pitchFamily="34" charset="0"/>
              </a:rPr>
              <a:t> in the cohort that are not prepared for pregnancy.</a:t>
            </a:r>
          </a:p>
          <a:p>
            <a:pPr lvl="0" algn="just">
              <a:lnSpc>
                <a:spcPct val="107000"/>
              </a:lnSpc>
            </a:pPr>
            <a:endParaRPr lang="en-GB" sz="240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diagram of diabetes">
            <a:extLst>
              <a:ext uri="{FF2B5EF4-FFF2-40B4-BE49-F238E27FC236}">
                <a16:creationId xmlns:a16="http://schemas.microsoft.com/office/drawing/2014/main" id="{2410ED4E-6A8A-8F67-3D73-36538BFDA18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442" b="8442"/>
          <a:stretch/>
        </p:blipFill>
        <p:spPr>
          <a:xfrm>
            <a:off x="9124952" y="3808790"/>
            <a:ext cx="3067048" cy="3049210"/>
          </a:xfrm>
          <a:prstGeom prst="rect">
            <a:avLst/>
          </a:prstGeom>
        </p:spPr>
      </p:pic>
      <p:sp>
        <p:nvSpPr>
          <p:cNvPr id="6" name="TextBox 5">
            <a:extLst>
              <a:ext uri="{FF2B5EF4-FFF2-40B4-BE49-F238E27FC236}">
                <a16:creationId xmlns:a16="http://schemas.microsoft.com/office/drawing/2014/main" id="{7AB9E9B9-5752-B096-045D-BBA5337D3727}"/>
              </a:ext>
            </a:extLst>
          </p:cNvPr>
          <p:cNvSpPr txBox="1"/>
          <p:nvPr/>
        </p:nvSpPr>
        <p:spPr>
          <a:xfrm>
            <a:off x="11402099" y="6902664"/>
            <a:ext cx="789902" cy="923330"/>
          </a:xfrm>
          <a:prstGeom prst="rect">
            <a:avLst/>
          </a:prstGeom>
          <a:noFill/>
        </p:spPr>
        <p:txBody>
          <a:bodyPr wrap="square" rtlCol="0">
            <a:spAutoFit/>
          </a:bodyPr>
          <a:lstStyle/>
          <a:p>
            <a:r>
              <a:rPr lang="en-GB" sz="900">
                <a:hlinkClick r:id="rId3" tooltip="https://intargets.blogspot.com/2017/02/mini-review-que-es-la-diabetes.html"/>
              </a:rPr>
              <a:t>This Photo</a:t>
            </a:r>
            <a:r>
              <a:rPr lang="en-GB" sz="900"/>
              <a:t> by Unknown Author is licensed under </a:t>
            </a:r>
            <a:r>
              <a:rPr lang="en-GB" sz="900">
                <a:hlinkClick r:id="rId4" tooltip="https://creativecommons.org/licenses/by-nc-sa/3.0/"/>
              </a:rPr>
              <a:t>CC BY-SA-NC</a:t>
            </a:r>
            <a:endParaRPr lang="en-GB" sz="900"/>
          </a:p>
        </p:txBody>
      </p:sp>
      <p:sp>
        <p:nvSpPr>
          <p:cNvPr id="7" name="TextBox 6">
            <a:extLst>
              <a:ext uri="{FF2B5EF4-FFF2-40B4-BE49-F238E27FC236}">
                <a16:creationId xmlns:a16="http://schemas.microsoft.com/office/drawing/2014/main" id="{7BD2388E-D691-DDDA-6034-D8A8F1933E4B}"/>
              </a:ext>
            </a:extLst>
          </p:cNvPr>
          <p:cNvSpPr txBox="1"/>
          <p:nvPr/>
        </p:nvSpPr>
        <p:spPr>
          <a:xfrm>
            <a:off x="1669514" y="240890"/>
            <a:ext cx="927207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a:solidFill>
                  <a:srgbClr val="0072CE"/>
                </a:solidFill>
                <a:cs typeface="Calibri"/>
              </a:rPr>
              <a:t>Early Onset T2D (OET2D) is associated with: </a:t>
            </a:r>
            <a:endParaRPr lang="en-GB" sz="4400" b="1">
              <a:solidFill>
                <a:srgbClr val="0072CE"/>
              </a:solidFill>
            </a:endParaRPr>
          </a:p>
        </p:txBody>
      </p:sp>
      <p:sp>
        <p:nvSpPr>
          <p:cNvPr id="8" name="TextBox 7">
            <a:extLst>
              <a:ext uri="{FF2B5EF4-FFF2-40B4-BE49-F238E27FC236}">
                <a16:creationId xmlns:a16="http://schemas.microsoft.com/office/drawing/2014/main" id="{A602F39E-18C6-C0AB-34B8-AC59D6F20293}"/>
              </a:ext>
            </a:extLst>
          </p:cNvPr>
          <p:cNvSpPr txBox="1"/>
          <p:nvPr/>
        </p:nvSpPr>
        <p:spPr>
          <a:xfrm>
            <a:off x="161926" y="1687440"/>
            <a:ext cx="11351160" cy="532903"/>
          </a:xfrm>
          <a:prstGeom prst="rect">
            <a:avLst/>
          </a:prstGeom>
          <a:noFill/>
        </p:spPr>
        <p:txBody>
          <a:bodyPr wrap="square">
            <a:spAutoFit/>
          </a:bodyPr>
          <a:lstStyle/>
          <a:p>
            <a:pPr marL="468000" lvl="0" indent="-457200">
              <a:lnSpc>
                <a:spcPct val="107000"/>
              </a:lnSpc>
              <a:buFont typeface="+mj-lt"/>
              <a:buAutoNum type="arabicPeriod"/>
            </a:pPr>
            <a:r>
              <a:rPr lang="en-GB" sz="2800" b="1" i="1" dirty="0">
                <a:effectLst/>
                <a:ea typeface="Calibri" panose="020F0502020204030204" pitchFamily="34" charset="0"/>
                <a:cs typeface="Calibri" panose="020F0502020204030204" pitchFamily="34" charset="0"/>
              </a:rPr>
              <a:t>More aggressive diabetes </a:t>
            </a:r>
            <a:r>
              <a:rPr lang="en-GB" sz="2800" dirty="0">
                <a:effectLst/>
                <a:ea typeface="Calibri" panose="020F0502020204030204" pitchFamily="34" charset="0"/>
                <a:cs typeface="Calibri" panose="020F0502020204030204" pitchFamily="34" charset="0"/>
              </a:rPr>
              <a:t>phenotype than older-onset Type 2 diabetes.</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4865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19A513-2FF1-5558-25AC-18F510793BDC}"/>
              </a:ext>
            </a:extLst>
          </p:cNvPr>
          <p:cNvSpPr txBox="1"/>
          <p:nvPr/>
        </p:nvSpPr>
        <p:spPr>
          <a:xfrm>
            <a:off x="308610" y="1824306"/>
            <a:ext cx="11388089" cy="3219471"/>
          </a:xfrm>
          <a:prstGeom prst="rect">
            <a:avLst/>
          </a:prstGeom>
          <a:noFill/>
        </p:spPr>
        <p:txBody>
          <a:bodyPr wrap="square">
            <a:spAutoFit/>
          </a:bodyPr>
          <a:lstStyle/>
          <a:p>
            <a:pPr lvl="0" algn="just">
              <a:lnSpc>
                <a:spcPct val="107000"/>
              </a:lnSpc>
            </a:pPr>
            <a:endParaRPr lang="en-GB" sz="3200" b="1">
              <a:ea typeface="Calibri" panose="020F0502020204030204" pitchFamily="34" charset="0"/>
              <a:cs typeface="Arial" panose="020B0604020202020204" pitchFamily="34" charset="0"/>
            </a:endParaRPr>
          </a:p>
          <a:p>
            <a:pPr marL="342900" lvl="0" indent="-342900" algn="just">
              <a:lnSpc>
                <a:spcPct val="107000"/>
              </a:lnSpc>
              <a:buFont typeface="+mj-lt"/>
              <a:buAutoNum type="alphaLcPeriod"/>
            </a:pPr>
            <a:r>
              <a:rPr lang="en-GB" sz="3200" b="1">
                <a:solidFill>
                  <a:srgbClr val="FF0000"/>
                </a:solidFill>
                <a:cs typeface="Arial" panose="020B0604020202020204" pitchFamily="34" charset="0"/>
              </a:rPr>
              <a:t>12 years when T2DM was diagnosed at ≈15 years of age</a:t>
            </a:r>
          </a:p>
          <a:p>
            <a:pPr marL="342900" lvl="0" indent="-342900" algn="just">
              <a:lnSpc>
                <a:spcPct val="107000"/>
              </a:lnSpc>
              <a:buFont typeface="+mj-lt"/>
              <a:buAutoNum type="alphaLcPeriod"/>
            </a:pPr>
            <a:endParaRPr lang="en-GB" sz="3200" b="1">
              <a:solidFill>
                <a:srgbClr val="FF0000"/>
              </a:solidFill>
              <a:cs typeface="Arial" panose="020B0604020202020204" pitchFamily="34" charset="0"/>
            </a:endParaRPr>
          </a:p>
          <a:p>
            <a:pPr marL="457200" lvl="0" indent="-457200" algn="just">
              <a:lnSpc>
                <a:spcPct val="107000"/>
              </a:lnSpc>
              <a:buAutoNum type="alphaLcPeriod" startAt="2"/>
            </a:pPr>
            <a:r>
              <a:rPr lang="en-GB" sz="3200" b="1">
                <a:solidFill>
                  <a:srgbClr val="FF0000"/>
                </a:solidFill>
                <a:cs typeface="Arial" panose="020B0604020202020204" pitchFamily="34" charset="0"/>
              </a:rPr>
              <a:t>6 years when diagnosed at 45 years of age</a:t>
            </a:r>
          </a:p>
          <a:p>
            <a:pPr lvl="0" algn="just">
              <a:lnSpc>
                <a:spcPct val="107000"/>
              </a:lnSpc>
            </a:pPr>
            <a:endParaRPr lang="en-GB" sz="3200" b="1">
              <a:solidFill>
                <a:srgbClr val="FF0000"/>
              </a:solidFill>
              <a:cs typeface="Arial" panose="020B0604020202020204" pitchFamily="34" charset="0"/>
            </a:endParaRPr>
          </a:p>
          <a:p>
            <a:pPr algn="just"/>
            <a:r>
              <a:rPr lang="en-GB" sz="3200" b="1">
                <a:solidFill>
                  <a:srgbClr val="FF0000"/>
                </a:solidFill>
                <a:cs typeface="Arial" panose="020B0604020202020204" pitchFamily="34" charset="0"/>
              </a:rPr>
              <a:t>c.  2 years when diagnosed at 65 years of age</a:t>
            </a:r>
          </a:p>
        </p:txBody>
      </p:sp>
      <p:pic>
        <p:nvPicPr>
          <p:cNvPr id="5" name="Picture 4" descr="A close up of words&#10;&#10;Description automatically generated">
            <a:extLst>
              <a:ext uri="{FF2B5EF4-FFF2-40B4-BE49-F238E27FC236}">
                <a16:creationId xmlns:a16="http://schemas.microsoft.com/office/drawing/2014/main" id="{9425FDCD-EB02-1EE3-BD84-89544B6D86E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93710" y="4072890"/>
            <a:ext cx="3789680" cy="2685097"/>
          </a:xfrm>
          <a:prstGeom prst="rect">
            <a:avLst/>
          </a:prstGeom>
        </p:spPr>
      </p:pic>
      <p:sp>
        <p:nvSpPr>
          <p:cNvPr id="6" name="TextBox 5">
            <a:extLst>
              <a:ext uri="{FF2B5EF4-FFF2-40B4-BE49-F238E27FC236}">
                <a16:creationId xmlns:a16="http://schemas.microsoft.com/office/drawing/2014/main" id="{D832D0F5-9F68-41CF-EC0C-6E1840FB38C1}"/>
              </a:ext>
            </a:extLst>
          </p:cNvPr>
          <p:cNvSpPr txBox="1"/>
          <p:nvPr/>
        </p:nvSpPr>
        <p:spPr>
          <a:xfrm>
            <a:off x="1543050" y="291935"/>
            <a:ext cx="924877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a:solidFill>
                  <a:srgbClr val="0072CE"/>
                </a:solidFill>
                <a:cs typeface="Calibri"/>
              </a:rPr>
              <a:t>Significant Reduction in Life Expectancy </a:t>
            </a:r>
            <a:endParaRPr lang="en-GB" sz="4400" b="1">
              <a:solidFill>
                <a:srgbClr val="0072CE"/>
              </a:solidFill>
            </a:endParaRPr>
          </a:p>
        </p:txBody>
      </p:sp>
    </p:spTree>
    <p:extLst>
      <p:ext uri="{BB962C8B-B14F-4D97-AF65-F5344CB8AC3E}">
        <p14:creationId xmlns:p14="http://schemas.microsoft.com/office/powerpoint/2010/main" val="688480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pregnant person's belly&#10;&#10;Description automatically generated">
            <a:extLst>
              <a:ext uri="{FF2B5EF4-FFF2-40B4-BE49-F238E27FC236}">
                <a16:creationId xmlns:a16="http://schemas.microsoft.com/office/drawing/2014/main" id="{08A884F9-69E9-5ED3-C759-7A03DB2825D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6694" b="12383"/>
          <a:stretch/>
        </p:blipFill>
        <p:spPr>
          <a:xfrm>
            <a:off x="2079059" y="1139932"/>
            <a:ext cx="8033882" cy="5037031"/>
          </a:xfrm>
          <a:prstGeom prst="rect">
            <a:avLst/>
          </a:prstGeom>
        </p:spPr>
      </p:pic>
      <p:sp>
        <p:nvSpPr>
          <p:cNvPr id="3" name="TextBox 2">
            <a:extLst>
              <a:ext uri="{FF2B5EF4-FFF2-40B4-BE49-F238E27FC236}">
                <a16:creationId xmlns:a16="http://schemas.microsoft.com/office/drawing/2014/main" id="{81BB5DEE-18AA-9775-37DE-E4CEE21585E8}"/>
              </a:ext>
            </a:extLst>
          </p:cNvPr>
          <p:cNvSpPr txBox="1"/>
          <p:nvPr/>
        </p:nvSpPr>
        <p:spPr>
          <a:xfrm>
            <a:off x="6871012" y="1139932"/>
            <a:ext cx="4478860" cy="5327574"/>
          </a:xfrm>
          <a:prstGeom prst="rect">
            <a:avLst/>
          </a:prstGeom>
        </p:spPr>
        <p:txBody>
          <a:bodyPr vert="horz" lIns="91440" tIns="45720" rIns="91440" bIns="45720" rtlCol="0">
            <a:noAutofit/>
          </a:bodyPr>
          <a:lstStyle/>
          <a:p>
            <a:pPr indent="-228600">
              <a:lnSpc>
                <a:spcPct val="90000"/>
              </a:lnSpc>
              <a:spcAft>
                <a:spcPts val="800"/>
              </a:spcAft>
              <a:buFont typeface="Arial" panose="020B0604020202020204" pitchFamily="34" charset="0"/>
              <a:buChar char="•"/>
            </a:pPr>
            <a:endParaRPr lang="en-US" sz="2000" b="1" i="1">
              <a:effectLst/>
            </a:endParaRPr>
          </a:p>
          <a:p>
            <a:pPr marL="342900" lvl="0" indent="-228600">
              <a:lnSpc>
                <a:spcPct val="90000"/>
              </a:lnSpc>
              <a:buFont typeface="Arial" panose="020B0604020202020204" pitchFamily="34" charset="0"/>
              <a:buChar char="•"/>
            </a:pPr>
            <a:r>
              <a:rPr lang="en-US">
                <a:effectLst/>
              </a:rPr>
              <a:t>54% of pregnancies in people with diabetes in 2020 related to those affected by Type 2 diabetes, representing a </a:t>
            </a:r>
            <a:r>
              <a:rPr lang="en-US" b="1">
                <a:effectLst/>
              </a:rPr>
              <a:t>doubling in proportion since 2002</a:t>
            </a:r>
            <a:r>
              <a:rPr lang="en-US">
                <a:effectLst/>
              </a:rPr>
              <a:t>. </a:t>
            </a:r>
          </a:p>
          <a:p>
            <a:pPr marL="342900" lvl="0" indent="-228600">
              <a:lnSpc>
                <a:spcPct val="90000"/>
              </a:lnSpc>
              <a:buFont typeface="Arial" panose="020B0604020202020204" pitchFamily="34" charset="0"/>
              <a:buChar char="•"/>
            </a:pPr>
            <a:endParaRPr lang="en-US" u="sng">
              <a:effectLst/>
            </a:endParaRPr>
          </a:p>
          <a:p>
            <a:pPr marL="342900" lvl="0" indent="-228600">
              <a:lnSpc>
                <a:spcPct val="90000"/>
              </a:lnSpc>
              <a:spcAft>
                <a:spcPts val="800"/>
              </a:spcAft>
              <a:buFont typeface="Arial" panose="020B0604020202020204" pitchFamily="34" charset="0"/>
              <a:buChar char="•"/>
            </a:pPr>
            <a:r>
              <a:rPr lang="en-US">
                <a:effectLst/>
              </a:rPr>
              <a:t>Attaining HbA1c &lt; 48 mmol/mol is associated with better neonatal outcomes; however, in 2020 </a:t>
            </a:r>
            <a:r>
              <a:rPr lang="en-US" b="1" i="1">
                <a:effectLst/>
              </a:rPr>
              <a:t>only</a:t>
            </a:r>
            <a:r>
              <a:rPr lang="en-US">
                <a:effectLst/>
              </a:rPr>
              <a:t> </a:t>
            </a:r>
            <a:r>
              <a:rPr lang="en-US" b="1" i="1">
                <a:effectLst/>
              </a:rPr>
              <a:t>11% of women with Type 2 diabetes who became pregnant had evidence of adequate preparation for pregnancy</a:t>
            </a:r>
            <a:r>
              <a:rPr lang="en-US">
                <a:effectLst/>
              </a:rPr>
              <a:t>, reducing to only </a:t>
            </a:r>
            <a:r>
              <a:rPr lang="en-US" b="1" i="1">
                <a:effectLst/>
              </a:rPr>
              <a:t>6%</a:t>
            </a:r>
            <a:r>
              <a:rPr lang="en-US">
                <a:effectLst/>
              </a:rPr>
              <a:t> of those living in the </a:t>
            </a:r>
            <a:r>
              <a:rPr lang="en-US" b="1" i="1">
                <a:effectLst/>
              </a:rPr>
              <a:t>most deprived </a:t>
            </a:r>
            <a:r>
              <a:rPr lang="en-US">
                <a:effectLst/>
              </a:rPr>
              <a:t>areas. </a:t>
            </a:r>
          </a:p>
        </p:txBody>
      </p:sp>
      <p:sp>
        <p:nvSpPr>
          <p:cNvPr id="6" name="TextBox 5">
            <a:extLst>
              <a:ext uri="{FF2B5EF4-FFF2-40B4-BE49-F238E27FC236}">
                <a16:creationId xmlns:a16="http://schemas.microsoft.com/office/drawing/2014/main" id="{37789D3E-2144-7584-8648-848E539A7410}"/>
              </a:ext>
            </a:extLst>
          </p:cNvPr>
          <p:cNvSpPr txBox="1"/>
          <p:nvPr/>
        </p:nvSpPr>
        <p:spPr>
          <a:xfrm>
            <a:off x="2079059" y="6199124"/>
            <a:ext cx="8592322" cy="246221"/>
          </a:xfrm>
          <a:prstGeom prst="rect">
            <a:avLst/>
          </a:prstGeom>
          <a:noFill/>
        </p:spPr>
        <p:txBody>
          <a:bodyPr wrap="square" rtlCol="0">
            <a:spAutoFit/>
          </a:bodyPr>
          <a:lstStyle/>
          <a:p>
            <a:r>
              <a:rPr lang="en-GB" sz="1000"/>
              <a:t>NHS England (2023b) National Pregnancy in Diabetes Audit 2021 and 2022 (01 January 2021 to 31 December 2022). https://bit.ly/47JUeJf</a:t>
            </a:r>
          </a:p>
        </p:txBody>
      </p:sp>
      <p:sp>
        <p:nvSpPr>
          <p:cNvPr id="2" name="TextBox 1">
            <a:extLst>
              <a:ext uri="{FF2B5EF4-FFF2-40B4-BE49-F238E27FC236}">
                <a16:creationId xmlns:a16="http://schemas.microsoft.com/office/drawing/2014/main" id="{54BBC509-C31D-9998-CF02-1DA1F9EB7E62}"/>
              </a:ext>
            </a:extLst>
          </p:cNvPr>
          <p:cNvSpPr txBox="1"/>
          <p:nvPr/>
        </p:nvSpPr>
        <p:spPr>
          <a:xfrm>
            <a:off x="1471613" y="123121"/>
            <a:ext cx="92487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1">
                <a:solidFill>
                  <a:srgbClr val="0072CE"/>
                </a:solidFill>
                <a:cs typeface="Calibri"/>
              </a:rPr>
              <a:t>Pregnancy </a:t>
            </a:r>
            <a:endParaRPr lang="en-GB" sz="4400" b="1">
              <a:solidFill>
                <a:srgbClr val="0072CE"/>
              </a:solidFill>
            </a:endParaRPr>
          </a:p>
        </p:txBody>
      </p:sp>
    </p:spTree>
    <p:extLst>
      <p:ext uri="{BB962C8B-B14F-4D97-AF65-F5344CB8AC3E}">
        <p14:creationId xmlns:p14="http://schemas.microsoft.com/office/powerpoint/2010/main" val="727065771"/>
      </p:ext>
    </p:extLst>
  </p:cSld>
  <p:clrMapOvr>
    <a:masterClrMapping/>
  </p:clrMapOvr>
</p:sld>
</file>

<file path=ppt/theme/theme1.xml><?xml version="1.0" encoding="utf-8"?>
<a:theme xmlns:a="http://schemas.openxmlformats.org/drawingml/2006/main" name="Theme T2 DA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T2 DAY" id="{ED371F69-5363-44DA-985F-739696444AD5}" vid="{C4C518DD-4CB3-473F-92A7-5C35F6AA109D}"/>
    </a:ext>
  </a:extLst>
</a:theme>
</file>

<file path=ppt/theme/theme2.xml><?xml version="1.0" encoding="utf-8"?>
<a:theme xmlns:a="http://schemas.openxmlformats.org/drawingml/2006/main" name="3_Master Logo">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99551" tIns="49775" rIns="99551" bIns="49775" numCol="1" anchor="t" anchorCtr="0" compatLnSpc="1">
        <a:prstTxWarp prst="textNoShape">
          <a:avLst/>
        </a:prstTxWarp>
      </a:bodyPr>
      <a:lstStyle>
        <a:defPPr>
          <a:defRPr sz="2400" kern="0" dirty="0"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 dockstate="right" visibility="0" width="525"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A28DF222-20BE-4200-806A-50A6CB7551F0}">
  <we:reference id="cdbb5c38-15c9-4da0-8eab-5227ff292266" version="3.1.0.0" store="EXCatalog" storeType="EXCatalog"/>
  <we:alternateReferences>
    <we:reference id="WA104380449" version="3.1.0.0" store="en-GB"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6ED84810-363D-46DE-B9E5-97A9611493A6}">
  <we:reference id="e849ddb8-6bbd-4833-bd4b-59030099d63e" version="1.0.0.0" store="EXCatalog" storeType="EXCatalog"/>
  <we:alternateReferences>
    <we:reference id="WA200000113" version="1.0.0.0" store="en-GB"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717e482d-f5c5-4270-b93b-c410373b8750" xsi:nil="true"/>
    <lcf76f155ced4ddcb4097134ff3c332f xmlns="054b803c-c07c-44b0-a13d-560466926a9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926724C050804D9F3E82439C64A461" ma:contentTypeVersion="17" ma:contentTypeDescription="Create a new document." ma:contentTypeScope="" ma:versionID="716cc98b0e64e6f09465ecdbba3ad131">
  <xsd:schema xmlns:xsd="http://www.w3.org/2001/XMLSchema" xmlns:xs="http://www.w3.org/2001/XMLSchema" xmlns:p="http://schemas.microsoft.com/office/2006/metadata/properties" xmlns:ns1="http://schemas.microsoft.com/sharepoint/v3" xmlns:ns2="054b803c-c07c-44b0-a13d-560466926a94" xmlns:ns3="717e482d-f5c5-4270-b93b-c410373b8750" targetNamespace="http://schemas.microsoft.com/office/2006/metadata/properties" ma:root="true" ma:fieldsID="ee8ec7c4bc3cf6cd1ae154f511bd0cbc" ns1:_="" ns2:_="" ns3:_="">
    <xsd:import namespace="http://schemas.microsoft.com/sharepoint/v3"/>
    <xsd:import namespace="054b803c-c07c-44b0-a13d-560466926a94"/>
    <xsd:import namespace="717e482d-f5c5-4270-b93b-c410373b875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1:_ip_UnifiedCompliancePolicyProperties" minOccurs="0"/>
                <xsd:element ref="ns1:_ip_UnifiedCompliancePolicyUIAction"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4b803c-c07c-44b0-a13d-560466926a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7e482d-f5c5-4270-b93b-c410373b875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967bae9-4792-467d-9199-e0ef2373f65c}" ma:internalName="TaxCatchAll" ma:showField="CatchAllData" ma:web="717e482d-f5c5-4270-b93b-c410373b8750">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EA3CB1-8122-469C-9C06-EF9BD487E4E3}">
  <ds:schemaRefs>
    <ds:schemaRef ds:uri="054b803c-c07c-44b0-a13d-560466926a94"/>
    <ds:schemaRef ds:uri="717e482d-f5c5-4270-b93b-c410373b8750"/>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773AAF96-D0C1-403A-BF79-413FA5483399}">
  <ds:schemaRefs>
    <ds:schemaRef ds:uri="054b803c-c07c-44b0-a13d-560466926a94"/>
    <ds:schemaRef ds:uri="717e482d-f5c5-4270-b93b-c410373b87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C9B8801-9C31-44DA-A28F-3EEA0FFB67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122</TotalTime>
  <Words>5371</Words>
  <Application>Microsoft Office PowerPoint</Application>
  <PresentationFormat>Widescreen</PresentationFormat>
  <Paragraphs>950</Paragraphs>
  <Slides>63</Slides>
  <Notes>14</Notes>
  <HiddenSlides>0</HiddenSlides>
  <MMClips>0</MMClips>
  <ScaleCrop>false</ScaleCrop>
  <HeadingPairs>
    <vt:vector size="8" baseType="variant">
      <vt:variant>
        <vt:lpstr>Fonts Used</vt:lpstr>
      </vt:variant>
      <vt:variant>
        <vt:i4>17</vt:i4>
      </vt:variant>
      <vt:variant>
        <vt:lpstr>Theme</vt:lpstr>
      </vt:variant>
      <vt:variant>
        <vt:i4>2</vt:i4>
      </vt:variant>
      <vt:variant>
        <vt:lpstr>Links</vt:lpstr>
      </vt:variant>
      <vt:variant>
        <vt:i4>1</vt:i4>
      </vt:variant>
      <vt:variant>
        <vt:lpstr>Slide Titles</vt:lpstr>
      </vt:variant>
      <vt:variant>
        <vt:i4>63</vt:i4>
      </vt:variant>
    </vt:vector>
  </HeadingPairs>
  <TitlesOfParts>
    <vt:vector size="83" baseType="lpstr">
      <vt:lpstr>ＭＳ Ｐゴシック</vt:lpstr>
      <vt:lpstr>Algerian</vt:lpstr>
      <vt:lpstr>Arial</vt:lpstr>
      <vt:lpstr>Arial,Sans-Serif</vt:lpstr>
      <vt:lpstr>Calibri</vt:lpstr>
      <vt:lpstr>Calibri Light</vt:lpstr>
      <vt:lpstr>Courier New</vt:lpstr>
      <vt:lpstr>Garet</vt:lpstr>
      <vt:lpstr>interfaceregular</vt:lpstr>
      <vt:lpstr>Proxima Nova</vt:lpstr>
      <vt:lpstr>Quicksand</vt:lpstr>
      <vt:lpstr>Sabon Next LT</vt:lpstr>
      <vt:lpstr>Segoe UI</vt:lpstr>
      <vt:lpstr>Symbol</vt:lpstr>
      <vt:lpstr>Times</vt:lpstr>
      <vt:lpstr>Times New Roman</vt:lpstr>
      <vt:lpstr>-webkit-standard</vt:lpstr>
      <vt:lpstr>Theme T2 DAY</vt:lpstr>
      <vt:lpstr>3_Master Logo</vt:lpstr>
      <vt:lpstr>file:///C:\Users\Holly.France\Downloads\NDPP%20referral%20form%20-%20South%20Yorkshire%202022.docx</vt:lpstr>
      <vt:lpstr>PowerPoint Presentation</vt:lpstr>
      <vt:lpstr>PowerPoint Presentation</vt:lpstr>
      <vt:lpstr>PowerPoint Presentation</vt:lpstr>
      <vt:lpstr>PowerPoint Presentation</vt:lpstr>
      <vt:lpstr>T2 Day Team </vt:lpstr>
      <vt:lpstr>PowerPoint Presentation</vt:lpstr>
      <vt:lpstr>PowerPoint Presentation</vt:lpstr>
      <vt:lpstr>PowerPoint Presentation</vt:lpstr>
      <vt:lpstr>PowerPoint Presentation</vt:lpstr>
      <vt:lpstr>9 Key Care Process </vt:lpstr>
      <vt:lpstr>PowerPoint Presentation</vt:lpstr>
      <vt:lpstr>South Yorkshire Data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CODING FOR GESTATIONAL DIABETES</vt:lpstr>
      <vt:lpstr>PowerPoint Presentation</vt:lpstr>
      <vt:lpstr>James Ball  Diabetes Health and Wellbeing Coach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Foundry PCN  </vt:lpstr>
      <vt:lpstr>Pilot Burngreave Surgery  </vt:lpstr>
      <vt:lpstr>Case Study </vt:lpstr>
      <vt:lpstr>Tops Tips  </vt:lpstr>
      <vt:lpstr>PowerPoint Presentation</vt:lpstr>
      <vt:lpstr>PowerPoint Presentation</vt:lpstr>
      <vt:lpstr>First Steps in Supporting the T2 Day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T2 Day Team </vt:lpstr>
      <vt:lpstr>WHAT CAN YOU DO THIS WEEK?</vt:lpstr>
      <vt:lpstr>Questions &amp; Answers</vt:lpstr>
      <vt:lpstr>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T2Day programme</dc:title>
  <dc:creator>WHITEHEAD, Katie (HOLLIES MEDICAL CENTRE)</dc:creator>
  <cp:lastModifiedBy>SMITH, Emma (BHF LUNDWOOD SURGERY)</cp:lastModifiedBy>
  <cp:revision>5</cp:revision>
  <dcterms:created xsi:type="dcterms:W3CDTF">2024-06-04T15:04:25Z</dcterms:created>
  <dcterms:modified xsi:type="dcterms:W3CDTF">2024-10-08T14:27:37Z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0x010100A0926724C050804D9F3E82439C64A461</vt:lpwstr>
  </property>
  <property fmtid="{D5CDD505-2E9C-101B-9397-08002B2CF9AE}" pid="3" name="MediaServiceImageTags">
    <vt:lpwstr/>
  </property>
</Properties>
</file>