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307" r:id="rId12"/>
    <p:sldId id="393" r:id="rId13"/>
    <p:sldId id="400" r:id="rId14"/>
    <p:sldId id="401" r:id="rId15"/>
    <p:sldId id="389" r:id="rId16"/>
    <p:sldId id="402" r:id="rId17"/>
    <p:sldId id="403" r:id="rId18"/>
    <p:sldId id="395" r:id="rId19"/>
    <p:sldId id="312" r:id="rId20"/>
    <p:sldId id="380" r:id="rId21"/>
    <p:sldId id="384" r:id="rId22"/>
    <p:sldId id="318" r:id="rId23"/>
    <p:sldId id="320" r:id="rId24"/>
    <p:sldId id="368" r:id="rId25"/>
    <p:sldId id="404" r:id="rId26"/>
    <p:sldId id="369" r:id="rId27"/>
    <p:sldId id="370" r:id="rId28"/>
    <p:sldId id="371" r:id="rId29"/>
    <p:sldId id="405" r:id="rId30"/>
    <p:sldId id="331" r:id="rId31"/>
    <p:sldId id="332" r:id="rId32"/>
    <p:sldId id="406" r:id="rId33"/>
    <p:sldId id="398" r:id="rId34"/>
    <p:sldId id="3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73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5628F-D345-4C42-BB08-5EDF0F33D5B3}" type="datetimeFigureOut">
              <a:rPr lang="en-GB" smtClean="0"/>
              <a:pPr/>
              <a:t>13/01/2025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1AB03-60F0-41AF-9942-28DB381B865E}" type="slidenum">
              <a:rPr lang="en-GB" smtClean="0"/>
              <a:pPr/>
              <a:t>‹#›</a:t>
            </a:fld>
            <a:endParaRPr lang="en-GB"/>
          </a:p>
        </p:txBody>
      </p:sp>
    </p:spTree>
    <p:extLst>
      <p:ext uri="{BB962C8B-B14F-4D97-AF65-F5344CB8AC3E}">
        <p14:creationId xmlns:p14="http://schemas.microsoft.com/office/powerpoint/2010/main" val="47462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means that most clinicians will have to manage cases of PE in the </a:t>
            </a:r>
            <a:r>
              <a:rPr lang="en-GB" sz="1200" b="0" i="0" u="none" strike="noStrike" kern="1200" baseline="0" dirty="0">
                <a:solidFill>
                  <a:schemeClr val="tx1"/>
                </a:solidFill>
                <a:latin typeface="+mn-lt"/>
                <a:ea typeface="+mn-ea"/>
                <a:cs typeface="+mn-cs"/>
              </a:rPr>
              <a:t>course of their careers.</a:t>
            </a:r>
            <a:endParaRPr lang="en-GB" dirty="0"/>
          </a:p>
        </p:txBody>
      </p:sp>
      <p:sp>
        <p:nvSpPr>
          <p:cNvPr id="4" name="Slide Number Placeholder 3"/>
          <p:cNvSpPr>
            <a:spLocks noGrp="1"/>
          </p:cNvSpPr>
          <p:nvPr>
            <p:ph type="sldNum" sz="quarter" idx="5"/>
          </p:nvPr>
        </p:nvSpPr>
        <p:spPr/>
        <p:txBody>
          <a:bodyPr/>
          <a:lstStyle/>
          <a:p>
            <a:fld id="{FBF1AB03-60F0-41AF-9942-28DB381B865E}" type="slidenum">
              <a:rPr lang="en-GB" smtClean="0"/>
              <a:pPr/>
              <a:t>2</a:t>
            </a:fld>
            <a:endParaRPr lang="en-GB"/>
          </a:p>
        </p:txBody>
      </p:sp>
    </p:spTree>
    <p:extLst>
      <p:ext uri="{BB962C8B-B14F-4D97-AF65-F5344CB8AC3E}">
        <p14:creationId xmlns:p14="http://schemas.microsoft.com/office/powerpoint/2010/main" val="114233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593134E-D73F-4150-8F5E-E335A6EEB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D8E0A9A-6F3A-4D06-A0CD-C3C218224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presence of a new effusion in a patient with worsening fevers, chest pain and </a:t>
            </a:r>
            <a:r>
              <a:rPr lang="en-GB" altLang="en-US" dirty="0" err="1"/>
              <a:t>dyspnea</a:t>
            </a:r>
            <a:r>
              <a:rPr lang="en-GB" altLang="en-US" dirty="0"/>
              <a:t> should raise a strong suspicion for a </a:t>
            </a:r>
            <a:r>
              <a:rPr lang="en-GB" altLang="en-US" dirty="0" err="1"/>
              <a:t>parapneumonic</a:t>
            </a:r>
            <a:r>
              <a:rPr lang="en-GB" altLang="en-US" dirty="0"/>
              <a:t> effusion or </a:t>
            </a:r>
            <a:r>
              <a:rPr lang="en-GB" altLang="en-US" dirty="0" err="1"/>
              <a:t>empyema</a:t>
            </a:r>
            <a:r>
              <a:rPr lang="en-GB" altLang="en-US" dirty="0"/>
              <a:t>. You will need to do a prompt </a:t>
            </a:r>
            <a:r>
              <a:rPr lang="en-GB" altLang="en-US" dirty="0" err="1"/>
              <a:t>thoracentesis</a:t>
            </a:r>
            <a:r>
              <a:rPr lang="en-GB" altLang="en-US" dirty="0"/>
              <a:t> to investigate this possibility. Although the effusion is large and you might think you could do the procedure safely without further imaging, either lateral </a:t>
            </a:r>
            <a:r>
              <a:rPr lang="en-GB" altLang="en-US" dirty="0" err="1"/>
              <a:t>decubitus</a:t>
            </a:r>
            <a:r>
              <a:rPr lang="en-GB" altLang="en-US" dirty="0"/>
              <a:t> films or an ultrasound to mark the fluid collection are warranted. </a:t>
            </a:r>
            <a:r>
              <a:rPr lang="en-GB" altLang="en-US" dirty="0" err="1"/>
              <a:t>Parapneumonic</a:t>
            </a:r>
            <a:r>
              <a:rPr lang="en-GB" altLang="en-US" dirty="0"/>
              <a:t> effusions can go from being free-flowing fluid collections to </a:t>
            </a:r>
            <a:r>
              <a:rPr lang="en-GB" altLang="en-US" dirty="0" err="1"/>
              <a:t>loculated</a:t>
            </a:r>
            <a:r>
              <a:rPr lang="en-GB" altLang="en-US" dirty="0"/>
              <a:t> effusions in a short period of time and you would want to make sure you were putting your needle into the proper space.</a:t>
            </a:r>
          </a:p>
          <a:p>
            <a:pPr eaLnBrk="1" hangingPunct="1">
              <a:spcBef>
                <a:spcPct val="0"/>
              </a:spcBef>
            </a:pPr>
            <a:endParaRPr lang="en-GB" altLang="en-US" dirty="0"/>
          </a:p>
        </p:txBody>
      </p:sp>
      <p:sp>
        <p:nvSpPr>
          <p:cNvPr id="57348" name="Slide Number Placeholder 3">
            <a:extLst>
              <a:ext uri="{FF2B5EF4-FFF2-40B4-BE49-F238E27FC236}">
                <a16:creationId xmlns:a16="http://schemas.microsoft.com/office/drawing/2014/main" id="{E42335A1-E6D7-436D-9CA7-530E52F5B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09D5E4-FFBE-4196-9E52-5234E22B097F}" type="slidenum">
              <a:rPr lang="en-GB" altLang="en-US"/>
              <a:pPr/>
              <a:t>30</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27DB589-7C7E-4FFA-9B52-C816CC1CAE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049461C-987A-441C-AACD-E236597BA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LDH is greater than the upper limit of normal for serum; the pleural fluid: serum ratio for LDH is &gt; 0.6 while the pleural fluid: serum ratio for protein is &gt; 0.5. This effusion, therefore, should be classified as an exudative process. More importantly, the gram’s stain has evidence of gram positive cocci. The patient, therefore, has an infected pleural space. Depending on which source you read, this may or may not be called an empyema. Some sources reserve the term empyema for pus in the pleural space while other sources will use the term to describe either pus in the pleural space or fluid with organisms on gram’s stain and/or culture</a:t>
            </a:r>
          </a:p>
          <a:p>
            <a:pPr eaLnBrk="1" hangingPunct="1">
              <a:spcBef>
                <a:spcPct val="0"/>
              </a:spcBef>
            </a:pPr>
            <a:endParaRPr lang="en-GB" altLang="en-US" dirty="0"/>
          </a:p>
        </p:txBody>
      </p:sp>
      <p:sp>
        <p:nvSpPr>
          <p:cNvPr id="59396" name="Slide Number Placeholder 3">
            <a:extLst>
              <a:ext uri="{FF2B5EF4-FFF2-40B4-BE49-F238E27FC236}">
                <a16:creationId xmlns:a16="http://schemas.microsoft.com/office/drawing/2014/main" id="{8E135DC1-A748-4AEE-BE5F-CD6CBDB1E6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BAD091-A58D-4F9C-805C-9B98FABC50DA}" type="slidenum">
              <a:rPr lang="en-GB" altLang="en-US"/>
              <a:pPr/>
              <a:t>31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04FA-990B-4CCF-83DF-3EFDE4376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EDD260-6F4D-4BEC-B504-41C3AF447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3D3ED2-F232-4232-B29A-60B2F495755E}"/>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5" name="Footer Placeholder 4">
            <a:extLst>
              <a:ext uri="{FF2B5EF4-FFF2-40B4-BE49-F238E27FC236}">
                <a16:creationId xmlns:a16="http://schemas.microsoft.com/office/drawing/2014/main" id="{966616A7-559C-444E-A408-AA3275FA0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0C96D-BA9E-48BB-A2AC-05856CF63B88}"/>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398608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AEEE-4B90-4A87-96CE-EAE024C0F6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8DD8F4-C3D3-4641-9341-B720C52772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87EFEC-B830-470F-9B9E-F343487153EC}"/>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5" name="Footer Placeholder 4">
            <a:extLst>
              <a:ext uri="{FF2B5EF4-FFF2-40B4-BE49-F238E27FC236}">
                <a16:creationId xmlns:a16="http://schemas.microsoft.com/office/drawing/2014/main" id="{E91BE088-5494-4CCE-99FA-2FD025641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D80C3-2E4B-483C-A0D6-AFC4B3570852}"/>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38993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C8293-0129-46A7-8D1C-35D8F4849F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B70C59-035A-4FF6-BA10-22C07BE9F8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2FA15-BDFB-4074-BB67-0AD734ABB951}"/>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5" name="Footer Placeholder 4">
            <a:extLst>
              <a:ext uri="{FF2B5EF4-FFF2-40B4-BE49-F238E27FC236}">
                <a16:creationId xmlns:a16="http://schemas.microsoft.com/office/drawing/2014/main" id="{DDEDD5EB-B6DE-4ECF-AE04-EC89D30BF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37499-BA0A-4425-A046-516A0712D68C}"/>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422347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25FF-969E-446C-AA4D-5EB9CB9090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BF1914-644B-470B-9B78-87038A9F0F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C927F-FAC5-47EA-A90F-A8CEDBAF8B3F}"/>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5" name="Footer Placeholder 4">
            <a:extLst>
              <a:ext uri="{FF2B5EF4-FFF2-40B4-BE49-F238E27FC236}">
                <a16:creationId xmlns:a16="http://schemas.microsoft.com/office/drawing/2014/main" id="{89C80599-4204-48CF-AE48-11EA75EAD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EE4695-93C4-4FD9-BC26-B1E7399776A8}"/>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19955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BCA8-C6D8-4502-B778-90F096C05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C16CAD-740E-4B2F-B0BA-EABCA9423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95335-A47C-4E09-BC35-E54D7EE5EDE5}"/>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5" name="Footer Placeholder 4">
            <a:extLst>
              <a:ext uri="{FF2B5EF4-FFF2-40B4-BE49-F238E27FC236}">
                <a16:creationId xmlns:a16="http://schemas.microsoft.com/office/drawing/2014/main" id="{000F4E4C-D724-48D3-979A-56FCDF7C66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0495-B76C-4C55-80D4-24C77F3886A7}"/>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43799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14C3-43E6-4476-A38C-0B1FCB32CF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A5C449-9177-43C7-8DF8-50B9B5A621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D508E2-6701-484F-9CB5-28B59D57B4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89F8F3-D252-4F29-B1E4-E41A664BD68B}"/>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6" name="Footer Placeholder 5">
            <a:extLst>
              <a:ext uri="{FF2B5EF4-FFF2-40B4-BE49-F238E27FC236}">
                <a16:creationId xmlns:a16="http://schemas.microsoft.com/office/drawing/2014/main" id="{3BFDC224-C50F-4D51-80AA-68D0B897CD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D8FE7D-82DD-434B-A829-6AACD61DC174}"/>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202019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84A8-513A-4883-936A-BF3E8629EB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A56204-90CE-49B4-9384-1BFC7B895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9C2B1D-83D1-4EF1-BC3B-544E10756F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5DB8B6-80A8-4E53-A31B-5AB155211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BBF450-1137-4924-A814-4838312F57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D228A1-303E-427E-94CD-9C3D32176ADB}"/>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8" name="Footer Placeholder 7">
            <a:extLst>
              <a:ext uri="{FF2B5EF4-FFF2-40B4-BE49-F238E27FC236}">
                <a16:creationId xmlns:a16="http://schemas.microsoft.com/office/drawing/2014/main" id="{BF4F96C1-4105-4C58-A18C-DDE4917791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A18B51-D470-4634-8976-3AB99DAFED81}"/>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396065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DBA-1B70-4118-AEEB-5EDDA1F698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D4486D-8E5A-4E43-A266-508C9396DACD}"/>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4" name="Footer Placeholder 3">
            <a:extLst>
              <a:ext uri="{FF2B5EF4-FFF2-40B4-BE49-F238E27FC236}">
                <a16:creationId xmlns:a16="http://schemas.microsoft.com/office/drawing/2014/main" id="{37A28633-AB55-43FB-A78E-2EDF0A51C4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22FF3-F9E9-481F-9067-1D4E8434CD7C}"/>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106842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EF223-1790-4307-B803-6E2370E625B2}"/>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3" name="Footer Placeholder 2">
            <a:extLst>
              <a:ext uri="{FF2B5EF4-FFF2-40B4-BE49-F238E27FC236}">
                <a16:creationId xmlns:a16="http://schemas.microsoft.com/office/drawing/2014/main" id="{34607F16-40FC-4BE8-9387-4839BCA3EB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94AD61-E510-4554-94DE-79388791434F}"/>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223392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780D-7427-4D9D-8F7C-8BF94B1BD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7A7C9-078E-4510-A25B-45E362FA7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29AD59-E2F8-464E-AC66-90DC3A6D7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333A0D-3607-4207-B001-18AE26DD226C}"/>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6" name="Footer Placeholder 5">
            <a:extLst>
              <a:ext uri="{FF2B5EF4-FFF2-40B4-BE49-F238E27FC236}">
                <a16:creationId xmlns:a16="http://schemas.microsoft.com/office/drawing/2014/main" id="{76C78F21-2112-4AE1-B3B5-C46D66D29B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63F23-8173-4B81-8288-AECAD60643E7}"/>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61244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DDE8-B50A-4E88-973A-4A40F4717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F54C07-FF21-411B-A908-4CCB344A9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B4014D-FB84-4FAF-BEBB-F343C1EF8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7B0323-9776-428A-9A33-6BB2C184C9A9}"/>
              </a:ext>
            </a:extLst>
          </p:cNvPr>
          <p:cNvSpPr>
            <a:spLocks noGrp="1"/>
          </p:cNvSpPr>
          <p:nvPr>
            <p:ph type="dt" sz="half" idx="10"/>
          </p:nvPr>
        </p:nvSpPr>
        <p:spPr/>
        <p:txBody>
          <a:bodyPr/>
          <a:lstStyle/>
          <a:p>
            <a:fld id="{46C865DE-3A57-47D3-BEBC-9602CD8E79CE}" type="datetimeFigureOut">
              <a:rPr lang="en-GB" smtClean="0"/>
              <a:pPr/>
              <a:t>13/01/2025</a:t>
            </a:fld>
            <a:endParaRPr lang="en-GB"/>
          </a:p>
        </p:txBody>
      </p:sp>
      <p:sp>
        <p:nvSpPr>
          <p:cNvPr id="6" name="Footer Placeholder 5">
            <a:extLst>
              <a:ext uri="{FF2B5EF4-FFF2-40B4-BE49-F238E27FC236}">
                <a16:creationId xmlns:a16="http://schemas.microsoft.com/office/drawing/2014/main" id="{BBBCB3B8-8E4A-4299-B2D8-C714EE5ADC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F32845-F1C7-4F40-99B5-A849977219D5}"/>
              </a:ext>
            </a:extLst>
          </p:cNvPr>
          <p:cNvSpPr>
            <a:spLocks noGrp="1"/>
          </p:cNvSpPr>
          <p:nvPr>
            <p:ph type="sldNum" sz="quarter" idx="12"/>
          </p:nvPr>
        </p:nvSpPr>
        <p:spPr/>
        <p:txBody>
          <a:bodyPr/>
          <a:lstStyle/>
          <a:p>
            <a:fld id="{37A6848C-EC65-4E71-AF80-AA3FA5C5B391}" type="slidenum">
              <a:rPr lang="en-GB" smtClean="0"/>
              <a:pPr/>
              <a:t>‹#›</a:t>
            </a:fld>
            <a:endParaRPr lang="en-GB"/>
          </a:p>
        </p:txBody>
      </p:sp>
    </p:spTree>
    <p:extLst>
      <p:ext uri="{BB962C8B-B14F-4D97-AF65-F5344CB8AC3E}">
        <p14:creationId xmlns:p14="http://schemas.microsoft.com/office/powerpoint/2010/main" val="2991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8F965-E41E-414B-A957-8C28E9FE1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4E88AF-394C-4077-BF68-9417123B1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5903E9-7902-41B8-9DAA-1ABAB5504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865DE-3A57-47D3-BEBC-9602CD8E79CE}" type="datetimeFigureOut">
              <a:rPr lang="en-GB" smtClean="0"/>
              <a:pPr/>
              <a:t>13/01/2025</a:t>
            </a:fld>
            <a:endParaRPr lang="en-GB"/>
          </a:p>
        </p:txBody>
      </p:sp>
      <p:sp>
        <p:nvSpPr>
          <p:cNvPr id="5" name="Footer Placeholder 4">
            <a:extLst>
              <a:ext uri="{FF2B5EF4-FFF2-40B4-BE49-F238E27FC236}">
                <a16:creationId xmlns:a16="http://schemas.microsoft.com/office/drawing/2014/main" id="{0A838158-B0BE-4C11-B43A-85563A075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AA432E-537A-4380-9095-86B6F3A0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6848C-EC65-4E71-AF80-AA3FA5C5B391}" type="slidenum">
              <a:rPr lang="en-GB" smtClean="0"/>
              <a:pPr/>
              <a:t>‹#›</a:t>
            </a:fld>
            <a:endParaRPr lang="en-GB"/>
          </a:p>
        </p:txBody>
      </p:sp>
    </p:spTree>
    <p:extLst>
      <p:ext uri="{BB962C8B-B14F-4D97-AF65-F5344CB8AC3E}">
        <p14:creationId xmlns:p14="http://schemas.microsoft.com/office/powerpoint/2010/main" val="134784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E3A3-A373-40CE-94AC-D535765A9A6A}"/>
              </a:ext>
            </a:extLst>
          </p:cNvPr>
          <p:cNvSpPr>
            <a:spLocks noGrp="1"/>
          </p:cNvSpPr>
          <p:nvPr>
            <p:ph type="ctrTitle"/>
          </p:nvPr>
        </p:nvSpPr>
        <p:spPr>
          <a:xfrm>
            <a:off x="1075677" y="336861"/>
            <a:ext cx="10321771" cy="796954"/>
          </a:xfrm>
        </p:spPr>
        <p:txBody>
          <a:bodyPr>
            <a:normAutofit fontScale="90000"/>
          </a:bodyPr>
          <a:lstStyle/>
          <a:p>
            <a:r>
              <a:rPr lang="en-GB" dirty="0"/>
              <a:t>Pleural Effusion </a:t>
            </a:r>
          </a:p>
        </p:txBody>
      </p:sp>
      <p:sp>
        <p:nvSpPr>
          <p:cNvPr id="3" name="Subtitle 2">
            <a:extLst>
              <a:ext uri="{FF2B5EF4-FFF2-40B4-BE49-F238E27FC236}">
                <a16:creationId xmlns:a16="http://schemas.microsoft.com/office/drawing/2014/main" id="{D016F99E-1FC9-4F11-B837-93A039F5FBDF}"/>
              </a:ext>
            </a:extLst>
          </p:cNvPr>
          <p:cNvSpPr>
            <a:spLocks noGrp="1"/>
          </p:cNvSpPr>
          <p:nvPr>
            <p:ph type="subTitle" idx="1"/>
          </p:nvPr>
        </p:nvSpPr>
        <p:spPr>
          <a:xfrm>
            <a:off x="1524000" y="1350627"/>
            <a:ext cx="9144000" cy="5138255"/>
          </a:xfrm>
        </p:spPr>
        <p:txBody>
          <a:bodyPr/>
          <a:lstStyle/>
          <a:p>
            <a:r>
              <a:rPr lang="en-GB" dirty="0"/>
              <a:t>Dr Muhammad Hussain</a:t>
            </a:r>
          </a:p>
          <a:p>
            <a:r>
              <a:rPr lang="en-GB" dirty="0"/>
              <a:t>Consultant Respiratory Medicine</a:t>
            </a:r>
          </a:p>
          <a:p>
            <a:r>
              <a:rPr lang="en-GB" dirty="0"/>
              <a:t>Barnsley Hospital </a:t>
            </a:r>
          </a:p>
        </p:txBody>
      </p:sp>
      <p:pic>
        <p:nvPicPr>
          <p:cNvPr id="1026" name="Picture 2" descr="Barnsley Hospital, Barnsley, South Yorkshire, England, UK Stock Photo ...">
            <a:extLst>
              <a:ext uri="{FF2B5EF4-FFF2-40B4-BE49-F238E27FC236}">
                <a16:creationId xmlns:a16="http://schemas.microsoft.com/office/drawing/2014/main" id="{3DE85C42-783B-46FA-963D-79FF773793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229" y="2654423"/>
            <a:ext cx="11780668" cy="420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D3C8-EBC6-4603-8749-CB844C7CB68C}"/>
              </a:ext>
            </a:extLst>
          </p:cNvPr>
          <p:cNvSpPr>
            <a:spLocks noGrp="1"/>
          </p:cNvSpPr>
          <p:nvPr>
            <p:ph type="title"/>
          </p:nvPr>
        </p:nvSpPr>
        <p:spPr/>
        <p:txBody>
          <a:bodyPr/>
          <a:lstStyle/>
          <a:p>
            <a:r>
              <a:rPr lang="en-US" b="1" dirty="0"/>
              <a:t>Movement of fluid from the peritoneal space</a:t>
            </a:r>
            <a:endParaRPr lang="en-GB" b="1" dirty="0"/>
          </a:p>
        </p:txBody>
      </p:sp>
      <p:sp>
        <p:nvSpPr>
          <p:cNvPr id="3" name="Content Placeholder 2">
            <a:extLst>
              <a:ext uri="{FF2B5EF4-FFF2-40B4-BE49-F238E27FC236}">
                <a16:creationId xmlns:a16="http://schemas.microsoft.com/office/drawing/2014/main" id="{7723122E-64E6-4FAF-97C6-CE9498E632CD}"/>
              </a:ext>
            </a:extLst>
          </p:cNvPr>
          <p:cNvSpPr>
            <a:spLocks noGrp="1"/>
          </p:cNvSpPr>
          <p:nvPr>
            <p:ph idx="1"/>
          </p:nvPr>
        </p:nvSpPr>
        <p:spPr/>
        <p:txBody>
          <a:bodyPr>
            <a:normAutofit lnSpcReduction="10000"/>
          </a:bodyPr>
          <a:lstStyle/>
          <a:p>
            <a:r>
              <a:rPr lang="en-US" dirty="0"/>
              <a:t>Any disease involving the presence of fluid in the abdominal cavity can cause PE. Fluid may accumulate in the pleural space due to the pressure gradient between the peritoneal and pleural spaces (greater in the former as the latter has a negative pressure). This facilitates the unidirectional passage of fluid into the thoracic cavity and not the other way round. </a:t>
            </a:r>
          </a:p>
          <a:p>
            <a:r>
              <a:rPr lang="en-US" dirty="0"/>
              <a:t>Fluid also filtrates through diaphragmatic defects, generally smaller than 1 cm, usually found in the tendinous part of the right diaphragm. In this case, the type of effusion (transudate or exudate) will depend on the disease that caused the accumulation of free fluid in the abdominal cavity. </a:t>
            </a:r>
            <a:endParaRPr lang="en-GB" dirty="0"/>
          </a:p>
        </p:txBody>
      </p:sp>
    </p:spTree>
    <p:extLst>
      <p:ext uri="{BB962C8B-B14F-4D97-AF65-F5344CB8AC3E}">
        <p14:creationId xmlns:p14="http://schemas.microsoft.com/office/powerpoint/2010/main" val="220519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8770BFA-6672-4019-A712-2133E0932A7F}"/>
              </a:ext>
            </a:extLst>
          </p:cNvPr>
          <p:cNvSpPr>
            <a:spLocks noGrp="1" noChangeArrowheads="1"/>
          </p:cNvSpPr>
          <p:nvPr>
            <p:ph type="title" idx="4294967295"/>
          </p:nvPr>
        </p:nvSpPr>
        <p:spPr>
          <a:xfrm>
            <a:off x="2567608" y="228601"/>
            <a:ext cx="7466980" cy="1325563"/>
          </a:xfrm>
        </p:spPr>
        <p:txBody>
          <a:bodyPr/>
          <a:lstStyle/>
          <a:p>
            <a:pPr>
              <a:defRPr/>
            </a:pPr>
            <a:r>
              <a:rPr lang="en-US" b="1" dirty="0">
                <a:latin typeface="Arial" pitchFamily="34" charset="0"/>
                <a:cs typeface="Arial" pitchFamily="34" charset="0"/>
              </a:rPr>
              <a:t>Signs and Symptoms</a:t>
            </a:r>
          </a:p>
        </p:txBody>
      </p:sp>
      <p:sp>
        <p:nvSpPr>
          <p:cNvPr id="17411" name="Rectangle 3">
            <a:extLst>
              <a:ext uri="{FF2B5EF4-FFF2-40B4-BE49-F238E27FC236}">
                <a16:creationId xmlns:a16="http://schemas.microsoft.com/office/drawing/2014/main" id="{21BCA69B-57ED-452D-BB21-AEF3599BBFA9}"/>
              </a:ext>
            </a:extLst>
          </p:cNvPr>
          <p:cNvSpPr>
            <a:spLocks noGrp="1"/>
          </p:cNvSpPr>
          <p:nvPr>
            <p:ph type="body" idx="4294967295"/>
          </p:nvPr>
        </p:nvSpPr>
        <p:spPr>
          <a:xfrm>
            <a:off x="2064761" y="2085089"/>
            <a:ext cx="8283863" cy="3871913"/>
          </a:xfrm>
        </p:spPr>
        <p:txBody>
          <a:bodyPr>
            <a:normAutofit/>
          </a:bodyPr>
          <a:lstStyle/>
          <a:p>
            <a:pPr eaLnBrk="1" hangingPunct="1"/>
            <a:r>
              <a:rPr lang="en-US" altLang="en-US" b="1" dirty="0">
                <a:latin typeface="Arial" panose="020B0604020202020204" pitchFamily="34" charset="0"/>
              </a:rPr>
              <a:t>Dyspnea</a:t>
            </a:r>
          </a:p>
          <a:p>
            <a:pPr eaLnBrk="1" hangingPunct="1"/>
            <a:r>
              <a:rPr lang="en-US" altLang="en-US" b="1" dirty="0">
                <a:latin typeface="Arial" panose="020B0604020202020204" pitchFamily="34" charset="0"/>
              </a:rPr>
              <a:t>Cough, usually non-productive</a:t>
            </a:r>
          </a:p>
          <a:p>
            <a:pPr eaLnBrk="1" hangingPunct="1"/>
            <a:r>
              <a:rPr lang="en-US" altLang="en-US" b="1" dirty="0">
                <a:latin typeface="Arial" panose="020B0604020202020204" pitchFamily="34" charset="0"/>
              </a:rPr>
              <a:t>Pleuritic chest pain</a:t>
            </a:r>
          </a:p>
          <a:p>
            <a:pPr eaLnBrk="1" hangingPunct="1"/>
            <a:r>
              <a:rPr lang="en-US" altLang="en-US" b="1" dirty="0">
                <a:latin typeface="Arial" panose="020B0604020202020204" pitchFamily="34" charset="0"/>
              </a:rPr>
              <a:t>Chest pressure</a:t>
            </a:r>
          </a:p>
          <a:p>
            <a:pPr eaLnBrk="1" hangingPunct="1"/>
            <a:r>
              <a:rPr lang="en-US" altLang="en-US" b="1" dirty="0">
                <a:latin typeface="Arial" panose="020B0604020202020204" pitchFamily="34" charset="0"/>
              </a:rPr>
              <a:t>Hypoxemia</a:t>
            </a:r>
          </a:p>
          <a:p>
            <a:pPr eaLnBrk="1" hangingPunct="1"/>
            <a:r>
              <a:rPr lang="en-US" altLang="en-US" b="1" dirty="0">
                <a:latin typeface="Arial" panose="020B0604020202020204" pitchFamily="34" charset="0"/>
              </a:rPr>
              <a:t>Decreased breath sounds on the affected side</a:t>
            </a:r>
          </a:p>
          <a:p>
            <a:pPr eaLnBrk="1" hangingPunct="1"/>
            <a:r>
              <a:rPr lang="en-US" altLang="en-US" b="1" dirty="0">
                <a:latin typeface="Arial" panose="020B0604020202020204" pitchFamily="34" charset="0"/>
              </a:rPr>
              <a:t>Some people may exhibit no symptoms!</a:t>
            </a:r>
          </a:p>
          <a:p>
            <a:pPr eaLnBrk="1" hangingPunct="1"/>
            <a:endParaRPr lang="en-US" altLang="en-US" b="1" dirty="0">
              <a:latin typeface="Arial" panose="020B0604020202020204" pitchFamily="34" charset="0"/>
            </a:endParaRPr>
          </a:p>
        </p:txBody>
      </p:sp>
      <p:pic>
        <p:nvPicPr>
          <p:cNvPr id="221188" name="Picture 4" descr="j0232730[1]">
            <a:extLst>
              <a:ext uri="{FF2B5EF4-FFF2-40B4-BE49-F238E27FC236}">
                <a16:creationId xmlns:a16="http://schemas.microsoft.com/office/drawing/2014/main" id="{EC90E49C-BCC5-4970-94D1-BD284D72B8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2538">
            <a:off x="8448964" y="1609436"/>
            <a:ext cx="1895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21188"/>
                                        </p:tgtEl>
                                      </p:cBhvr>
                                    </p:animEffect>
                                    <p:animScale>
                                      <p:cBhvr>
                                        <p:cTn id="7" dur="250" autoRev="1" fill="hold"/>
                                        <p:tgtEl>
                                          <p:spTgt spid="2211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3D47-3204-4DDB-B008-7C1F46707713}"/>
              </a:ext>
            </a:extLst>
          </p:cNvPr>
          <p:cNvSpPr>
            <a:spLocks noGrp="1"/>
          </p:cNvSpPr>
          <p:nvPr>
            <p:ph type="title"/>
          </p:nvPr>
        </p:nvSpPr>
        <p:spPr/>
        <p:txBody>
          <a:bodyPr/>
          <a:lstStyle/>
          <a:p>
            <a:r>
              <a:rPr lang="en-GB" b="1" dirty="0"/>
              <a:t>Investigation of the undiagnosed unilateral pleural effusion.</a:t>
            </a:r>
          </a:p>
        </p:txBody>
      </p:sp>
      <p:sp>
        <p:nvSpPr>
          <p:cNvPr id="3" name="Content Placeholder 2">
            <a:extLst>
              <a:ext uri="{FF2B5EF4-FFF2-40B4-BE49-F238E27FC236}">
                <a16:creationId xmlns:a16="http://schemas.microsoft.com/office/drawing/2014/main" id="{9816F8D1-9BF5-43CB-A45F-358B09326C76}"/>
              </a:ext>
            </a:extLst>
          </p:cNvPr>
          <p:cNvSpPr>
            <a:spLocks noGrp="1"/>
          </p:cNvSpPr>
          <p:nvPr>
            <p:ph idx="1"/>
          </p:nvPr>
        </p:nvSpPr>
        <p:spPr/>
        <p:txBody>
          <a:bodyPr/>
          <a:lstStyle/>
          <a:p>
            <a:r>
              <a:rPr lang="en-GB" dirty="0"/>
              <a:t>Imaging findings of a unilateral pleural effusion should be interpreted in the context of clinical history and knowledge of pleural fluid characteristics.</a:t>
            </a:r>
          </a:p>
          <a:p>
            <a:r>
              <a:rPr lang="en-GB" dirty="0"/>
              <a:t>CT follow-up should be considered for patients presenting with pleural infection to exclude occult malignancy if there are ongoing symptoms, or other clinically concerning features.</a:t>
            </a:r>
          </a:p>
          <a:p>
            <a:r>
              <a:rPr lang="en-GB" dirty="0"/>
              <a:t>PET-CT can be considered to support a diagnosis of pleural malignancy in adults when there are suspicious CT or clinical features and negative histological results, or when invasive sampling is not an option. </a:t>
            </a:r>
          </a:p>
        </p:txBody>
      </p:sp>
    </p:spTree>
    <p:extLst>
      <p:ext uri="{BB962C8B-B14F-4D97-AF65-F5344CB8AC3E}">
        <p14:creationId xmlns:p14="http://schemas.microsoft.com/office/powerpoint/2010/main" val="188514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F0A82166-4100-498B-8B7D-5A55B216F36A}"/>
              </a:ext>
            </a:extLst>
          </p:cNvPr>
          <p:cNvSpPr>
            <a:spLocks noGrp="1" noChangeArrowheads="1"/>
          </p:cNvSpPr>
          <p:nvPr>
            <p:ph type="title" idx="4294967295"/>
          </p:nvPr>
        </p:nvSpPr>
        <p:spPr>
          <a:xfrm>
            <a:off x="2207568" y="260649"/>
            <a:ext cx="7755012" cy="1325563"/>
          </a:xfrm>
        </p:spPr>
        <p:txBody>
          <a:bodyPr/>
          <a:lstStyle/>
          <a:p>
            <a:pPr>
              <a:defRPr/>
            </a:pPr>
            <a:r>
              <a:rPr lang="en-US" dirty="0">
                <a:latin typeface="Arial" pitchFamily="34" charset="0"/>
                <a:cs typeface="Arial" pitchFamily="34" charset="0"/>
              </a:rPr>
              <a:t>Diagnosis</a:t>
            </a:r>
          </a:p>
        </p:txBody>
      </p:sp>
      <p:sp>
        <p:nvSpPr>
          <p:cNvPr id="18435" name="Rectangle 3">
            <a:extLst>
              <a:ext uri="{FF2B5EF4-FFF2-40B4-BE49-F238E27FC236}">
                <a16:creationId xmlns:a16="http://schemas.microsoft.com/office/drawing/2014/main" id="{285D4F39-129B-44FA-B66F-AA9A9B61280C}"/>
              </a:ext>
            </a:extLst>
          </p:cNvPr>
          <p:cNvSpPr>
            <a:spLocks noGrp="1"/>
          </p:cNvSpPr>
          <p:nvPr>
            <p:ph type="body" idx="4294967295"/>
          </p:nvPr>
        </p:nvSpPr>
        <p:spPr>
          <a:xfrm>
            <a:off x="2351088" y="1676401"/>
            <a:ext cx="7848600" cy="4422775"/>
          </a:xfrm>
        </p:spPr>
        <p:txBody>
          <a:bodyPr>
            <a:normAutofit lnSpcReduction="10000"/>
          </a:bodyPr>
          <a:lstStyle/>
          <a:p>
            <a:pPr eaLnBrk="1" hangingPunct="1"/>
            <a:r>
              <a:rPr lang="en-US" altLang="en-US" b="1">
                <a:latin typeface="Arial" panose="020B0604020202020204" pitchFamily="34" charset="0"/>
                <a:cs typeface="Arial" panose="020B0604020202020204" pitchFamily="34" charset="0"/>
              </a:rPr>
              <a:t>Chest radiograph (x-ray)</a:t>
            </a:r>
          </a:p>
          <a:p>
            <a:pPr eaLnBrk="1" hangingPunct="1">
              <a:buFont typeface="Wingdings" panose="05000000000000000000" pitchFamily="2" charset="2"/>
              <a:buNone/>
            </a:pPr>
            <a:r>
              <a:rPr lang="en-US" altLang="en-US">
                <a:latin typeface="Arial" panose="020B0604020202020204" pitchFamily="34" charset="0"/>
                <a:cs typeface="Arial" panose="020B0604020202020204" pitchFamily="34" charset="0"/>
              </a:rPr>
              <a:t>	    Distinguish &gt;200ml of fluid</a:t>
            </a:r>
          </a:p>
          <a:p>
            <a:pPr eaLnBrk="1" hangingPunct="1"/>
            <a:r>
              <a:rPr lang="en-US" altLang="en-US" b="1">
                <a:latin typeface="Arial" panose="020B0604020202020204" pitchFamily="34" charset="0"/>
                <a:cs typeface="Arial" panose="020B0604020202020204" pitchFamily="34" charset="0"/>
              </a:rPr>
              <a:t>Chest ultrasound</a:t>
            </a:r>
          </a:p>
          <a:p>
            <a:pPr eaLnBrk="1" hangingPunct="1">
              <a:buFont typeface="Wingdings" panose="05000000000000000000" pitchFamily="2" charset="2"/>
              <a:buNone/>
            </a:pPr>
            <a:r>
              <a:rPr lang="en-US" altLang="en-US">
                <a:latin typeface="Arial" panose="020B0604020202020204" pitchFamily="34" charset="0"/>
                <a:cs typeface="Arial" panose="020B0604020202020204" pitchFamily="34" charset="0"/>
              </a:rPr>
              <a:t>	   Locates small amounts or isolated loculated</a:t>
            </a:r>
          </a:p>
          <a:p>
            <a:pPr eaLnBrk="1" hangingPunct="1">
              <a:buFont typeface="Wingdings" panose="05000000000000000000" pitchFamily="2" charset="2"/>
              <a:buNone/>
            </a:pPr>
            <a:r>
              <a:rPr lang="en-US" altLang="en-US">
                <a:latin typeface="Arial" panose="020B0604020202020204" pitchFamily="34" charset="0"/>
                <a:cs typeface="Arial" panose="020B0604020202020204" pitchFamily="34" charset="0"/>
              </a:rPr>
              <a:t>      pockets of fluid</a:t>
            </a:r>
          </a:p>
          <a:p>
            <a:pPr eaLnBrk="1" hangingPunct="1">
              <a:buFont typeface="Wingdings" panose="05000000000000000000" pitchFamily="2" charset="2"/>
              <a:buNone/>
            </a:pPr>
            <a:r>
              <a:rPr lang="en-US" altLang="en-US">
                <a:latin typeface="Arial" panose="020B0604020202020204" pitchFamily="34" charset="0"/>
                <a:cs typeface="Arial" panose="020B0604020202020204" pitchFamily="34" charset="0"/>
              </a:rPr>
              <a:t>	   Gives precise position of accumulation</a:t>
            </a:r>
          </a:p>
          <a:p>
            <a:pPr eaLnBrk="1" hangingPunct="1"/>
            <a:r>
              <a:rPr lang="en-US" altLang="en-US" b="1">
                <a:latin typeface="Arial" panose="020B0604020202020204" pitchFamily="34" charset="0"/>
                <a:cs typeface="Arial" panose="020B0604020202020204" pitchFamily="34" charset="0"/>
              </a:rPr>
              <a:t>Computed Tomography (CT) scan</a:t>
            </a:r>
          </a:p>
          <a:p>
            <a:pPr eaLnBrk="1" hangingPunct="1">
              <a:buFont typeface="Wingdings" panose="05000000000000000000" pitchFamily="2" charset="2"/>
              <a:buNone/>
            </a:pPr>
            <a:r>
              <a:rPr lang="en-US" altLang="en-US">
                <a:latin typeface="Arial" panose="020B0604020202020204" pitchFamily="34" charset="0"/>
                <a:cs typeface="Arial" panose="020B0604020202020204" pitchFamily="34" charset="0"/>
              </a:rPr>
              <a:t>	    Differentiates between fluid collection, lung </a:t>
            </a:r>
          </a:p>
          <a:p>
            <a:pPr eaLnBrk="1" hangingPunct="1">
              <a:buFont typeface="Wingdings" panose="05000000000000000000" pitchFamily="2" charset="2"/>
              <a:buNone/>
            </a:pPr>
            <a:r>
              <a:rPr lang="en-US" altLang="en-US">
                <a:latin typeface="Arial" panose="020B0604020202020204" pitchFamily="34" charset="0"/>
                <a:cs typeface="Arial" panose="020B0604020202020204" pitchFamily="34" charset="0"/>
              </a:rPr>
              <a:t>       abcess, or tumor</a:t>
            </a:r>
          </a:p>
        </p:txBody>
      </p:sp>
      <p:pic>
        <p:nvPicPr>
          <p:cNvPr id="18436" name="Picture 4" descr="j0339194[1]">
            <a:extLst>
              <a:ext uri="{FF2B5EF4-FFF2-40B4-BE49-F238E27FC236}">
                <a16:creationId xmlns:a16="http://schemas.microsoft.com/office/drawing/2014/main" id="{7B5D884C-AF7F-485A-A20B-8FE2609F8F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325" y="1889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2120900"/>
          </a:xfrm>
        </p:spPr>
        <p:txBody>
          <a:bodyPr/>
          <a:lstStyle/>
          <a:p>
            <a:endParaRPr lang="en-GB" dirty="0"/>
          </a:p>
        </p:txBody>
      </p:sp>
      <p:sp>
        <p:nvSpPr>
          <p:cNvPr id="3" name="Text Placeholder 2"/>
          <p:cNvSpPr>
            <a:spLocks noGrp="1"/>
          </p:cNvSpPr>
          <p:nvPr>
            <p:ph type="body" idx="1"/>
          </p:nvPr>
        </p:nvSpPr>
        <p:spPr>
          <a:xfrm>
            <a:off x="839788" y="190500"/>
            <a:ext cx="5157787" cy="2314575"/>
          </a:xfrm>
        </p:spPr>
        <p:txBody>
          <a:bodyPr/>
          <a:lstStyle/>
          <a:p>
            <a:endParaRPr lang="en-GB" dirty="0"/>
          </a:p>
        </p:txBody>
      </p:sp>
      <p:sp>
        <p:nvSpPr>
          <p:cNvPr id="5" name="Text Placeholder 4"/>
          <p:cNvSpPr>
            <a:spLocks noGrp="1"/>
          </p:cNvSpPr>
          <p:nvPr>
            <p:ph type="body" sz="quarter" idx="3"/>
          </p:nvPr>
        </p:nvSpPr>
        <p:spPr/>
        <p:txBody>
          <a:bodyPr/>
          <a:lstStyle/>
          <a:p>
            <a:endParaRPr lang="en-GB"/>
          </a:p>
        </p:txBody>
      </p:sp>
      <p:pic>
        <p:nvPicPr>
          <p:cNvPr id="7" name="Content Placeholder 6">
            <a:extLst>
              <a:ext uri="{FF2B5EF4-FFF2-40B4-BE49-F238E27FC236}">
                <a16:creationId xmlns:a16="http://schemas.microsoft.com/office/drawing/2014/main" id="{3D41BD83-1712-4068-983D-C0C85C23C5CF}"/>
              </a:ext>
            </a:extLst>
          </p:cNvPr>
          <p:cNvPicPr>
            <a:picLocks noGrp="1" noChangeAspect="1"/>
          </p:cNvPicPr>
          <p:nvPr>
            <p:ph sz="half" idx="2"/>
          </p:nvPr>
        </p:nvPicPr>
        <p:blipFill>
          <a:blip r:embed="rId2" cstate="print"/>
          <a:stretch>
            <a:fillRect/>
          </a:stretch>
        </p:blipFill>
        <p:spPr>
          <a:xfrm>
            <a:off x="1376436" y="2400300"/>
            <a:ext cx="4027340" cy="3684588"/>
          </a:xfrm>
          <a:prstGeom prst="rect">
            <a:avLst/>
          </a:prstGeom>
        </p:spPr>
      </p:pic>
      <p:pic>
        <p:nvPicPr>
          <p:cNvPr id="8" name="Content Placeholder 7">
            <a:extLst>
              <a:ext uri="{FF2B5EF4-FFF2-40B4-BE49-F238E27FC236}">
                <a16:creationId xmlns:a16="http://schemas.microsoft.com/office/drawing/2014/main" id="{8BA6886F-E3F0-48B9-A17B-68684FBCD365}"/>
              </a:ext>
            </a:extLst>
          </p:cNvPr>
          <p:cNvPicPr>
            <a:picLocks noGrp="1" noChangeAspect="1"/>
          </p:cNvPicPr>
          <p:nvPr>
            <p:ph sz="quarter" idx="4"/>
          </p:nvPr>
        </p:nvPicPr>
        <p:blipFill>
          <a:blip r:embed="rId3" cstate="print"/>
          <a:stretch>
            <a:fillRect/>
          </a:stretch>
        </p:blipFill>
        <p:spPr>
          <a:xfrm>
            <a:off x="6521651" y="2505075"/>
            <a:ext cx="4484286" cy="36845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54C13-8109-4818-AC04-C624FEAB8C37}"/>
              </a:ext>
            </a:extLst>
          </p:cNvPr>
          <p:cNvPicPr>
            <a:picLocks noChangeAspect="1"/>
          </p:cNvPicPr>
          <p:nvPr/>
        </p:nvPicPr>
        <p:blipFill>
          <a:blip r:embed="rId2" cstate="print"/>
          <a:stretch>
            <a:fillRect/>
          </a:stretch>
        </p:blipFill>
        <p:spPr>
          <a:xfrm>
            <a:off x="3671887" y="1233487"/>
            <a:ext cx="4848225" cy="4391025"/>
          </a:xfrm>
          <a:prstGeom prst="rect">
            <a:avLst/>
          </a:prstGeom>
        </p:spPr>
      </p:pic>
    </p:spTree>
    <p:extLst>
      <p:ext uri="{BB962C8B-B14F-4D97-AF65-F5344CB8AC3E}">
        <p14:creationId xmlns:p14="http://schemas.microsoft.com/office/powerpoint/2010/main" val="271933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pic>
        <p:nvPicPr>
          <p:cNvPr id="7" name="Content Placeholder 6">
            <a:extLst>
              <a:ext uri="{FF2B5EF4-FFF2-40B4-BE49-F238E27FC236}">
                <a16:creationId xmlns:a16="http://schemas.microsoft.com/office/drawing/2014/main" id="{4FD5560F-4657-460C-BC6A-644E8F9C76CF}"/>
              </a:ext>
            </a:extLst>
          </p:cNvPr>
          <p:cNvPicPr>
            <a:picLocks noGrp="1" noChangeAspect="1"/>
          </p:cNvPicPr>
          <p:nvPr>
            <p:ph sz="half" idx="2"/>
          </p:nvPr>
        </p:nvPicPr>
        <p:blipFill>
          <a:blip r:embed="rId2" cstate="print"/>
          <a:stretch>
            <a:fillRect/>
          </a:stretch>
        </p:blipFill>
        <p:spPr>
          <a:xfrm>
            <a:off x="941113" y="2505075"/>
            <a:ext cx="4955136" cy="3684588"/>
          </a:xfrm>
          <a:prstGeom prst="rect">
            <a:avLst/>
          </a:prstGeom>
        </p:spPr>
      </p:pic>
      <p:pic>
        <p:nvPicPr>
          <p:cNvPr id="8" name="Content Placeholder 7">
            <a:extLst>
              <a:ext uri="{FF2B5EF4-FFF2-40B4-BE49-F238E27FC236}">
                <a16:creationId xmlns:a16="http://schemas.microsoft.com/office/drawing/2014/main" id="{0F1EBE1F-C291-48BA-AC5A-02DDDDA4D33A}"/>
              </a:ext>
            </a:extLst>
          </p:cNvPr>
          <p:cNvPicPr>
            <a:picLocks noGrp="1" noChangeAspect="1"/>
          </p:cNvPicPr>
          <p:nvPr>
            <p:ph sz="quarter" idx="4"/>
          </p:nvPr>
        </p:nvPicPr>
        <p:blipFill>
          <a:blip r:embed="rId3" cstate="print"/>
          <a:stretch>
            <a:fillRect/>
          </a:stretch>
        </p:blipFill>
        <p:spPr>
          <a:xfrm>
            <a:off x="6776349" y="2505075"/>
            <a:ext cx="3974889" cy="36845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5196752-8655-448A-8BC1-60B0733073C6}"/>
              </a:ext>
            </a:extLst>
          </p:cNvPr>
          <p:cNvPicPr>
            <a:picLocks noGrp="1" noChangeAspect="1"/>
          </p:cNvPicPr>
          <p:nvPr>
            <p:ph sz="half" idx="1"/>
          </p:nvPr>
        </p:nvPicPr>
        <p:blipFill>
          <a:blip r:embed="rId2" cstate="print"/>
          <a:stretch>
            <a:fillRect/>
          </a:stretch>
        </p:blipFill>
        <p:spPr>
          <a:xfrm>
            <a:off x="2011680" y="2751614"/>
            <a:ext cx="2834640" cy="2499360"/>
          </a:xfrm>
          <a:prstGeom prst="rect">
            <a:avLst/>
          </a:prstGeom>
        </p:spPr>
      </p:pic>
      <p:pic>
        <p:nvPicPr>
          <p:cNvPr id="6" name="Content Placeholder 5" descr="Pleura_effusion">
            <a:extLst>
              <a:ext uri="{FF2B5EF4-FFF2-40B4-BE49-F238E27FC236}">
                <a16:creationId xmlns:a16="http://schemas.microsoft.com/office/drawing/2014/main" id="{F5B40BB3-57D5-4396-8966-96D105483D82}"/>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452379"/>
            <a:ext cx="5181600" cy="30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BA81F9-CC82-4AB9-BDA0-7A9AEDE2C819}"/>
              </a:ext>
            </a:extLst>
          </p:cNvPr>
          <p:cNvPicPr>
            <a:picLocks noChangeAspect="1"/>
          </p:cNvPicPr>
          <p:nvPr/>
        </p:nvPicPr>
        <p:blipFill>
          <a:blip r:embed="rId2" cstate="print"/>
          <a:stretch>
            <a:fillRect/>
          </a:stretch>
        </p:blipFill>
        <p:spPr>
          <a:xfrm>
            <a:off x="1820333" y="1015999"/>
            <a:ext cx="7975600" cy="4614333"/>
          </a:xfrm>
          <a:prstGeom prst="rect">
            <a:avLst/>
          </a:prstGeom>
        </p:spPr>
      </p:pic>
    </p:spTree>
    <p:extLst>
      <p:ext uri="{BB962C8B-B14F-4D97-AF65-F5344CB8AC3E}">
        <p14:creationId xmlns:p14="http://schemas.microsoft.com/office/powerpoint/2010/main" val="424176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C5FFD2F-D69F-4432-8421-E741AFC271D6}"/>
              </a:ext>
            </a:extLst>
          </p:cNvPr>
          <p:cNvSpPr>
            <a:spLocks noGrp="1" noRot="1" noChangeArrowheads="1"/>
          </p:cNvSpPr>
          <p:nvPr>
            <p:ph type="title"/>
          </p:nvPr>
        </p:nvSpPr>
        <p:spPr/>
        <p:txBody>
          <a:bodyPr/>
          <a:lstStyle/>
          <a:p>
            <a:pPr>
              <a:defRPr/>
            </a:pPr>
            <a:r>
              <a:rPr lang="en-GB" dirty="0">
                <a:latin typeface="Arial" pitchFamily="34" charset="0"/>
                <a:cs typeface="Arial" pitchFamily="34" charset="0"/>
              </a:rPr>
              <a:t>Question?</a:t>
            </a:r>
            <a:endParaRPr lang="en-US" dirty="0">
              <a:latin typeface="Arial" pitchFamily="34" charset="0"/>
              <a:cs typeface="Arial" pitchFamily="34" charset="0"/>
            </a:endParaRPr>
          </a:p>
        </p:txBody>
      </p:sp>
      <p:sp>
        <p:nvSpPr>
          <p:cNvPr id="4" name="Rectangle 3">
            <a:extLst>
              <a:ext uri="{FF2B5EF4-FFF2-40B4-BE49-F238E27FC236}">
                <a16:creationId xmlns:a16="http://schemas.microsoft.com/office/drawing/2014/main" id="{36B82943-2492-4756-9845-5544A59891BF}"/>
              </a:ext>
            </a:extLst>
          </p:cNvPr>
          <p:cNvSpPr/>
          <p:nvPr/>
        </p:nvSpPr>
        <p:spPr>
          <a:xfrm>
            <a:off x="2567608" y="1988840"/>
            <a:ext cx="6552540" cy="1754326"/>
          </a:xfrm>
          <a:prstGeom prst="rect">
            <a:avLst/>
          </a:prstGeom>
          <a:noFill/>
        </p:spPr>
        <p:txBody>
          <a:bodyPr>
            <a:spAutoFit/>
          </a:bodyPr>
          <a:lstStyle/>
          <a:p>
            <a:pPr>
              <a:defRPr/>
            </a:pPr>
            <a:r>
              <a:rPr lang="en-GB" sz="5400" b="1" spc="300" dirty="0">
                <a:ln w="11430" cmpd="sng">
                  <a:solidFill>
                    <a:schemeClr val="accent1">
                      <a:tint val="10000"/>
                    </a:schemeClr>
                  </a:solidFill>
                  <a:prstDash val="solid"/>
                  <a:miter lim="800000"/>
                </a:ln>
                <a:effectLst>
                  <a:glow rad="45500">
                    <a:schemeClr val="accent1">
                      <a:satMod val="220000"/>
                      <a:alpha val="35000"/>
                    </a:schemeClr>
                  </a:glow>
                </a:effectLst>
                <a:latin typeface="Arial" charset="0"/>
              </a:rPr>
              <a:t>When to drain the fluid?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925F-6879-4400-92DA-9ECA0FFCF08D}"/>
              </a:ext>
            </a:extLst>
          </p:cNvPr>
          <p:cNvSpPr>
            <a:spLocks noGrp="1"/>
          </p:cNvSpPr>
          <p:nvPr>
            <p:ph type="title"/>
          </p:nvPr>
        </p:nvSpPr>
        <p:spPr>
          <a:xfrm>
            <a:off x="838200" y="-613637"/>
            <a:ext cx="10515600" cy="3063874"/>
          </a:xfrm>
        </p:spPr>
        <p:txBody>
          <a:bodyPr>
            <a:normAutofit/>
          </a:bodyPr>
          <a:lstStyle/>
          <a:p>
            <a:endParaRPr lang="en-GB" dirty="0"/>
          </a:p>
        </p:txBody>
      </p:sp>
      <p:sp>
        <p:nvSpPr>
          <p:cNvPr id="3" name="Content Placeholder 2">
            <a:extLst>
              <a:ext uri="{FF2B5EF4-FFF2-40B4-BE49-F238E27FC236}">
                <a16:creationId xmlns:a16="http://schemas.microsoft.com/office/drawing/2014/main" id="{C5962433-7593-4DA3-8CBB-6BCB5ED7619C}"/>
              </a:ext>
            </a:extLst>
          </p:cNvPr>
          <p:cNvSpPr>
            <a:spLocks noGrp="1"/>
          </p:cNvSpPr>
          <p:nvPr>
            <p:ph idx="1"/>
          </p:nvPr>
        </p:nvSpPr>
        <p:spPr>
          <a:xfrm>
            <a:off x="838200" y="365126"/>
            <a:ext cx="10515600" cy="2085111"/>
          </a:xfrm>
        </p:spPr>
        <p:txBody>
          <a:bodyPr/>
          <a:lstStyle/>
          <a:p>
            <a:r>
              <a:rPr lang="en-US" dirty="0"/>
              <a:t>Pleural effusion (PE) is a common clinical problem with &gt;60 recognized causes, including local pleural processes, underlying lung, systemic and multi-organ dysfunction, and drug-induced disease.</a:t>
            </a:r>
          </a:p>
          <a:p>
            <a:r>
              <a:rPr lang="en-US" dirty="0"/>
              <a:t> Its prevalence is around 400 cases/100 000 inhabitants.</a:t>
            </a:r>
            <a:endParaRPr lang="en-GB" dirty="0"/>
          </a:p>
          <a:p>
            <a:endParaRPr lang="en-GB" dirty="0"/>
          </a:p>
        </p:txBody>
      </p:sp>
      <p:pic>
        <p:nvPicPr>
          <p:cNvPr id="2056" name="Picture 8" descr="Pleura and Pleural Recesses - Anatomy QA">
            <a:extLst>
              <a:ext uri="{FF2B5EF4-FFF2-40B4-BE49-F238E27FC236}">
                <a16:creationId xmlns:a16="http://schemas.microsoft.com/office/drawing/2014/main" id="{0B29C9A6-4176-4641-A203-2164875731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0035" y="2574524"/>
            <a:ext cx="10261889" cy="410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16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351E965-D08C-465C-9DEC-DC871D4DB3AB}"/>
              </a:ext>
            </a:extLst>
          </p:cNvPr>
          <p:cNvSpPr>
            <a:spLocks noGrp="1"/>
          </p:cNvSpPr>
          <p:nvPr>
            <p:ph type="title"/>
          </p:nvPr>
        </p:nvSpPr>
        <p:spPr/>
        <p:txBody>
          <a:bodyPr/>
          <a:lstStyle/>
          <a:p>
            <a:pPr algn="ctr">
              <a:defRPr/>
            </a:pPr>
            <a:r>
              <a:rPr lang="en-US" u="sng"/>
              <a:t>CLASSIFICATION</a:t>
            </a:r>
          </a:p>
        </p:txBody>
      </p:sp>
      <p:sp>
        <p:nvSpPr>
          <p:cNvPr id="3" name="Content Placeholder 2">
            <a:extLst>
              <a:ext uri="{FF2B5EF4-FFF2-40B4-BE49-F238E27FC236}">
                <a16:creationId xmlns:a16="http://schemas.microsoft.com/office/drawing/2014/main" id="{AC4CCF1A-F664-44AE-B5DA-40A9BCF06F92}"/>
              </a:ext>
            </a:extLst>
          </p:cNvPr>
          <p:cNvSpPr>
            <a:spLocks noGrp="1"/>
          </p:cNvSpPr>
          <p:nvPr>
            <p:ph idx="1"/>
          </p:nvPr>
        </p:nvSpPr>
        <p:spPr/>
        <p:txBody>
          <a:bodyPr/>
          <a:lstStyle/>
          <a:p>
            <a:r>
              <a:rPr lang="en-US" altLang="en-US">
                <a:solidFill>
                  <a:srgbClr val="660066"/>
                </a:solidFill>
              </a:rPr>
              <a:t>Exudate</a:t>
            </a:r>
          </a:p>
          <a:p>
            <a:r>
              <a:rPr lang="en-US" altLang="en-US">
                <a:solidFill>
                  <a:srgbClr val="660066"/>
                </a:solidFill>
              </a:rPr>
              <a:t>Transudate</a:t>
            </a:r>
          </a:p>
          <a:p>
            <a:endParaRPr lang="en-US" altLang="en-US"/>
          </a:p>
          <a:p>
            <a:endParaRPr lang="en-US" altLang="en-US"/>
          </a:p>
          <a:p>
            <a:endParaRPr lang="en-US" altLang="en-US"/>
          </a:p>
          <a:p>
            <a:endParaRPr lang="en-US" altLang="en-US"/>
          </a:p>
          <a:p>
            <a:endParaRPr lang="en-US" altLang="en-US"/>
          </a:p>
        </p:txBody>
      </p:sp>
      <p:graphicFrame>
        <p:nvGraphicFramePr>
          <p:cNvPr id="7196" name="Group 28">
            <a:extLst>
              <a:ext uri="{FF2B5EF4-FFF2-40B4-BE49-F238E27FC236}">
                <a16:creationId xmlns:a16="http://schemas.microsoft.com/office/drawing/2014/main" id="{31EFD2E9-9084-4888-8E20-985406047E45}"/>
              </a:ext>
            </a:extLst>
          </p:cNvPr>
          <p:cNvGraphicFramePr>
            <a:graphicFrameLocks noGrp="1"/>
          </p:cNvGraphicFramePr>
          <p:nvPr/>
        </p:nvGraphicFramePr>
        <p:xfrm>
          <a:off x="2063750" y="3429000"/>
          <a:ext cx="8064500" cy="2036764"/>
        </p:xfrm>
        <a:graphic>
          <a:graphicData uri="http://schemas.openxmlformats.org/drawingml/2006/table">
            <a:tbl>
              <a:tblPr/>
              <a:tblGrid>
                <a:gridCol w="2687638">
                  <a:extLst>
                    <a:ext uri="{9D8B030D-6E8A-4147-A177-3AD203B41FA5}">
                      <a16:colId xmlns:a16="http://schemas.microsoft.com/office/drawing/2014/main" val="20000"/>
                    </a:ext>
                  </a:extLst>
                </a:gridCol>
                <a:gridCol w="2689225">
                  <a:extLst>
                    <a:ext uri="{9D8B030D-6E8A-4147-A177-3AD203B41FA5}">
                      <a16:colId xmlns:a16="http://schemas.microsoft.com/office/drawing/2014/main" val="20001"/>
                    </a:ext>
                  </a:extLst>
                </a:gridCol>
                <a:gridCol w="2687637">
                  <a:extLst>
                    <a:ext uri="{9D8B030D-6E8A-4147-A177-3AD203B41FA5}">
                      <a16:colId xmlns:a16="http://schemas.microsoft.com/office/drawing/2014/main" val="20002"/>
                    </a:ext>
                  </a:extLst>
                </a:gridCol>
              </a:tblGrid>
              <a:tr h="7527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4" charset="0"/>
                          <a:ea typeface="ＭＳ Ｐゴシック" pitchFamily="34" charset="-128"/>
                        </a:rPr>
                        <a:t>TRANSUDATE</a:t>
                      </a: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9933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Arial" pitchFamily="34" charset="0"/>
                          <a:ea typeface="ＭＳ Ｐゴシック" pitchFamily="34" charset="-128"/>
                        </a:rPr>
                        <a:t>PROTEIN</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latin typeface="Arial" pitchFamily="34" charset="0"/>
                        <a:ea typeface="ＭＳ Ｐゴシック" pitchFamily="34" charset="-128"/>
                      </a:endParaRP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B0B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4" charset="0"/>
                          <a:ea typeface="ＭＳ Ｐゴシック" pitchFamily="34" charset="-128"/>
                        </a:rPr>
                        <a:t>EXUDATE</a:t>
                      </a: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993366"/>
                    </a:solidFill>
                  </a:tcPr>
                </a:tc>
                <a:extLst>
                  <a:ext uri="{0D108BD9-81ED-4DB2-BD59-A6C34878D82A}">
                    <a16:rowId xmlns:a16="http://schemas.microsoft.com/office/drawing/2014/main" val="10000"/>
                  </a:ext>
                </a:extLst>
              </a:tr>
              <a:tr h="45575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4D4D4D"/>
                          </a:solidFill>
                          <a:effectLst/>
                          <a:latin typeface="Arial" pitchFamily="34" charset="0"/>
                          <a:ea typeface="ＭＳ Ｐゴシック" pitchFamily="34" charset="-128"/>
                        </a:rPr>
                        <a:t>&lt; 25 g/L</a:t>
                      </a: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4D4D4D"/>
                        </a:solidFill>
                        <a:effectLst/>
                        <a:latin typeface="Arial" pitchFamily="34" charset="0"/>
                        <a:ea typeface="ＭＳ Ｐゴシック" pitchFamily="34" charset="-128"/>
                      </a:endParaRP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4D4D4D"/>
                          </a:solidFill>
                          <a:effectLst/>
                          <a:latin typeface="Arial" pitchFamily="34" charset="0"/>
                          <a:ea typeface="ＭＳ Ｐゴシック" pitchFamily="34" charset="-128"/>
                        </a:rPr>
                        <a:t>&gt;35 g/L</a:t>
                      </a: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DED3"/>
                    </a:solidFill>
                  </a:tcPr>
                </a:tc>
                <a:extLst>
                  <a:ext uri="{0D108BD9-81ED-4DB2-BD59-A6C34878D82A}">
                    <a16:rowId xmlns:a16="http://schemas.microsoft.com/office/drawing/2014/main" val="10001"/>
                  </a:ext>
                </a:extLst>
              </a:tr>
              <a:tr h="43193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4D4D4D"/>
                        </a:solidFill>
                        <a:effectLst/>
                        <a:latin typeface="Arial" pitchFamily="34" charset="0"/>
                        <a:ea typeface="ＭＳ Ｐゴシック" pitchFamily="34" charset="-128"/>
                      </a:endParaRP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4D4D4D"/>
                          </a:solidFill>
                          <a:effectLst/>
                          <a:latin typeface="Arial" pitchFamily="34" charset="0"/>
                          <a:ea typeface="ＭＳ Ｐゴシック" pitchFamily="34" charset="-128"/>
                        </a:rPr>
                        <a:t>25-35 g/L</a:t>
                      </a: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EFE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DC3800"/>
                        </a:solidFill>
                        <a:effectLst/>
                        <a:latin typeface="Arial" pitchFamily="34" charset="0"/>
                        <a:ea typeface="ＭＳ Ｐゴシック" pitchFamily="34" charset="-128"/>
                      </a:endParaRP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EFEA"/>
                    </a:solidFill>
                  </a:tcPr>
                </a:tc>
                <a:extLst>
                  <a:ext uri="{0D108BD9-81ED-4DB2-BD59-A6C34878D82A}">
                    <a16:rowId xmlns:a16="http://schemas.microsoft.com/office/drawing/2014/main" val="10002"/>
                  </a:ext>
                </a:extLst>
              </a:tr>
              <a:tr h="3963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4D4D4D"/>
                        </a:solidFill>
                        <a:effectLst/>
                        <a:latin typeface="Arial" pitchFamily="34" charset="0"/>
                        <a:ea typeface="ＭＳ Ｐゴシック" pitchFamily="34" charset="-128"/>
                      </a:endParaRP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4D4D4D"/>
                          </a:solidFill>
                          <a:effectLst/>
                          <a:latin typeface="Arial" pitchFamily="34" charset="0"/>
                          <a:ea typeface="ＭＳ Ｐゴシック" pitchFamily="34" charset="-128"/>
                        </a:rPr>
                        <a:t>LIGHT</a:t>
                      </a:r>
                      <a:r>
                        <a:rPr kumimoji="0" lang="en-US" altLang="en-US" sz="2000" b="0" i="0" u="none" strike="noStrike" cap="none" normalizeH="0" baseline="0">
                          <a:ln>
                            <a:noFill/>
                          </a:ln>
                          <a:solidFill>
                            <a:srgbClr val="4D4D4D"/>
                          </a:solidFill>
                          <a:effectLst/>
                          <a:latin typeface="Arial" pitchFamily="34" charset="0"/>
                          <a:ea typeface="ＭＳ Ｐゴシック" pitchFamily="34" charset="-128"/>
                        </a:rPr>
                        <a:t>’</a:t>
                      </a:r>
                      <a:r>
                        <a:rPr kumimoji="0" lang="en-US" sz="2000" b="0" i="0" u="none" strike="noStrike" cap="none" normalizeH="0" baseline="0">
                          <a:ln>
                            <a:noFill/>
                          </a:ln>
                          <a:solidFill>
                            <a:srgbClr val="4D4D4D"/>
                          </a:solidFill>
                          <a:effectLst/>
                          <a:latin typeface="Arial" pitchFamily="34" charset="0"/>
                          <a:ea typeface="ＭＳ Ｐゴシック" pitchFamily="34" charset="-128"/>
                        </a:rPr>
                        <a:t>S CRITERIA</a:t>
                      </a: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DED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4D4D4D"/>
                        </a:solidFill>
                        <a:effectLst/>
                        <a:latin typeface="Arial" pitchFamily="34" charset="0"/>
                        <a:ea typeface="ＭＳ Ｐゴシック" pitchFamily="34" charset="-128"/>
                      </a:endParaRPr>
                    </a:p>
                  </a:txBody>
                  <a:tcPr marT="45734" marB="45734"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DED3"/>
                    </a:solidFill>
                  </a:tcPr>
                </a:tc>
                <a:extLst>
                  <a:ext uri="{0D108BD9-81ED-4DB2-BD59-A6C34878D82A}">
                    <a16:rowId xmlns:a16="http://schemas.microsoft.com/office/drawing/2014/main" val="10003"/>
                  </a:ext>
                </a:extLst>
              </a:tr>
            </a:tbl>
          </a:graphicData>
        </a:graphic>
      </p:graphicFrame>
      <p:sp>
        <p:nvSpPr>
          <p:cNvPr id="25626" name="Line 3">
            <a:extLst>
              <a:ext uri="{FF2B5EF4-FFF2-40B4-BE49-F238E27FC236}">
                <a16:creationId xmlns:a16="http://schemas.microsoft.com/office/drawing/2014/main" id="{3EC592B0-608E-4952-8BC0-5D77DBD594E8}"/>
              </a:ext>
            </a:extLst>
          </p:cNvPr>
          <p:cNvSpPr>
            <a:spLocks noChangeShapeType="1"/>
          </p:cNvSpPr>
          <p:nvPr/>
        </p:nvSpPr>
        <p:spPr bwMode="auto">
          <a:xfrm>
            <a:off x="4440239" y="6597650"/>
            <a:ext cx="5616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7" name="Rectangle 6">
            <a:extLst>
              <a:ext uri="{FF2B5EF4-FFF2-40B4-BE49-F238E27FC236}">
                <a16:creationId xmlns:a16="http://schemas.microsoft.com/office/drawing/2014/main" id="{DEC90E0C-77A7-47EB-A357-792797CED0EF}"/>
              </a:ext>
            </a:extLst>
          </p:cNvPr>
          <p:cNvSpPr>
            <a:spLocks noChangeArrowheads="1"/>
          </p:cNvSpPr>
          <p:nvPr/>
        </p:nvSpPr>
        <p:spPr bwMode="auto">
          <a:xfrm>
            <a:off x="8112126" y="6577013"/>
            <a:ext cx="1958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200" i="1"/>
              <a:t>Pleural Effusion: Work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96"/>
                                        </p:tgtEl>
                                        <p:attrNameLst>
                                          <p:attrName>style.visibility</p:attrName>
                                        </p:attrNameLst>
                                      </p:cBhvr>
                                      <p:to>
                                        <p:strVal val="visible"/>
                                      </p:to>
                                    </p:set>
                                    <p:animEffect transition="in" filter="fade">
                                      <p:cBhvr>
                                        <p:cTn id="17" dur="500"/>
                                        <p:tgtEl>
                                          <p:spTgt spid="7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BD7743F1-ED3B-46E9-ACCD-CE300D6E03C9}"/>
              </a:ext>
            </a:extLst>
          </p:cNvPr>
          <p:cNvSpPr>
            <a:spLocks noGrp="1"/>
          </p:cNvSpPr>
          <p:nvPr>
            <p:ph idx="1"/>
          </p:nvPr>
        </p:nvSpPr>
        <p:spPr/>
        <p:txBody>
          <a:bodyPr/>
          <a:lstStyle/>
          <a:p>
            <a:pPr>
              <a:buFontTx/>
              <a:buNone/>
            </a:pPr>
            <a:endParaRPr lang="en-US" altLang="en-US"/>
          </a:p>
          <a:p>
            <a:pPr lvl="1"/>
            <a:endParaRPr lang="en-US" altLang="en-US">
              <a:cs typeface="Arial" panose="020B0604020202020204" pitchFamily="34" charset="0"/>
            </a:endParaRPr>
          </a:p>
          <a:p>
            <a:pPr eaLnBrk="1" hangingPunct="1">
              <a:buFontTx/>
              <a:buNone/>
            </a:pPr>
            <a:endParaRPr lang="en-US" altLang="en-US" i="1"/>
          </a:p>
          <a:p>
            <a:endParaRPr lang="en-US" altLang="en-US"/>
          </a:p>
        </p:txBody>
      </p:sp>
      <p:graphicFrame>
        <p:nvGraphicFramePr>
          <p:cNvPr id="4" name="Table 3">
            <a:extLst>
              <a:ext uri="{FF2B5EF4-FFF2-40B4-BE49-F238E27FC236}">
                <a16:creationId xmlns:a16="http://schemas.microsoft.com/office/drawing/2014/main" id="{D731C927-68F9-41D5-9D8A-377A5C37CDE3}"/>
              </a:ext>
            </a:extLst>
          </p:cNvPr>
          <p:cNvGraphicFramePr>
            <a:graphicFrameLocks noGrp="1"/>
          </p:cNvGraphicFramePr>
          <p:nvPr/>
        </p:nvGraphicFramePr>
        <p:xfrm>
          <a:off x="1992314" y="1628775"/>
          <a:ext cx="8207375" cy="2910022"/>
        </p:xfrm>
        <a:graphic>
          <a:graphicData uri="http://schemas.openxmlformats.org/drawingml/2006/table">
            <a:tbl>
              <a:tblPr/>
              <a:tblGrid>
                <a:gridCol w="4103687">
                  <a:extLst>
                    <a:ext uri="{9D8B030D-6E8A-4147-A177-3AD203B41FA5}">
                      <a16:colId xmlns:a16="http://schemas.microsoft.com/office/drawing/2014/main" val="20000"/>
                    </a:ext>
                  </a:extLst>
                </a:gridCol>
                <a:gridCol w="4103688">
                  <a:extLst>
                    <a:ext uri="{9D8B030D-6E8A-4147-A177-3AD203B41FA5}">
                      <a16:colId xmlns:a16="http://schemas.microsoft.com/office/drawing/2014/main" val="20001"/>
                    </a:ext>
                  </a:extLst>
                </a:gridCol>
              </a:tblGrid>
              <a:tr h="4412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LIGHTS CRITERIA</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EXUDATE =&gt;1/3</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3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4D4D4D"/>
                          </a:solidFill>
                          <a:effectLst/>
                          <a:latin typeface="Arial" pitchFamily="34" charset="0"/>
                          <a:ea typeface="ＭＳ Ｐゴシック" pitchFamily="34" charset="-128"/>
                        </a:rPr>
                        <a:t>PLEURAL FLUID PROTEIN/SERUM PROTEIN RATIO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4D4D4D"/>
                        </a:solidFill>
                        <a:effectLst/>
                        <a:latin typeface="Arial" pitchFamily="34" charset="0"/>
                        <a:ea typeface="ＭＳ Ｐゴシック"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4D4D4D"/>
                          </a:solidFill>
                          <a:effectLst/>
                          <a:latin typeface="Arial" pitchFamily="34" charset="0"/>
                          <a:ea typeface="ＭＳ Ｐゴシック" pitchFamily="34" charset="-128"/>
                        </a:rPr>
                        <a:t>0.5</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extLst>
                  <a:ext uri="{0D108BD9-81ED-4DB2-BD59-A6C34878D82A}">
                    <a16:rowId xmlns:a16="http://schemas.microsoft.com/office/drawing/2014/main" val="10001"/>
                  </a:ext>
                </a:extLst>
              </a:tr>
              <a:tr h="9143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4D4D4D"/>
                          </a:solidFill>
                          <a:effectLst/>
                          <a:latin typeface="Arial" pitchFamily="34" charset="0"/>
                          <a:ea typeface="ＭＳ Ｐゴシック" pitchFamily="34" charset="-128"/>
                        </a:rPr>
                        <a:t>PLEURAL FLUID LDH/SERUM LDH RATIO</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4D4D4D"/>
                        </a:solidFill>
                        <a:effectLst/>
                        <a:latin typeface="Arial" pitchFamily="34" charset="0"/>
                        <a:ea typeface="ＭＳ Ｐゴシック"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4D4D4D"/>
                          </a:solidFill>
                          <a:effectLst/>
                          <a:latin typeface="Arial" pitchFamily="34" charset="0"/>
                          <a:ea typeface="ＭＳ Ｐゴシック" pitchFamily="34" charset="-128"/>
                        </a:rPr>
                        <a:t>0.6</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A"/>
                    </a:solidFill>
                  </a:tcPr>
                </a:tc>
                <a:extLst>
                  <a:ext uri="{0D108BD9-81ED-4DB2-BD59-A6C34878D82A}">
                    <a16:rowId xmlns:a16="http://schemas.microsoft.com/office/drawing/2014/main" val="10002"/>
                  </a:ext>
                </a:extLst>
              </a:tr>
              <a:tr h="6400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4D4D4D"/>
                          </a:solidFill>
                          <a:effectLst/>
                          <a:latin typeface="Arial" pitchFamily="34" charset="0"/>
                          <a:ea typeface="ＭＳ Ｐゴシック" pitchFamily="34" charset="-128"/>
                        </a:rPr>
                        <a:t>PLEURAL FLUID LDH</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4D4D4D"/>
                          </a:solidFill>
                          <a:effectLst/>
                          <a:latin typeface="Arial" pitchFamily="34" charset="0"/>
                          <a:ea typeface="ＭＳ Ｐゴシック" pitchFamily="34" charset="-128"/>
                        </a:rPr>
                        <a:t>&gt;2/3 SERUM LDH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4D4D4D"/>
                        </a:solidFill>
                        <a:effectLst/>
                        <a:latin typeface="Arial" pitchFamily="34" charset="0"/>
                        <a:ea typeface="ＭＳ Ｐゴシック"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D3"/>
                    </a:solidFill>
                  </a:tcPr>
                </a:tc>
                <a:extLst>
                  <a:ext uri="{0D108BD9-81ED-4DB2-BD59-A6C34878D82A}">
                    <a16:rowId xmlns:a16="http://schemas.microsoft.com/office/drawing/2014/main" val="10003"/>
                  </a:ext>
                </a:extLst>
              </a:tr>
            </a:tbl>
          </a:graphicData>
        </a:graphic>
      </p:graphicFrame>
      <p:sp>
        <p:nvSpPr>
          <p:cNvPr id="26644" name="Line 3">
            <a:extLst>
              <a:ext uri="{FF2B5EF4-FFF2-40B4-BE49-F238E27FC236}">
                <a16:creationId xmlns:a16="http://schemas.microsoft.com/office/drawing/2014/main" id="{2DAED17A-802E-489F-8A40-C233004A514C}"/>
              </a:ext>
            </a:extLst>
          </p:cNvPr>
          <p:cNvSpPr>
            <a:spLocks noChangeShapeType="1"/>
          </p:cNvSpPr>
          <p:nvPr/>
        </p:nvSpPr>
        <p:spPr bwMode="auto">
          <a:xfrm>
            <a:off x="4440239" y="6597650"/>
            <a:ext cx="5616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45" name="Rectangle 8">
            <a:extLst>
              <a:ext uri="{FF2B5EF4-FFF2-40B4-BE49-F238E27FC236}">
                <a16:creationId xmlns:a16="http://schemas.microsoft.com/office/drawing/2014/main" id="{4D1D781C-46CA-427A-A600-54A81919106B}"/>
              </a:ext>
            </a:extLst>
          </p:cNvPr>
          <p:cNvSpPr>
            <a:spLocks noChangeArrowheads="1"/>
          </p:cNvSpPr>
          <p:nvPr/>
        </p:nvSpPr>
        <p:spPr bwMode="auto">
          <a:xfrm>
            <a:off x="8112126" y="6608764"/>
            <a:ext cx="1958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200" i="1"/>
              <a:t>Pleural Effusion: Work up</a:t>
            </a:r>
          </a:p>
        </p:txBody>
      </p:sp>
    </p:spTree>
    <p:extLst>
      <p:ext uri="{BB962C8B-B14F-4D97-AF65-F5344CB8AC3E}">
        <p14:creationId xmlns:p14="http://schemas.microsoft.com/office/powerpoint/2010/main" val="175155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ECA8-7B1C-4A00-B1D5-5C649C41B532}"/>
              </a:ext>
            </a:extLst>
          </p:cNvPr>
          <p:cNvSpPr>
            <a:spLocks noGrp="1"/>
          </p:cNvSpPr>
          <p:nvPr>
            <p:ph type="title"/>
          </p:nvPr>
        </p:nvSpPr>
        <p:spPr>
          <a:xfrm>
            <a:off x="1991544" y="274638"/>
            <a:ext cx="8219256" cy="1143000"/>
          </a:xfrm>
        </p:spPr>
        <p:txBody>
          <a:bodyPr/>
          <a:lstStyle/>
          <a:p>
            <a:pPr>
              <a:defRPr/>
            </a:pPr>
            <a:r>
              <a:rPr lang="en-US" dirty="0">
                <a:latin typeface="Arial" pitchFamily="34" charset="0"/>
                <a:cs typeface="Arial" pitchFamily="34" charset="0"/>
              </a:rPr>
              <a:t>Exudative Pleural Effusion</a:t>
            </a:r>
            <a:endParaRPr lang="en-GB" dirty="0">
              <a:latin typeface="Arial" pitchFamily="34" charset="0"/>
              <a:cs typeface="Arial" pitchFamily="34" charset="0"/>
            </a:endParaRPr>
          </a:p>
        </p:txBody>
      </p:sp>
      <p:graphicFrame>
        <p:nvGraphicFramePr>
          <p:cNvPr id="4" name="Content Placeholder 3">
            <a:extLst>
              <a:ext uri="{FF2B5EF4-FFF2-40B4-BE49-F238E27FC236}">
                <a16:creationId xmlns:a16="http://schemas.microsoft.com/office/drawing/2014/main" id="{009070EA-F578-409B-BDBF-F9874DD0190F}"/>
              </a:ext>
            </a:extLst>
          </p:cNvPr>
          <p:cNvGraphicFramePr>
            <a:graphicFrameLocks noGrp="1"/>
          </p:cNvGraphicFramePr>
          <p:nvPr>
            <p:ph idx="1"/>
          </p:nvPr>
        </p:nvGraphicFramePr>
        <p:xfrm>
          <a:off x="1981200" y="1481138"/>
          <a:ext cx="8229600" cy="4500562"/>
        </p:xfrm>
        <a:graphic>
          <a:graphicData uri="http://schemas.openxmlformats.org/drawingml/2006/table">
            <a:tbl>
              <a:tblPr firstRow="1" bandRow="1">
                <a:tableStyleId>{5C22544A-7EE6-4342-B048-85BDC9FD1C3A}</a:tableStyleId>
              </a:tblPr>
              <a:tblGrid>
                <a:gridCol w="2458616">
                  <a:extLst>
                    <a:ext uri="{9D8B030D-6E8A-4147-A177-3AD203B41FA5}">
                      <a16:colId xmlns:a16="http://schemas.microsoft.com/office/drawing/2014/main" val="20000"/>
                    </a:ext>
                  </a:extLst>
                </a:gridCol>
                <a:gridCol w="3027784">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22958">
                <a:tc>
                  <a:txBody>
                    <a:bodyPr/>
                    <a:lstStyle/>
                    <a:p>
                      <a:pPr algn="ctr"/>
                      <a:r>
                        <a:rPr lang="en-US" sz="2400" b="1" dirty="0">
                          <a:latin typeface="Arial" pitchFamily="34" charset="0"/>
                          <a:cs typeface="Arial" pitchFamily="34" charset="0"/>
                        </a:rPr>
                        <a:t>Common causes</a:t>
                      </a:r>
                      <a:endParaRPr lang="en-GB" sz="2400" b="1" dirty="0">
                        <a:latin typeface="Arial" pitchFamily="34" charset="0"/>
                        <a:cs typeface="Arial" pitchFamily="34" charset="0"/>
                      </a:endParaRPr>
                    </a:p>
                  </a:txBody>
                  <a:tcPr marT="45719" marB="45719"/>
                </a:tc>
                <a:tc>
                  <a:txBody>
                    <a:bodyPr/>
                    <a:lstStyle/>
                    <a:p>
                      <a:pPr algn="ctr"/>
                      <a:r>
                        <a:rPr lang="en-US" sz="2400" b="1" dirty="0">
                          <a:latin typeface="Arial" pitchFamily="34" charset="0"/>
                          <a:cs typeface="Arial" pitchFamily="34" charset="0"/>
                        </a:rPr>
                        <a:t>Less common causes</a:t>
                      </a:r>
                      <a:endParaRPr lang="en-GB" sz="2400" b="1" dirty="0">
                        <a:latin typeface="Arial" pitchFamily="34" charset="0"/>
                        <a:cs typeface="Arial" pitchFamily="34" charset="0"/>
                      </a:endParaRPr>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itchFamily="34" charset="0"/>
                          <a:cs typeface="Arial" pitchFamily="34" charset="0"/>
                        </a:rPr>
                        <a:t>Rare causes</a:t>
                      </a:r>
                      <a:endParaRPr lang="en-GB" sz="2400" b="1" dirty="0">
                        <a:latin typeface="Arial" pitchFamily="34" charset="0"/>
                        <a:cs typeface="Arial" pitchFamily="34" charset="0"/>
                      </a:endParaRPr>
                    </a:p>
                  </a:txBody>
                  <a:tcPr marT="45719" marB="45719"/>
                </a:tc>
                <a:extLst>
                  <a:ext uri="{0D108BD9-81ED-4DB2-BD59-A6C34878D82A}">
                    <a16:rowId xmlns:a16="http://schemas.microsoft.com/office/drawing/2014/main" val="10000"/>
                  </a:ext>
                </a:extLst>
              </a:tr>
              <a:tr h="3677604">
                <a:tc>
                  <a:txBody>
                    <a:bodyPr/>
                    <a:lstStyle/>
                    <a:p>
                      <a:pPr eaLnBrk="1" hangingPunct="1">
                        <a:lnSpc>
                          <a:spcPct val="100000"/>
                        </a:lnSpc>
                        <a:buFont typeface="Arial" pitchFamily="34" charset="0"/>
                        <a:buChar char="•"/>
                        <a:defRPr/>
                      </a:pPr>
                      <a:r>
                        <a:rPr lang="en-US" sz="1800" b="1" dirty="0">
                          <a:latin typeface="Arial" pitchFamily="34" charset="0"/>
                          <a:cs typeface="Arial" pitchFamily="34" charset="0"/>
                        </a:rPr>
                        <a:t> Malignancy</a:t>
                      </a:r>
                    </a:p>
                    <a:p>
                      <a:pPr eaLnBrk="1" hangingPunct="1">
                        <a:lnSpc>
                          <a:spcPct val="100000"/>
                        </a:lnSpc>
                        <a:buFont typeface="Arial" pitchFamily="34" charset="0"/>
                        <a:buChar char="•"/>
                        <a:defRPr/>
                      </a:pPr>
                      <a:r>
                        <a:rPr lang="en-US" sz="1800" b="1" dirty="0">
                          <a:latin typeface="Arial" pitchFamily="34" charset="0"/>
                          <a:cs typeface="Arial" pitchFamily="34" charset="0"/>
                        </a:rPr>
                        <a:t> </a:t>
                      </a:r>
                      <a:r>
                        <a:rPr lang="en-US" sz="1800" b="1" dirty="0" err="1">
                          <a:latin typeface="Arial" pitchFamily="34" charset="0"/>
                          <a:cs typeface="Arial" pitchFamily="34" charset="0"/>
                        </a:rPr>
                        <a:t>Parapneumonic</a:t>
                      </a:r>
                      <a:r>
                        <a:rPr lang="en-US" sz="1800" b="1" dirty="0">
                          <a:latin typeface="Arial" pitchFamily="34" charset="0"/>
                          <a:cs typeface="Arial" pitchFamily="34" charset="0"/>
                        </a:rPr>
                        <a:t>  </a:t>
                      </a:r>
                    </a:p>
                    <a:p>
                      <a:pPr eaLnBrk="1" hangingPunct="1">
                        <a:lnSpc>
                          <a:spcPct val="100000"/>
                        </a:lnSpc>
                        <a:buFont typeface="Arial" pitchFamily="34" charset="0"/>
                        <a:buNone/>
                        <a:defRPr/>
                      </a:pPr>
                      <a:r>
                        <a:rPr lang="en-US" sz="1800" b="1" dirty="0">
                          <a:latin typeface="Arial" pitchFamily="34" charset="0"/>
                          <a:cs typeface="Arial" pitchFamily="34" charset="0"/>
                        </a:rPr>
                        <a:t>  effusions</a:t>
                      </a:r>
                    </a:p>
                    <a:p>
                      <a:pPr eaLnBrk="1" hangingPunct="1">
                        <a:lnSpc>
                          <a:spcPct val="100000"/>
                        </a:lnSpc>
                        <a:buFont typeface="Arial" pitchFamily="34" charset="0"/>
                        <a:buChar char="•"/>
                        <a:defRPr/>
                      </a:pPr>
                      <a:r>
                        <a:rPr lang="en-US" sz="1800" b="1" dirty="0">
                          <a:latin typeface="Arial" pitchFamily="34" charset="0"/>
                          <a:cs typeface="Arial" pitchFamily="34" charset="0"/>
                        </a:rPr>
                        <a:t> Tuberculosis</a:t>
                      </a:r>
                    </a:p>
                    <a:p>
                      <a:pPr>
                        <a:lnSpc>
                          <a:spcPct val="100000"/>
                        </a:lnSpc>
                        <a:buFont typeface="Arial" pitchFamily="34" charset="0"/>
                        <a:buChar char="•"/>
                      </a:pPr>
                      <a:endParaRPr lang="en-GB" sz="1800" b="1" dirty="0">
                        <a:latin typeface="Arial" pitchFamily="34" charset="0"/>
                        <a:cs typeface="Arial" pitchFamily="34" charset="0"/>
                      </a:endParaRPr>
                    </a:p>
                  </a:txBody>
                  <a:tcPr marT="45719" marB="45719"/>
                </a:tc>
                <a:tc>
                  <a:txBody>
                    <a:bodyPr/>
                    <a:lstStyle/>
                    <a:p>
                      <a:pPr eaLnBrk="1" hangingPunct="1">
                        <a:lnSpc>
                          <a:spcPct val="100000"/>
                        </a:lnSpc>
                        <a:buFont typeface="Arial" pitchFamily="34" charset="0"/>
                        <a:buChar char="•"/>
                        <a:defRPr/>
                      </a:pPr>
                      <a:r>
                        <a:rPr lang="en-US" sz="1800" b="1" dirty="0">
                          <a:latin typeface="Arial" pitchFamily="34" charset="0"/>
                          <a:cs typeface="Arial" pitchFamily="34" charset="0"/>
                        </a:rPr>
                        <a:t> Pulmonary embolism</a:t>
                      </a:r>
                    </a:p>
                    <a:p>
                      <a:pPr eaLnBrk="1" hangingPunct="1">
                        <a:lnSpc>
                          <a:spcPct val="100000"/>
                        </a:lnSpc>
                        <a:buFont typeface="Arial" pitchFamily="34" charset="0"/>
                        <a:buChar char="•"/>
                        <a:defRPr/>
                      </a:pPr>
                      <a:r>
                        <a:rPr lang="en-US" sz="1800" b="1" dirty="0">
                          <a:latin typeface="Arial" pitchFamily="34" charset="0"/>
                          <a:cs typeface="Arial" pitchFamily="34" charset="0"/>
                        </a:rPr>
                        <a:t> Rheumatoid arthritis </a:t>
                      </a:r>
                    </a:p>
                    <a:p>
                      <a:pPr eaLnBrk="1" hangingPunct="1">
                        <a:lnSpc>
                          <a:spcPct val="100000"/>
                        </a:lnSpc>
                        <a:buFont typeface="Arial" pitchFamily="34" charset="0"/>
                        <a:buNone/>
                        <a:defRPr/>
                      </a:pPr>
                      <a:r>
                        <a:rPr lang="en-US" sz="1800" b="1" dirty="0">
                          <a:latin typeface="Arial" pitchFamily="34" charset="0"/>
                          <a:cs typeface="Arial" pitchFamily="34" charset="0"/>
                        </a:rPr>
                        <a:t>  and other autoimmune </a:t>
                      </a:r>
                    </a:p>
                    <a:p>
                      <a:pPr eaLnBrk="1" hangingPunct="1">
                        <a:lnSpc>
                          <a:spcPct val="100000"/>
                        </a:lnSpc>
                        <a:buFont typeface="Arial" pitchFamily="34" charset="0"/>
                        <a:buNone/>
                        <a:defRPr/>
                      </a:pPr>
                      <a:r>
                        <a:rPr lang="en-US" sz="1800" b="1" dirty="0">
                          <a:latin typeface="Arial" pitchFamily="34" charset="0"/>
                          <a:cs typeface="Arial" pitchFamily="34" charset="0"/>
                        </a:rPr>
                        <a:t>   </a:t>
                      </a:r>
                      <a:r>
                        <a:rPr lang="en-US" sz="1800" b="1" dirty="0" err="1">
                          <a:latin typeface="Arial" pitchFamily="34" charset="0"/>
                          <a:cs typeface="Arial" pitchFamily="34" charset="0"/>
                        </a:rPr>
                        <a:t>pleuritis</a:t>
                      </a:r>
                      <a:endParaRPr lang="en-US" sz="1800" b="1" dirty="0">
                        <a:latin typeface="Arial" pitchFamily="34" charset="0"/>
                        <a:cs typeface="Arial" pitchFamily="34" charset="0"/>
                      </a:endParaRPr>
                    </a:p>
                    <a:p>
                      <a:pPr eaLnBrk="1" hangingPunct="1">
                        <a:lnSpc>
                          <a:spcPct val="100000"/>
                        </a:lnSpc>
                        <a:buFont typeface="Arial" pitchFamily="34" charset="0"/>
                        <a:buChar char="•"/>
                        <a:defRPr/>
                      </a:pPr>
                      <a:r>
                        <a:rPr lang="en-US" sz="1800" b="1" dirty="0">
                          <a:latin typeface="Arial" pitchFamily="34" charset="0"/>
                          <a:cs typeface="Arial" pitchFamily="34" charset="0"/>
                        </a:rPr>
                        <a:t> Benign asbestos </a:t>
                      </a:r>
                    </a:p>
                    <a:p>
                      <a:pPr eaLnBrk="1" hangingPunct="1">
                        <a:lnSpc>
                          <a:spcPct val="100000"/>
                        </a:lnSpc>
                        <a:buFont typeface="Arial" pitchFamily="34" charset="0"/>
                        <a:buNone/>
                        <a:defRPr/>
                      </a:pPr>
                      <a:r>
                        <a:rPr lang="en-US" sz="1800" b="1" dirty="0">
                          <a:latin typeface="Arial" pitchFamily="34" charset="0"/>
                          <a:cs typeface="Arial" pitchFamily="34" charset="0"/>
                        </a:rPr>
                        <a:t>   effusion</a:t>
                      </a:r>
                    </a:p>
                    <a:p>
                      <a:pPr eaLnBrk="1" hangingPunct="1">
                        <a:lnSpc>
                          <a:spcPct val="100000"/>
                        </a:lnSpc>
                        <a:buFont typeface="Arial" pitchFamily="34" charset="0"/>
                        <a:buChar char="•"/>
                        <a:defRPr/>
                      </a:pPr>
                      <a:r>
                        <a:rPr lang="en-US" sz="1800" b="1" dirty="0">
                          <a:latin typeface="Arial" pitchFamily="34" charset="0"/>
                          <a:cs typeface="Arial" pitchFamily="34" charset="0"/>
                        </a:rPr>
                        <a:t> Pancreatitis</a:t>
                      </a:r>
                    </a:p>
                    <a:p>
                      <a:pPr eaLnBrk="1" hangingPunct="1">
                        <a:lnSpc>
                          <a:spcPct val="100000"/>
                        </a:lnSpc>
                        <a:buFont typeface="Arial" pitchFamily="34" charset="0"/>
                        <a:buChar char="•"/>
                        <a:defRPr/>
                      </a:pPr>
                      <a:r>
                        <a:rPr lang="en-US" sz="1800" b="1" dirty="0">
                          <a:latin typeface="Arial" pitchFamily="34" charset="0"/>
                          <a:cs typeface="Arial" pitchFamily="34" charset="0"/>
                        </a:rPr>
                        <a:t> Post-myocardial </a:t>
                      </a:r>
                    </a:p>
                    <a:p>
                      <a:pPr eaLnBrk="1" hangingPunct="1">
                        <a:lnSpc>
                          <a:spcPct val="100000"/>
                        </a:lnSpc>
                        <a:buFont typeface="Arial" pitchFamily="34" charset="0"/>
                        <a:buNone/>
                        <a:defRPr/>
                      </a:pPr>
                      <a:r>
                        <a:rPr lang="en-US" sz="1800" b="1" dirty="0">
                          <a:latin typeface="Arial" pitchFamily="34" charset="0"/>
                          <a:cs typeface="Arial" pitchFamily="34" charset="0"/>
                        </a:rPr>
                        <a:t>   infarction</a:t>
                      </a:r>
                    </a:p>
                    <a:p>
                      <a:pPr eaLnBrk="1" hangingPunct="1">
                        <a:lnSpc>
                          <a:spcPct val="100000"/>
                        </a:lnSpc>
                        <a:buFont typeface="Arial" pitchFamily="34" charset="0"/>
                        <a:buChar char="•"/>
                        <a:defRPr/>
                      </a:pPr>
                      <a:r>
                        <a:rPr lang="en-US" sz="1800" b="1" dirty="0">
                          <a:latin typeface="Arial" pitchFamily="34" charset="0"/>
                          <a:cs typeface="Arial" pitchFamily="34" charset="0"/>
                        </a:rPr>
                        <a:t> Post-coronary artery </a:t>
                      </a:r>
                    </a:p>
                    <a:p>
                      <a:pPr eaLnBrk="1" hangingPunct="1">
                        <a:lnSpc>
                          <a:spcPct val="100000"/>
                        </a:lnSpc>
                        <a:buFont typeface="Arial" pitchFamily="34" charset="0"/>
                        <a:buNone/>
                        <a:defRPr/>
                      </a:pPr>
                      <a:r>
                        <a:rPr lang="en-US" sz="1800" b="1" baseline="0" dirty="0">
                          <a:latin typeface="Arial" pitchFamily="34" charset="0"/>
                          <a:cs typeface="Arial" pitchFamily="34" charset="0"/>
                        </a:rPr>
                        <a:t>  </a:t>
                      </a:r>
                      <a:r>
                        <a:rPr lang="en-US" sz="1800" b="1" dirty="0">
                          <a:latin typeface="Arial" pitchFamily="34" charset="0"/>
                          <a:cs typeface="Arial" pitchFamily="34" charset="0"/>
                        </a:rPr>
                        <a:t>bypass graft</a:t>
                      </a:r>
                      <a:endParaRPr lang="en-GB" sz="1800" b="1" dirty="0">
                        <a:latin typeface="Arial" pitchFamily="34" charset="0"/>
                        <a:cs typeface="Arial" pitchFamily="34" charset="0"/>
                      </a:endParaRPr>
                    </a:p>
                  </a:txBody>
                  <a:tcPr marT="45719" marB="45719"/>
                </a:tc>
                <a:tc>
                  <a:txBody>
                    <a:bodyPr/>
                    <a:lstStyle/>
                    <a:p>
                      <a:pPr eaLnBrk="1" hangingPunct="1">
                        <a:lnSpc>
                          <a:spcPct val="100000"/>
                        </a:lnSpc>
                        <a:buFont typeface="Arial" pitchFamily="34" charset="0"/>
                        <a:buChar char="•"/>
                        <a:defRPr/>
                      </a:pPr>
                      <a:r>
                        <a:rPr lang="en-US" sz="1800" b="1" dirty="0">
                          <a:latin typeface="Arial" pitchFamily="34" charset="0"/>
                          <a:cs typeface="Arial" pitchFamily="34" charset="0"/>
                        </a:rPr>
                        <a:t> Yellow nail syndrome</a:t>
                      </a:r>
                    </a:p>
                    <a:p>
                      <a:pPr eaLnBrk="1" hangingPunct="1">
                        <a:lnSpc>
                          <a:spcPct val="100000"/>
                        </a:lnSpc>
                        <a:buFont typeface="Arial" pitchFamily="34" charset="0"/>
                        <a:buNone/>
                        <a:defRPr/>
                      </a:pPr>
                      <a:r>
                        <a:rPr lang="en-US" sz="1800" b="1" dirty="0">
                          <a:latin typeface="Arial" pitchFamily="34" charset="0"/>
                          <a:cs typeface="Arial" pitchFamily="34" charset="0"/>
                        </a:rPr>
                        <a:t>  (and other lymphatic </a:t>
                      </a:r>
                    </a:p>
                    <a:p>
                      <a:pPr eaLnBrk="1" hangingPunct="1">
                        <a:lnSpc>
                          <a:spcPct val="100000"/>
                        </a:lnSpc>
                        <a:buFont typeface="Arial" pitchFamily="34" charset="0"/>
                        <a:buNone/>
                        <a:defRPr/>
                      </a:pPr>
                      <a:r>
                        <a:rPr lang="en-US" sz="1800" b="1" baseline="0" dirty="0">
                          <a:latin typeface="Arial" pitchFamily="34" charset="0"/>
                          <a:cs typeface="Arial" pitchFamily="34" charset="0"/>
                        </a:rPr>
                        <a:t>  </a:t>
                      </a:r>
                      <a:r>
                        <a:rPr lang="en-US" sz="1800" b="1" dirty="0">
                          <a:latin typeface="Arial" pitchFamily="34" charset="0"/>
                          <a:cs typeface="Arial" pitchFamily="34" charset="0"/>
                        </a:rPr>
                        <a:t>disorders  </a:t>
                      </a:r>
                    </a:p>
                    <a:p>
                      <a:pPr eaLnBrk="1" hangingPunct="1">
                        <a:lnSpc>
                          <a:spcPct val="100000"/>
                        </a:lnSpc>
                        <a:buFont typeface="Arial" pitchFamily="34" charset="0"/>
                        <a:buNone/>
                        <a:defRPr/>
                      </a:pPr>
                      <a:r>
                        <a:rPr lang="en-US" sz="1800" b="1" dirty="0" err="1">
                          <a:latin typeface="Arial" pitchFamily="34" charset="0"/>
                          <a:cs typeface="Arial" pitchFamily="34" charset="0"/>
                        </a:rPr>
                        <a:t>Eg</a:t>
                      </a:r>
                      <a:r>
                        <a:rPr lang="en-US" sz="1800" b="1" dirty="0">
                          <a:latin typeface="Arial" pitchFamily="34" charset="0"/>
                          <a:cs typeface="Arial" pitchFamily="34" charset="0"/>
                        </a:rPr>
                        <a:t> </a:t>
                      </a:r>
                      <a:r>
                        <a:rPr lang="en-US" sz="1800" b="1" dirty="0" err="1">
                          <a:latin typeface="Arial" pitchFamily="34" charset="0"/>
                          <a:cs typeface="Arial" pitchFamily="34" charset="0"/>
                        </a:rPr>
                        <a:t>lymphangioleiomyomatosis</a:t>
                      </a:r>
                      <a:r>
                        <a:rPr lang="en-US" sz="1800" b="1" dirty="0">
                          <a:latin typeface="Arial" pitchFamily="34" charset="0"/>
                          <a:cs typeface="Arial" pitchFamily="34" charset="0"/>
                        </a:rPr>
                        <a:t>)</a:t>
                      </a:r>
                    </a:p>
                    <a:p>
                      <a:pPr eaLnBrk="1" hangingPunct="1">
                        <a:lnSpc>
                          <a:spcPct val="100000"/>
                        </a:lnSpc>
                        <a:buFont typeface="Arial" pitchFamily="34" charset="0"/>
                        <a:buChar char="•"/>
                        <a:defRPr/>
                      </a:pPr>
                      <a:r>
                        <a:rPr lang="en-US" sz="1800" b="1" dirty="0">
                          <a:latin typeface="Arial" pitchFamily="34" charset="0"/>
                          <a:cs typeface="Arial" pitchFamily="34" charset="0"/>
                        </a:rPr>
                        <a:t> Drugs</a:t>
                      </a:r>
                    </a:p>
                    <a:p>
                      <a:pPr eaLnBrk="1" hangingPunct="1">
                        <a:lnSpc>
                          <a:spcPct val="100000"/>
                        </a:lnSpc>
                        <a:buFont typeface="Arial" pitchFamily="34" charset="0"/>
                        <a:buChar char="•"/>
                        <a:defRPr/>
                      </a:pPr>
                      <a:r>
                        <a:rPr lang="en-US" sz="1800" b="1" dirty="0">
                          <a:latin typeface="Arial" pitchFamily="34" charset="0"/>
                          <a:cs typeface="Arial" pitchFamily="34" charset="0"/>
                        </a:rPr>
                        <a:t> Fungal infections</a:t>
                      </a:r>
                      <a:endParaRPr lang="en-GB" sz="1800" b="1" dirty="0">
                        <a:latin typeface="Arial" pitchFamily="34" charset="0"/>
                        <a:cs typeface="Arial" pitchFamily="34" charset="0"/>
                      </a:endParaRPr>
                    </a:p>
                  </a:txBody>
                  <a:tcPr marT="45719" marB="45719"/>
                </a:tc>
                <a:extLst>
                  <a:ext uri="{0D108BD9-81ED-4DB2-BD59-A6C34878D82A}">
                    <a16:rowId xmlns:a16="http://schemas.microsoft.com/office/drawing/2014/main" val="10001"/>
                  </a:ext>
                </a:extLst>
              </a:tr>
            </a:tbl>
          </a:graphicData>
        </a:graphic>
      </p:graphicFrame>
      <p:pic>
        <p:nvPicPr>
          <p:cNvPr id="27665" name="Picture 18" descr="http://ts1.mm.bing.net/th?&amp;id=HN.608026541755731704&amp;w=300&amp;h=300&amp;c=0&amp;pid=1.9&amp;rs=0&amp;p=0">
            <a:extLst>
              <a:ext uri="{FF2B5EF4-FFF2-40B4-BE49-F238E27FC236}">
                <a16:creationId xmlns:a16="http://schemas.microsoft.com/office/drawing/2014/main" id="{E9E1F5A9-167B-404B-97F7-90324B5CC0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1262" y="4620418"/>
            <a:ext cx="1814090" cy="136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A296-A3F7-478C-9984-C15115979CC7}"/>
              </a:ext>
            </a:extLst>
          </p:cNvPr>
          <p:cNvSpPr>
            <a:spLocks noGrp="1"/>
          </p:cNvSpPr>
          <p:nvPr>
            <p:ph type="title"/>
          </p:nvPr>
        </p:nvSpPr>
        <p:spPr/>
        <p:txBody>
          <a:bodyPr/>
          <a:lstStyle/>
          <a:p>
            <a:pPr algn="ctr">
              <a:defRPr/>
            </a:pPr>
            <a:r>
              <a:rPr lang="en-US" dirty="0">
                <a:latin typeface="Arial" pitchFamily="34" charset="0"/>
                <a:cs typeface="Arial" pitchFamily="34" charset="0"/>
              </a:rPr>
              <a:t>Transudative Pleural Effusion</a:t>
            </a:r>
            <a:endParaRPr lang="en-GB" dirty="0">
              <a:latin typeface="Arial" pitchFamily="34" charset="0"/>
              <a:cs typeface="Arial" pitchFamily="34" charset="0"/>
            </a:endParaRPr>
          </a:p>
        </p:txBody>
      </p:sp>
      <p:graphicFrame>
        <p:nvGraphicFramePr>
          <p:cNvPr id="4" name="Content Placeholder 3">
            <a:extLst>
              <a:ext uri="{FF2B5EF4-FFF2-40B4-BE49-F238E27FC236}">
                <a16:creationId xmlns:a16="http://schemas.microsoft.com/office/drawing/2014/main" id="{6512D1D9-12C8-40E6-8465-0150641A793C}"/>
              </a:ext>
            </a:extLst>
          </p:cNvPr>
          <p:cNvGraphicFramePr>
            <a:graphicFrameLocks noGrp="1"/>
          </p:cNvGraphicFramePr>
          <p:nvPr>
            <p:ph idx="1"/>
            <p:extLst>
              <p:ext uri="{D42A27DB-BD31-4B8C-83A1-F6EECF244321}">
                <p14:modId xmlns:p14="http://schemas.microsoft.com/office/powerpoint/2010/main" val="471903498"/>
              </p:ext>
            </p:extLst>
          </p:nvPr>
        </p:nvGraphicFramePr>
        <p:xfrm>
          <a:off x="1981200" y="1481139"/>
          <a:ext cx="8229600" cy="4342612"/>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2386608">
                  <a:extLst>
                    <a:ext uri="{9D8B030D-6E8A-4147-A177-3AD203B41FA5}">
                      <a16:colId xmlns:a16="http://schemas.microsoft.com/office/drawing/2014/main" val="20002"/>
                    </a:ext>
                  </a:extLst>
                </a:gridCol>
              </a:tblGrid>
              <a:tr h="1028513">
                <a:tc>
                  <a:txBody>
                    <a:bodyPr/>
                    <a:lstStyle/>
                    <a:p>
                      <a:pPr algn="ctr"/>
                      <a:r>
                        <a:rPr lang="en-US" sz="2400" b="1" dirty="0">
                          <a:latin typeface="Arial" pitchFamily="34" charset="0"/>
                          <a:cs typeface="Arial" pitchFamily="34" charset="0"/>
                        </a:rPr>
                        <a:t>Common causes</a:t>
                      </a:r>
                      <a:endParaRPr lang="en-GB" sz="2400" b="1" dirty="0">
                        <a:latin typeface="Arial" pitchFamily="34" charset="0"/>
                        <a:cs typeface="Arial" pitchFamily="34" charset="0"/>
                      </a:endParaRPr>
                    </a:p>
                  </a:txBody>
                  <a:tcPr marT="45724" marB="45724"/>
                </a:tc>
                <a:tc>
                  <a:txBody>
                    <a:bodyPr/>
                    <a:lstStyle/>
                    <a:p>
                      <a:pPr algn="ctr"/>
                      <a:r>
                        <a:rPr lang="en-US" sz="2400" b="1" dirty="0">
                          <a:latin typeface="Arial" pitchFamily="34" charset="0"/>
                          <a:cs typeface="Arial" pitchFamily="34" charset="0"/>
                        </a:rPr>
                        <a:t>Less common causes</a:t>
                      </a:r>
                      <a:endParaRPr lang="en-GB" sz="2400" b="1" dirty="0">
                        <a:latin typeface="Arial" pitchFamily="34" charset="0"/>
                        <a:cs typeface="Arial" pitchFamily="34" charset="0"/>
                      </a:endParaRPr>
                    </a:p>
                  </a:txBody>
                  <a:tcPr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itchFamily="34" charset="0"/>
                          <a:cs typeface="Arial" pitchFamily="34" charset="0"/>
                        </a:rPr>
                        <a:t>Rare causes</a:t>
                      </a:r>
                    </a:p>
                  </a:txBody>
                  <a:tcPr marT="45724" marB="45724"/>
                </a:tc>
                <a:extLst>
                  <a:ext uri="{0D108BD9-81ED-4DB2-BD59-A6C34878D82A}">
                    <a16:rowId xmlns:a16="http://schemas.microsoft.com/office/drawing/2014/main" val="10000"/>
                  </a:ext>
                </a:extLst>
              </a:tr>
              <a:tr h="3314099">
                <a:tc>
                  <a:txBody>
                    <a:bodyPr/>
                    <a:lstStyle/>
                    <a:p>
                      <a:pPr eaLnBrk="1" hangingPunct="1">
                        <a:lnSpc>
                          <a:spcPct val="100000"/>
                        </a:lnSpc>
                        <a:buFont typeface="Arial" pitchFamily="34" charset="0"/>
                        <a:buChar char="•"/>
                        <a:defRPr/>
                      </a:pPr>
                      <a:r>
                        <a:rPr lang="en-US" sz="2400" b="1" dirty="0">
                          <a:latin typeface="Arial" pitchFamily="34" charset="0"/>
                          <a:cs typeface="Arial" pitchFamily="34" charset="0"/>
                        </a:rPr>
                        <a:t> Left ventricular </a:t>
                      </a:r>
                    </a:p>
                    <a:p>
                      <a:pPr eaLnBrk="1" hangingPunct="1">
                        <a:lnSpc>
                          <a:spcPct val="100000"/>
                        </a:lnSpc>
                        <a:buFont typeface="Arial" pitchFamily="34" charset="0"/>
                        <a:buNone/>
                        <a:defRPr/>
                      </a:pPr>
                      <a:r>
                        <a:rPr lang="en-US" sz="2400" b="1" dirty="0">
                          <a:latin typeface="Arial" pitchFamily="34" charset="0"/>
                          <a:cs typeface="Arial" pitchFamily="34" charset="0"/>
                        </a:rPr>
                        <a:t>   failure</a:t>
                      </a:r>
                    </a:p>
                    <a:p>
                      <a:pPr eaLnBrk="1" hangingPunct="1">
                        <a:lnSpc>
                          <a:spcPct val="100000"/>
                        </a:lnSpc>
                        <a:buFont typeface="Arial" pitchFamily="34" charset="0"/>
                        <a:buChar char="•"/>
                        <a:defRPr/>
                      </a:pPr>
                      <a:r>
                        <a:rPr lang="en-US" sz="2400" b="1" dirty="0">
                          <a:latin typeface="Arial" pitchFamily="34" charset="0"/>
                          <a:cs typeface="Arial" pitchFamily="34" charset="0"/>
                        </a:rPr>
                        <a:t> Liver cirrhosis</a:t>
                      </a:r>
                    </a:p>
                    <a:p>
                      <a:pPr>
                        <a:lnSpc>
                          <a:spcPct val="100000"/>
                        </a:lnSpc>
                        <a:buFont typeface="Arial" pitchFamily="34" charset="0"/>
                        <a:buChar char="•"/>
                      </a:pPr>
                      <a:endParaRPr lang="en-GB" sz="2400" b="1" dirty="0">
                        <a:latin typeface="Arial" pitchFamily="34" charset="0"/>
                        <a:cs typeface="Arial" pitchFamily="34" charset="0"/>
                      </a:endParaRPr>
                    </a:p>
                  </a:txBody>
                  <a:tcPr marT="45724" marB="45724"/>
                </a:tc>
                <a:tc>
                  <a:txBody>
                    <a:bodyPr/>
                    <a:lstStyle/>
                    <a:p>
                      <a:pPr eaLnBrk="1" hangingPunct="1">
                        <a:lnSpc>
                          <a:spcPct val="100000"/>
                        </a:lnSpc>
                        <a:buFont typeface="Arial" pitchFamily="34" charset="0"/>
                        <a:buChar char="•"/>
                        <a:defRPr/>
                      </a:pPr>
                      <a:r>
                        <a:rPr lang="en-US" sz="2400" b="1" dirty="0" err="1">
                          <a:latin typeface="Arial" pitchFamily="34" charset="0"/>
                          <a:cs typeface="Arial" pitchFamily="34" charset="0"/>
                        </a:rPr>
                        <a:t>Hypoalbuminaemia</a:t>
                      </a:r>
                      <a:endParaRPr lang="en-US" sz="2400" b="1" dirty="0">
                        <a:latin typeface="Arial" pitchFamily="34" charset="0"/>
                        <a:cs typeface="Arial" pitchFamily="34" charset="0"/>
                      </a:endParaRPr>
                    </a:p>
                    <a:p>
                      <a:pPr eaLnBrk="1" hangingPunct="1">
                        <a:lnSpc>
                          <a:spcPct val="100000"/>
                        </a:lnSpc>
                        <a:buFont typeface="Arial" pitchFamily="34" charset="0"/>
                        <a:buChar char="•"/>
                        <a:defRPr/>
                      </a:pPr>
                      <a:r>
                        <a:rPr lang="en-US" sz="2400" b="1" dirty="0">
                          <a:latin typeface="Arial" pitchFamily="34" charset="0"/>
                          <a:cs typeface="Arial" pitchFamily="34" charset="0"/>
                        </a:rPr>
                        <a:t>Peritoneal dialysis</a:t>
                      </a:r>
                    </a:p>
                    <a:p>
                      <a:pPr eaLnBrk="1" hangingPunct="1">
                        <a:lnSpc>
                          <a:spcPct val="100000"/>
                        </a:lnSpc>
                        <a:buFont typeface="Arial" pitchFamily="34" charset="0"/>
                        <a:buChar char="•"/>
                        <a:defRPr/>
                      </a:pPr>
                      <a:r>
                        <a:rPr lang="en-US" sz="2400" b="1" dirty="0">
                          <a:latin typeface="Arial" pitchFamily="34" charset="0"/>
                          <a:cs typeface="Arial" pitchFamily="34" charset="0"/>
                        </a:rPr>
                        <a:t>Hypothyroidism</a:t>
                      </a:r>
                    </a:p>
                    <a:p>
                      <a:pPr eaLnBrk="1" hangingPunct="1">
                        <a:lnSpc>
                          <a:spcPct val="100000"/>
                        </a:lnSpc>
                        <a:buFont typeface="Arial" pitchFamily="34" charset="0"/>
                        <a:buChar char="•"/>
                        <a:defRPr/>
                      </a:pPr>
                      <a:r>
                        <a:rPr lang="en-US" sz="2400" b="1" dirty="0">
                          <a:latin typeface="Arial" pitchFamily="34" charset="0"/>
                          <a:cs typeface="Arial" pitchFamily="34" charset="0"/>
                        </a:rPr>
                        <a:t> </a:t>
                      </a:r>
                      <a:r>
                        <a:rPr lang="en-US" sz="2400" b="1" dirty="0" err="1">
                          <a:latin typeface="Arial" pitchFamily="34" charset="0"/>
                          <a:cs typeface="Arial" pitchFamily="34" charset="0"/>
                        </a:rPr>
                        <a:t>Nephrotic</a:t>
                      </a:r>
                      <a:r>
                        <a:rPr lang="en-US" sz="2400" b="1" dirty="0">
                          <a:latin typeface="Arial" pitchFamily="34" charset="0"/>
                          <a:cs typeface="Arial" pitchFamily="34" charset="0"/>
                        </a:rPr>
                        <a:t> syndrome</a:t>
                      </a:r>
                    </a:p>
                    <a:p>
                      <a:pPr eaLnBrk="1" hangingPunct="1">
                        <a:lnSpc>
                          <a:spcPct val="100000"/>
                        </a:lnSpc>
                        <a:buFont typeface="Arial" pitchFamily="34" charset="0"/>
                        <a:buChar char="•"/>
                        <a:defRPr/>
                      </a:pPr>
                      <a:r>
                        <a:rPr lang="en-US" sz="2400" b="1" dirty="0">
                          <a:latin typeface="Arial" pitchFamily="34" charset="0"/>
                          <a:cs typeface="Arial" pitchFamily="34" charset="0"/>
                        </a:rPr>
                        <a:t> Mitral </a:t>
                      </a:r>
                      <a:r>
                        <a:rPr lang="en-US" sz="2400" b="1" dirty="0" err="1">
                          <a:latin typeface="Arial" pitchFamily="34" charset="0"/>
                          <a:cs typeface="Arial" pitchFamily="34" charset="0"/>
                        </a:rPr>
                        <a:t>stenosis</a:t>
                      </a:r>
                      <a:endParaRPr lang="en-US" sz="2400" b="1" dirty="0">
                        <a:latin typeface="Arial" pitchFamily="34" charset="0"/>
                        <a:cs typeface="Arial" pitchFamily="34" charset="0"/>
                      </a:endParaRPr>
                    </a:p>
                    <a:p>
                      <a:pPr>
                        <a:lnSpc>
                          <a:spcPct val="100000"/>
                        </a:lnSpc>
                        <a:buFont typeface="Arial" pitchFamily="34" charset="0"/>
                        <a:buChar char="•"/>
                      </a:pPr>
                      <a:endParaRPr lang="en-GB" sz="2400" b="1" dirty="0">
                        <a:latin typeface="Arial" pitchFamily="34" charset="0"/>
                        <a:cs typeface="Arial" pitchFamily="34" charset="0"/>
                      </a:endParaRPr>
                    </a:p>
                  </a:txBody>
                  <a:tcPr marT="45724" marB="45724"/>
                </a:tc>
                <a:tc>
                  <a:txBody>
                    <a:bodyPr/>
                    <a:lstStyle/>
                    <a:p>
                      <a:pPr eaLnBrk="1" hangingPunct="1">
                        <a:lnSpc>
                          <a:spcPct val="100000"/>
                        </a:lnSpc>
                        <a:buFont typeface="Arial" pitchFamily="34" charset="0"/>
                        <a:buChar char="•"/>
                        <a:defRPr/>
                      </a:pPr>
                      <a:r>
                        <a:rPr lang="en-US" sz="2400" b="1" dirty="0">
                          <a:latin typeface="Arial" pitchFamily="34" charset="0"/>
                          <a:cs typeface="Arial" pitchFamily="34" charset="0"/>
                        </a:rPr>
                        <a:t>Constrictive </a:t>
                      </a:r>
                      <a:r>
                        <a:rPr lang="en-US" sz="2400" b="1" dirty="0" err="1">
                          <a:latin typeface="Arial" pitchFamily="34" charset="0"/>
                          <a:cs typeface="Arial" pitchFamily="34" charset="0"/>
                        </a:rPr>
                        <a:t>pericarditis</a:t>
                      </a:r>
                      <a:endParaRPr lang="en-US" sz="2400" b="1" dirty="0">
                        <a:latin typeface="Arial" pitchFamily="34" charset="0"/>
                        <a:cs typeface="Arial" pitchFamily="34" charset="0"/>
                      </a:endParaRPr>
                    </a:p>
                    <a:p>
                      <a:pPr eaLnBrk="1" hangingPunct="1">
                        <a:lnSpc>
                          <a:spcPct val="100000"/>
                        </a:lnSpc>
                        <a:buFont typeface="Arial" pitchFamily="34" charset="0"/>
                        <a:buChar char="•"/>
                        <a:defRPr/>
                      </a:pPr>
                      <a:r>
                        <a:rPr lang="en-US" sz="2400" b="1" dirty="0" err="1">
                          <a:latin typeface="Arial" pitchFamily="34" charset="0"/>
                          <a:cs typeface="Arial" pitchFamily="34" charset="0"/>
                        </a:rPr>
                        <a:t>Urinothorax</a:t>
                      </a:r>
                      <a:endParaRPr lang="en-US" sz="2400" b="1" dirty="0">
                        <a:latin typeface="Arial" pitchFamily="34" charset="0"/>
                        <a:cs typeface="Arial" pitchFamily="34" charset="0"/>
                      </a:endParaRPr>
                    </a:p>
                    <a:p>
                      <a:pPr eaLnBrk="1" hangingPunct="1">
                        <a:lnSpc>
                          <a:spcPct val="100000"/>
                        </a:lnSpc>
                        <a:buFont typeface="Arial" pitchFamily="34" charset="0"/>
                        <a:buChar char="•"/>
                        <a:defRPr/>
                      </a:pPr>
                      <a:r>
                        <a:rPr lang="en-US" sz="2400" b="1" dirty="0" err="1">
                          <a:latin typeface="Arial" pitchFamily="34" charset="0"/>
                          <a:cs typeface="Arial" pitchFamily="34" charset="0"/>
                        </a:rPr>
                        <a:t>Meigs</a:t>
                      </a:r>
                      <a:r>
                        <a:rPr lang="en-US" sz="2400" b="1" dirty="0">
                          <a:latin typeface="Arial" pitchFamily="34" charset="0"/>
                          <a:cs typeface="Arial" pitchFamily="34" charset="0"/>
                        </a:rPr>
                        <a:t>’ syndrome</a:t>
                      </a:r>
                    </a:p>
                    <a:p>
                      <a:pPr>
                        <a:lnSpc>
                          <a:spcPct val="100000"/>
                        </a:lnSpc>
                        <a:buFont typeface="Arial" pitchFamily="34" charset="0"/>
                        <a:buChar char="•"/>
                      </a:pPr>
                      <a:endParaRPr lang="en-GB" sz="2400" b="1" dirty="0">
                        <a:latin typeface="Arial" pitchFamily="34" charset="0"/>
                        <a:cs typeface="Arial" pitchFamily="34" charset="0"/>
                      </a:endParaRPr>
                    </a:p>
                  </a:txBody>
                  <a:tcPr marT="45724" marB="45724"/>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2A74C05-EEDF-4793-9A34-B13DE71EAAA9}"/>
              </a:ext>
            </a:extLst>
          </p:cNvPr>
          <p:cNvSpPr>
            <a:spLocks noGrp="1"/>
          </p:cNvSpPr>
          <p:nvPr>
            <p:ph type="title"/>
          </p:nvPr>
        </p:nvSpPr>
        <p:spPr bwMode="auto">
          <a:xfrm>
            <a:off x="771020" y="348529"/>
            <a:ext cx="7786687" cy="1143000"/>
          </a:xfrm>
        </p:spPr>
        <p:txBody>
          <a:bodyPr vert="horz" wrap="square" lIns="91440" tIns="45720" rIns="91440" bIns="45720" numCol="1" rtlCol="0" anchor="ctr" anchorCtr="0" compatLnSpc="1">
            <a:prstTxWarp prst="textNoShape">
              <a:avLst/>
            </a:prstTxWarp>
            <a:normAutofit/>
          </a:bodyPr>
          <a:lstStyle/>
          <a:p>
            <a:pPr>
              <a:defRPr/>
            </a:pPr>
            <a:r>
              <a:rPr lang="en-GB" sz="3600" b="1" dirty="0">
                <a:effectLst/>
                <a:latin typeface="Arial" panose="020B0604020202020204" pitchFamily="34" charset="0"/>
                <a:cs typeface="Arial" panose="020B0604020202020204" pitchFamily="34" charset="0"/>
              </a:rPr>
              <a:t>Case 1</a:t>
            </a:r>
          </a:p>
        </p:txBody>
      </p:sp>
      <p:sp>
        <p:nvSpPr>
          <p:cNvPr id="40963" name="Rectangle 3">
            <a:extLst>
              <a:ext uri="{FF2B5EF4-FFF2-40B4-BE49-F238E27FC236}">
                <a16:creationId xmlns:a16="http://schemas.microsoft.com/office/drawing/2014/main" id="{6A22A642-7759-4CBD-A6C7-BADF29E3B9F4}"/>
              </a:ext>
            </a:extLst>
          </p:cNvPr>
          <p:cNvSpPr>
            <a:spLocks noGrp="1"/>
          </p:cNvSpPr>
          <p:nvPr>
            <p:ph type="body" idx="1"/>
          </p:nvPr>
        </p:nvSpPr>
        <p:spPr>
          <a:xfrm>
            <a:off x="595746" y="1701800"/>
            <a:ext cx="9813635" cy="4881562"/>
          </a:xfrm>
        </p:spPr>
        <p:txBody>
          <a:bodyPr/>
          <a:lstStyle/>
          <a:p>
            <a:pPr marL="176213" indent="0">
              <a:buNone/>
            </a:pPr>
            <a:r>
              <a:rPr lang="en-GB" altLang="en-US" sz="2200" b="1" dirty="0">
                <a:latin typeface="Arial" panose="020B0604020202020204" pitchFamily="34" charset="0"/>
                <a:cs typeface="Arial" panose="020B0604020202020204" pitchFamily="34" charset="0"/>
              </a:rPr>
              <a:t>A 62-year-old woman who has congestive heart failure develops pneumonia and a right sided pleural effusion. </a:t>
            </a:r>
            <a:r>
              <a:rPr lang="en-GB" altLang="en-US" sz="2200" b="1" dirty="0" err="1">
                <a:latin typeface="Arial" panose="020B0604020202020204" pitchFamily="34" charset="0"/>
                <a:cs typeface="Arial" panose="020B0604020202020204" pitchFamily="34" charset="0"/>
              </a:rPr>
              <a:t>Thoracentesis</a:t>
            </a:r>
            <a:r>
              <a:rPr lang="en-GB" altLang="en-US" sz="2200" b="1" dirty="0">
                <a:latin typeface="Arial" panose="020B0604020202020204" pitchFamily="34" charset="0"/>
                <a:cs typeface="Arial" panose="020B0604020202020204" pitchFamily="34" charset="0"/>
              </a:rPr>
              <a:t> is performed in an effort to establish whether the pleural effusion is due to congestive heart failure or pneumonia. </a:t>
            </a:r>
          </a:p>
          <a:p>
            <a:pPr marL="176213" indent="0">
              <a:buNone/>
            </a:pPr>
            <a:endParaRPr lang="en-GB" altLang="en-US" sz="1000" b="1" dirty="0">
              <a:latin typeface="Arial" panose="020B0604020202020204" pitchFamily="34" charset="0"/>
              <a:cs typeface="Arial" panose="020B0604020202020204" pitchFamily="34" charset="0"/>
            </a:endParaRPr>
          </a:p>
          <a:p>
            <a:pPr marL="176213" indent="0">
              <a:buNone/>
            </a:pPr>
            <a:r>
              <a:rPr lang="en-GB" altLang="en-US" sz="2200" b="1" dirty="0">
                <a:latin typeface="Arial" panose="020B0604020202020204" pitchFamily="34" charset="0"/>
                <a:cs typeface="Arial" panose="020B0604020202020204" pitchFamily="34" charset="0"/>
              </a:rPr>
              <a:t>Points to favour CCF in history and Examination.</a:t>
            </a:r>
          </a:p>
          <a:p>
            <a:pPr marL="176213" indent="0">
              <a:buNone/>
            </a:pPr>
            <a:endParaRPr lang="en-GB" altLang="en-US" sz="1100" b="1" dirty="0">
              <a:latin typeface="Arial" panose="020B0604020202020204" pitchFamily="34" charset="0"/>
              <a:cs typeface="Arial" panose="020B0604020202020204" pitchFamily="34" charset="0"/>
            </a:endParaRPr>
          </a:p>
          <a:p>
            <a:pPr marL="176213" indent="0">
              <a:buNone/>
            </a:pPr>
            <a:r>
              <a:rPr lang="en-GB" altLang="en-US" sz="2200" b="1" dirty="0">
                <a:latin typeface="Arial" panose="020B0604020202020204" pitchFamily="34" charset="0"/>
                <a:cs typeface="Arial" panose="020B0604020202020204" pitchFamily="34" charset="0"/>
              </a:rPr>
              <a:t>????</a:t>
            </a:r>
            <a:br>
              <a:rPr lang="en-GB" altLang="en-US" sz="2200" dirty="0">
                <a:latin typeface="Arial" panose="020B0604020202020204" pitchFamily="34" charset="0"/>
                <a:cs typeface="Arial" panose="020B0604020202020204" pitchFamily="34" charset="0"/>
              </a:rPr>
            </a:br>
            <a:br>
              <a:rPr lang="en-GB" altLang="en-US" sz="2200" dirty="0"/>
            </a:br>
            <a:endParaRPr lang="en-GB"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Case 1</a:t>
            </a:r>
          </a:p>
        </p:txBody>
      </p:sp>
      <p:sp>
        <p:nvSpPr>
          <p:cNvPr id="3" name="Content Placeholder 2"/>
          <p:cNvSpPr>
            <a:spLocks noGrp="1"/>
          </p:cNvSpPr>
          <p:nvPr>
            <p:ph idx="1"/>
          </p:nvPr>
        </p:nvSpPr>
        <p:spPr/>
        <p:txBody>
          <a:bodyPr/>
          <a:lstStyle/>
          <a:p>
            <a:pPr marL="177800" indent="-68263">
              <a:buNone/>
            </a:pPr>
            <a:r>
              <a:rPr lang="en-GB" altLang="en-US" b="1" dirty="0">
                <a:latin typeface="Arial" panose="020B0604020202020204" pitchFamily="34" charset="0"/>
                <a:cs typeface="Arial" panose="020B0604020202020204" pitchFamily="34" charset="0"/>
              </a:rPr>
              <a:t>Which finding would indicate that the pleural effusion is due to congestive heart failure?</a:t>
            </a:r>
            <a:br>
              <a:rPr lang="en-GB" altLang="en-US" dirty="0"/>
            </a:br>
            <a:br>
              <a:rPr lang="en-GB" altLang="en-US" dirty="0"/>
            </a:br>
            <a:r>
              <a:rPr lang="en-GB" altLang="en-US" b="1" dirty="0">
                <a:solidFill>
                  <a:srgbClr val="0070C0"/>
                </a:solidFill>
                <a:latin typeface="Arial" panose="020B0604020202020204" pitchFamily="34" charset="0"/>
                <a:cs typeface="Arial" panose="020B0604020202020204" pitchFamily="34" charset="0"/>
              </a:rPr>
              <a:t>A.</a:t>
            </a:r>
            <a:r>
              <a:rPr lang="en-GB" altLang="en-US" b="1" dirty="0">
                <a:latin typeface="Arial" panose="020B0604020202020204" pitchFamily="34" charset="0"/>
                <a:cs typeface="Arial" panose="020B0604020202020204" pitchFamily="34" charset="0"/>
              </a:rPr>
              <a:t> A protein content of 6 gm/dl</a:t>
            </a:r>
            <a:br>
              <a:rPr lang="en-GB" altLang="en-US" b="1" dirty="0">
                <a:latin typeface="Arial" panose="020B0604020202020204" pitchFamily="34" charset="0"/>
                <a:cs typeface="Arial" panose="020B0604020202020204" pitchFamily="34" charset="0"/>
              </a:rPr>
            </a:br>
            <a:r>
              <a:rPr lang="en-GB" altLang="en-US" b="1" dirty="0">
                <a:solidFill>
                  <a:srgbClr val="0070C0"/>
                </a:solidFill>
                <a:latin typeface="Arial" panose="020B0604020202020204" pitchFamily="34" charset="0"/>
                <a:cs typeface="Arial" panose="020B0604020202020204" pitchFamily="34" charset="0"/>
              </a:rPr>
              <a:t>B</a:t>
            </a:r>
            <a:r>
              <a:rPr lang="en-GB" altLang="en-US" b="1" dirty="0">
                <a:latin typeface="Arial" panose="020B0604020202020204" pitchFamily="34" charset="0"/>
                <a:cs typeface="Arial" panose="020B0604020202020204" pitchFamily="34" charset="0"/>
              </a:rPr>
              <a:t>. A pH of 7.13</a:t>
            </a:r>
            <a:br>
              <a:rPr lang="en-GB" altLang="en-US" b="1" dirty="0">
                <a:latin typeface="Arial" panose="020B0604020202020204" pitchFamily="34" charset="0"/>
                <a:cs typeface="Arial" panose="020B0604020202020204" pitchFamily="34" charset="0"/>
              </a:rPr>
            </a:br>
            <a:r>
              <a:rPr lang="en-GB" altLang="en-US" b="1" dirty="0">
                <a:solidFill>
                  <a:srgbClr val="0070C0"/>
                </a:solidFill>
                <a:latin typeface="Arial" panose="020B0604020202020204" pitchFamily="34" charset="0"/>
                <a:cs typeface="Arial" panose="020B0604020202020204" pitchFamily="34" charset="0"/>
              </a:rPr>
              <a:t>C</a:t>
            </a:r>
            <a:r>
              <a:rPr lang="en-GB" altLang="en-US" b="1" dirty="0">
                <a:latin typeface="Arial" panose="020B0604020202020204" pitchFamily="34" charset="0"/>
                <a:cs typeface="Arial" panose="020B0604020202020204" pitchFamily="34" charset="0"/>
              </a:rPr>
              <a:t>. A glucose content of 20 mg/dl</a:t>
            </a:r>
            <a:br>
              <a:rPr lang="en-GB" altLang="en-US" b="1" dirty="0">
                <a:latin typeface="Arial" panose="020B0604020202020204" pitchFamily="34" charset="0"/>
                <a:cs typeface="Arial" panose="020B0604020202020204" pitchFamily="34" charset="0"/>
              </a:rPr>
            </a:br>
            <a:r>
              <a:rPr lang="en-GB" altLang="en-US" b="1" dirty="0">
                <a:solidFill>
                  <a:srgbClr val="0070C0"/>
                </a:solidFill>
                <a:latin typeface="Arial" panose="020B0604020202020204" pitchFamily="34" charset="0"/>
                <a:cs typeface="Arial" panose="020B0604020202020204" pitchFamily="34" charset="0"/>
              </a:rPr>
              <a:t>D</a:t>
            </a:r>
            <a:r>
              <a:rPr lang="en-GB" altLang="en-US" b="1" dirty="0">
                <a:latin typeface="Arial" panose="020B0604020202020204" pitchFamily="34" charset="0"/>
                <a:cs typeface="Arial" panose="020B0604020202020204" pitchFamily="34" charset="0"/>
              </a:rPr>
              <a:t>. A lactate </a:t>
            </a:r>
            <a:r>
              <a:rPr lang="en-GB" altLang="en-US" b="1" dirty="0" err="1">
                <a:latin typeface="Arial" panose="020B0604020202020204" pitchFamily="34" charset="0"/>
                <a:cs typeface="Arial" panose="020B0604020202020204" pitchFamily="34" charset="0"/>
              </a:rPr>
              <a:t>dehydrogenase</a:t>
            </a:r>
            <a:r>
              <a:rPr lang="en-GB" altLang="en-US" b="1" dirty="0">
                <a:latin typeface="Arial" panose="020B0604020202020204" pitchFamily="34" charset="0"/>
                <a:cs typeface="Arial" panose="020B0604020202020204" pitchFamily="34" charset="0"/>
              </a:rPr>
              <a:t> (LDH) content of 100</a:t>
            </a:r>
          </a:p>
          <a:p>
            <a:pPr marL="177800" indent="-68263">
              <a:buNone/>
            </a:pPr>
            <a:r>
              <a:rPr lang="en-GB" altLang="en-US" b="1" dirty="0">
                <a:latin typeface="Arial" panose="020B0604020202020204" pitchFamily="34" charset="0"/>
                <a:cs typeface="Arial" panose="020B0604020202020204" pitchFamily="34" charset="0"/>
              </a:rPr>
              <a:t>      mg/dl (with a serum LDH level of 420 mg/dl)</a:t>
            </a:r>
            <a:br>
              <a:rPr lang="en-GB" altLang="en-US" b="1" dirty="0">
                <a:latin typeface="Arial" panose="020B0604020202020204" pitchFamily="34" charset="0"/>
                <a:cs typeface="Arial" panose="020B0604020202020204" pitchFamily="34" charset="0"/>
              </a:rPr>
            </a:br>
            <a:r>
              <a:rPr lang="en-GB" altLang="en-US" b="1" dirty="0">
                <a:solidFill>
                  <a:srgbClr val="0070C0"/>
                </a:solidFill>
                <a:latin typeface="Arial" panose="020B0604020202020204" pitchFamily="34" charset="0"/>
                <a:cs typeface="Arial" panose="020B0604020202020204" pitchFamily="34" charset="0"/>
              </a:rPr>
              <a:t>E</a:t>
            </a:r>
            <a:r>
              <a:rPr lang="en-GB" altLang="en-US" b="1" dirty="0">
                <a:latin typeface="Arial" panose="020B0604020202020204" pitchFamily="34" charset="0"/>
                <a:cs typeface="Arial" panose="020B0604020202020204" pitchFamily="34" charset="0"/>
              </a:rPr>
              <a:t>. A pleural fluid-serum protein ratio of 0.7</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1EE2701-2912-42C6-BDF6-AB3A85088991}"/>
              </a:ext>
            </a:extLst>
          </p:cNvPr>
          <p:cNvSpPr>
            <a:spLocks noGrp="1"/>
          </p:cNvSpPr>
          <p:nvPr>
            <p:ph type="title"/>
          </p:nvPr>
        </p:nvSpPr>
        <p:spPr bwMode="auto"/>
        <p:txBody>
          <a:bodyPr vert="horz" wrap="square" lIns="91440" tIns="45720" rIns="91440" bIns="45720" numCol="1" rtlCol="0" anchor="ctr" anchorCtr="0" compatLnSpc="1">
            <a:prstTxWarp prst="textNoShape">
              <a:avLst/>
            </a:prstTxWarp>
            <a:normAutofit/>
          </a:bodyPr>
          <a:lstStyle/>
          <a:p>
            <a:pPr>
              <a:defRPr/>
            </a:pPr>
            <a:r>
              <a:rPr lang="en-GB" sz="3600" b="1" dirty="0">
                <a:effectLst/>
                <a:latin typeface="Arial" panose="020B0604020202020204" pitchFamily="34" charset="0"/>
                <a:cs typeface="Arial" panose="020B0604020202020204" pitchFamily="34" charset="0"/>
              </a:rPr>
              <a:t>Case 2</a:t>
            </a:r>
          </a:p>
        </p:txBody>
      </p:sp>
      <p:sp>
        <p:nvSpPr>
          <p:cNvPr id="41987" name="Rectangle 3">
            <a:extLst>
              <a:ext uri="{FF2B5EF4-FFF2-40B4-BE49-F238E27FC236}">
                <a16:creationId xmlns:a16="http://schemas.microsoft.com/office/drawing/2014/main" id="{C2B4A06A-F609-4C4E-8832-A8648692BB1A}"/>
              </a:ext>
            </a:extLst>
          </p:cNvPr>
          <p:cNvSpPr>
            <a:spLocks noGrp="1"/>
          </p:cNvSpPr>
          <p:nvPr>
            <p:ph type="body" idx="1"/>
          </p:nvPr>
        </p:nvSpPr>
        <p:spPr>
          <a:xfrm>
            <a:off x="838200" y="1457325"/>
            <a:ext cx="10734964" cy="5400675"/>
          </a:xfrm>
        </p:spPr>
        <p:txBody>
          <a:bodyPr/>
          <a:lstStyle/>
          <a:p>
            <a:pPr eaLnBrk="1" hangingPunct="1">
              <a:lnSpc>
                <a:spcPct val="90000"/>
              </a:lnSpc>
              <a:buFont typeface="Wingdings 3" panose="05040102010807070707" pitchFamily="18" charset="2"/>
              <a:buNone/>
            </a:pPr>
            <a:r>
              <a:rPr lang="en-GB" altLang="en-US" sz="2300" b="1" dirty="0">
                <a:latin typeface="Arial" panose="020B0604020202020204" pitchFamily="34" charset="0"/>
                <a:cs typeface="Arial" panose="020B0604020202020204" pitchFamily="34" charset="0"/>
              </a:rPr>
              <a:t>   A patient is admitted to the hospital with shortness of breath and found to have a pleural effusion on chest X-ray. Thoracentesis is performed and the fluid is sent for laboratory testing. Results of the fluid analysis are: pleural protein 8.0, serum protein 6.5, pleural LDH 500, serum LDH 100. </a:t>
            </a:r>
          </a:p>
          <a:p>
            <a:pPr eaLnBrk="1" hangingPunct="1">
              <a:lnSpc>
                <a:spcPct val="90000"/>
              </a:lnSpc>
              <a:buFont typeface="Wingdings 3" panose="05040102010807070707" pitchFamily="18" charset="2"/>
              <a:buNone/>
            </a:pPr>
            <a:r>
              <a:rPr lang="en-GB" altLang="en-US" sz="2300" b="1" dirty="0">
                <a:latin typeface="Arial" panose="020B0604020202020204" pitchFamily="34" charset="0"/>
                <a:cs typeface="Arial" panose="020B0604020202020204" pitchFamily="34" charset="0"/>
              </a:rPr>
              <a:t>   Based on these findings, which of the following is the most likely </a:t>
            </a:r>
            <a:r>
              <a:rPr lang="en-GB" altLang="en-US" sz="2300" b="1" dirty="0" err="1">
                <a:latin typeface="Arial" panose="020B0604020202020204" pitchFamily="34" charset="0"/>
                <a:cs typeface="Arial" panose="020B0604020202020204" pitchFamily="34" charset="0"/>
              </a:rPr>
              <a:t>etiology</a:t>
            </a:r>
            <a:r>
              <a:rPr lang="en-GB" altLang="en-US" sz="2300" b="1" dirty="0">
                <a:latin typeface="Arial" panose="020B0604020202020204" pitchFamily="34" charset="0"/>
                <a:cs typeface="Arial" panose="020B0604020202020204" pitchFamily="34" charset="0"/>
              </a:rPr>
              <a:t> of the pleural effusion?</a:t>
            </a:r>
            <a:br>
              <a:rPr lang="en-GB" altLang="en-US" sz="2300" dirty="0">
                <a:latin typeface="Arial" panose="020B0604020202020204" pitchFamily="34" charset="0"/>
              </a:rPr>
            </a:br>
            <a:endParaRPr lang="en-GB" altLang="en-US" sz="2300" dirty="0">
              <a:latin typeface="Arial" panose="020B0604020202020204" pitchFamily="34" charset="0"/>
            </a:endParaRPr>
          </a:p>
          <a:p>
            <a:pPr eaLnBrk="1" hangingPunct="1">
              <a:lnSpc>
                <a:spcPct val="120000"/>
              </a:lnSpc>
              <a:buFont typeface="Wingdings 3" panose="05040102010807070707" pitchFamily="18" charset="2"/>
              <a:buNone/>
            </a:pPr>
            <a:r>
              <a:rPr lang="en-GB" altLang="en-US" sz="2300" b="1" dirty="0">
                <a:solidFill>
                  <a:srgbClr val="0070C0"/>
                </a:solidFill>
                <a:latin typeface="Arial" panose="020B0604020202020204" pitchFamily="34" charset="0"/>
              </a:rPr>
              <a:t>   A.</a:t>
            </a:r>
            <a:r>
              <a:rPr lang="en-GB" altLang="en-US" sz="2300" dirty="0">
                <a:latin typeface="Arial" panose="020B0604020202020204" pitchFamily="34" charset="0"/>
              </a:rPr>
              <a:t> </a:t>
            </a:r>
            <a:r>
              <a:rPr lang="en-GB" altLang="en-US" sz="2300" b="1" dirty="0">
                <a:latin typeface="Arial" panose="020B0604020202020204" pitchFamily="34" charset="0"/>
              </a:rPr>
              <a:t>Bacterial</a:t>
            </a:r>
            <a:br>
              <a:rPr lang="en-GB" altLang="en-US" sz="2300" b="1" dirty="0">
                <a:latin typeface="Arial" panose="020B0604020202020204" pitchFamily="34" charset="0"/>
              </a:rPr>
            </a:br>
            <a:r>
              <a:rPr lang="en-GB" altLang="en-US" sz="2300" b="1" dirty="0">
                <a:solidFill>
                  <a:srgbClr val="0070C0"/>
                </a:solidFill>
                <a:latin typeface="Arial" panose="020B0604020202020204" pitchFamily="34" charset="0"/>
              </a:rPr>
              <a:t>B.</a:t>
            </a:r>
            <a:r>
              <a:rPr lang="en-GB" altLang="en-US" sz="2300" b="1" dirty="0">
                <a:latin typeface="Arial" panose="020B0604020202020204" pitchFamily="34" charset="0"/>
              </a:rPr>
              <a:t> Congestive heart failure (CHF)</a:t>
            </a:r>
            <a:br>
              <a:rPr lang="en-GB" altLang="en-US" sz="2300" b="1" dirty="0">
                <a:latin typeface="Arial" panose="020B0604020202020204" pitchFamily="34" charset="0"/>
              </a:rPr>
            </a:br>
            <a:r>
              <a:rPr lang="en-GB" altLang="en-US" sz="2300" b="1" dirty="0">
                <a:solidFill>
                  <a:srgbClr val="0070C0"/>
                </a:solidFill>
                <a:latin typeface="Arial" panose="020B0604020202020204" pitchFamily="34" charset="0"/>
              </a:rPr>
              <a:t>C.</a:t>
            </a:r>
            <a:r>
              <a:rPr lang="en-GB" altLang="en-US" sz="2300" b="1" dirty="0">
                <a:latin typeface="Arial" panose="020B0604020202020204" pitchFamily="34" charset="0"/>
              </a:rPr>
              <a:t> Cirrhosis</a:t>
            </a:r>
            <a:br>
              <a:rPr lang="en-GB" altLang="en-US" sz="2300" b="1" dirty="0">
                <a:latin typeface="Arial" panose="020B0604020202020204" pitchFamily="34" charset="0"/>
              </a:rPr>
            </a:br>
            <a:r>
              <a:rPr lang="en-GB" altLang="en-US" sz="2300" b="1" dirty="0">
                <a:solidFill>
                  <a:srgbClr val="0070C0"/>
                </a:solidFill>
                <a:latin typeface="Arial" panose="020B0604020202020204" pitchFamily="34" charset="0"/>
              </a:rPr>
              <a:t>D.</a:t>
            </a:r>
            <a:r>
              <a:rPr lang="en-GB" altLang="en-US" sz="2300" b="1" dirty="0">
                <a:latin typeface="Arial" panose="020B0604020202020204" pitchFamily="34" charset="0"/>
              </a:rPr>
              <a:t> Nephrotic syndrome</a:t>
            </a:r>
            <a:br>
              <a:rPr lang="en-GB" altLang="en-US" sz="2300" b="1" dirty="0">
                <a:latin typeface="Arial" panose="020B0604020202020204" pitchFamily="34" charset="0"/>
              </a:rPr>
            </a:br>
            <a:r>
              <a:rPr lang="en-GB" altLang="en-US" sz="2300" b="1" dirty="0">
                <a:solidFill>
                  <a:srgbClr val="0070C0"/>
                </a:solidFill>
                <a:latin typeface="Arial" panose="020B0604020202020204" pitchFamily="34" charset="0"/>
              </a:rPr>
              <a:t>E. </a:t>
            </a:r>
            <a:r>
              <a:rPr lang="en-GB" altLang="en-US" sz="2300" b="1" dirty="0">
                <a:latin typeface="Arial" panose="020B0604020202020204" pitchFamily="34" charset="0"/>
              </a:rPr>
              <a:t>Pulmonary embolism</a:t>
            </a:r>
          </a:p>
          <a:p>
            <a:pPr>
              <a:lnSpc>
                <a:spcPct val="90000"/>
              </a:lnSpc>
            </a:pPr>
            <a:endParaRPr lang="en-GB" altLang="en-US" b="1"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9D7E049-0113-4785-828C-7623E0CB2317}"/>
              </a:ext>
            </a:extLst>
          </p:cNvPr>
          <p:cNvSpPr>
            <a:spLocks noGrp="1"/>
          </p:cNvSpPr>
          <p:nvPr>
            <p:ph type="title"/>
          </p:nvPr>
        </p:nvSpPr>
        <p:spPr bwMode="auto">
          <a:xfrm>
            <a:off x="586509" y="346870"/>
            <a:ext cx="8229600" cy="777875"/>
          </a:xfrm>
        </p:spPr>
        <p:txBody>
          <a:bodyPr vert="horz" wrap="square" lIns="91440" tIns="45720" rIns="91440" bIns="45720" numCol="1" rtlCol="0" anchor="ctr" anchorCtr="0" compatLnSpc="1">
            <a:prstTxWarp prst="textNoShape">
              <a:avLst/>
            </a:prstTxWarp>
            <a:normAutofit/>
          </a:bodyPr>
          <a:lstStyle/>
          <a:p>
            <a:pPr>
              <a:defRPr/>
            </a:pPr>
            <a:r>
              <a:rPr lang="en-GB" sz="3600" b="1" dirty="0">
                <a:effectLst/>
                <a:latin typeface="Arial" panose="020B0604020202020204" pitchFamily="34" charset="0"/>
                <a:cs typeface="Arial" panose="020B0604020202020204" pitchFamily="34" charset="0"/>
              </a:rPr>
              <a:t>Case 3</a:t>
            </a:r>
          </a:p>
        </p:txBody>
      </p:sp>
      <p:sp>
        <p:nvSpPr>
          <p:cNvPr id="45059" name="Rectangle 3">
            <a:extLst>
              <a:ext uri="{FF2B5EF4-FFF2-40B4-BE49-F238E27FC236}">
                <a16:creationId xmlns:a16="http://schemas.microsoft.com/office/drawing/2014/main" id="{EDF6D850-62FC-4190-9F3D-C45281108DB5}"/>
              </a:ext>
            </a:extLst>
          </p:cNvPr>
          <p:cNvSpPr>
            <a:spLocks noGrp="1"/>
          </p:cNvSpPr>
          <p:nvPr>
            <p:ph type="body" idx="1"/>
          </p:nvPr>
        </p:nvSpPr>
        <p:spPr>
          <a:xfrm>
            <a:off x="586508" y="1341294"/>
            <a:ext cx="5435601" cy="5026025"/>
          </a:xfrm>
        </p:spPr>
        <p:txBody>
          <a:bodyPr/>
          <a:lstStyle/>
          <a:p>
            <a:pPr marL="88900" indent="20638">
              <a:buNone/>
            </a:pPr>
            <a:r>
              <a:rPr lang="en-GB" altLang="en-US" sz="2000" dirty="0">
                <a:latin typeface="Arial" panose="020B0604020202020204" pitchFamily="34" charset="0"/>
              </a:rPr>
              <a:t>A 37-year-old woman presents with 10-days of progressive exertional </a:t>
            </a:r>
            <a:r>
              <a:rPr lang="en-GB" altLang="en-US" sz="2000" dirty="0" err="1">
                <a:latin typeface="Arial" panose="020B0604020202020204" pitchFamily="34" charset="0"/>
              </a:rPr>
              <a:t>dyspnea</a:t>
            </a:r>
            <a:r>
              <a:rPr lang="en-GB" altLang="en-US" sz="2000" dirty="0">
                <a:latin typeface="Arial" panose="020B0604020202020204" pitchFamily="34" charset="0"/>
              </a:rPr>
              <a:t>. Her review of systems was pretty unremarkable. </a:t>
            </a:r>
          </a:p>
          <a:p>
            <a:pPr marL="88900" indent="20638">
              <a:buNone/>
            </a:pPr>
            <a:r>
              <a:rPr lang="en-GB" altLang="en-US" sz="2000" dirty="0">
                <a:latin typeface="Arial" panose="020B0604020202020204" pitchFamily="34" charset="0"/>
              </a:rPr>
              <a:t>She denied any fevers, chills, cough, sputum production or weight loss. </a:t>
            </a:r>
          </a:p>
          <a:p>
            <a:pPr marL="88900" indent="20638">
              <a:buNone/>
            </a:pPr>
            <a:r>
              <a:rPr lang="en-GB" altLang="en-US" sz="2000" dirty="0">
                <a:latin typeface="Arial" panose="020B0604020202020204" pitchFamily="34" charset="0"/>
              </a:rPr>
              <a:t>The only recent event that she can recall was that she had an upper respiratory tract infection 3 months ago at the same time that multiple family members were sick. Her symptoms resolved without antibiotic therapy. </a:t>
            </a:r>
          </a:p>
          <a:p>
            <a:pPr marL="88900" indent="20638">
              <a:buNone/>
            </a:pPr>
            <a:r>
              <a:rPr lang="en-GB" altLang="en-US" sz="2000" dirty="0">
                <a:latin typeface="Arial" panose="020B0604020202020204" pitchFamily="34" charset="0"/>
              </a:rPr>
              <a:t>Her only past medical history is allergic rhinitis. </a:t>
            </a:r>
          </a:p>
          <a:p>
            <a:pPr marL="88900" indent="20638">
              <a:buNone/>
            </a:pPr>
            <a:r>
              <a:rPr lang="en-GB" altLang="en-US" sz="2000" dirty="0">
                <a:latin typeface="Arial" panose="020B0604020202020204" pitchFamily="34" charset="0"/>
              </a:rPr>
              <a:t>She is a life-long non-smoker and had a recent negative mammogram.  </a:t>
            </a:r>
          </a:p>
          <a:p>
            <a:pPr marL="88900" indent="20638">
              <a:buNone/>
            </a:pPr>
            <a:r>
              <a:rPr lang="en-GB" altLang="en-US" sz="2000" dirty="0">
                <a:latin typeface="Arial" panose="020B0604020202020204" pitchFamily="34" charset="0"/>
              </a:rPr>
              <a:t>A chest x-ray is performed.</a:t>
            </a:r>
          </a:p>
          <a:p>
            <a:pPr marL="88900" indent="20638"/>
            <a:endParaRPr lang="en-GB" altLang="en-US" sz="2000" dirty="0">
              <a:latin typeface="Arial" panose="020B0604020202020204" pitchFamily="34" charset="0"/>
            </a:endParaRPr>
          </a:p>
        </p:txBody>
      </p:sp>
      <p:pic>
        <p:nvPicPr>
          <p:cNvPr id="45060" name="Picture 3" descr="chest x-ray">
            <a:extLst>
              <a:ext uri="{FF2B5EF4-FFF2-40B4-BE49-F238E27FC236}">
                <a16:creationId xmlns:a16="http://schemas.microsoft.com/office/drawing/2014/main" id="{5C4A19EF-B191-42C6-B8FC-7DCE1A268B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724" y="1268414"/>
            <a:ext cx="3860511" cy="426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87C642D-D7DD-47B1-90D9-9D191DF059A1}"/>
              </a:ext>
            </a:extLst>
          </p:cNvPr>
          <p:cNvSpPr>
            <a:spLocks noGrp="1"/>
          </p:cNvSpPr>
          <p:nvPr>
            <p:ph type="title"/>
          </p:nvPr>
        </p:nvSpPr>
        <p:spPr bwMode="auto">
          <a:xfrm>
            <a:off x="533400" y="82405"/>
            <a:ext cx="10515600" cy="1325563"/>
          </a:xfrm>
        </p:spPr>
        <p:txBody>
          <a:bodyPr vert="horz" wrap="square" lIns="91440" tIns="45720" rIns="91440" bIns="45720" numCol="1" rtlCol="0" anchor="ctr" anchorCtr="0" compatLnSpc="1">
            <a:prstTxWarp prst="textNoShape">
              <a:avLst/>
            </a:prstTxWarp>
            <a:normAutofit/>
          </a:bodyPr>
          <a:lstStyle/>
          <a:p>
            <a:pPr>
              <a:defRPr/>
            </a:pPr>
            <a:r>
              <a:rPr lang="en-GB" sz="3600" b="1" dirty="0">
                <a:latin typeface="Arial" charset="0"/>
              </a:rPr>
              <a:t>Case 3</a:t>
            </a:r>
          </a:p>
        </p:txBody>
      </p:sp>
      <p:sp>
        <p:nvSpPr>
          <p:cNvPr id="46083" name="Rectangle 3">
            <a:extLst>
              <a:ext uri="{FF2B5EF4-FFF2-40B4-BE49-F238E27FC236}">
                <a16:creationId xmlns:a16="http://schemas.microsoft.com/office/drawing/2014/main" id="{ABC71CF9-5005-466A-AFF0-8F86FB88D7F9}"/>
              </a:ext>
            </a:extLst>
          </p:cNvPr>
          <p:cNvSpPr>
            <a:spLocks noGrp="1"/>
          </p:cNvSpPr>
          <p:nvPr>
            <p:ph type="body" idx="1"/>
          </p:nvPr>
        </p:nvSpPr>
        <p:spPr>
          <a:xfrm>
            <a:off x="937491" y="1393825"/>
            <a:ext cx="8229600" cy="5099050"/>
          </a:xfrm>
        </p:spPr>
        <p:txBody>
          <a:bodyPr>
            <a:normAutofit fontScale="92500" lnSpcReduction="20000"/>
          </a:bodyPr>
          <a:lstStyle/>
          <a:p>
            <a:pPr>
              <a:lnSpc>
                <a:spcPct val="90000"/>
              </a:lnSpc>
              <a:buFont typeface="Wingdings 3" panose="05040102010807070707" pitchFamily="18" charset="2"/>
              <a:buNone/>
            </a:pPr>
            <a:r>
              <a:rPr lang="en-GB" altLang="en-US" b="1" dirty="0">
                <a:latin typeface="Arial" panose="020B0604020202020204" pitchFamily="34" charset="0"/>
              </a:rPr>
              <a:t>Thoracentesis is performed revealing </a:t>
            </a:r>
          </a:p>
          <a:p>
            <a:pPr>
              <a:lnSpc>
                <a:spcPct val="90000"/>
              </a:lnSpc>
            </a:pPr>
            <a:r>
              <a:rPr lang="en-GB" altLang="en-US" b="1" dirty="0">
                <a:latin typeface="Arial" panose="020B0604020202020204" pitchFamily="34" charset="0"/>
              </a:rPr>
              <a:t>Straw-coloured fluid </a:t>
            </a:r>
          </a:p>
          <a:p>
            <a:pPr>
              <a:lnSpc>
                <a:spcPct val="90000"/>
              </a:lnSpc>
            </a:pPr>
            <a:r>
              <a:rPr lang="en-GB" altLang="en-US" b="1" dirty="0">
                <a:latin typeface="Arial" panose="020B0604020202020204" pitchFamily="34" charset="0"/>
              </a:rPr>
              <a:t>RBC-- 2875</a:t>
            </a:r>
          </a:p>
          <a:p>
            <a:pPr>
              <a:lnSpc>
                <a:spcPct val="90000"/>
              </a:lnSpc>
            </a:pPr>
            <a:r>
              <a:rPr lang="en-GB" altLang="en-US" b="1" dirty="0">
                <a:latin typeface="Arial" panose="020B0604020202020204" pitchFamily="34" charset="0"/>
              </a:rPr>
              <a:t>WBC-- 448 </a:t>
            </a:r>
            <a:r>
              <a:rPr lang="en-GB" altLang="en-US" b="1" dirty="0">
                <a:latin typeface="Arial" panose="020B0604020202020204" pitchFamily="34" charset="0"/>
                <a:sym typeface="Wingdings" panose="05000000000000000000" pitchFamily="2" charset="2"/>
              </a:rPr>
              <a:t> </a:t>
            </a:r>
            <a:r>
              <a:rPr lang="en-GB" altLang="en-US" b="1" dirty="0">
                <a:latin typeface="Arial" panose="020B0604020202020204" pitchFamily="34" charset="0"/>
              </a:rPr>
              <a:t>differential</a:t>
            </a:r>
          </a:p>
          <a:p>
            <a:pPr>
              <a:lnSpc>
                <a:spcPct val="90000"/>
              </a:lnSpc>
              <a:buFont typeface="Wingdings 3" panose="05040102010807070707" pitchFamily="18" charset="2"/>
              <a:buNone/>
            </a:pPr>
            <a:r>
              <a:rPr lang="en-GB" altLang="en-US" b="1" dirty="0">
                <a:latin typeface="Arial" panose="020B0604020202020204" pitchFamily="34" charset="0"/>
              </a:rPr>
              <a:t>     </a:t>
            </a:r>
            <a:r>
              <a:rPr lang="en-GB" altLang="en-US" sz="2400" b="1" dirty="0">
                <a:latin typeface="Arial" panose="020B0604020202020204" pitchFamily="34" charset="0"/>
              </a:rPr>
              <a:t>Polymorphonuclear cells 18% </a:t>
            </a:r>
          </a:p>
          <a:p>
            <a:pPr>
              <a:lnSpc>
                <a:spcPct val="90000"/>
              </a:lnSpc>
              <a:buFont typeface="Wingdings 3" panose="05040102010807070707" pitchFamily="18" charset="2"/>
              <a:buNone/>
            </a:pPr>
            <a:r>
              <a:rPr lang="en-GB" altLang="en-US" sz="2400" b="1" dirty="0">
                <a:latin typeface="Arial" panose="020B0604020202020204" pitchFamily="34" charset="0"/>
              </a:rPr>
              <a:t>      Lymphocytes 37%</a:t>
            </a:r>
          </a:p>
          <a:p>
            <a:pPr>
              <a:lnSpc>
                <a:spcPct val="90000"/>
              </a:lnSpc>
              <a:buFont typeface="Wingdings 3" panose="05040102010807070707" pitchFamily="18" charset="2"/>
              <a:buNone/>
            </a:pPr>
            <a:r>
              <a:rPr lang="en-GB" altLang="en-US" sz="2400" b="1" dirty="0">
                <a:latin typeface="Arial" panose="020B0604020202020204" pitchFamily="34" charset="0"/>
              </a:rPr>
              <a:t>      Macrophages 35% </a:t>
            </a:r>
          </a:p>
          <a:p>
            <a:pPr>
              <a:lnSpc>
                <a:spcPct val="90000"/>
              </a:lnSpc>
              <a:buFont typeface="Wingdings 3" panose="05040102010807070707" pitchFamily="18" charset="2"/>
              <a:buNone/>
            </a:pPr>
            <a:r>
              <a:rPr lang="en-GB" altLang="en-US" sz="2400" b="1" dirty="0">
                <a:latin typeface="Arial" panose="020B0604020202020204" pitchFamily="34" charset="0"/>
              </a:rPr>
              <a:t>      Mesothelial cells 10%</a:t>
            </a:r>
            <a:r>
              <a:rPr lang="en-GB" altLang="en-US" b="1" dirty="0">
                <a:latin typeface="Arial" panose="020B0604020202020204" pitchFamily="34" charset="0"/>
              </a:rPr>
              <a:t>  </a:t>
            </a:r>
          </a:p>
          <a:p>
            <a:pPr>
              <a:lnSpc>
                <a:spcPct val="90000"/>
              </a:lnSpc>
            </a:pPr>
            <a:r>
              <a:rPr lang="en-GB" altLang="en-US" b="1" dirty="0">
                <a:latin typeface="Arial" panose="020B0604020202020204" pitchFamily="34" charset="0"/>
              </a:rPr>
              <a:t>Gram’s stain is negative. </a:t>
            </a:r>
          </a:p>
          <a:p>
            <a:pPr>
              <a:lnSpc>
                <a:spcPct val="90000"/>
              </a:lnSpc>
            </a:pPr>
            <a:r>
              <a:rPr lang="en-GB" altLang="en-US" b="1" dirty="0">
                <a:latin typeface="Arial" panose="020B0604020202020204" pitchFamily="34" charset="0"/>
              </a:rPr>
              <a:t>LDH 406 (serum value 180), </a:t>
            </a:r>
          </a:p>
          <a:p>
            <a:pPr>
              <a:lnSpc>
                <a:spcPct val="90000"/>
              </a:lnSpc>
            </a:pPr>
            <a:r>
              <a:rPr lang="en-GB" altLang="en-US" b="1" dirty="0">
                <a:latin typeface="Arial" panose="020B0604020202020204" pitchFamily="34" charset="0"/>
              </a:rPr>
              <a:t>Total protein 4.7 (serum value 7.0). </a:t>
            </a:r>
          </a:p>
          <a:p>
            <a:pPr>
              <a:lnSpc>
                <a:spcPct val="90000"/>
              </a:lnSpc>
            </a:pPr>
            <a:r>
              <a:rPr lang="en-GB" altLang="en-US" b="1" dirty="0">
                <a:latin typeface="Arial" panose="020B0604020202020204" pitchFamily="34" charset="0"/>
              </a:rPr>
              <a:t>Cytology - no malignant cells are seen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Case 3</a:t>
            </a:r>
          </a:p>
        </p:txBody>
      </p:sp>
      <p:sp>
        <p:nvSpPr>
          <p:cNvPr id="3" name="Content Placeholder 2"/>
          <p:cNvSpPr>
            <a:spLocks noGrp="1"/>
          </p:cNvSpPr>
          <p:nvPr>
            <p:ph idx="1"/>
          </p:nvPr>
        </p:nvSpPr>
        <p:spPr/>
        <p:txBody>
          <a:bodyPr/>
          <a:lstStyle/>
          <a:p>
            <a:r>
              <a:rPr lang="en-GB" dirty="0"/>
              <a:t>What would be the most likely diagnosis?</a:t>
            </a:r>
          </a:p>
          <a:p>
            <a:pPr>
              <a:buNone/>
            </a:pPr>
            <a:endParaRPr lang="en-GB" dirty="0"/>
          </a:p>
          <a:p>
            <a:pPr marL="514350" indent="-514350">
              <a:buAutoNum type="alphaUcParenR"/>
            </a:pPr>
            <a:r>
              <a:rPr lang="en-GB" dirty="0"/>
              <a:t>Malignancy</a:t>
            </a:r>
          </a:p>
          <a:p>
            <a:pPr marL="514350" indent="-514350">
              <a:buAutoNum type="alphaUcParenR"/>
            </a:pPr>
            <a:r>
              <a:rPr lang="en-GB" dirty="0"/>
              <a:t>TB</a:t>
            </a:r>
          </a:p>
          <a:p>
            <a:pPr marL="514350" indent="-514350">
              <a:buAutoNum type="alphaUcParenR"/>
            </a:pPr>
            <a:r>
              <a:rPr lang="en-GB" dirty="0"/>
              <a:t>Connective tissue disorder.</a:t>
            </a:r>
          </a:p>
          <a:p>
            <a:pPr marL="514350" indent="-514350">
              <a:buAutoNum type="alphaUcParenR"/>
            </a:pPr>
            <a:r>
              <a:rPr lang="en-GB" dirty="0"/>
              <a:t>All of the above.</a:t>
            </a:r>
          </a:p>
          <a:p>
            <a:pPr marL="514350" indent="-514350">
              <a:buNone/>
            </a:pPr>
            <a:endParaRPr lang="en-GB" dirty="0"/>
          </a:p>
          <a:p>
            <a:pPr marL="514350" indent="-514350">
              <a:buNone/>
            </a:pPr>
            <a:r>
              <a:rPr lang="en-GB" dirty="0"/>
              <a:t>What further investigations would you like to arrange?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A970-FC0B-4A25-B7DD-EDC29AB101F4}"/>
              </a:ext>
            </a:extLst>
          </p:cNvPr>
          <p:cNvSpPr>
            <a:spLocks noGrp="1"/>
          </p:cNvSpPr>
          <p:nvPr>
            <p:ph type="title"/>
          </p:nvPr>
        </p:nvSpPr>
        <p:spPr/>
        <p:txBody>
          <a:bodyPr/>
          <a:lstStyle/>
          <a:p>
            <a:r>
              <a:rPr lang="en-GB" b="1" dirty="0"/>
              <a:t>Physiology of PF movement</a:t>
            </a:r>
          </a:p>
        </p:txBody>
      </p:sp>
      <p:sp>
        <p:nvSpPr>
          <p:cNvPr id="3" name="Content Placeholder 2">
            <a:extLst>
              <a:ext uri="{FF2B5EF4-FFF2-40B4-BE49-F238E27FC236}">
                <a16:creationId xmlns:a16="http://schemas.microsoft.com/office/drawing/2014/main" id="{20EF336F-975C-4C7F-8860-41A8DB783778}"/>
              </a:ext>
            </a:extLst>
          </p:cNvPr>
          <p:cNvSpPr>
            <a:spLocks noGrp="1"/>
          </p:cNvSpPr>
          <p:nvPr>
            <p:ph idx="1"/>
          </p:nvPr>
        </p:nvSpPr>
        <p:spPr/>
        <p:txBody>
          <a:bodyPr>
            <a:normAutofit fontScale="92500" lnSpcReduction="10000"/>
          </a:bodyPr>
          <a:lstStyle/>
          <a:p>
            <a:r>
              <a:rPr lang="en-US" dirty="0"/>
              <a:t>Under normal conditions, the volume of PF in the pleural space is the result of a dynamic equilibrium between fluid inflow and outflow.</a:t>
            </a:r>
          </a:p>
          <a:p>
            <a:r>
              <a:rPr lang="en-US" dirty="0"/>
              <a:t>The fluid in the pleural space is continuously exchanged and forms a small film about 10 </a:t>
            </a:r>
            <a:r>
              <a:rPr lang="en-US" dirty="0" err="1"/>
              <a:t>μm</a:t>
            </a:r>
            <a:r>
              <a:rPr lang="en-US" dirty="0"/>
              <a:t> thick between the parietal and the visceral pleura that allows one membrane to slide over the other.</a:t>
            </a:r>
          </a:p>
          <a:p>
            <a:r>
              <a:rPr lang="en-US" dirty="0"/>
              <a:t>The PF filtered through the parietal pleura generates a higher pressure gradient than that coming from the visceral pleura. The reason for this difference is that the capillaries of the parietal pleura receive blood from the systemic circulation, whereas those of the visceral pleura receive it from the pulmonary circulation. In other words, in a normal situation, the parietal pleura plays a more relevant role in the filtration of fluid into the pleural space than the visceral pleura.</a:t>
            </a:r>
          </a:p>
          <a:p>
            <a:endParaRPr lang="en-GB" dirty="0"/>
          </a:p>
        </p:txBody>
      </p:sp>
    </p:spTree>
    <p:extLst>
      <p:ext uri="{BB962C8B-B14F-4D97-AF65-F5344CB8AC3E}">
        <p14:creationId xmlns:p14="http://schemas.microsoft.com/office/powerpoint/2010/main" val="389216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chest x-ray">
            <a:extLst>
              <a:ext uri="{FF2B5EF4-FFF2-40B4-BE49-F238E27FC236}">
                <a16:creationId xmlns:a16="http://schemas.microsoft.com/office/drawing/2014/main" id="{88A54569-14FF-4BF8-BB93-98BE99FAEC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58" y="3287713"/>
            <a:ext cx="3487042" cy="34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chest x-ray">
            <a:extLst>
              <a:ext uri="{FF2B5EF4-FFF2-40B4-BE49-F238E27FC236}">
                <a16:creationId xmlns:a16="http://schemas.microsoft.com/office/drawing/2014/main" id="{60F90FFF-B8A6-4D2E-92E4-8805FA0C29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3286125"/>
            <a:ext cx="3847404" cy="343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9">
            <a:extLst>
              <a:ext uri="{FF2B5EF4-FFF2-40B4-BE49-F238E27FC236}">
                <a16:creationId xmlns:a16="http://schemas.microsoft.com/office/drawing/2014/main" id="{802AEBFD-9514-4BDE-8B23-12ACC47A1061}"/>
              </a:ext>
            </a:extLst>
          </p:cNvPr>
          <p:cNvSpPr>
            <a:spLocks noGrp="1"/>
          </p:cNvSpPr>
          <p:nvPr>
            <p:ph type="title" idx="4294967295"/>
          </p:nvPr>
        </p:nvSpPr>
        <p:spPr bwMode="auto">
          <a:xfrm>
            <a:off x="764886" y="138113"/>
            <a:ext cx="7931150" cy="1143000"/>
          </a:xfrm>
        </p:spPr>
        <p:txBody>
          <a:bodyPr vert="horz" wrap="square" lIns="91440" tIns="45720" rIns="91440" bIns="45720" numCol="1" rtlCol="0" anchor="ctr" anchorCtr="0" compatLnSpc="1">
            <a:prstTxWarp prst="textNoShape">
              <a:avLst/>
            </a:prstTxWarp>
            <a:normAutofit/>
          </a:bodyPr>
          <a:lstStyle/>
          <a:p>
            <a:pPr>
              <a:defRPr/>
            </a:pPr>
            <a:r>
              <a:rPr lang="en-GB" sz="3600" b="1" dirty="0">
                <a:latin typeface="Arial" panose="020B0604020202020204" pitchFamily="34" charset="0"/>
                <a:cs typeface="Arial" panose="020B0604020202020204" pitchFamily="34" charset="0"/>
              </a:rPr>
              <a:t>Case 4</a:t>
            </a:r>
          </a:p>
        </p:txBody>
      </p:sp>
      <p:sp>
        <p:nvSpPr>
          <p:cNvPr id="56325" name="Rectangle 10">
            <a:extLst>
              <a:ext uri="{FF2B5EF4-FFF2-40B4-BE49-F238E27FC236}">
                <a16:creationId xmlns:a16="http://schemas.microsoft.com/office/drawing/2014/main" id="{7B6AED7E-52D9-4CF2-9E0C-DA9879D7AE75}"/>
              </a:ext>
            </a:extLst>
          </p:cNvPr>
          <p:cNvSpPr>
            <a:spLocks noGrp="1"/>
          </p:cNvSpPr>
          <p:nvPr>
            <p:ph type="body" sz="half" idx="4294967295"/>
          </p:nvPr>
        </p:nvSpPr>
        <p:spPr>
          <a:xfrm>
            <a:off x="629662" y="1127126"/>
            <a:ext cx="11183647" cy="2160587"/>
          </a:xfrm>
        </p:spPr>
        <p:txBody>
          <a:bodyPr>
            <a:normAutofit/>
          </a:bodyPr>
          <a:lstStyle/>
          <a:p>
            <a:pPr marL="88900" indent="20638">
              <a:spcBef>
                <a:spcPct val="0"/>
              </a:spcBef>
              <a:buNone/>
            </a:pPr>
            <a:r>
              <a:rPr lang="en-GB" altLang="en-US" sz="2000" dirty="0">
                <a:latin typeface="Arial" panose="020B0604020202020204" pitchFamily="34" charset="0"/>
              </a:rPr>
              <a:t>A 45-year-old man is seen in clinic for fever, productive cough and </a:t>
            </a:r>
            <a:r>
              <a:rPr lang="en-GB" altLang="en-US" sz="2000" dirty="0" err="1">
                <a:latin typeface="Arial" panose="020B0604020202020204" pitchFamily="34" charset="0"/>
              </a:rPr>
              <a:t>dyspnea</a:t>
            </a:r>
            <a:r>
              <a:rPr lang="en-GB" altLang="en-US" sz="2000" dirty="0">
                <a:latin typeface="Arial" panose="020B0604020202020204" pitchFamily="34" charset="0"/>
              </a:rPr>
              <a:t> on exertion of several days duration. </a:t>
            </a:r>
          </a:p>
          <a:p>
            <a:pPr marL="88900" indent="20638">
              <a:spcBef>
                <a:spcPct val="0"/>
              </a:spcBef>
              <a:buNone/>
            </a:pPr>
            <a:endParaRPr lang="en-GB" altLang="en-US" sz="1100" dirty="0">
              <a:latin typeface="Arial" panose="020B0604020202020204" pitchFamily="34" charset="0"/>
            </a:endParaRPr>
          </a:p>
          <a:p>
            <a:pPr marL="88900" indent="20638">
              <a:spcBef>
                <a:spcPct val="0"/>
              </a:spcBef>
              <a:buNone/>
            </a:pPr>
            <a:r>
              <a:rPr lang="en-GB" altLang="en-US" sz="2000" dirty="0">
                <a:latin typeface="Arial" panose="020B0604020202020204" pitchFamily="34" charset="0"/>
              </a:rPr>
              <a:t>A chest x-ray revealed a left lower lobe pneumonia but he was deemed stable for outpatient treatment and was sent home on oral levofloxacin. </a:t>
            </a:r>
          </a:p>
          <a:p>
            <a:pPr marL="88900" indent="20638">
              <a:spcBef>
                <a:spcPct val="0"/>
              </a:spcBef>
              <a:buNone/>
            </a:pPr>
            <a:endParaRPr lang="en-GB" altLang="en-US" sz="900" dirty="0">
              <a:latin typeface="Arial" panose="020B0604020202020204" pitchFamily="34" charset="0"/>
            </a:endParaRPr>
          </a:p>
          <a:p>
            <a:pPr marL="88900" indent="20638">
              <a:spcBef>
                <a:spcPct val="0"/>
              </a:spcBef>
              <a:buNone/>
            </a:pPr>
            <a:r>
              <a:rPr lang="en-GB" altLang="en-US" sz="2000" dirty="0">
                <a:latin typeface="Arial" panose="020B0604020202020204" pitchFamily="34" charset="0"/>
              </a:rPr>
              <a:t>Two days later, he returns complaining of increasing fevers, worsening left-sided chest pain and increasing </a:t>
            </a:r>
            <a:r>
              <a:rPr lang="en-GB" altLang="en-US" sz="2000" dirty="0" err="1">
                <a:latin typeface="Arial" panose="020B0604020202020204" pitchFamily="34" charset="0"/>
              </a:rPr>
              <a:t>dyspnea</a:t>
            </a:r>
            <a:r>
              <a:rPr lang="en-GB" altLang="en-US" sz="2000" dirty="0">
                <a:latin typeface="Arial" panose="020B0604020202020204" pitchFamily="34" charset="0"/>
              </a:rPr>
              <a:t>.</a:t>
            </a:r>
            <a:r>
              <a:rPr lang="en-GB" altLang="en-US" sz="1600" dirty="0">
                <a:latin typeface="Arial" panose="020B0604020202020204" pitchFamily="34" charset="0"/>
              </a:rPr>
              <a:t> </a:t>
            </a:r>
          </a:p>
          <a:p>
            <a:pPr marL="88900" indent="20638">
              <a:lnSpc>
                <a:spcPct val="80000"/>
              </a:lnSpc>
            </a:pPr>
            <a:endParaRPr lang="en-GB" altLang="en-US" sz="1600" dirty="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E4A2B190-7B0E-4951-9500-3429B5B860F5}"/>
              </a:ext>
            </a:extLst>
          </p:cNvPr>
          <p:cNvSpPr>
            <a:spLocks noGrp="1"/>
          </p:cNvSpPr>
          <p:nvPr>
            <p:ph type="title" idx="4294967295"/>
          </p:nvPr>
        </p:nvSpPr>
        <p:spPr bwMode="auto">
          <a:xfrm>
            <a:off x="771236" y="376239"/>
            <a:ext cx="7715250" cy="561975"/>
          </a:xfrm>
        </p:spPr>
        <p:txBody>
          <a:bodyPr vert="horz" wrap="square" lIns="91440" tIns="45720" rIns="91440" bIns="45720" numCol="1" rtlCol="0" anchor="ctr" anchorCtr="0" compatLnSpc="1">
            <a:prstTxWarp prst="textNoShape">
              <a:avLst/>
            </a:prstTxWarp>
            <a:normAutofit fontScale="90000"/>
          </a:bodyPr>
          <a:lstStyle/>
          <a:p>
            <a:pPr>
              <a:defRPr/>
            </a:pPr>
            <a:r>
              <a:rPr lang="en-GB" sz="3600" b="1" dirty="0">
                <a:latin typeface="Arial" charset="0"/>
              </a:rPr>
              <a:t>Case 4</a:t>
            </a:r>
          </a:p>
        </p:txBody>
      </p:sp>
      <p:sp>
        <p:nvSpPr>
          <p:cNvPr id="58371" name="Rectangle 5">
            <a:extLst>
              <a:ext uri="{FF2B5EF4-FFF2-40B4-BE49-F238E27FC236}">
                <a16:creationId xmlns:a16="http://schemas.microsoft.com/office/drawing/2014/main" id="{F51502AD-0382-40D6-8DD4-35DA698BB0C6}"/>
              </a:ext>
            </a:extLst>
          </p:cNvPr>
          <p:cNvSpPr>
            <a:spLocks noGrp="1"/>
          </p:cNvSpPr>
          <p:nvPr>
            <p:ph type="body" idx="4294967295"/>
          </p:nvPr>
        </p:nvSpPr>
        <p:spPr>
          <a:xfrm>
            <a:off x="939368" y="1328593"/>
            <a:ext cx="8229600" cy="5327650"/>
          </a:xfrm>
        </p:spPr>
        <p:txBody>
          <a:bodyPr>
            <a:normAutofit lnSpcReduction="10000"/>
          </a:bodyPr>
          <a:lstStyle/>
          <a:p>
            <a:pPr>
              <a:lnSpc>
                <a:spcPct val="90000"/>
              </a:lnSpc>
              <a:spcBef>
                <a:spcPct val="0"/>
              </a:spcBef>
              <a:buClrTx/>
              <a:buSzTx/>
              <a:buFontTx/>
              <a:buNone/>
            </a:pPr>
            <a:r>
              <a:rPr lang="en-GB" altLang="en-US" sz="3100" b="1" dirty="0">
                <a:latin typeface="Arial" panose="020B0604020202020204" pitchFamily="34" charset="0"/>
              </a:rPr>
              <a:t>Pleural fluid </a:t>
            </a:r>
          </a:p>
          <a:p>
            <a:pPr>
              <a:lnSpc>
                <a:spcPct val="90000"/>
              </a:lnSpc>
            </a:pPr>
            <a:r>
              <a:rPr lang="en-GB" altLang="en-US" b="1" dirty="0">
                <a:latin typeface="Arial" panose="020B0604020202020204" pitchFamily="34" charset="0"/>
              </a:rPr>
              <a:t>Appearance- Cloudy</a:t>
            </a:r>
          </a:p>
          <a:p>
            <a:pPr>
              <a:lnSpc>
                <a:spcPct val="90000"/>
              </a:lnSpc>
            </a:pPr>
            <a:r>
              <a:rPr lang="en-GB" altLang="en-US" b="1" dirty="0">
                <a:latin typeface="Arial" panose="020B0604020202020204" pitchFamily="34" charset="0"/>
              </a:rPr>
              <a:t>LDH - 1050 (serum value 135) </a:t>
            </a:r>
          </a:p>
          <a:p>
            <a:pPr>
              <a:lnSpc>
                <a:spcPct val="90000"/>
              </a:lnSpc>
            </a:pPr>
            <a:r>
              <a:rPr lang="en-GB" altLang="en-US" b="1" dirty="0">
                <a:latin typeface="Arial" panose="020B0604020202020204" pitchFamily="34" charset="0"/>
              </a:rPr>
              <a:t>Total protein - 4.8 (serum value 7.8)</a:t>
            </a:r>
          </a:p>
          <a:p>
            <a:pPr>
              <a:lnSpc>
                <a:spcPct val="90000"/>
              </a:lnSpc>
            </a:pPr>
            <a:r>
              <a:rPr lang="en-GB" altLang="en-US" b="1" dirty="0">
                <a:latin typeface="Arial" panose="020B0604020202020204" pitchFamily="34" charset="0"/>
              </a:rPr>
              <a:t>Gram’s stain reveals </a:t>
            </a:r>
          </a:p>
          <a:p>
            <a:pPr lvl="3">
              <a:lnSpc>
                <a:spcPct val="90000"/>
              </a:lnSpc>
            </a:pPr>
            <a:r>
              <a:rPr lang="en-GB" altLang="en-US" sz="2400" b="1" dirty="0">
                <a:latin typeface="Arial" panose="020B0604020202020204" pitchFamily="34" charset="0"/>
              </a:rPr>
              <a:t>WBC 3+ </a:t>
            </a:r>
          </a:p>
          <a:p>
            <a:pPr lvl="3">
              <a:lnSpc>
                <a:spcPct val="90000"/>
              </a:lnSpc>
            </a:pPr>
            <a:r>
              <a:rPr lang="en-GB" altLang="en-US" sz="2400" b="1" dirty="0">
                <a:latin typeface="Arial" panose="020B0604020202020204" pitchFamily="34" charset="0"/>
              </a:rPr>
              <a:t> Gram positive cocci in chains</a:t>
            </a:r>
          </a:p>
          <a:p>
            <a:pPr>
              <a:lnSpc>
                <a:spcPct val="90000"/>
              </a:lnSpc>
            </a:pPr>
            <a:r>
              <a:rPr lang="en-GB" altLang="en-US" b="1" dirty="0">
                <a:latin typeface="Arial" panose="020B0604020202020204" pitchFamily="34" charset="0"/>
              </a:rPr>
              <a:t>WBC differential </a:t>
            </a:r>
          </a:p>
          <a:p>
            <a:pPr lvl="3">
              <a:lnSpc>
                <a:spcPct val="90000"/>
              </a:lnSpc>
            </a:pPr>
            <a:r>
              <a:rPr lang="en-GB" altLang="en-US" sz="2400" b="1" dirty="0">
                <a:latin typeface="Arial" panose="020B0604020202020204" pitchFamily="34" charset="0"/>
              </a:rPr>
              <a:t>polymorphonuclear cells 75% </a:t>
            </a:r>
          </a:p>
          <a:p>
            <a:pPr lvl="3">
              <a:lnSpc>
                <a:spcPct val="90000"/>
              </a:lnSpc>
            </a:pPr>
            <a:r>
              <a:rPr lang="en-GB" altLang="en-US" sz="2400" b="1" dirty="0">
                <a:latin typeface="Arial" panose="020B0604020202020204" pitchFamily="34" charset="0"/>
              </a:rPr>
              <a:t>Monocytes 20%</a:t>
            </a:r>
            <a:r>
              <a:rPr lang="en-GB" altLang="en-US" sz="2800" b="1" dirty="0">
                <a:latin typeface="Arial" panose="020B0604020202020204" pitchFamily="34" charset="0"/>
              </a:rPr>
              <a:t> </a:t>
            </a:r>
          </a:p>
          <a:p>
            <a:pPr>
              <a:lnSpc>
                <a:spcPct val="90000"/>
              </a:lnSpc>
            </a:pPr>
            <a:r>
              <a:rPr lang="en-GB" altLang="en-US" b="1" dirty="0">
                <a:latin typeface="Arial" panose="020B0604020202020204" pitchFamily="34" charset="0"/>
              </a:rPr>
              <a:t>pH is 7.15 </a:t>
            </a:r>
          </a:p>
          <a:p>
            <a:pPr>
              <a:lnSpc>
                <a:spcPct val="90000"/>
              </a:lnSpc>
            </a:pPr>
            <a:r>
              <a:rPr lang="en-GB" altLang="en-US" b="1" dirty="0">
                <a:latin typeface="Arial" panose="020B0604020202020204" pitchFamily="34" charset="0"/>
              </a:rPr>
              <a:t>Glucose is 25.</a:t>
            </a:r>
          </a:p>
          <a:p>
            <a:pPr>
              <a:lnSpc>
                <a:spcPct val="90000"/>
              </a:lnSpc>
            </a:pPr>
            <a:endParaRPr lang="en-GB" altLang="en-US" b="1"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Case 4</a:t>
            </a:r>
          </a:p>
        </p:txBody>
      </p:sp>
      <p:sp>
        <p:nvSpPr>
          <p:cNvPr id="3" name="Content Placeholder 2"/>
          <p:cNvSpPr>
            <a:spLocks noGrp="1"/>
          </p:cNvSpPr>
          <p:nvPr>
            <p:ph idx="1"/>
          </p:nvPr>
        </p:nvSpPr>
        <p:spPr/>
        <p:txBody>
          <a:bodyPr/>
          <a:lstStyle/>
          <a:p>
            <a:r>
              <a:rPr lang="en-GB" dirty="0"/>
              <a:t>What is the diagnosis ?</a:t>
            </a:r>
          </a:p>
          <a:p>
            <a:endParaRPr lang="en-GB" dirty="0"/>
          </a:p>
          <a:p>
            <a:r>
              <a:rPr lang="en-GB" dirty="0"/>
              <a:t> How to manage 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35AD-944A-4F57-8CDD-A8BE70C4D075}"/>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F8546617-3E34-4DA7-886C-A371F74A6DE3}"/>
              </a:ext>
            </a:extLst>
          </p:cNvPr>
          <p:cNvPicPr>
            <a:picLocks noChangeAspect="1"/>
          </p:cNvPicPr>
          <p:nvPr/>
        </p:nvPicPr>
        <p:blipFill>
          <a:blip r:embed="rId2" cstate="print"/>
          <a:stretch>
            <a:fillRect/>
          </a:stretch>
        </p:blipFill>
        <p:spPr>
          <a:xfrm>
            <a:off x="1346200" y="931333"/>
            <a:ext cx="8805333" cy="5257800"/>
          </a:xfrm>
          <a:prstGeom prst="rect">
            <a:avLst/>
          </a:prstGeom>
        </p:spPr>
      </p:pic>
    </p:spTree>
    <p:extLst>
      <p:ext uri="{BB962C8B-B14F-4D97-AF65-F5344CB8AC3E}">
        <p14:creationId xmlns:p14="http://schemas.microsoft.com/office/powerpoint/2010/main" val="3925903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deEgg | thank you image ppt-end slidePowerpoint Templates">
            <a:extLst>
              <a:ext uri="{FF2B5EF4-FFF2-40B4-BE49-F238E27FC236}">
                <a16:creationId xmlns:a16="http://schemas.microsoft.com/office/drawing/2014/main" id="{98E4B6AF-B37F-42FC-9602-E1AD479277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2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D3E6-BD76-400C-B076-BFDB9AF16140}"/>
              </a:ext>
            </a:extLst>
          </p:cNvPr>
          <p:cNvSpPr>
            <a:spLocks noGrp="1"/>
          </p:cNvSpPr>
          <p:nvPr>
            <p:ph type="title"/>
          </p:nvPr>
        </p:nvSpPr>
        <p:spPr>
          <a:xfrm>
            <a:off x="838200" y="365125"/>
            <a:ext cx="10515600" cy="2591138"/>
          </a:xfrm>
        </p:spPr>
        <p:txBody>
          <a:bodyPr/>
          <a:lstStyle/>
          <a:p>
            <a:endParaRPr lang="en-GB" dirty="0"/>
          </a:p>
        </p:txBody>
      </p:sp>
      <p:sp>
        <p:nvSpPr>
          <p:cNvPr id="3" name="Content Placeholder 2">
            <a:extLst>
              <a:ext uri="{FF2B5EF4-FFF2-40B4-BE49-F238E27FC236}">
                <a16:creationId xmlns:a16="http://schemas.microsoft.com/office/drawing/2014/main" id="{B0C2B671-D6BA-41AB-AC37-DB81DF7B9EA3}"/>
              </a:ext>
            </a:extLst>
          </p:cNvPr>
          <p:cNvSpPr>
            <a:spLocks noGrp="1"/>
          </p:cNvSpPr>
          <p:nvPr>
            <p:ph idx="1"/>
          </p:nvPr>
        </p:nvSpPr>
        <p:spPr>
          <a:xfrm>
            <a:off x="838200" y="506027"/>
            <a:ext cx="10515600" cy="5670935"/>
          </a:xfrm>
        </p:spPr>
        <p:txBody>
          <a:bodyPr/>
          <a:lstStyle/>
          <a:p>
            <a:endParaRPr lang="en-US" dirty="0"/>
          </a:p>
          <a:p>
            <a:endParaRPr lang="en-US" dirty="0"/>
          </a:p>
          <a:p>
            <a:r>
              <a:rPr lang="en-US" dirty="0"/>
              <a:t>Under normal conditions, the net rate of PF formation is ≈0.01 mL·kg−1·h−1, hence, in a 60-kg person, about 15 mL·day−1 would enter.</a:t>
            </a:r>
          </a:p>
          <a:p>
            <a:pPr marL="0" indent="0">
              <a:buNone/>
            </a:pPr>
            <a:endParaRPr lang="en-US" dirty="0"/>
          </a:p>
          <a:p>
            <a:r>
              <a:rPr lang="en-US" dirty="0"/>
              <a:t>For a PE to develop, one of the following situations must occur: the amount of fluid passing into the pleural space must be 30 times greater than normal to exceed the rate of lymphatic reabsorption; or lymphatic reabsorption is significantly decreased.</a:t>
            </a:r>
            <a:endParaRPr lang="en-GB" dirty="0"/>
          </a:p>
        </p:txBody>
      </p:sp>
    </p:spTree>
    <p:extLst>
      <p:ext uri="{BB962C8B-B14F-4D97-AF65-F5344CB8AC3E}">
        <p14:creationId xmlns:p14="http://schemas.microsoft.com/office/powerpoint/2010/main" val="64611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0B8-251B-4426-ACC6-2341B5126EBF}"/>
              </a:ext>
            </a:extLst>
          </p:cNvPr>
          <p:cNvSpPr>
            <a:spLocks noGrp="1"/>
          </p:cNvSpPr>
          <p:nvPr>
            <p:ph type="title"/>
          </p:nvPr>
        </p:nvSpPr>
        <p:spPr>
          <a:xfrm>
            <a:off x="850777" y="418391"/>
            <a:ext cx="10515600" cy="1325563"/>
          </a:xfrm>
        </p:spPr>
        <p:txBody>
          <a:bodyPr/>
          <a:lstStyle/>
          <a:p>
            <a:r>
              <a:rPr lang="en-US" b="1" dirty="0"/>
              <a:t>Increased hydrostatic pressure in the capillaries of the visceral pleura</a:t>
            </a:r>
            <a:endParaRPr lang="en-GB" b="1" dirty="0"/>
          </a:p>
        </p:txBody>
      </p:sp>
      <p:sp>
        <p:nvSpPr>
          <p:cNvPr id="3" name="Content Placeholder 2">
            <a:extLst>
              <a:ext uri="{FF2B5EF4-FFF2-40B4-BE49-F238E27FC236}">
                <a16:creationId xmlns:a16="http://schemas.microsoft.com/office/drawing/2014/main" id="{907DC6F4-89D8-4896-9B7B-898A2C3FB30B}"/>
              </a:ext>
            </a:extLst>
          </p:cNvPr>
          <p:cNvSpPr>
            <a:spLocks noGrp="1"/>
          </p:cNvSpPr>
          <p:nvPr>
            <p:ph idx="1"/>
          </p:nvPr>
        </p:nvSpPr>
        <p:spPr>
          <a:xfrm>
            <a:off x="838200" y="2088271"/>
            <a:ext cx="10515600" cy="4351338"/>
          </a:xfrm>
        </p:spPr>
        <p:txBody>
          <a:bodyPr>
            <a:normAutofit/>
          </a:bodyPr>
          <a:lstStyle/>
          <a:p>
            <a:r>
              <a:rPr lang="en-US" dirty="0"/>
              <a:t>Heart failure are a typical case in which increases in systolic and diastolic pressures of the left ventricle result in increased wedge pressures of the pulmonary capillaries and therefore an increase in hydrostatic pressures within the capillaries of the visceral pleura that causes fluid to move into the pleural space. </a:t>
            </a:r>
          </a:p>
          <a:p>
            <a:pPr marL="0" indent="0">
              <a:buNone/>
            </a:pPr>
            <a:endParaRPr lang="en-US" sz="1050" dirty="0"/>
          </a:p>
          <a:p>
            <a:r>
              <a:rPr lang="en-US" dirty="0"/>
              <a:t>Determination of natriuretic peptides secreted by the cardiac ventricles in response to their acute distension may be useful in the diagnosis of these effusions</a:t>
            </a:r>
            <a:endParaRPr lang="en-GB" dirty="0"/>
          </a:p>
        </p:txBody>
      </p:sp>
    </p:spTree>
    <p:extLst>
      <p:ext uri="{BB962C8B-B14F-4D97-AF65-F5344CB8AC3E}">
        <p14:creationId xmlns:p14="http://schemas.microsoft.com/office/powerpoint/2010/main" val="298799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621D-F6EE-4A1A-AAF7-D2141690AC27}"/>
              </a:ext>
            </a:extLst>
          </p:cNvPr>
          <p:cNvSpPr>
            <a:spLocks noGrp="1"/>
          </p:cNvSpPr>
          <p:nvPr>
            <p:ph type="title"/>
          </p:nvPr>
        </p:nvSpPr>
        <p:spPr/>
        <p:txBody>
          <a:bodyPr/>
          <a:lstStyle/>
          <a:p>
            <a:r>
              <a:rPr lang="en-US" b="1" dirty="0"/>
              <a:t>Decrease in oncotic pressure in pleural capillaries</a:t>
            </a:r>
            <a:endParaRPr lang="en-GB" b="1" dirty="0"/>
          </a:p>
        </p:txBody>
      </p:sp>
      <p:sp>
        <p:nvSpPr>
          <p:cNvPr id="3" name="Content Placeholder 2">
            <a:extLst>
              <a:ext uri="{FF2B5EF4-FFF2-40B4-BE49-F238E27FC236}">
                <a16:creationId xmlns:a16="http://schemas.microsoft.com/office/drawing/2014/main" id="{023C254D-D57B-4C9F-9DC9-F12343500FD4}"/>
              </a:ext>
            </a:extLst>
          </p:cNvPr>
          <p:cNvSpPr>
            <a:spLocks noGrp="1"/>
          </p:cNvSpPr>
          <p:nvPr>
            <p:ph idx="1"/>
          </p:nvPr>
        </p:nvSpPr>
        <p:spPr/>
        <p:txBody>
          <a:bodyPr>
            <a:normAutofit/>
          </a:bodyPr>
          <a:lstStyle/>
          <a:p>
            <a:r>
              <a:rPr lang="en-US" dirty="0"/>
              <a:t>This phenomenon occurs in patients with </a:t>
            </a:r>
            <a:r>
              <a:rPr lang="en-US" dirty="0" err="1"/>
              <a:t>hypoalbuminaemia</a:t>
            </a:r>
            <a:r>
              <a:rPr lang="en-US" dirty="0"/>
              <a:t>, or with excessive protein loss from the renal glomerulus (in nephrotic syndrome, for example). In these cases, the small amount of solutes in the pleural capillaries causes a decrease in oncotic pressure, which reduces the attraction of fluids into the capillaries. As a result, fluid accumulates in the pleural space. This fluid mainly comes from the parietal pleura, although the visceral pleura may also contribute. Clinically, this mechanism is a rare cause of large PE, probably due to residual lymphatic reabsorption.</a:t>
            </a:r>
            <a:endParaRPr lang="en-GB" dirty="0"/>
          </a:p>
        </p:txBody>
      </p:sp>
    </p:spTree>
    <p:extLst>
      <p:ext uri="{BB962C8B-B14F-4D97-AF65-F5344CB8AC3E}">
        <p14:creationId xmlns:p14="http://schemas.microsoft.com/office/powerpoint/2010/main" val="329913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E9F7-D658-4A98-84A2-7BE4AC35B219}"/>
              </a:ext>
            </a:extLst>
          </p:cNvPr>
          <p:cNvSpPr>
            <a:spLocks noGrp="1"/>
          </p:cNvSpPr>
          <p:nvPr>
            <p:ph type="title"/>
          </p:nvPr>
        </p:nvSpPr>
        <p:spPr/>
        <p:txBody>
          <a:bodyPr/>
          <a:lstStyle/>
          <a:p>
            <a:r>
              <a:rPr lang="en-US" b="1" dirty="0"/>
              <a:t>Decrease in hydrostatic pressure in the pleural space</a:t>
            </a:r>
            <a:endParaRPr lang="en-GB" b="1" dirty="0"/>
          </a:p>
        </p:txBody>
      </p:sp>
      <p:sp>
        <p:nvSpPr>
          <p:cNvPr id="3" name="Content Placeholder 2">
            <a:extLst>
              <a:ext uri="{FF2B5EF4-FFF2-40B4-BE49-F238E27FC236}">
                <a16:creationId xmlns:a16="http://schemas.microsoft.com/office/drawing/2014/main" id="{4B319F88-D4CC-4AC9-BEDF-99E08CC1A51F}"/>
              </a:ext>
            </a:extLst>
          </p:cNvPr>
          <p:cNvSpPr>
            <a:spLocks noGrp="1"/>
          </p:cNvSpPr>
          <p:nvPr>
            <p:ph idx="1"/>
          </p:nvPr>
        </p:nvSpPr>
        <p:spPr/>
        <p:txBody>
          <a:bodyPr/>
          <a:lstStyle/>
          <a:p>
            <a:r>
              <a:rPr lang="en-US" dirty="0"/>
              <a:t>This type of PE occurs in the trapped lung. The hydrostatic gradient between the pleural space and the parietal pleura rises due to the increased negative pressure in the pleural space; as a result, the net flow of fluid into the pleural space increases to reduce the hydrostatic gradient. In this type of PE, as fluid is removed by thoracentesis, intrapleural hydrostatic pressure becomes even more negative and fluid builds up again in the pleural space.</a:t>
            </a:r>
            <a:endParaRPr lang="en-GB" dirty="0"/>
          </a:p>
        </p:txBody>
      </p:sp>
    </p:spTree>
    <p:extLst>
      <p:ext uri="{BB962C8B-B14F-4D97-AF65-F5344CB8AC3E}">
        <p14:creationId xmlns:p14="http://schemas.microsoft.com/office/powerpoint/2010/main" val="327076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C945-3434-48E6-802E-A7135C51491C}"/>
              </a:ext>
            </a:extLst>
          </p:cNvPr>
          <p:cNvSpPr>
            <a:spLocks noGrp="1"/>
          </p:cNvSpPr>
          <p:nvPr>
            <p:ph type="title"/>
          </p:nvPr>
        </p:nvSpPr>
        <p:spPr/>
        <p:txBody>
          <a:bodyPr/>
          <a:lstStyle/>
          <a:p>
            <a:r>
              <a:rPr lang="en-US" b="1" dirty="0"/>
              <a:t>Increased permeability of pleural capillaries</a:t>
            </a:r>
            <a:endParaRPr lang="en-GB" b="1" dirty="0"/>
          </a:p>
        </p:txBody>
      </p:sp>
      <p:sp>
        <p:nvSpPr>
          <p:cNvPr id="3" name="Content Placeholder 2">
            <a:extLst>
              <a:ext uri="{FF2B5EF4-FFF2-40B4-BE49-F238E27FC236}">
                <a16:creationId xmlns:a16="http://schemas.microsoft.com/office/drawing/2014/main" id="{7290AFB5-DAA7-4588-A17A-0F84CE01753B}"/>
              </a:ext>
            </a:extLst>
          </p:cNvPr>
          <p:cNvSpPr>
            <a:spLocks noGrp="1"/>
          </p:cNvSpPr>
          <p:nvPr>
            <p:ph idx="1"/>
          </p:nvPr>
        </p:nvSpPr>
        <p:spPr/>
        <p:txBody>
          <a:bodyPr/>
          <a:lstStyle/>
          <a:p>
            <a:r>
              <a:rPr lang="en-US" dirty="0"/>
              <a:t>This enables a greater amount of fluid and solutes to enter the pleural space, it is the inflow and outflow that are altered, not pressures.</a:t>
            </a:r>
          </a:p>
          <a:p>
            <a:r>
              <a:rPr lang="en-GB" dirty="0"/>
              <a:t>Microvascular permeability may </a:t>
            </a:r>
            <a:r>
              <a:rPr lang="en-US" dirty="0"/>
              <a:t>increase by the action of two mechanisms: the opening of new spaces between cells (where permeability to water and small solutes increases, but macromolecule filtration is still restricted) or the opening of transcellular pathways (in this case, permeability to macromolecules also increases.</a:t>
            </a:r>
          </a:p>
          <a:p>
            <a:r>
              <a:rPr lang="en-GB" dirty="0"/>
              <a:t>A variety of stimuli </a:t>
            </a:r>
            <a:r>
              <a:rPr lang="en-US" dirty="0"/>
              <a:t>and mediators can cause these effects on the endothelium</a:t>
            </a:r>
            <a:endParaRPr lang="en-GB" dirty="0"/>
          </a:p>
        </p:txBody>
      </p:sp>
    </p:spTree>
    <p:extLst>
      <p:ext uri="{BB962C8B-B14F-4D97-AF65-F5344CB8AC3E}">
        <p14:creationId xmlns:p14="http://schemas.microsoft.com/office/powerpoint/2010/main" val="295161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E72E-D852-4D28-8B56-3B541E708096}"/>
              </a:ext>
            </a:extLst>
          </p:cNvPr>
          <p:cNvSpPr>
            <a:spLocks noGrp="1"/>
          </p:cNvSpPr>
          <p:nvPr>
            <p:ph type="title"/>
          </p:nvPr>
        </p:nvSpPr>
        <p:spPr/>
        <p:txBody>
          <a:bodyPr/>
          <a:lstStyle/>
          <a:p>
            <a:r>
              <a:rPr lang="en-US" b="1" dirty="0"/>
              <a:t>Impaired lymphatic drainage of the pleural space</a:t>
            </a:r>
            <a:endParaRPr lang="en-GB" b="1" dirty="0"/>
          </a:p>
        </p:txBody>
      </p:sp>
      <p:sp>
        <p:nvSpPr>
          <p:cNvPr id="3" name="Content Placeholder 2">
            <a:extLst>
              <a:ext uri="{FF2B5EF4-FFF2-40B4-BE49-F238E27FC236}">
                <a16:creationId xmlns:a16="http://schemas.microsoft.com/office/drawing/2014/main" id="{DEC4F432-18B1-46E8-AA5E-D04E778C55DF}"/>
              </a:ext>
            </a:extLst>
          </p:cNvPr>
          <p:cNvSpPr>
            <a:spLocks noGrp="1"/>
          </p:cNvSpPr>
          <p:nvPr>
            <p:ph idx="1"/>
          </p:nvPr>
        </p:nvSpPr>
        <p:spPr/>
        <p:txBody>
          <a:bodyPr/>
          <a:lstStyle/>
          <a:p>
            <a:r>
              <a:rPr lang="en-US" dirty="0"/>
              <a:t>It is caused by an obstruction somewhere in the lymphatic system, including the stomas and mediastinal lymph nodes, caused by fibrosis, a tumour (usually lymphoma or a mediastinal mass) or lymphatic dysfunction, as in yellow nail syndrome.</a:t>
            </a:r>
          </a:p>
          <a:p>
            <a:pPr marL="0" indent="0">
              <a:buNone/>
            </a:pPr>
            <a:endParaRPr lang="en-US" dirty="0"/>
          </a:p>
          <a:p>
            <a:r>
              <a:rPr lang="en-GB" dirty="0"/>
              <a:t>Both situations will </a:t>
            </a:r>
            <a:r>
              <a:rPr lang="en-US" dirty="0"/>
              <a:t>cause a retrograde accumulation of fluid into the pleural space.</a:t>
            </a:r>
            <a:endParaRPr lang="en-GB" dirty="0"/>
          </a:p>
        </p:txBody>
      </p:sp>
    </p:spTree>
    <p:extLst>
      <p:ext uri="{BB962C8B-B14F-4D97-AF65-F5344CB8AC3E}">
        <p14:creationId xmlns:p14="http://schemas.microsoft.com/office/powerpoint/2010/main" val="1036919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2033</Words>
  <Application>Microsoft Office PowerPoint</Application>
  <PresentationFormat>Widescreen</PresentationFormat>
  <Paragraphs>194</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Wingdings</vt:lpstr>
      <vt:lpstr>Wingdings 3</vt:lpstr>
      <vt:lpstr>Office Theme</vt:lpstr>
      <vt:lpstr>Pleural Effusion </vt:lpstr>
      <vt:lpstr>PowerPoint Presentation</vt:lpstr>
      <vt:lpstr>Physiology of PF movement</vt:lpstr>
      <vt:lpstr>PowerPoint Presentation</vt:lpstr>
      <vt:lpstr>Increased hydrostatic pressure in the capillaries of the visceral pleura</vt:lpstr>
      <vt:lpstr>Decrease in oncotic pressure in pleural capillaries</vt:lpstr>
      <vt:lpstr>Decrease in hydrostatic pressure in the pleural space</vt:lpstr>
      <vt:lpstr>Increased permeability of pleural capillaries</vt:lpstr>
      <vt:lpstr>Impaired lymphatic drainage of the pleural space</vt:lpstr>
      <vt:lpstr>Movement of fluid from the peritoneal space</vt:lpstr>
      <vt:lpstr>Signs and Symptoms</vt:lpstr>
      <vt:lpstr>Investigation of the undiagnosed unilateral pleural effusion.</vt:lpstr>
      <vt:lpstr>Diagnosis</vt:lpstr>
      <vt:lpstr>PowerPoint Presentation</vt:lpstr>
      <vt:lpstr>PowerPoint Presentation</vt:lpstr>
      <vt:lpstr>PowerPoint Presentation</vt:lpstr>
      <vt:lpstr>PowerPoint Presentation</vt:lpstr>
      <vt:lpstr>PowerPoint Presentation</vt:lpstr>
      <vt:lpstr>Question?</vt:lpstr>
      <vt:lpstr>CLASSIFICATION</vt:lpstr>
      <vt:lpstr>PowerPoint Presentation</vt:lpstr>
      <vt:lpstr>Exudative Pleural Effusion</vt:lpstr>
      <vt:lpstr>Transudative Pleural Effusion</vt:lpstr>
      <vt:lpstr>Case 1</vt:lpstr>
      <vt:lpstr>Case 1</vt:lpstr>
      <vt:lpstr>Case 2</vt:lpstr>
      <vt:lpstr>Case 3</vt:lpstr>
      <vt:lpstr>Case 3</vt:lpstr>
      <vt:lpstr>Case 3</vt:lpstr>
      <vt:lpstr>Case 4</vt:lpstr>
      <vt:lpstr>Case 4</vt:lpstr>
      <vt:lpstr>Case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Pleural Effusion.</dc:title>
  <dc:creator>HUSSAIN, MUHAMMAD (BARNSLEY HOSPITAL NHS FOUNDATION TRUST)</dc:creator>
  <cp:lastModifiedBy>SMITH, Emma (BHF LUNDWOOD SURGERY)</cp:lastModifiedBy>
  <cp:revision>18</cp:revision>
  <dcterms:created xsi:type="dcterms:W3CDTF">2024-10-24T12:34:43Z</dcterms:created>
  <dcterms:modified xsi:type="dcterms:W3CDTF">2025-01-13T16:25:56Z</dcterms:modified>
</cp:coreProperties>
</file>