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256" r:id="rId2"/>
    <p:sldId id="266" r:id="rId3"/>
    <p:sldId id="257" r:id="rId4"/>
    <p:sldId id="258" r:id="rId5"/>
    <p:sldId id="260" r:id="rId6"/>
    <p:sldId id="264" r:id="rId7"/>
    <p:sldId id="265" r:id="rId8"/>
    <p:sldId id="282" r:id="rId9"/>
    <p:sldId id="315" r:id="rId10"/>
    <p:sldId id="276" r:id="rId11"/>
    <p:sldId id="319" r:id="rId12"/>
    <p:sldId id="317" r:id="rId13"/>
    <p:sldId id="275" r:id="rId14"/>
    <p:sldId id="261" r:id="rId15"/>
    <p:sldId id="262" r:id="rId16"/>
    <p:sldId id="274" r:id="rId17"/>
    <p:sldId id="273" r:id="rId18"/>
    <p:sldId id="272" r:id="rId19"/>
    <p:sldId id="271" r:id="rId20"/>
    <p:sldId id="278" r:id="rId21"/>
    <p:sldId id="270" r:id="rId22"/>
    <p:sldId id="277" r:id="rId23"/>
    <p:sldId id="269" r:id="rId24"/>
    <p:sldId id="268" r:id="rId25"/>
    <p:sldId id="280" r:id="rId26"/>
    <p:sldId id="316" r:id="rId27"/>
    <p:sldId id="285" r:id="rId28"/>
    <p:sldId id="284" r:id="rId29"/>
    <p:sldId id="295" r:id="rId30"/>
    <p:sldId id="288" r:id="rId31"/>
    <p:sldId id="286" r:id="rId32"/>
    <p:sldId id="289" r:id="rId33"/>
    <p:sldId id="290" r:id="rId34"/>
    <p:sldId id="291" r:id="rId35"/>
    <p:sldId id="292" r:id="rId36"/>
    <p:sldId id="353" r:id="rId37"/>
    <p:sldId id="320" r:id="rId38"/>
    <p:sldId id="296" r:id="rId39"/>
    <p:sldId id="297" r:id="rId40"/>
    <p:sldId id="298" r:id="rId41"/>
    <p:sldId id="299" r:id="rId42"/>
    <p:sldId id="300" r:id="rId43"/>
    <p:sldId id="301" r:id="rId44"/>
    <p:sldId id="302" r:id="rId45"/>
    <p:sldId id="303" r:id="rId46"/>
    <p:sldId id="304" r:id="rId47"/>
    <p:sldId id="305" r:id="rId48"/>
    <p:sldId id="306" r:id="rId49"/>
    <p:sldId id="307" r:id="rId50"/>
    <p:sldId id="310" r:id="rId51"/>
    <p:sldId id="309" r:id="rId52"/>
    <p:sldId id="312" r:id="rId53"/>
    <p:sldId id="311" r:id="rId54"/>
    <p:sldId id="313"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4" d="100"/>
          <a:sy n="104" d="100"/>
        </p:scale>
        <p:origin x="79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007584-7993-4BB8-A7C5-AEB2C0079A44}" type="datetimeFigureOut">
              <a:rPr lang="en-GB" smtClean="0"/>
              <a:t>20/11/2024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71E244-2070-469C-8F4F-D3DD800B7558}" type="slidenum">
              <a:rPr lang="en-GB" smtClean="0"/>
              <a:t>‹#›</a:t>
            </a:fld>
            <a:endParaRPr lang="en-GB"/>
          </a:p>
        </p:txBody>
      </p:sp>
    </p:spTree>
    <p:extLst>
      <p:ext uri="{BB962C8B-B14F-4D97-AF65-F5344CB8AC3E}">
        <p14:creationId xmlns:p14="http://schemas.microsoft.com/office/powerpoint/2010/main" val="18408714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brit-thoracic.org.uk/Portals/0/Clinical%20Information/COPD/COPD%20Consortium/spirometry_in_practice051.pdf"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a:t>This slides suggests</a:t>
            </a:r>
            <a:r>
              <a:rPr lang="en-GB" baseline="0" dirty="0"/>
              <a:t> s</a:t>
            </a:r>
            <a:r>
              <a:rPr lang="en-GB" dirty="0"/>
              <a:t>ome</a:t>
            </a:r>
            <a:r>
              <a:rPr lang="en-GB" baseline="0" dirty="0"/>
              <a:t> points for consideration that relate to not just the ‘quantity’ but the ‘quality’ of spirometry that is being performed within a practice.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GB" baseline="0" dirty="0"/>
              <a:t>The following BTS COPD consortium publication on practical spirometry, which is referred to in this slide, may be a useful resource to leave with a practice: </a:t>
            </a:r>
            <a:r>
              <a:rPr lang="en-GB" i="1" dirty="0"/>
              <a:t>Spirometry in Practice</a:t>
            </a:r>
            <a:r>
              <a:rPr lang="en-GB" i="0" dirty="0"/>
              <a:t>:</a:t>
            </a:r>
            <a:r>
              <a:rPr lang="en-GB" i="0" baseline="0" dirty="0"/>
              <a:t> </a:t>
            </a:r>
            <a:r>
              <a:rPr lang="en-GB" dirty="0">
                <a:hlinkClick r:id="rId3"/>
              </a:rPr>
              <a:t>http://www.brit-thoracic.org.uk/Portals/0/Clinical%20Information/COPD/COPD%20Consortium/spirometry_in_practice051.pdf</a:t>
            </a:r>
            <a:r>
              <a:rPr lang="en-GB" baseline="0" dirty="0"/>
              <a:t>.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GB" baseline="0" dirty="0"/>
              <a:t>The last bullet point in this slide is intended to highlight the limitations of the ERS reference values that are recommended by NICE to benchmark lung function.  In relation to their suitability for use in elderly patients and for black and Asian populations, there are no recommendations made in the NICE guideline on how to apply these reference standards. However, the above-mentioned BTS publication advises on adjustment factors and calculations that can be applied for these groups.  </a:t>
            </a:r>
            <a:endParaRPr lang="en-GB" dirty="0"/>
          </a:p>
          <a:p>
            <a:endParaRPr lang="en-GB" dirty="0"/>
          </a:p>
        </p:txBody>
      </p:sp>
      <p:sp>
        <p:nvSpPr>
          <p:cNvPr id="4" name="Slide Number Placeholder 3"/>
          <p:cNvSpPr>
            <a:spLocks noGrp="1"/>
          </p:cNvSpPr>
          <p:nvPr>
            <p:ph type="sldNum" sz="quarter" idx="10"/>
          </p:nvPr>
        </p:nvSpPr>
        <p:spPr/>
        <p:txBody>
          <a:bodyPr/>
          <a:lstStyle/>
          <a:p>
            <a:pPr>
              <a:defRPr/>
            </a:pPr>
            <a:fld id="{B9F723DF-2A34-47E5-B93C-EEC62EB55A69}" type="slidenum">
              <a:rPr lang="en-GB" smtClean="0"/>
              <a:pPr>
                <a:defRPr/>
              </a:pPr>
              <a:t>8</a:t>
            </a:fld>
            <a:endParaRPr lang="en-GB" dirty="0"/>
          </a:p>
        </p:txBody>
      </p:sp>
    </p:spTree>
    <p:extLst>
      <p:ext uri="{BB962C8B-B14F-4D97-AF65-F5344CB8AC3E}">
        <p14:creationId xmlns:p14="http://schemas.microsoft.com/office/powerpoint/2010/main" val="3191245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GB"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GB" dirty="0"/>
          </a:p>
          <a:p>
            <a:pPr marL="0" marR="0" indent="0" algn="l" defTabSz="914400" rtl="0" eaLnBrk="0" fontAlgn="base" latinLnBrk="0" hangingPunct="0">
              <a:lnSpc>
                <a:spcPct val="100000"/>
              </a:lnSpc>
              <a:spcBef>
                <a:spcPct val="30000"/>
              </a:spcBef>
              <a:spcAft>
                <a:spcPct val="0"/>
              </a:spcAft>
              <a:buClrTx/>
              <a:buSzTx/>
              <a:buFontTx/>
              <a:buNone/>
              <a:tabLst/>
              <a:defRPr/>
            </a:pPr>
            <a:r>
              <a:rPr lang="en-GB" dirty="0"/>
              <a:t>The</a:t>
            </a:r>
            <a:r>
              <a:rPr lang="en-GB" baseline="0" dirty="0"/>
              <a:t> use of spirometry is recommended by NICE, and spirometers are now widely available within primary care. Notably, </a:t>
            </a:r>
            <a:r>
              <a:rPr lang="en-GB" b="1" baseline="0" dirty="0"/>
              <a:t>post-bronchodilator</a:t>
            </a:r>
            <a:r>
              <a:rPr lang="en-GB" baseline="0" dirty="0"/>
              <a:t> spirometry is recommended to help diagnose COPD. We have anecdotal evidence that there is some uncertainty about how to perform post-bronchodilator spirometry; there are also no recommendations in the NICE guideline. Based on guidance from the Global Initiative for Chronic Obstructive Lung Disease (GOLD; http://www.goldcopd.org/), post-bronchodilator spirometry should be performed around 15 minutes after </a:t>
            </a:r>
            <a:r>
              <a:rPr lang="en-GB" b="0" dirty="0"/>
              <a:t>the administration of 400mcg salbutamol;</a:t>
            </a:r>
            <a:r>
              <a:rPr lang="en-GB" b="0" baseline="0" dirty="0"/>
              <a:t> </a:t>
            </a:r>
            <a:r>
              <a:rPr lang="en-GB" b="0" dirty="0"/>
              <a:t>a </a:t>
            </a:r>
            <a:r>
              <a:rPr lang="en-GB" b="0" dirty="0" err="1"/>
              <a:t>pMDI</a:t>
            </a:r>
            <a:r>
              <a:rPr lang="en-GB" b="0" dirty="0"/>
              <a:t> plus</a:t>
            </a:r>
            <a:r>
              <a:rPr lang="en-GB" b="0" baseline="0" dirty="0"/>
              <a:t> a</a:t>
            </a:r>
            <a:r>
              <a:rPr lang="en-GB" b="0" dirty="0"/>
              <a:t> spacer is suitable for this</a:t>
            </a:r>
            <a:r>
              <a:rPr lang="en-GB" b="0" baseline="0" dirty="0"/>
              <a:t> and there is </a:t>
            </a:r>
            <a:r>
              <a:rPr lang="en-GB" b="0" dirty="0"/>
              <a:t>no need to stop any regular meds prior to a post-bronchodilator</a:t>
            </a:r>
            <a:r>
              <a:rPr lang="en-GB" b="0" baseline="0" dirty="0"/>
              <a:t> </a:t>
            </a:r>
            <a:r>
              <a:rPr lang="en-GB" b="0" dirty="0"/>
              <a:t>test. It is good practice to record both ‘actual’ </a:t>
            </a:r>
            <a:r>
              <a:rPr lang="en-GB" b="0" u="sng" dirty="0"/>
              <a:t>and</a:t>
            </a:r>
            <a:r>
              <a:rPr lang="en-GB" b="0" dirty="0"/>
              <a:t> ‘% of predicted’ values</a:t>
            </a:r>
            <a:r>
              <a:rPr lang="en-GB" b="0" baseline="0" dirty="0"/>
              <a:t>. </a:t>
            </a:r>
            <a:r>
              <a:rPr lang="en-GB" baseline="0" dirty="0"/>
              <a:t>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GB" dirty="0"/>
              <a:t>Spirometry</a:t>
            </a:r>
            <a:r>
              <a:rPr lang="en-GB" baseline="0" dirty="0"/>
              <a:t> is also important to grade the severity of airflow obstruction; n.b. new thresholds for severity based on post-bronchodilator spirometry were adopted by NICE in the 2010 COPD guideline (shown in the slide), which are now in line with those used by GOLD. </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GB" dirty="0"/>
          </a:p>
          <a:p>
            <a:pPr marL="0" marR="0" lvl="1" indent="0" algn="l" defTabSz="914400" rtl="0" eaLnBrk="0" fontAlgn="base" latinLnBrk="0" hangingPunct="0">
              <a:lnSpc>
                <a:spcPct val="100000"/>
              </a:lnSpc>
              <a:spcBef>
                <a:spcPct val="30000"/>
              </a:spcBef>
              <a:spcAft>
                <a:spcPct val="0"/>
              </a:spcAft>
              <a:buClrTx/>
              <a:buSzTx/>
              <a:buFontTx/>
              <a:buNone/>
              <a:tabLst/>
              <a:defRPr/>
            </a:pPr>
            <a:r>
              <a:rPr lang="en-GB" dirty="0"/>
              <a:t>To help </a:t>
            </a:r>
            <a:r>
              <a:rPr lang="en-GB" u="sng" dirty="0"/>
              <a:t>early identification</a:t>
            </a:r>
            <a:r>
              <a:rPr lang="en-GB" dirty="0"/>
              <a:t>, NICE also recommend spirometry in patients &gt; 35 </a:t>
            </a:r>
            <a:r>
              <a:rPr lang="en-GB" dirty="0" err="1"/>
              <a:t>yrs</a:t>
            </a:r>
            <a:r>
              <a:rPr lang="en-GB" dirty="0"/>
              <a:t>, current or ex-smokers, who are presenting with chronic cough. Also, NICE recommend that </a:t>
            </a:r>
            <a:r>
              <a:rPr lang="en-GB" i="1" dirty="0"/>
              <a:t>consideration </a:t>
            </a:r>
            <a:r>
              <a:rPr lang="en-GB" i="0" baseline="0" dirty="0"/>
              <a:t> is given to </a:t>
            </a:r>
            <a:r>
              <a:rPr lang="en-GB" dirty="0"/>
              <a:t>screening patients with chronic bronchitis.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dirty="0"/>
          </a:p>
          <a:p>
            <a:pPr marL="0" marR="0" indent="0" algn="l" defTabSz="914400" rtl="0" eaLnBrk="0" fontAlgn="base" latinLnBrk="0" hangingPunct="0">
              <a:lnSpc>
                <a:spcPct val="100000"/>
              </a:lnSpc>
              <a:spcBef>
                <a:spcPct val="30000"/>
              </a:spcBef>
              <a:spcAft>
                <a:spcPct val="0"/>
              </a:spcAft>
              <a:buClrTx/>
              <a:buSzTx/>
              <a:buFontTx/>
              <a:buNone/>
              <a:tabLst/>
              <a:defRPr/>
            </a:pPr>
            <a:r>
              <a:rPr lang="en-GB" b="1" i="1" baseline="0" dirty="0"/>
              <a:t>A note about QOF indicators relating to spirometry: </a:t>
            </a:r>
          </a:p>
          <a:p>
            <a:r>
              <a:rPr lang="en-GB" baseline="0" dirty="0"/>
              <a:t>In the 2012/13 QOF guidance, there are two indicators relating to the use of spirometry in COPD: </a:t>
            </a:r>
          </a:p>
          <a:p>
            <a:r>
              <a:rPr lang="en-GB" sz="1200" b="0" i="0" u="none" strike="noStrike" kern="1200" baseline="0" dirty="0">
                <a:solidFill>
                  <a:schemeClr val="tx1"/>
                </a:solidFill>
                <a:latin typeface="+mn-lt"/>
                <a:ea typeface="+mn-ea"/>
                <a:cs typeface="+mn-cs"/>
              </a:rPr>
              <a:t> - </a:t>
            </a:r>
            <a:r>
              <a:rPr lang="en-GB" sz="1200" b="1" i="0" u="none" strike="noStrike" kern="1200" baseline="0" dirty="0">
                <a:solidFill>
                  <a:schemeClr val="tx1"/>
                </a:solidFill>
                <a:latin typeface="+mn-lt"/>
                <a:ea typeface="+mn-ea"/>
                <a:cs typeface="+mn-cs"/>
              </a:rPr>
              <a:t>COPD15</a:t>
            </a:r>
            <a:r>
              <a:rPr lang="en-GB" sz="1200" b="0" i="0" u="none" strike="noStrike" kern="1200" baseline="0" dirty="0">
                <a:solidFill>
                  <a:schemeClr val="tx1"/>
                </a:solidFill>
                <a:latin typeface="+mn-lt"/>
                <a:ea typeface="+mn-ea"/>
                <a:cs typeface="+mn-cs"/>
              </a:rPr>
              <a:t>: the percentage of all patients with COPD diagnosed after 1 April 2011 in whom the diagnosis has been confirmed by post bronchodilator spirometry (5 points)</a:t>
            </a:r>
          </a:p>
          <a:p>
            <a:pPr marL="171450" indent="-171450">
              <a:buFontTx/>
              <a:buChar char="-"/>
            </a:pPr>
            <a:r>
              <a:rPr lang="en-GB" sz="1200" b="1" i="0" u="none" strike="noStrike" kern="1200" baseline="0" dirty="0">
                <a:solidFill>
                  <a:schemeClr val="tx1"/>
                </a:solidFill>
                <a:latin typeface="+mn-lt"/>
                <a:ea typeface="+mn-ea"/>
                <a:cs typeface="+mn-cs"/>
              </a:rPr>
              <a:t>COPD10</a:t>
            </a:r>
            <a:r>
              <a:rPr lang="en-GB" sz="1200" b="0" i="0" u="none" strike="noStrike" kern="1200" baseline="0" dirty="0">
                <a:solidFill>
                  <a:schemeClr val="tx1"/>
                </a:solidFill>
                <a:latin typeface="+mn-lt"/>
                <a:ea typeface="+mn-ea"/>
                <a:cs typeface="+mn-cs"/>
              </a:rPr>
              <a:t>: the percentage of patients with COPD with a record of FEV1 in the preceding 15 months’ (7 points). </a:t>
            </a:r>
          </a:p>
          <a:p>
            <a:pPr marL="0" indent="0">
              <a:buFontTx/>
              <a:buNone/>
            </a:pPr>
            <a:r>
              <a:rPr lang="en-GB" sz="1200" b="0" i="0" u="none" strike="noStrike" kern="1200" baseline="0" dirty="0">
                <a:solidFill>
                  <a:schemeClr val="tx1"/>
                </a:solidFill>
                <a:latin typeface="+mn-lt"/>
                <a:ea typeface="+mn-ea"/>
                <a:cs typeface="+mn-cs"/>
              </a:rPr>
              <a:t>QOF guidance is available at http://www.bma.org.uk/images/qofguidance2012-2013_tcm41-212149.pdf. </a:t>
            </a:r>
            <a:endParaRPr lang="en-GB" baseline="0"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a:defRPr/>
            </a:pPr>
            <a:fld id="{B9F723DF-2A34-47E5-B93C-EEC62EB55A69}" type="slidenum">
              <a:rPr lang="en-GB" smtClean="0"/>
              <a:pPr>
                <a:defRPr/>
              </a:pPr>
              <a:t>9</a:t>
            </a:fld>
            <a:endParaRPr lang="en-GB" dirty="0"/>
          </a:p>
        </p:txBody>
      </p:sp>
    </p:spTree>
    <p:extLst>
      <p:ext uri="{BB962C8B-B14F-4D97-AF65-F5344CB8AC3E}">
        <p14:creationId xmlns:p14="http://schemas.microsoft.com/office/powerpoint/2010/main" val="1615572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a:t>
            </a:r>
            <a:r>
              <a:rPr lang="en-GB" baseline="0" dirty="0"/>
              <a:t> differential diagnosis of asthma and COPD can be tricky.  The two conditions can co-exist (in around 20% of patients). As stated in an earlier slide, a key feature of asthma is the variable and reversible nature of the obstruction, which is not found with COPD.  However in advanced asthma obstruction may not be reversible, due to airway remodelling. </a:t>
            </a:r>
          </a:p>
          <a:p>
            <a:endParaRPr lang="en-GB" baseline="0" dirty="0"/>
          </a:p>
          <a:p>
            <a:r>
              <a:rPr lang="en-GB" baseline="0" dirty="0"/>
              <a:t>Recommendations from NICE are presented in this slide to help differentiate the two conditions.  </a:t>
            </a:r>
          </a:p>
          <a:p>
            <a:endParaRPr lang="en-GB" baseline="0" dirty="0"/>
          </a:p>
          <a:p>
            <a:r>
              <a:rPr lang="en-GB" i="1" baseline="0" dirty="0"/>
              <a:t>Some additional notes on ‘reversibility testing’ for COPD follow, as based on guidance from GOLD</a:t>
            </a:r>
            <a:r>
              <a:rPr lang="en-GB" i="1" baseline="30000" dirty="0"/>
              <a:t>5</a:t>
            </a:r>
            <a:r>
              <a:rPr lang="en-GB" i="1" baseline="0" dirty="0"/>
              <a:t>:</a:t>
            </a:r>
          </a:p>
          <a:p>
            <a:r>
              <a:rPr lang="en-GB" baseline="0" dirty="0"/>
              <a:t>- perform the spirometric test when a patient is clinically stable and free from respiratory infection</a:t>
            </a:r>
          </a:p>
          <a:p>
            <a:r>
              <a:rPr lang="en-GB" baseline="0" dirty="0"/>
              <a:t>- patients should not have taken short-acting bronchodilators within the previous six hours, or long-acting bronchodilators within the previous 12 hours, or </a:t>
            </a:r>
            <a:r>
              <a:rPr lang="en-GB" baseline="0" dirty="0" err="1"/>
              <a:t>s.r.</a:t>
            </a:r>
            <a:r>
              <a:rPr lang="en-GB" baseline="0" dirty="0"/>
              <a:t> theophylline within the previous 24 hours</a:t>
            </a:r>
          </a:p>
          <a:p>
            <a:pPr marL="171450" indent="-171450">
              <a:buFontTx/>
              <a:buChar char="-"/>
            </a:pPr>
            <a:r>
              <a:rPr lang="en-GB" baseline="0" dirty="0"/>
              <a:t>measure FEV</a:t>
            </a:r>
            <a:r>
              <a:rPr lang="en-GB" baseline="-25000" dirty="0"/>
              <a:t>1</a:t>
            </a:r>
            <a:r>
              <a:rPr lang="en-GB" baseline="0" dirty="0"/>
              <a:t> before administering a bronchodilator</a:t>
            </a:r>
          </a:p>
          <a:p>
            <a:pPr marL="171450" indent="-171450">
              <a:buFontTx/>
              <a:buChar char="-"/>
            </a:pPr>
            <a:r>
              <a:rPr lang="en-GB" baseline="0" dirty="0"/>
              <a:t>administer the bronchodilator (e.g. 400 micrograms salbutamol via a spacer)</a:t>
            </a:r>
          </a:p>
          <a:p>
            <a:pPr marL="171450" indent="-171450">
              <a:buFontTx/>
              <a:buChar char="-"/>
            </a:pPr>
            <a:r>
              <a:rPr lang="en-GB" baseline="0" dirty="0"/>
              <a:t>wait 15 minutes and measure FEV</a:t>
            </a:r>
            <a:r>
              <a:rPr lang="en-GB" baseline="-25000" dirty="0"/>
              <a:t>1</a:t>
            </a:r>
            <a:r>
              <a:rPr lang="en-GB" baseline="0" dirty="0"/>
              <a:t> again</a:t>
            </a:r>
          </a:p>
          <a:p>
            <a:r>
              <a:rPr lang="en-GB" baseline="0" dirty="0"/>
              <a:t>    </a:t>
            </a:r>
            <a:endParaRPr lang="en-GB" dirty="0"/>
          </a:p>
        </p:txBody>
      </p:sp>
      <p:sp>
        <p:nvSpPr>
          <p:cNvPr id="4" name="Slide Number Placeholder 3"/>
          <p:cNvSpPr>
            <a:spLocks noGrp="1"/>
          </p:cNvSpPr>
          <p:nvPr>
            <p:ph type="sldNum" sz="quarter" idx="10"/>
          </p:nvPr>
        </p:nvSpPr>
        <p:spPr/>
        <p:txBody>
          <a:bodyPr/>
          <a:lstStyle/>
          <a:p>
            <a:pPr>
              <a:defRPr/>
            </a:pPr>
            <a:fld id="{B9F723DF-2A34-47E5-B93C-EEC62EB55A69}" type="slidenum">
              <a:rPr lang="en-GB" smtClean="0"/>
              <a:pPr>
                <a:defRPr/>
              </a:pPr>
              <a:t>11</a:t>
            </a:fld>
            <a:endParaRPr lang="en-GB" dirty="0"/>
          </a:p>
        </p:txBody>
      </p:sp>
    </p:spTree>
    <p:extLst>
      <p:ext uri="{BB962C8B-B14F-4D97-AF65-F5344CB8AC3E}">
        <p14:creationId xmlns:p14="http://schemas.microsoft.com/office/powerpoint/2010/main" val="3975754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summarises other tests that may help in the diagnosis and management of</a:t>
            </a:r>
            <a:r>
              <a:rPr lang="en-GB" baseline="0" dirty="0"/>
              <a:t> the condition, as recommended by NICE. </a:t>
            </a:r>
            <a:endParaRPr lang="en-GB" dirty="0"/>
          </a:p>
        </p:txBody>
      </p:sp>
      <p:sp>
        <p:nvSpPr>
          <p:cNvPr id="4" name="Slide Number Placeholder 3"/>
          <p:cNvSpPr>
            <a:spLocks noGrp="1"/>
          </p:cNvSpPr>
          <p:nvPr>
            <p:ph type="sldNum" sz="quarter" idx="10"/>
          </p:nvPr>
        </p:nvSpPr>
        <p:spPr/>
        <p:txBody>
          <a:bodyPr/>
          <a:lstStyle/>
          <a:p>
            <a:pPr>
              <a:defRPr/>
            </a:pPr>
            <a:fld id="{B9F723DF-2A34-47E5-B93C-EEC62EB55A69}" type="slidenum">
              <a:rPr lang="en-GB" smtClean="0"/>
              <a:pPr>
                <a:defRPr/>
              </a:pPr>
              <a:t>12</a:t>
            </a:fld>
            <a:endParaRPr lang="en-GB" dirty="0"/>
          </a:p>
        </p:txBody>
      </p:sp>
    </p:spTree>
    <p:extLst>
      <p:ext uri="{BB962C8B-B14F-4D97-AF65-F5344CB8AC3E}">
        <p14:creationId xmlns:p14="http://schemas.microsoft.com/office/powerpoint/2010/main" val="9645567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963E3-0BCD-605D-FCB5-49B8220B24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D88A094-D59D-6ACA-2650-B5A7C84311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11A5348-C927-C3CD-AA38-FC6CB0F705CE}"/>
              </a:ext>
            </a:extLst>
          </p:cNvPr>
          <p:cNvSpPr>
            <a:spLocks noGrp="1"/>
          </p:cNvSpPr>
          <p:nvPr>
            <p:ph type="dt" sz="half" idx="10"/>
          </p:nvPr>
        </p:nvSpPr>
        <p:spPr/>
        <p:txBody>
          <a:bodyPr/>
          <a:lstStyle/>
          <a:p>
            <a:fld id="{C9C062C7-B303-463A-A21E-3783526582E7}" type="datetimeFigureOut">
              <a:rPr lang="en-GB" smtClean="0"/>
              <a:t>20/11/2024</a:t>
            </a:fld>
            <a:endParaRPr lang="en-GB"/>
          </a:p>
        </p:txBody>
      </p:sp>
      <p:sp>
        <p:nvSpPr>
          <p:cNvPr id="5" name="Footer Placeholder 4">
            <a:extLst>
              <a:ext uri="{FF2B5EF4-FFF2-40B4-BE49-F238E27FC236}">
                <a16:creationId xmlns:a16="http://schemas.microsoft.com/office/drawing/2014/main" id="{9E8EBC4C-0307-E38F-7A1B-4839099BBF1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26BF920-0045-8197-04A3-8D7BDEA3CCCD}"/>
              </a:ext>
            </a:extLst>
          </p:cNvPr>
          <p:cNvSpPr>
            <a:spLocks noGrp="1"/>
          </p:cNvSpPr>
          <p:nvPr>
            <p:ph type="sldNum" sz="quarter" idx="12"/>
          </p:nvPr>
        </p:nvSpPr>
        <p:spPr/>
        <p:txBody>
          <a:bodyPr/>
          <a:lstStyle/>
          <a:p>
            <a:fld id="{B0540A16-3E3B-404B-BE0F-17666BADF088}" type="slidenum">
              <a:rPr lang="en-GB" smtClean="0"/>
              <a:t>‹#›</a:t>
            </a:fld>
            <a:endParaRPr lang="en-GB"/>
          </a:p>
        </p:txBody>
      </p:sp>
    </p:spTree>
    <p:extLst>
      <p:ext uri="{BB962C8B-B14F-4D97-AF65-F5344CB8AC3E}">
        <p14:creationId xmlns:p14="http://schemas.microsoft.com/office/powerpoint/2010/main" val="4992775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AA925-AAD1-7418-B9E0-EC95A56CE34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4514E3C-4502-FBB6-1347-47044C23767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3B952F2-F013-816C-F86D-8C56971D6020}"/>
              </a:ext>
            </a:extLst>
          </p:cNvPr>
          <p:cNvSpPr>
            <a:spLocks noGrp="1"/>
          </p:cNvSpPr>
          <p:nvPr>
            <p:ph type="dt" sz="half" idx="10"/>
          </p:nvPr>
        </p:nvSpPr>
        <p:spPr/>
        <p:txBody>
          <a:bodyPr/>
          <a:lstStyle/>
          <a:p>
            <a:fld id="{C9C062C7-B303-463A-A21E-3783526582E7}" type="datetimeFigureOut">
              <a:rPr lang="en-GB" smtClean="0"/>
              <a:t>20/11/2024</a:t>
            </a:fld>
            <a:endParaRPr lang="en-GB"/>
          </a:p>
        </p:txBody>
      </p:sp>
      <p:sp>
        <p:nvSpPr>
          <p:cNvPr id="5" name="Footer Placeholder 4">
            <a:extLst>
              <a:ext uri="{FF2B5EF4-FFF2-40B4-BE49-F238E27FC236}">
                <a16:creationId xmlns:a16="http://schemas.microsoft.com/office/drawing/2014/main" id="{EB29C2B3-1592-BF19-BFE1-1506A943A93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7EAB959-759A-0496-D754-1E6DF47B8AF6}"/>
              </a:ext>
            </a:extLst>
          </p:cNvPr>
          <p:cNvSpPr>
            <a:spLocks noGrp="1"/>
          </p:cNvSpPr>
          <p:nvPr>
            <p:ph type="sldNum" sz="quarter" idx="12"/>
          </p:nvPr>
        </p:nvSpPr>
        <p:spPr/>
        <p:txBody>
          <a:bodyPr/>
          <a:lstStyle/>
          <a:p>
            <a:fld id="{B0540A16-3E3B-404B-BE0F-17666BADF088}" type="slidenum">
              <a:rPr lang="en-GB" smtClean="0"/>
              <a:t>‹#›</a:t>
            </a:fld>
            <a:endParaRPr lang="en-GB"/>
          </a:p>
        </p:txBody>
      </p:sp>
    </p:spTree>
    <p:extLst>
      <p:ext uri="{BB962C8B-B14F-4D97-AF65-F5344CB8AC3E}">
        <p14:creationId xmlns:p14="http://schemas.microsoft.com/office/powerpoint/2010/main" val="34781612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30CB2B-45A3-6BE8-29E8-6403DACE99A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3F5002E-5E99-B992-F235-27E45D8EB50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DF85F71-FDB0-0D92-BFB4-15EEC970542E}"/>
              </a:ext>
            </a:extLst>
          </p:cNvPr>
          <p:cNvSpPr>
            <a:spLocks noGrp="1"/>
          </p:cNvSpPr>
          <p:nvPr>
            <p:ph type="dt" sz="half" idx="10"/>
          </p:nvPr>
        </p:nvSpPr>
        <p:spPr/>
        <p:txBody>
          <a:bodyPr/>
          <a:lstStyle/>
          <a:p>
            <a:fld id="{C9C062C7-B303-463A-A21E-3783526582E7}" type="datetimeFigureOut">
              <a:rPr lang="en-GB" smtClean="0"/>
              <a:t>20/11/2024</a:t>
            </a:fld>
            <a:endParaRPr lang="en-GB"/>
          </a:p>
        </p:txBody>
      </p:sp>
      <p:sp>
        <p:nvSpPr>
          <p:cNvPr id="5" name="Footer Placeholder 4">
            <a:extLst>
              <a:ext uri="{FF2B5EF4-FFF2-40B4-BE49-F238E27FC236}">
                <a16:creationId xmlns:a16="http://schemas.microsoft.com/office/drawing/2014/main" id="{51301A7B-82A4-6527-3A76-6B50FFAD8EB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31E99B2-D550-6697-64F7-30231A81AA18}"/>
              </a:ext>
            </a:extLst>
          </p:cNvPr>
          <p:cNvSpPr>
            <a:spLocks noGrp="1"/>
          </p:cNvSpPr>
          <p:nvPr>
            <p:ph type="sldNum" sz="quarter" idx="12"/>
          </p:nvPr>
        </p:nvSpPr>
        <p:spPr/>
        <p:txBody>
          <a:bodyPr/>
          <a:lstStyle/>
          <a:p>
            <a:fld id="{B0540A16-3E3B-404B-BE0F-17666BADF088}" type="slidenum">
              <a:rPr lang="en-GB" smtClean="0"/>
              <a:t>‹#›</a:t>
            </a:fld>
            <a:endParaRPr lang="en-GB"/>
          </a:p>
        </p:txBody>
      </p:sp>
    </p:spTree>
    <p:extLst>
      <p:ext uri="{BB962C8B-B14F-4D97-AF65-F5344CB8AC3E}">
        <p14:creationId xmlns:p14="http://schemas.microsoft.com/office/powerpoint/2010/main" val="9231225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333FD-32EE-A930-266C-45206C5F89B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89D7AAC-1EB4-4637-C903-F6D8E709659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8C1B274-FDFF-35A5-203C-E5EA17C5DA83}"/>
              </a:ext>
            </a:extLst>
          </p:cNvPr>
          <p:cNvSpPr>
            <a:spLocks noGrp="1"/>
          </p:cNvSpPr>
          <p:nvPr>
            <p:ph type="dt" sz="half" idx="10"/>
          </p:nvPr>
        </p:nvSpPr>
        <p:spPr/>
        <p:txBody>
          <a:bodyPr/>
          <a:lstStyle/>
          <a:p>
            <a:fld id="{C9C062C7-B303-463A-A21E-3783526582E7}" type="datetimeFigureOut">
              <a:rPr lang="en-GB" smtClean="0"/>
              <a:t>20/11/2024</a:t>
            </a:fld>
            <a:endParaRPr lang="en-GB"/>
          </a:p>
        </p:txBody>
      </p:sp>
      <p:sp>
        <p:nvSpPr>
          <p:cNvPr id="5" name="Footer Placeholder 4">
            <a:extLst>
              <a:ext uri="{FF2B5EF4-FFF2-40B4-BE49-F238E27FC236}">
                <a16:creationId xmlns:a16="http://schemas.microsoft.com/office/drawing/2014/main" id="{253AAE06-F2CE-E545-6D7B-7DBCA5F53A0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AB2C667-FF43-2A2B-0C30-D910450EC9F1}"/>
              </a:ext>
            </a:extLst>
          </p:cNvPr>
          <p:cNvSpPr>
            <a:spLocks noGrp="1"/>
          </p:cNvSpPr>
          <p:nvPr>
            <p:ph type="sldNum" sz="quarter" idx="12"/>
          </p:nvPr>
        </p:nvSpPr>
        <p:spPr/>
        <p:txBody>
          <a:bodyPr/>
          <a:lstStyle/>
          <a:p>
            <a:fld id="{B0540A16-3E3B-404B-BE0F-17666BADF088}" type="slidenum">
              <a:rPr lang="en-GB" smtClean="0"/>
              <a:t>‹#›</a:t>
            </a:fld>
            <a:endParaRPr lang="en-GB"/>
          </a:p>
        </p:txBody>
      </p:sp>
    </p:spTree>
    <p:extLst>
      <p:ext uri="{BB962C8B-B14F-4D97-AF65-F5344CB8AC3E}">
        <p14:creationId xmlns:p14="http://schemas.microsoft.com/office/powerpoint/2010/main" val="36892018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FFE59-BB05-BC9C-DB8B-861941233F8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620A550-CC8F-B29C-8D20-FDEE9E04DC8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CC6FEF-0968-C4A0-A28C-B2E18306E8D1}"/>
              </a:ext>
            </a:extLst>
          </p:cNvPr>
          <p:cNvSpPr>
            <a:spLocks noGrp="1"/>
          </p:cNvSpPr>
          <p:nvPr>
            <p:ph type="dt" sz="half" idx="10"/>
          </p:nvPr>
        </p:nvSpPr>
        <p:spPr/>
        <p:txBody>
          <a:bodyPr/>
          <a:lstStyle/>
          <a:p>
            <a:fld id="{C9C062C7-B303-463A-A21E-3783526582E7}" type="datetimeFigureOut">
              <a:rPr lang="en-GB" smtClean="0"/>
              <a:t>20/11/2024</a:t>
            </a:fld>
            <a:endParaRPr lang="en-GB"/>
          </a:p>
        </p:txBody>
      </p:sp>
      <p:sp>
        <p:nvSpPr>
          <p:cNvPr id="5" name="Footer Placeholder 4">
            <a:extLst>
              <a:ext uri="{FF2B5EF4-FFF2-40B4-BE49-F238E27FC236}">
                <a16:creationId xmlns:a16="http://schemas.microsoft.com/office/drawing/2014/main" id="{F004C81E-95C0-7259-96A8-4719E257652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1271ADE-DEBE-54FA-C7AC-E61949B6B201}"/>
              </a:ext>
            </a:extLst>
          </p:cNvPr>
          <p:cNvSpPr>
            <a:spLocks noGrp="1"/>
          </p:cNvSpPr>
          <p:nvPr>
            <p:ph type="sldNum" sz="quarter" idx="12"/>
          </p:nvPr>
        </p:nvSpPr>
        <p:spPr/>
        <p:txBody>
          <a:bodyPr/>
          <a:lstStyle/>
          <a:p>
            <a:fld id="{B0540A16-3E3B-404B-BE0F-17666BADF088}" type="slidenum">
              <a:rPr lang="en-GB" smtClean="0"/>
              <a:t>‹#›</a:t>
            </a:fld>
            <a:endParaRPr lang="en-GB"/>
          </a:p>
        </p:txBody>
      </p:sp>
    </p:spTree>
    <p:extLst>
      <p:ext uri="{BB962C8B-B14F-4D97-AF65-F5344CB8AC3E}">
        <p14:creationId xmlns:p14="http://schemas.microsoft.com/office/powerpoint/2010/main" val="3113267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7A0F9-BB97-3E3D-459F-88A253B4DE1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350E41B-DCB6-4CC2-802A-196496CF4C8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042380D-EC2B-2532-594F-B5FC747DD5B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2156233-C030-BED6-0B6B-EF469393BC84}"/>
              </a:ext>
            </a:extLst>
          </p:cNvPr>
          <p:cNvSpPr>
            <a:spLocks noGrp="1"/>
          </p:cNvSpPr>
          <p:nvPr>
            <p:ph type="dt" sz="half" idx="10"/>
          </p:nvPr>
        </p:nvSpPr>
        <p:spPr/>
        <p:txBody>
          <a:bodyPr/>
          <a:lstStyle/>
          <a:p>
            <a:fld id="{C9C062C7-B303-463A-A21E-3783526582E7}" type="datetimeFigureOut">
              <a:rPr lang="en-GB" smtClean="0"/>
              <a:t>20/11/2024</a:t>
            </a:fld>
            <a:endParaRPr lang="en-GB"/>
          </a:p>
        </p:txBody>
      </p:sp>
      <p:sp>
        <p:nvSpPr>
          <p:cNvPr id="6" name="Footer Placeholder 5">
            <a:extLst>
              <a:ext uri="{FF2B5EF4-FFF2-40B4-BE49-F238E27FC236}">
                <a16:creationId xmlns:a16="http://schemas.microsoft.com/office/drawing/2014/main" id="{B9960553-1F46-0B16-B88E-3FE0AD67EC2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FA71742-F4FC-748F-9FAD-D2906A6BC3E9}"/>
              </a:ext>
            </a:extLst>
          </p:cNvPr>
          <p:cNvSpPr>
            <a:spLocks noGrp="1"/>
          </p:cNvSpPr>
          <p:nvPr>
            <p:ph type="sldNum" sz="quarter" idx="12"/>
          </p:nvPr>
        </p:nvSpPr>
        <p:spPr/>
        <p:txBody>
          <a:bodyPr/>
          <a:lstStyle/>
          <a:p>
            <a:fld id="{B0540A16-3E3B-404B-BE0F-17666BADF088}" type="slidenum">
              <a:rPr lang="en-GB" smtClean="0"/>
              <a:t>‹#›</a:t>
            </a:fld>
            <a:endParaRPr lang="en-GB"/>
          </a:p>
        </p:txBody>
      </p:sp>
    </p:spTree>
    <p:extLst>
      <p:ext uri="{BB962C8B-B14F-4D97-AF65-F5344CB8AC3E}">
        <p14:creationId xmlns:p14="http://schemas.microsoft.com/office/powerpoint/2010/main" val="1372406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4BE2A-25B9-0BDD-1B35-C4D8CF5CBED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30AB21B-A5DE-6A4A-6AEB-C6B7DE8D4B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F4B3D4D-A7E3-758F-FE26-53D672F8B90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479CFE8-CBA9-87D3-230E-7EF0590893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4AF867-D3B2-B71B-6B78-02827353C86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7B09322-853D-A237-F76A-C2BB03AD2047}"/>
              </a:ext>
            </a:extLst>
          </p:cNvPr>
          <p:cNvSpPr>
            <a:spLocks noGrp="1"/>
          </p:cNvSpPr>
          <p:nvPr>
            <p:ph type="dt" sz="half" idx="10"/>
          </p:nvPr>
        </p:nvSpPr>
        <p:spPr/>
        <p:txBody>
          <a:bodyPr/>
          <a:lstStyle/>
          <a:p>
            <a:fld id="{C9C062C7-B303-463A-A21E-3783526582E7}" type="datetimeFigureOut">
              <a:rPr lang="en-GB" smtClean="0"/>
              <a:t>20/11/2024</a:t>
            </a:fld>
            <a:endParaRPr lang="en-GB"/>
          </a:p>
        </p:txBody>
      </p:sp>
      <p:sp>
        <p:nvSpPr>
          <p:cNvPr id="8" name="Footer Placeholder 7">
            <a:extLst>
              <a:ext uri="{FF2B5EF4-FFF2-40B4-BE49-F238E27FC236}">
                <a16:creationId xmlns:a16="http://schemas.microsoft.com/office/drawing/2014/main" id="{792143BD-4805-6DB5-B684-BA0583EAE63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66DAF51-DBD8-457E-F8A9-9AA319D8866B}"/>
              </a:ext>
            </a:extLst>
          </p:cNvPr>
          <p:cNvSpPr>
            <a:spLocks noGrp="1"/>
          </p:cNvSpPr>
          <p:nvPr>
            <p:ph type="sldNum" sz="quarter" idx="12"/>
          </p:nvPr>
        </p:nvSpPr>
        <p:spPr/>
        <p:txBody>
          <a:bodyPr/>
          <a:lstStyle/>
          <a:p>
            <a:fld id="{B0540A16-3E3B-404B-BE0F-17666BADF088}" type="slidenum">
              <a:rPr lang="en-GB" smtClean="0"/>
              <a:t>‹#›</a:t>
            </a:fld>
            <a:endParaRPr lang="en-GB"/>
          </a:p>
        </p:txBody>
      </p:sp>
    </p:spTree>
    <p:extLst>
      <p:ext uri="{BB962C8B-B14F-4D97-AF65-F5344CB8AC3E}">
        <p14:creationId xmlns:p14="http://schemas.microsoft.com/office/powerpoint/2010/main" val="1146958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3AC64-0E36-EE1A-1905-B2B16033DDB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327B842-382F-58CA-11C2-A88F4584D40C}"/>
              </a:ext>
            </a:extLst>
          </p:cNvPr>
          <p:cNvSpPr>
            <a:spLocks noGrp="1"/>
          </p:cNvSpPr>
          <p:nvPr>
            <p:ph type="dt" sz="half" idx="10"/>
          </p:nvPr>
        </p:nvSpPr>
        <p:spPr/>
        <p:txBody>
          <a:bodyPr/>
          <a:lstStyle/>
          <a:p>
            <a:fld id="{C9C062C7-B303-463A-A21E-3783526582E7}" type="datetimeFigureOut">
              <a:rPr lang="en-GB" smtClean="0"/>
              <a:t>20/11/2024</a:t>
            </a:fld>
            <a:endParaRPr lang="en-GB"/>
          </a:p>
        </p:txBody>
      </p:sp>
      <p:sp>
        <p:nvSpPr>
          <p:cNvPr id="4" name="Footer Placeholder 3">
            <a:extLst>
              <a:ext uri="{FF2B5EF4-FFF2-40B4-BE49-F238E27FC236}">
                <a16:creationId xmlns:a16="http://schemas.microsoft.com/office/drawing/2014/main" id="{AD2CE0B6-BA5F-182A-6529-C442AC41621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040D135-D86F-2864-1CC7-D9E78600F9E3}"/>
              </a:ext>
            </a:extLst>
          </p:cNvPr>
          <p:cNvSpPr>
            <a:spLocks noGrp="1"/>
          </p:cNvSpPr>
          <p:nvPr>
            <p:ph type="sldNum" sz="quarter" idx="12"/>
          </p:nvPr>
        </p:nvSpPr>
        <p:spPr/>
        <p:txBody>
          <a:bodyPr/>
          <a:lstStyle/>
          <a:p>
            <a:fld id="{B0540A16-3E3B-404B-BE0F-17666BADF088}" type="slidenum">
              <a:rPr lang="en-GB" smtClean="0"/>
              <a:t>‹#›</a:t>
            </a:fld>
            <a:endParaRPr lang="en-GB"/>
          </a:p>
        </p:txBody>
      </p:sp>
    </p:spTree>
    <p:extLst>
      <p:ext uri="{BB962C8B-B14F-4D97-AF65-F5344CB8AC3E}">
        <p14:creationId xmlns:p14="http://schemas.microsoft.com/office/powerpoint/2010/main" val="25005345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2AEA10-C73F-2457-8343-E5E91B9CB73F}"/>
              </a:ext>
            </a:extLst>
          </p:cNvPr>
          <p:cNvSpPr>
            <a:spLocks noGrp="1"/>
          </p:cNvSpPr>
          <p:nvPr>
            <p:ph type="dt" sz="half" idx="10"/>
          </p:nvPr>
        </p:nvSpPr>
        <p:spPr/>
        <p:txBody>
          <a:bodyPr/>
          <a:lstStyle/>
          <a:p>
            <a:fld id="{C9C062C7-B303-463A-A21E-3783526582E7}" type="datetimeFigureOut">
              <a:rPr lang="en-GB" smtClean="0"/>
              <a:t>20/11/2024</a:t>
            </a:fld>
            <a:endParaRPr lang="en-GB"/>
          </a:p>
        </p:txBody>
      </p:sp>
      <p:sp>
        <p:nvSpPr>
          <p:cNvPr id="3" name="Footer Placeholder 2">
            <a:extLst>
              <a:ext uri="{FF2B5EF4-FFF2-40B4-BE49-F238E27FC236}">
                <a16:creationId xmlns:a16="http://schemas.microsoft.com/office/drawing/2014/main" id="{39A7D252-1DAD-7414-DC29-98230ED0D58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CB38CEE-6BBC-4858-CAA7-AAEE8565F76D}"/>
              </a:ext>
            </a:extLst>
          </p:cNvPr>
          <p:cNvSpPr>
            <a:spLocks noGrp="1"/>
          </p:cNvSpPr>
          <p:nvPr>
            <p:ph type="sldNum" sz="quarter" idx="12"/>
          </p:nvPr>
        </p:nvSpPr>
        <p:spPr/>
        <p:txBody>
          <a:bodyPr/>
          <a:lstStyle/>
          <a:p>
            <a:fld id="{B0540A16-3E3B-404B-BE0F-17666BADF088}" type="slidenum">
              <a:rPr lang="en-GB" smtClean="0"/>
              <a:t>‹#›</a:t>
            </a:fld>
            <a:endParaRPr lang="en-GB"/>
          </a:p>
        </p:txBody>
      </p:sp>
    </p:spTree>
    <p:extLst>
      <p:ext uri="{BB962C8B-B14F-4D97-AF65-F5344CB8AC3E}">
        <p14:creationId xmlns:p14="http://schemas.microsoft.com/office/powerpoint/2010/main" val="555080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49C5E-E8A0-F0DD-B3C0-72445F47EF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7852A3C-BCA5-0FC3-A5AE-C29EEC7EC1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86B12D3-106C-6F04-AECF-A75BAF63EC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82F3A9-CB3A-F2D5-755D-2363044A057F}"/>
              </a:ext>
            </a:extLst>
          </p:cNvPr>
          <p:cNvSpPr>
            <a:spLocks noGrp="1"/>
          </p:cNvSpPr>
          <p:nvPr>
            <p:ph type="dt" sz="half" idx="10"/>
          </p:nvPr>
        </p:nvSpPr>
        <p:spPr/>
        <p:txBody>
          <a:bodyPr/>
          <a:lstStyle/>
          <a:p>
            <a:fld id="{C9C062C7-B303-463A-A21E-3783526582E7}" type="datetimeFigureOut">
              <a:rPr lang="en-GB" smtClean="0"/>
              <a:t>20/11/2024</a:t>
            </a:fld>
            <a:endParaRPr lang="en-GB"/>
          </a:p>
        </p:txBody>
      </p:sp>
      <p:sp>
        <p:nvSpPr>
          <p:cNvPr id="6" name="Footer Placeholder 5">
            <a:extLst>
              <a:ext uri="{FF2B5EF4-FFF2-40B4-BE49-F238E27FC236}">
                <a16:creationId xmlns:a16="http://schemas.microsoft.com/office/drawing/2014/main" id="{18322E83-1DBB-CA25-4EA9-C914455F022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7D2B2C3-55F2-5FF4-C5C0-BD0CDFC4822B}"/>
              </a:ext>
            </a:extLst>
          </p:cNvPr>
          <p:cNvSpPr>
            <a:spLocks noGrp="1"/>
          </p:cNvSpPr>
          <p:nvPr>
            <p:ph type="sldNum" sz="quarter" idx="12"/>
          </p:nvPr>
        </p:nvSpPr>
        <p:spPr/>
        <p:txBody>
          <a:bodyPr/>
          <a:lstStyle/>
          <a:p>
            <a:fld id="{B0540A16-3E3B-404B-BE0F-17666BADF088}" type="slidenum">
              <a:rPr lang="en-GB" smtClean="0"/>
              <a:t>‹#›</a:t>
            </a:fld>
            <a:endParaRPr lang="en-GB"/>
          </a:p>
        </p:txBody>
      </p:sp>
    </p:spTree>
    <p:extLst>
      <p:ext uri="{BB962C8B-B14F-4D97-AF65-F5344CB8AC3E}">
        <p14:creationId xmlns:p14="http://schemas.microsoft.com/office/powerpoint/2010/main" val="27487371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10905-040C-E5EB-EA90-F554EBC5F4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077B1BD-821F-E9AB-6242-525475CF75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4BA2B2A-442E-CEFF-73DD-BB2D563FD1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080800-169E-DDF7-8FDB-21D0CAD76ABE}"/>
              </a:ext>
            </a:extLst>
          </p:cNvPr>
          <p:cNvSpPr>
            <a:spLocks noGrp="1"/>
          </p:cNvSpPr>
          <p:nvPr>
            <p:ph type="dt" sz="half" idx="10"/>
          </p:nvPr>
        </p:nvSpPr>
        <p:spPr/>
        <p:txBody>
          <a:bodyPr/>
          <a:lstStyle/>
          <a:p>
            <a:fld id="{C9C062C7-B303-463A-A21E-3783526582E7}" type="datetimeFigureOut">
              <a:rPr lang="en-GB" smtClean="0"/>
              <a:t>20/11/2024</a:t>
            </a:fld>
            <a:endParaRPr lang="en-GB"/>
          </a:p>
        </p:txBody>
      </p:sp>
      <p:sp>
        <p:nvSpPr>
          <p:cNvPr id="6" name="Footer Placeholder 5">
            <a:extLst>
              <a:ext uri="{FF2B5EF4-FFF2-40B4-BE49-F238E27FC236}">
                <a16:creationId xmlns:a16="http://schemas.microsoft.com/office/drawing/2014/main" id="{9756BFD7-3360-4450-2F8E-C7D6B57E1D3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5F356D4-B713-5363-FD6C-2DE70D493F0E}"/>
              </a:ext>
            </a:extLst>
          </p:cNvPr>
          <p:cNvSpPr>
            <a:spLocks noGrp="1"/>
          </p:cNvSpPr>
          <p:nvPr>
            <p:ph type="sldNum" sz="quarter" idx="12"/>
          </p:nvPr>
        </p:nvSpPr>
        <p:spPr/>
        <p:txBody>
          <a:bodyPr/>
          <a:lstStyle/>
          <a:p>
            <a:fld id="{B0540A16-3E3B-404B-BE0F-17666BADF088}" type="slidenum">
              <a:rPr lang="en-GB" smtClean="0"/>
              <a:t>‹#›</a:t>
            </a:fld>
            <a:endParaRPr lang="en-GB"/>
          </a:p>
        </p:txBody>
      </p:sp>
    </p:spTree>
    <p:extLst>
      <p:ext uri="{BB962C8B-B14F-4D97-AF65-F5344CB8AC3E}">
        <p14:creationId xmlns:p14="http://schemas.microsoft.com/office/powerpoint/2010/main" val="3089671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C9921A-29EE-C228-E2F4-537701F245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CB36305-E617-8DD4-B56F-5074895AE2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77F2052-1B34-CD4D-0399-E929A210CA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9C062C7-B303-463A-A21E-3783526582E7}" type="datetimeFigureOut">
              <a:rPr lang="en-GB" smtClean="0"/>
              <a:t>20/11/2024</a:t>
            </a:fld>
            <a:endParaRPr lang="en-GB"/>
          </a:p>
        </p:txBody>
      </p:sp>
      <p:sp>
        <p:nvSpPr>
          <p:cNvPr id="5" name="Footer Placeholder 4">
            <a:extLst>
              <a:ext uri="{FF2B5EF4-FFF2-40B4-BE49-F238E27FC236}">
                <a16:creationId xmlns:a16="http://schemas.microsoft.com/office/drawing/2014/main" id="{AC3B2AE4-BC71-5304-9F75-C3D4CCFBC0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5D98625C-8E44-7219-1908-1DB661AA26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0540A16-3E3B-404B-BE0F-17666BADF088}" type="slidenum">
              <a:rPr lang="en-GB" smtClean="0"/>
              <a:t>‹#›</a:t>
            </a:fld>
            <a:endParaRPr lang="en-GB"/>
          </a:p>
        </p:txBody>
      </p:sp>
    </p:spTree>
    <p:extLst>
      <p:ext uri="{BB962C8B-B14F-4D97-AF65-F5344CB8AC3E}">
        <p14:creationId xmlns:p14="http://schemas.microsoft.com/office/powerpoint/2010/main" val="4440154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29DAF-E652-7786-392E-00E8BE729E88}"/>
              </a:ext>
            </a:extLst>
          </p:cNvPr>
          <p:cNvSpPr>
            <a:spLocks noGrp="1"/>
          </p:cNvSpPr>
          <p:nvPr>
            <p:ph type="ctrTitle"/>
          </p:nvPr>
        </p:nvSpPr>
        <p:spPr/>
        <p:txBody>
          <a:bodyPr>
            <a:normAutofit fontScale="90000"/>
          </a:bodyPr>
          <a:lstStyle/>
          <a:p>
            <a:r>
              <a:rPr lang="en-GB" dirty="0"/>
              <a:t>COPD Guidelines </a:t>
            </a:r>
            <a:br>
              <a:rPr lang="en-GB" dirty="0"/>
            </a:br>
            <a:r>
              <a:rPr lang="en-GB" dirty="0"/>
              <a:t> (Case stories ) and Rescue Packs </a:t>
            </a:r>
          </a:p>
        </p:txBody>
      </p:sp>
      <p:sp>
        <p:nvSpPr>
          <p:cNvPr id="3" name="Subtitle 2">
            <a:extLst>
              <a:ext uri="{FF2B5EF4-FFF2-40B4-BE49-F238E27FC236}">
                <a16:creationId xmlns:a16="http://schemas.microsoft.com/office/drawing/2014/main" id="{F8596B5D-5582-7BAF-A4ED-4FAEC25C5ED1}"/>
              </a:ext>
            </a:extLst>
          </p:cNvPr>
          <p:cNvSpPr>
            <a:spLocks noGrp="1"/>
          </p:cNvSpPr>
          <p:nvPr>
            <p:ph type="subTitle" idx="1"/>
          </p:nvPr>
        </p:nvSpPr>
        <p:spPr/>
        <p:txBody>
          <a:bodyPr/>
          <a:lstStyle/>
          <a:p>
            <a:r>
              <a:rPr lang="en-GB" dirty="0"/>
              <a:t>Salim Meghjee</a:t>
            </a:r>
          </a:p>
          <a:p>
            <a:r>
              <a:rPr lang="en-GB" dirty="0"/>
              <a:t>Barnsley NHS FT </a:t>
            </a:r>
          </a:p>
          <a:p>
            <a:r>
              <a:rPr lang="en-GB" dirty="0"/>
              <a:t>November 2024</a:t>
            </a:r>
          </a:p>
        </p:txBody>
      </p:sp>
    </p:spTree>
    <p:extLst>
      <p:ext uri="{BB962C8B-B14F-4D97-AF65-F5344CB8AC3E}">
        <p14:creationId xmlns:p14="http://schemas.microsoft.com/office/powerpoint/2010/main" val="17964816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slide shows two graphs - a spirometry normal trace and one with airflow obstruction&#10;">
            <a:extLst>
              <a:ext uri="{FF2B5EF4-FFF2-40B4-BE49-F238E27FC236}">
                <a16:creationId xmlns:a16="http://schemas.microsoft.com/office/drawing/2014/main" id="{F0CF7A7B-3763-4ABD-95AF-E8CC4F769911}"/>
              </a:ext>
            </a:extLst>
          </p:cNvPr>
          <p:cNvPicPr>
            <a:picLocks noChangeAspect="1"/>
          </p:cNvPicPr>
          <p:nvPr/>
        </p:nvPicPr>
        <p:blipFill rotWithShape="1">
          <a:blip r:embed="rId2"/>
          <a:srcRect l="4625" t="12595" r="4257" b="33802"/>
          <a:stretch/>
        </p:blipFill>
        <p:spPr bwMode="auto">
          <a:xfrm>
            <a:off x="2086294" y="263982"/>
            <a:ext cx="8314591" cy="633003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888573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COPD or asthma or both?</a:t>
            </a:r>
          </a:p>
        </p:txBody>
      </p:sp>
      <p:sp>
        <p:nvSpPr>
          <p:cNvPr id="3" name="Content Placeholder 2"/>
          <p:cNvSpPr>
            <a:spLocks noGrp="1"/>
          </p:cNvSpPr>
          <p:nvPr>
            <p:ph idx="1"/>
          </p:nvPr>
        </p:nvSpPr>
        <p:spPr/>
        <p:txBody>
          <a:bodyPr>
            <a:normAutofit fontScale="85000" lnSpcReduction="20000"/>
          </a:bodyPr>
          <a:lstStyle/>
          <a:p>
            <a:r>
              <a:rPr lang="en-GB" dirty="0"/>
              <a:t>Resolving the two conditions can be problematic, particularly in older patients. Conditions may co-exist (~ 20% of patients</a:t>
            </a:r>
            <a:r>
              <a:rPr lang="en-GB" baseline="30000" dirty="0"/>
              <a:t>7</a:t>
            </a:r>
            <a:r>
              <a:rPr lang="en-GB" dirty="0"/>
              <a:t>)</a:t>
            </a:r>
          </a:p>
          <a:p>
            <a:endParaRPr lang="en-GB" dirty="0"/>
          </a:p>
          <a:p>
            <a:r>
              <a:rPr lang="en-GB" dirty="0"/>
              <a:t>Findings that can help identify asthma (from NICE</a:t>
            </a:r>
            <a:r>
              <a:rPr lang="en-GB" baseline="30000" dirty="0"/>
              <a:t>3</a:t>
            </a:r>
            <a:r>
              <a:rPr lang="en-GB" dirty="0"/>
              <a:t>):</a:t>
            </a:r>
          </a:p>
          <a:p>
            <a:pPr lvl="1"/>
            <a:r>
              <a:rPr lang="en-GB" dirty="0"/>
              <a:t>On reversibility testing, there is a large (&gt;400 ml) response to bronchodilators</a:t>
            </a:r>
          </a:p>
          <a:p>
            <a:pPr lvl="1"/>
            <a:r>
              <a:rPr lang="en-GB" dirty="0"/>
              <a:t>A large (&gt;400 ml) response to 2 weeks, 30 mg/day oral prednisolone</a:t>
            </a:r>
          </a:p>
          <a:p>
            <a:pPr lvl="1"/>
            <a:r>
              <a:rPr lang="en-GB" dirty="0"/>
              <a:t>Serial peak flow measurements showing 20% or greater diurnal/day-to-day variability</a:t>
            </a:r>
          </a:p>
          <a:p>
            <a:endParaRPr lang="en-GB" dirty="0"/>
          </a:p>
          <a:p>
            <a:r>
              <a:rPr lang="en-GB" dirty="0"/>
              <a:t>Clinically significant COPD is </a:t>
            </a:r>
            <a:r>
              <a:rPr lang="en-GB" u="sng" dirty="0"/>
              <a:t>not present </a:t>
            </a:r>
            <a:r>
              <a:rPr lang="en-GB" dirty="0"/>
              <a:t>if FEV</a:t>
            </a:r>
            <a:r>
              <a:rPr lang="en-GB" baseline="-25000" dirty="0"/>
              <a:t>1</a:t>
            </a:r>
            <a:r>
              <a:rPr lang="en-GB" dirty="0"/>
              <a:t> and FEV</a:t>
            </a:r>
            <a:r>
              <a:rPr lang="en-GB" baseline="-25000" dirty="0"/>
              <a:t>1</a:t>
            </a:r>
            <a:r>
              <a:rPr lang="en-GB" dirty="0"/>
              <a:t>/FVC ration return to normal with drug treatment</a:t>
            </a:r>
            <a:r>
              <a:rPr lang="en-GB" baseline="30000" dirty="0"/>
              <a:t>3</a:t>
            </a:r>
            <a:endParaRPr lang="en-GB" dirty="0"/>
          </a:p>
          <a:p>
            <a:endParaRPr lang="en-GB" dirty="0"/>
          </a:p>
          <a:p>
            <a:r>
              <a:rPr lang="en-GB" dirty="0"/>
              <a:t>Reconsider diagnosis of COPD if a patient reports a marked response to inhaled therapies</a:t>
            </a:r>
            <a:r>
              <a:rPr lang="en-GB" baseline="30000" dirty="0"/>
              <a:t>3</a:t>
            </a:r>
            <a:r>
              <a:rPr lang="en-GB" dirty="0"/>
              <a:t>  </a:t>
            </a:r>
          </a:p>
        </p:txBody>
      </p:sp>
      <p:sp>
        <p:nvSpPr>
          <p:cNvPr id="4" name="Slide Number Placeholder 3"/>
          <p:cNvSpPr>
            <a:spLocks noGrp="1"/>
          </p:cNvSpPr>
          <p:nvPr>
            <p:ph type="sldNum" sz="quarter" idx="12"/>
          </p:nvPr>
        </p:nvSpPr>
        <p:spPr/>
        <p:txBody>
          <a:bodyPr/>
          <a:lstStyle/>
          <a:p>
            <a:pPr>
              <a:defRPr/>
            </a:pPr>
            <a:fld id="{52BA5920-6EBF-43EC-AF9E-4A676B342826}" type="slidenum">
              <a:rPr lang="en-GB" smtClean="0"/>
              <a:pPr>
                <a:defRPr/>
              </a:pPr>
              <a:t>11</a:t>
            </a:fld>
            <a:endParaRPr lang="en-GB" dirty="0"/>
          </a:p>
        </p:txBody>
      </p:sp>
    </p:spTree>
    <p:extLst>
      <p:ext uri="{BB962C8B-B14F-4D97-AF65-F5344CB8AC3E}">
        <p14:creationId xmlns:p14="http://schemas.microsoft.com/office/powerpoint/2010/main" val="27233254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15153"/>
            <a:ext cx="10515600" cy="515099"/>
          </a:xfrm>
        </p:spPr>
        <p:txBody>
          <a:bodyPr>
            <a:normAutofit fontScale="90000"/>
          </a:bodyPr>
          <a:lstStyle/>
          <a:p>
            <a:pPr algn="ctr"/>
            <a:r>
              <a:rPr lang="en-GB" dirty="0"/>
              <a:t>Diagnosis: other tests</a:t>
            </a:r>
            <a:r>
              <a:rPr lang="en-GB" baseline="30000" dirty="0"/>
              <a:t>3</a:t>
            </a:r>
          </a:p>
        </p:txBody>
      </p:sp>
      <p:sp>
        <p:nvSpPr>
          <p:cNvPr id="3" name="Content Placeholder 2"/>
          <p:cNvSpPr>
            <a:spLocks noGrp="1"/>
          </p:cNvSpPr>
          <p:nvPr>
            <p:ph idx="1"/>
          </p:nvPr>
        </p:nvSpPr>
        <p:spPr>
          <a:xfrm>
            <a:off x="2423593" y="1326776"/>
            <a:ext cx="8135937" cy="5394699"/>
          </a:xfrm>
        </p:spPr>
        <p:txBody>
          <a:bodyPr>
            <a:normAutofit fontScale="92500" lnSpcReduction="20000"/>
          </a:bodyPr>
          <a:lstStyle/>
          <a:p>
            <a:r>
              <a:rPr lang="en-GB" dirty="0"/>
              <a:t>As part of initial diagnosis, NICE also recommends: </a:t>
            </a:r>
          </a:p>
          <a:p>
            <a:pPr lvl="1"/>
            <a:r>
              <a:rPr lang="en-GB" dirty="0"/>
              <a:t>chest X-ray to exclude other diagnoses (investigate abnormalities using a CT scan)</a:t>
            </a:r>
          </a:p>
          <a:p>
            <a:pPr lvl="1"/>
            <a:r>
              <a:rPr lang="en-GB" dirty="0"/>
              <a:t>full blood count to identify anaemia or polycythaemia</a:t>
            </a:r>
          </a:p>
          <a:p>
            <a:pPr lvl="1"/>
            <a:r>
              <a:rPr lang="en-GB" dirty="0"/>
              <a:t>BMI calculation</a:t>
            </a:r>
          </a:p>
          <a:p>
            <a:r>
              <a:rPr lang="en-GB" dirty="0"/>
              <a:t>Also consider screening for alpha-1 antitrypsin deficiency </a:t>
            </a:r>
          </a:p>
          <a:p>
            <a:pPr lvl="1"/>
            <a:r>
              <a:rPr lang="en-GB" dirty="0"/>
              <a:t>Associated with 1-2% of cases; consider screening in younger patients, minimal smoking, or family history</a:t>
            </a:r>
          </a:p>
          <a:p>
            <a:r>
              <a:rPr lang="en-GB" dirty="0"/>
              <a:t>Additional investigations may be needed in some circumstances, e.g. </a:t>
            </a:r>
          </a:p>
          <a:p>
            <a:pPr lvl="1"/>
            <a:r>
              <a:rPr lang="en-GB" dirty="0"/>
              <a:t>Serial peak flow to help exclude asthma</a:t>
            </a:r>
          </a:p>
          <a:p>
            <a:pPr lvl="1"/>
            <a:r>
              <a:rPr lang="en-GB" dirty="0"/>
              <a:t>transfer factor for carbon monoxide (TLCO) or CT scan, to investigate symptoms that seem disproportionate to the spirometric impairment</a:t>
            </a:r>
          </a:p>
          <a:p>
            <a:pPr lvl="1"/>
            <a:r>
              <a:rPr lang="en-GB" dirty="0"/>
              <a:t>ECG/echocardiogram if features of </a:t>
            </a:r>
            <a:r>
              <a:rPr lang="en-GB" dirty="0" err="1"/>
              <a:t>cor</a:t>
            </a:r>
            <a:r>
              <a:rPr lang="en-GB" dirty="0"/>
              <a:t> pulmonale; </a:t>
            </a:r>
          </a:p>
          <a:p>
            <a:pPr lvl="1"/>
            <a:r>
              <a:rPr lang="en-GB" dirty="0"/>
              <a:t>pulse </a:t>
            </a:r>
            <a:r>
              <a:rPr lang="en-GB" dirty="0" err="1"/>
              <a:t>oximetry</a:t>
            </a:r>
            <a:r>
              <a:rPr lang="en-GB" dirty="0"/>
              <a:t> to assess need for oxygen</a:t>
            </a:r>
          </a:p>
          <a:p>
            <a:pPr lvl="1"/>
            <a:r>
              <a:rPr lang="en-GB" dirty="0"/>
              <a:t>sputum culture if purulence persistent</a:t>
            </a:r>
          </a:p>
        </p:txBody>
      </p:sp>
      <p:sp>
        <p:nvSpPr>
          <p:cNvPr id="4" name="Slide Number Placeholder 3"/>
          <p:cNvSpPr>
            <a:spLocks noGrp="1"/>
          </p:cNvSpPr>
          <p:nvPr>
            <p:ph type="sldNum" sz="quarter" idx="12"/>
          </p:nvPr>
        </p:nvSpPr>
        <p:spPr/>
        <p:txBody>
          <a:bodyPr/>
          <a:lstStyle/>
          <a:p>
            <a:pPr>
              <a:defRPr/>
            </a:pPr>
            <a:fld id="{52BA5920-6EBF-43EC-AF9E-4A676B342826}" type="slidenum">
              <a:rPr lang="en-GB" smtClean="0"/>
              <a:pPr>
                <a:defRPr/>
              </a:pPr>
              <a:t>12</a:t>
            </a:fld>
            <a:endParaRPr lang="en-GB" dirty="0"/>
          </a:p>
        </p:txBody>
      </p:sp>
    </p:spTree>
    <p:extLst>
      <p:ext uri="{BB962C8B-B14F-4D97-AF65-F5344CB8AC3E}">
        <p14:creationId xmlns:p14="http://schemas.microsoft.com/office/powerpoint/2010/main" val="4577100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ther causes of chronic cough are listed and divided into intrathoracic (including asthma, lung cancer, tuberculosis, bronchiectasis, left heart failure, interstitial lung disease, cystic fibrosis and idiopathic cough) and extrathoracic (including chronic allergic rhinitis, PNDS, UACS, gastroesophageal reflux, medication (eg, ACE inhibitors).">
            <a:extLst>
              <a:ext uri="{FF2B5EF4-FFF2-40B4-BE49-F238E27FC236}">
                <a16:creationId xmlns:a16="http://schemas.microsoft.com/office/drawing/2014/main" id="{4E845E58-1377-4D1C-B7CA-F56A32E17CB3}"/>
              </a:ext>
            </a:extLst>
          </p:cNvPr>
          <p:cNvPicPr>
            <a:picLocks noChangeAspect="1"/>
          </p:cNvPicPr>
          <p:nvPr/>
        </p:nvPicPr>
        <p:blipFill rotWithShape="1">
          <a:blip r:embed="rId2"/>
          <a:srcRect l="4740" t="12595" r="4606" b="45416"/>
          <a:stretch/>
        </p:blipFill>
        <p:spPr bwMode="auto">
          <a:xfrm>
            <a:off x="1522831" y="549678"/>
            <a:ext cx="9606867" cy="575864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861942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This slide contains a graph of FEV1 trajectories over the life course. It shows lung function as a percentage of predicted peak lung function versus age in years. It was modified from Agusti et al 2019 NEJM.">
            <a:extLst>
              <a:ext uri="{FF2B5EF4-FFF2-40B4-BE49-F238E27FC236}">
                <a16:creationId xmlns:a16="http://schemas.microsoft.com/office/drawing/2014/main" id="{AB45DF8B-1884-7221-6F1C-B31B4D6C77B0}"/>
              </a:ext>
            </a:extLst>
          </p:cNvPr>
          <p:cNvPicPr>
            <a:picLocks noChangeAspect="1"/>
          </p:cNvPicPr>
          <p:nvPr/>
        </p:nvPicPr>
        <p:blipFill rotWithShape="1">
          <a:blip r:embed="rId2"/>
          <a:srcRect l="4429" t="12479" r="4651" b="13333"/>
          <a:stretch/>
        </p:blipFill>
        <p:spPr>
          <a:xfrm>
            <a:off x="3458856" y="643467"/>
            <a:ext cx="5274287" cy="5571066"/>
          </a:xfrm>
          <a:prstGeom prst="rect">
            <a:avLst/>
          </a:prstGeom>
        </p:spPr>
      </p:pic>
    </p:spTree>
    <p:extLst>
      <p:ext uri="{BB962C8B-B14F-4D97-AF65-F5344CB8AC3E}">
        <p14:creationId xmlns:p14="http://schemas.microsoft.com/office/powerpoint/2010/main" val="19879440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oposed taxonomy (etiotypes) for COPD Figure 1.2 from the GOLD report&#10;This slide lists classifications of COPD such as COPD-G  - Genetically determined COPD&#10;COPD-D - COPD due to abnormal lung development&#10;Environmental COPD including COPD-C due to cigarette smoke and COPD-P due to pollution&#10;COPD-I due to infections&#10;COPD-A due to COPD and asthma&#10;and&#10;COPD-U due to unknown causes">
            <a:extLst>
              <a:ext uri="{FF2B5EF4-FFF2-40B4-BE49-F238E27FC236}">
                <a16:creationId xmlns:a16="http://schemas.microsoft.com/office/drawing/2014/main" id="{087F3F97-D7A1-4F01-9444-8A9FF04ADA22}"/>
              </a:ext>
            </a:extLst>
          </p:cNvPr>
          <p:cNvPicPr>
            <a:picLocks noChangeAspect="1"/>
          </p:cNvPicPr>
          <p:nvPr/>
        </p:nvPicPr>
        <p:blipFill rotWithShape="1">
          <a:blip r:embed="rId2"/>
          <a:srcRect l="2803" t="14714" r="2676" b="26588"/>
          <a:stretch/>
        </p:blipFill>
        <p:spPr bwMode="auto">
          <a:xfrm>
            <a:off x="2438082" y="126418"/>
            <a:ext cx="7315835" cy="642507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679345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slide outlines the Differential diagnosis of COPD. For each diagnosis suggestive features are listed.&#10;COPD, asthma, congestive heart failure, bronchiectasis, tuberculosis, obliterative bronchiolitis and diffuse panbronciolitis are listed as potential diagnoses.">
            <a:extLst>
              <a:ext uri="{FF2B5EF4-FFF2-40B4-BE49-F238E27FC236}">
                <a16:creationId xmlns:a16="http://schemas.microsoft.com/office/drawing/2014/main" id="{91882516-8A92-45D5-A018-0F71B28D708D}"/>
              </a:ext>
            </a:extLst>
          </p:cNvPr>
          <p:cNvPicPr>
            <a:picLocks noChangeAspect="1"/>
          </p:cNvPicPr>
          <p:nvPr/>
        </p:nvPicPr>
        <p:blipFill rotWithShape="1">
          <a:blip r:embed="rId2"/>
          <a:srcRect l="4444" t="3544" r="4557" b="13185"/>
          <a:stretch/>
        </p:blipFill>
        <p:spPr bwMode="auto">
          <a:xfrm>
            <a:off x="3202957" y="-13207"/>
            <a:ext cx="5697134" cy="674726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222270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slide shows Figure 2.6 from the GOLD 2025 report. This Figure is a flowchart with an algorithm for measuring pre and post bronchodilator spirometry. Firstly, pre-bronchodilator FEV1/FVC is measured - if it is greater than or equal to 0.7 then the patient does not have COPD. If it is less than 0.7 then post-bronchodilator FEV1/FVC should be measured. If it is also less than 0.7 COPD is confirmed. ">
            <a:extLst>
              <a:ext uri="{FF2B5EF4-FFF2-40B4-BE49-F238E27FC236}">
                <a16:creationId xmlns:a16="http://schemas.microsoft.com/office/drawing/2014/main" id="{07297976-A872-4955-A0C4-8B74DE6297C8}"/>
              </a:ext>
            </a:extLst>
          </p:cNvPr>
          <p:cNvPicPr>
            <a:picLocks noChangeAspect="1"/>
          </p:cNvPicPr>
          <p:nvPr/>
        </p:nvPicPr>
        <p:blipFill rotWithShape="1">
          <a:blip r:embed="rId2"/>
          <a:srcRect l="3726" t="11959" r="3410" b="12520"/>
          <a:stretch/>
        </p:blipFill>
        <p:spPr bwMode="auto">
          <a:xfrm>
            <a:off x="2900362" y="65722"/>
            <a:ext cx="6391275" cy="672655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641253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 2.7 lists the different roles of spirometry including diagnosis, assessment of severity of airflow obstruction (for prognosis), and follow-up assessment including therapeutic decisions and identification of rapid decline">
            <a:extLst>
              <a:ext uri="{FF2B5EF4-FFF2-40B4-BE49-F238E27FC236}">
                <a16:creationId xmlns:a16="http://schemas.microsoft.com/office/drawing/2014/main" id="{F7A4CF63-B2A7-4EDA-BB5F-341185A0BA2C}"/>
              </a:ext>
            </a:extLst>
          </p:cNvPr>
          <p:cNvPicPr>
            <a:picLocks noChangeAspect="1"/>
          </p:cNvPicPr>
          <p:nvPr/>
        </p:nvPicPr>
        <p:blipFill rotWithShape="1">
          <a:blip r:embed="rId2"/>
          <a:srcRect l="4299" t="12402" r="4414" b="54156"/>
          <a:stretch/>
        </p:blipFill>
        <p:spPr bwMode="auto">
          <a:xfrm>
            <a:off x="804559" y="881221"/>
            <a:ext cx="10413941" cy="49376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798406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 2.8 shows GOLD grade definitions for COPD patients with FEV1/FVC less than 0.7. For example GOLD grade 4 is very severe FEV1 less than 30% of predicted value.">
            <a:extLst>
              <a:ext uri="{FF2B5EF4-FFF2-40B4-BE49-F238E27FC236}">
                <a16:creationId xmlns:a16="http://schemas.microsoft.com/office/drawing/2014/main" id="{0580313D-302A-4F12-8F64-68FFD27F5507}"/>
              </a:ext>
            </a:extLst>
          </p:cNvPr>
          <p:cNvPicPr>
            <a:picLocks noChangeAspect="1"/>
          </p:cNvPicPr>
          <p:nvPr/>
        </p:nvPicPr>
        <p:blipFill rotWithShape="1">
          <a:blip r:embed="rId2"/>
          <a:srcRect l="4013" t="12513" r="4414" b="47069"/>
          <a:stretch/>
        </p:blipFill>
        <p:spPr bwMode="auto">
          <a:xfrm>
            <a:off x="1125834" y="589997"/>
            <a:ext cx="9940332" cy="567800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632987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2E893-24E5-FD63-3494-5223363DFAF0}"/>
              </a:ext>
            </a:extLst>
          </p:cNvPr>
          <p:cNvSpPr>
            <a:spLocks noGrp="1"/>
          </p:cNvSpPr>
          <p:nvPr>
            <p:ph type="title"/>
          </p:nvPr>
        </p:nvSpPr>
        <p:spPr/>
        <p:txBody>
          <a:bodyPr/>
          <a:lstStyle/>
          <a:p>
            <a:pPr algn="ctr"/>
            <a:r>
              <a:rPr lang="en-GB" dirty="0"/>
              <a:t>We covering the following </a:t>
            </a:r>
          </a:p>
        </p:txBody>
      </p:sp>
      <p:sp>
        <p:nvSpPr>
          <p:cNvPr id="3" name="Content Placeholder 2">
            <a:extLst>
              <a:ext uri="{FF2B5EF4-FFF2-40B4-BE49-F238E27FC236}">
                <a16:creationId xmlns:a16="http://schemas.microsoft.com/office/drawing/2014/main" id="{F41CBF83-05EA-268B-93A3-F715117E2D22}"/>
              </a:ext>
            </a:extLst>
          </p:cNvPr>
          <p:cNvSpPr>
            <a:spLocks noGrp="1"/>
          </p:cNvSpPr>
          <p:nvPr>
            <p:ph idx="1"/>
          </p:nvPr>
        </p:nvSpPr>
        <p:spPr/>
        <p:txBody>
          <a:bodyPr>
            <a:normAutofit fontScale="62500" lnSpcReduction="20000"/>
          </a:bodyPr>
          <a:lstStyle/>
          <a:p>
            <a:pPr marL="0" lvl="0" indent="0">
              <a:buNone/>
            </a:pPr>
            <a:endParaRPr lang="en-GB" dirty="0">
              <a:latin typeface="Arial" charset="0"/>
              <a:cs typeface="Arial" charset="0"/>
            </a:endParaRPr>
          </a:p>
          <a:p>
            <a:pPr marL="514350" lvl="0" indent="-514350">
              <a:buAutoNum type="arabicParenR"/>
            </a:pPr>
            <a:endParaRPr lang="en-US" dirty="0">
              <a:latin typeface="Arial" charset="0"/>
              <a:cs typeface="Arial" charset="0"/>
            </a:endParaRPr>
          </a:p>
          <a:p>
            <a:pPr marL="514350" lvl="0" indent="-514350">
              <a:buAutoNum type="arabicParenR"/>
            </a:pPr>
            <a:r>
              <a:rPr lang="en-US" dirty="0">
                <a:latin typeface="Arial" charset="0"/>
                <a:cs typeface="Arial" charset="0"/>
              </a:rPr>
              <a:t>Different guidance available and how they interact</a:t>
            </a:r>
          </a:p>
          <a:p>
            <a:pPr marL="514350" lvl="0" indent="-514350">
              <a:buAutoNum type="arabicParenR"/>
            </a:pPr>
            <a:r>
              <a:rPr lang="en-US" dirty="0">
                <a:latin typeface="Arial" charset="0"/>
                <a:cs typeface="Arial" charset="0"/>
              </a:rPr>
              <a:t>Levels of Evidence in the Guidance available </a:t>
            </a:r>
          </a:p>
          <a:p>
            <a:pPr marL="514350" lvl="0" indent="-514350">
              <a:buAutoNum type="arabicParenR"/>
            </a:pPr>
            <a:r>
              <a:rPr lang="en-US" dirty="0">
                <a:latin typeface="Arial" charset="0"/>
                <a:cs typeface="Arial" charset="0"/>
              </a:rPr>
              <a:t>NICE and GOLD guidance </a:t>
            </a:r>
          </a:p>
          <a:p>
            <a:pPr marL="514350" lvl="0" indent="-514350">
              <a:buAutoNum type="arabicParenR"/>
            </a:pPr>
            <a:r>
              <a:rPr lang="en-US" dirty="0">
                <a:latin typeface="Arial" charset="0"/>
                <a:cs typeface="Arial" charset="0"/>
              </a:rPr>
              <a:t>COPD and Statistics </a:t>
            </a:r>
          </a:p>
          <a:p>
            <a:pPr marL="514350" lvl="0" indent="-514350">
              <a:buAutoNum type="arabicParenR"/>
            </a:pPr>
            <a:r>
              <a:rPr lang="en-US" dirty="0">
                <a:latin typeface="Arial" charset="0"/>
                <a:cs typeface="Arial" charset="0"/>
              </a:rPr>
              <a:t>COPD </a:t>
            </a:r>
          </a:p>
          <a:p>
            <a:pPr marL="514350" lvl="0" indent="-514350">
              <a:buAutoNum type="arabicParenR"/>
            </a:pPr>
            <a:r>
              <a:rPr lang="en-US" dirty="0">
                <a:latin typeface="Arial" charset="0"/>
                <a:cs typeface="Arial" charset="0"/>
              </a:rPr>
              <a:t>Non-Pharmacological managements</a:t>
            </a:r>
          </a:p>
          <a:p>
            <a:pPr marL="514350" lvl="0" indent="-514350">
              <a:buAutoNum type="arabicParenR"/>
            </a:pPr>
            <a:r>
              <a:rPr lang="en-US" dirty="0">
                <a:latin typeface="Arial" charset="0"/>
                <a:cs typeface="Arial" charset="0"/>
              </a:rPr>
              <a:t>Pharmacological management</a:t>
            </a:r>
          </a:p>
          <a:p>
            <a:pPr marL="514350" lvl="0" indent="-514350">
              <a:buAutoNum type="arabicParenR"/>
            </a:pPr>
            <a:r>
              <a:rPr lang="en-US" dirty="0">
                <a:latin typeface="Arial" charset="0"/>
                <a:cs typeface="Arial" charset="0"/>
              </a:rPr>
              <a:t>When to refer to Secondary care</a:t>
            </a:r>
          </a:p>
          <a:p>
            <a:pPr marL="514350" lvl="0" indent="-514350">
              <a:buAutoNum type="arabicParenR"/>
            </a:pPr>
            <a:r>
              <a:rPr lang="en-US" dirty="0">
                <a:latin typeface="Arial" charset="0"/>
                <a:cs typeface="Arial" charset="0"/>
              </a:rPr>
              <a:t>When to refer to other services</a:t>
            </a:r>
          </a:p>
          <a:p>
            <a:pPr marL="514350" lvl="0" indent="-514350">
              <a:buAutoNum type="arabicParenR"/>
            </a:pPr>
            <a:r>
              <a:rPr lang="en-US" dirty="0">
                <a:latin typeface="Arial" charset="0"/>
                <a:cs typeface="Arial" charset="0"/>
              </a:rPr>
              <a:t>Self management plans</a:t>
            </a:r>
          </a:p>
          <a:p>
            <a:pPr marL="514350" lvl="0" indent="-514350">
              <a:buAutoNum type="arabicParenR"/>
            </a:pPr>
            <a:r>
              <a:rPr lang="en-US" dirty="0">
                <a:latin typeface="Arial" charset="0"/>
                <a:cs typeface="Arial" charset="0"/>
              </a:rPr>
              <a:t>Self management  plans – including rescue treatment </a:t>
            </a:r>
          </a:p>
          <a:p>
            <a:pPr marL="514350" lvl="0" indent="-514350">
              <a:buAutoNum type="arabicParenR"/>
            </a:pPr>
            <a:endParaRPr lang="en-US" dirty="0">
              <a:latin typeface="Arial" charset="0"/>
              <a:cs typeface="Arial" charset="0"/>
            </a:endParaRPr>
          </a:p>
          <a:p>
            <a:endParaRPr lang="en-GB" dirty="0"/>
          </a:p>
        </p:txBody>
      </p:sp>
    </p:spTree>
    <p:extLst>
      <p:ext uri="{BB962C8B-B14F-4D97-AF65-F5344CB8AC3E}">
        <p14:creationId xmlns:p14="http://schemas.microsoft.com/office/powerpoint/2010/main" val="20313749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 2.9 gives the mMRC dyspnea scale definitions for 0,1,2,3 and 4. For example, mMRC Grade 3 is 'I stop for breath after walking about 100 meters or after a few minuts on the level'">
            <a:extLst>
              <a:ext uri="{FF2B5EF4-FFF2-40B4-BE49-F238E27FC236}">
                <a16:creationId xmlns:a16="http://schemas.microsoft.com/office/drawing/2014/main" id="{E44C5B19-D897-4D20-89F9-0BD4271F95F7}"/>
              </a:ext>
            </a:extLst>
          </p:cNvPr>
          <p:cNvPicPr>
            <a:picLocks noChangeAspect="1"/>
          </p:cNvPicPr>
          <p:nvPr/>
        </p:nvPicPr>
        <p:blipFill rotWithShape="1">
          <a:blip r:embed="rId2"/>
          <a:srcRect l="4444" t="12402" r="4700" b="38654"/>
          <a:stretch/>
        </p:blipFill>
        <p:spPr bwMode="auto">
          <a:xfrm>
            <a:off x="2735262" y="1085850"/>
            <a:ext cx="6721475" cy="46863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818622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 2.10 lists the CAT Assessment survey items - there are 8 items altogether which are scored from 0 to 5. For example My chest does not feel tight at all (0) to My chest feels very tight (5).">
            <a:extLst>
              <a:ext uri="{FF2B5EF4-FFF2-40B4-BE49-F238E27FC236}">
                <a16:creationId xmlns:a16="http://schemas.microsoft.com/office/drawing/2014/main" id="{3B1C4F47-E927-4DEE-8DF3-C050309B2A00}"/>
              </a:ext>
            </a:extLst>
          </p:cNvPr>
          <p:cNvPicPr>
            <a:picLocks noChangeAspect="1"/>
          </p:cNvPicPr>
          <p:nvPr/>
        </p:nvPicPr>
        <p:blipFill rotWithShape="1">
          <a:blip r:embed="rId2"/>
          <a:srcRect l="4156" t="12291" r="4414" b="25365"/>
          <a:stretch/>
        </p:blipFill>
        <p:spPr bwMode="auto">
          <a:xfrm>
            <a:off x="2867025" y="579755"/>
            <a:ext cx="6457950" cy="569849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219399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GOLD ABE assessment tool is Figure 2.11 of the GOLD report. It is an illustrated tool that shows how to separate GOLD A, B and E based on number of exacerbations leading to hospitalization, mMRC grade and CAT score. For example a person who has two or more moderate exacerbations per year would be GOLD E.">
            <a:extLst>
              <a:ext uri="{FF2B5EF4-FFF2-40B4-BE49-F238E27FC236}">
                <a16:creationId xmlns:a16="http://schemas.microsoft.com/office/drawing/2014/main" id="{0970B761-A317-4CA4-A977-3FF8660A975F}"/>
              </a:ext>
            </a:extLst>
          </p:cNvPr>
          <p:cNvPicPr>
            <a:picLocks noChangeAspect="1"/>
          </p:cNvPicPr>
          <p:nvPr/>
        </p:nvPicPr>
        <p:blipFill rotWithShape="1">
          <a:blip r:embed="rId2"/>
          <a:srcRect l="4299" t="12624" r="4271" b="26916"/>
          <a:stretch/>
        </p:blipFill>
        <p:spPr bwMode="auto">
          <a:xfrm>
            <a:off x="2791142" y="600710"/>
            <a:ext cx="6609715" cy="56565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142027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goals for treatment of stable COPD (to reduce symptoms and reduce risk) are listed in this figure. ">
            <a:extLst>
              <a:ext uri="{FF2B5EF4-FFF2-40B4-BE49-F238E27FC236}">
                <a16:creationId xmlns:a16="http://schemas.microsoft.com/office/drawing/2014/main" id="{F0A9F06B-998B-46F3-A4EF-70550A05C214}"/>
              </a:ext>
            </a:extLst>
          </p:cNvPr>
          <p:cNvPicPr>
            <a:picLocks noChangeAspect="1"/>
          </p:cNvPicPr>
          <p:nvPr/>
        </p:nvPicPr>
        <p:blipFill rotWithShape="1">
          <a:blip r:embed="rId2"/>
          <a:srcRect l="4394" t="12595" r="4834" b="50508"/>
          <a:stretch/>
        </p:blipFill>
        <p:spPr bwMode="auto">
          <a:xfrm>
            <a:off x="1117892" y="842751"/>
            <a:ext cx="10372194" cy="54564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705165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flowchart give information about the management of COPD including Diagnosis, Initial Assessment, Initial Management and how to Review a patient.">
            <a:extLst>
              <a:ext uri="{FF2B5EF4-FFF2-40B4-BE49-F238E27FC236}">
                <a16:creationId xmlns:a16="http://schemas.microsoft.com/office/drawing/2014/main" id="{476D833C-A33A-4D62-8F62-07F91FD751A4}"/>
              </a:ext>
            </a:extLst>
          </p:cNvPr>
          <p:cNvPicPr>
            <a:picLocks noChangeAspect="1"/>
          </p:cNvPicPr>
          <p:nvPr/>
        </p:nvPicPr>
        <p:blipFill rotWithShape="1">
          <a:blip r:embed="rId2"/>
          <a:srcRect l="4620" t="12110" r="4515" b="27707"/>
          <a:stretch/>
        </p:blipFill>
        <p:spPr>
          <a:xfrm>
            <a:off x="2497123" y="190997"/>
            <a:ext cx="7197754" cy="6169504"/>
          </a:xfrm>
          <a:prstGeom prst="rect">
            <a:avLst/>
          </a:prstGeom>
        </p:spPr>
      </p:pic>
    </p:spTree>
    <p:extLst>
      <p:ext uri="{BB962C8B-B14F-4D97-AF65-F5344CB8AC3E}">
        <p14:creationId xmlns:p14="http://schemas.microsoft.com/office/powerpoint/2010/main" val="32062964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on-pharmacological management of COPD for groups A, B and E including smoking cessation, pulmonary rehabilitation, physical activity and vaccinations">
            <a:extLst>
              <a:ext uri="{FF2B5EF4-FFF2-40B4-BE49-F238E27FC236}">
                <a16:creationId xmlns:a16="http://schemas.microsoft.com/office/drawing/2014/main" id="{4FC7B9B9-E516-4109-B3DC-829D5BF27EE9}"/>
              </a:ext>
            </a:extLst>
          </p:cNvPr>
          <p:cNvPicPr>
            <a:picLocks noChangeAspect="1"/>
          </p:cNvPicPr>
          <p:nvPr/>
        </p:nvPicPr>
        <p:blipFill rotWithShape="1">
          <a:blip r:embed="rId2"/>
          <a:srcRect l="4163" t="12239" r="4379" b="31392"/>
          <a:stretch/>
        </p:blipFill>
        <p:spPr bwMode="auto">
          <a:xfrm>
            <a:off x="2207170" y="152147"/>
            <a:ext cx="7949149" cy="634072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307912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F53AA-E12B-40AC-8FFE-41EACF6AC91C}"/>
              </a:ext>
            </a:extLst>
          </p:cNvPr>
          <p:cNvSpPr>
            <a:spLocks noGrp="1"/>
          </p:cNvSpPr>
          <p:nvPr>
            <p:ph type="title"/>
          </p:nvPr>
        </p:nvSpPr>
        <p:spPr/>
        <p:txBody>
          <a:bodyPr/>
          <a:lstStyle/>
          <a:p>
            <a:pPr algn="ctr"/>
            <a:r>
              <a:rPr lang="en-US" dirty="0"/>
              <a:t>Non – Pharmacology management Vaccination </a:t>
            </a:r>
            <a:endParaRPr lang="en-GB" dirty="0"/>
          </a:p>
        </p:txBody>
      </p:sp>
      <p:sp>
        <p:nvSpPr>
          <p:cNvPr id="3" name="Content Placeholder 2">
            <a:extLst>
              <a:ext uri="{FF2B5EF4-FFF2-40B4-BE49-F238E27FC236}">
                <a16:creationId xmlns:a16="http://schemas.microsoft.com/office/drawing/2014/main" id="{E7BEF1C1-CD32-4CC6-8C8E-2BA155F29A90}"/>
              </a:ext>
            </a:extLst>
          </p:cNvPr>
          <p:cNvSpPr>
            <a:spLocks noGrp="1"/>
          </p:cNvSpPr>
          <p:nvPr>
            <p:ph idx="1"/>
          </p:nvPr>
        </p:nvSpPr>
        <p:spPr/>
        <p:txBody>
          <a:bodyPr/>
          <a:lstStyle/>
          <a:p>
            <a:r>
              <a:rPr lang="en-US" dirty="0"/>
              <a:t>Make sure all up to date with their vaccinations </a:t>
            </a:r>
          </a:p>
          <a:p>
            <a:pPr lvl="1"/>
            <a:r>
              <a:rPr lang="en-US" dirty="0"/>
              <a:t>Yearly Flu</a:t>
            </a:r>
          </a:p>
          <a:p>
            <a:pPr lvl="1"/>
            <a:r>
              <a:rPr lang="en-US" dirty="0"/>
              <a:t>COVID</a:t>
            </a:r>
          </a:p>
          <a:p>
            <a:pPr lvl="1"/>
            <a:r>
              <a:rPr lang="en-US" dirty="0"/>
              <a:t>Pneumococcal </a:t>
            </a:r>
          </a:p>
          <a:p>
            <a:pPr lvl="1"/>
            <a:endParaRPr lang="en-GB" dirty="0"/>
          </a:p>
        </p:txBody>
      </p:sp>
    </p:spTree>
    <p:extLst>
      <p:ext uri="{BB962C8B-B14F-4D97-AF65-F5344CB8AC3E}">
        <p14:creationId xmlns:p14="http://schemas.microsoft.com/office/powerpoint/2010/main" val="35327517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vidence-based methods to identify and reduce risk factor exposure are listed.">
            <a:extLst>
              <a:ext uri="{FF2B5EF4-FFF2-40B4-BE49-F238E27FC236}">
                <a16:creationId xmlns:a16="http://schemas.microsoft.com/office/drawing/2014/main" id="{4807ADC8-4CA4-480D-BD85-C00B5233886F}"/>
              </a:ext>
            </a:extLst>
          </p:cNvPr>
          <p:cNvPicPr>
            <a:picLocks noChangeAspect="1"/>
          </p:cNvPicPr>
          <p:nvPr/>
        </p:nvPicPr>
        <p:blipFill rotWithShape="1">
          <a:blip r:embed="rId2"/>
          <a:srcRect l="4279" t="12239" r="4237" b="63103"/>
          <a:stretch/>
        </p:blipFill>
        <p:spPr bwMode="auto">
          <a:xfrm>
            <a:off x="407281" y="1475491"/>
            <a:ext cx="11203450" cy="390701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514917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rief strategies to help the patient willing to quit tobacco are listed including ASK, ADVISE, ASSESS, ASSIST, ARRANGE">
            <a:extLst>
              <a:ext uri="{FF2B5EF4-FFF2-40B4-BE49-F238E27FC236}">
                <a16:creationId xmlns:a16="http://schemas.microsoft.com/office/drawing/2014/main" id="{B8E590B3-12F0-43C5-A647-29E27890E37B}"/>
              </a:ext>
            </a:extLst>
          </p:cNvPr>
          <p:cNvPicPr>
            <a:picLocks noChangeAspect="1"/>
          </p:cNvPicPr>
          <p:nvPr/>
        </p:nvPicPr>
        <p:blipFill rotWithShape="1">
          <a:blip r:embed="rId2"/>
          <a:srcRect l="4163" t="12417" r="4487" b="29959"/>
          <a:stretch/>
        </p:blipFill>
        <p:spPr bwMode="auto">
          <a:xfrm>
            <a:off x="2418545" y="426902"/>
            <a:ext cx="7354910" cy="600419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740090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BCE00-7B70-4CE8-B5FC-101B9850E303}"/>
              </a:ext>
            </a:extLst>
          </p:cNvPr>
          <p:cNvSpPr>
            <a:spLocks noGrp="1"/>
          </p:cNvSpPr>
          <p:nvPr>
            <p:ph type="title"/>
          </p:nvPr>
        </p:nvSpPr>
        <p:spPr/>
        <p:txBody>
          <a:bodyPr/>
          <a:lstStyle/>
          <a:p>
            <a:r>
              <a:rPr lang="en-US" dirty="0"/>
              <a:t>Pulmonary Rehabilitation </a:t>
            </a:r>
            <a:endParaRPr lang="en-GB" dirty="0"/>
          </a:p>
        </p:txBody>
      </p:sp>
      <p:sp>
        <p:nvSpPr>
          <p:cNvPr id="3" name="Content Placeholder 2">
            <a:extLst>
              <a:ext uri="{FF2B5EF4-FFF2-40B4-BE49-F238E27FC236}">
                <a16:creationId xmlns:a16="http://schemas.microsoft.com/office/drawing/2014/main" id="{E0CCBA42-B394-4AF4-9E4F-8997600EC3C0}"/>
              </a:ext>
            </a:extLst>
          </p:cNvPr>
          <p:cNvSpPr>
            <a:spLocks noGrp="1"/>
          </p:cNvSpPr>
          <p:nvPr>
            <p:ph idx="1"/>
          </p:nvPr>
        </p:nvSpPr>
        <p:spPr/>
        <p:txBody>
          <a:bodyPr/>
          <a:lstStyle/>
          <a:p>
            <a:r>
              <a:rPr lang="en-US" dirty="0"/>
              <a:t>Indicated in ALL patients with relevant symptoms and / or high risk of Exacerbation (Evidence A)</a:t>
            </a:r>
          </a:p>
          <a:p>
            <a:r>
              <a:rPr lang="en-US" dirty="0"/>
              <a:t>Pulmonary Rehabilitation improves dyspnea, health status and exercise capacity (Grade A evidence) </a:t>
            </a:r>
          </a:p>
          <a:p>
            <a:r>
              <a:rPr lang="en-US" dirty="0"/>
              <a:t>Pulmonary Rehabilitation reduces hospitalization among patients who had recent exacerbation </a:t>
            </a:r>
            <a:endParaRPr lang="en-GB" dirty="0"/>
          </a:p>
        </p:txBody>
      </p:sp>
    </p:spTree>
    <p:extLst>
      <p:ext uri="{BB962C8B-B14F-4D97-AF65-F5344CB8AC3E}">
        <p14:creationId xmlns:p14="http://schemas.microsoft.com/office/powerpoint/2010/main" val="36591833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1EA7B-090B-D2AD-EDA5-E684152FEAB6}"/>
              </a:ext>
            </a:extLst>
          </p:cNvPr>
          <p:cNvSpPr>
            <a:spLocks noGrp="1"/>
          </p:cNvSpPr>
          <p:nvPr>
            <p:ph type="title"/>
          </p:nvPr>
        </p:nvSpPr>
        <p:spPr/>
        <p:txBody>
          <a:bodyPr/>
          <a:lstStyle/>
          <a:p>
            <a:pPr algn="ctr"/>
            <a:r>
              <a:rPr lang="en-GB" dirty="0"/>
              <a:t>Guidelines </a:t>
            </a:r>
          </a:p>
        </p:txBody>
      </p:sp>
      <p:sp>
        <p:nvSpPr>
          <p:cNvPr id="3" name="Content Placeholder 2">
            <a:extLst>
              <a:ext uri="{FF2B5EF4-FFF2-40B4-BE49-F238E27FC236}">
                <a16:creationId xmlns:a16="http://schemas.microsoft.com/office/drawing/2014/main" id="{37D222D1-6A40-E32C-A6EA-F0E7E8FCB27C}"/>
              </a:ext>
            </a:extLst>
          </p:cNvPr>
          <p:cNvSpPr>
            <a:spLocks noGrp="1"/>
          </p:cNvSpPr>
          <p:nvPr>
            <p:ph idx="1"/>
          </p:nvPr>
        </p:nvSpPr>
        <p:spPr/>
        <p:txBody>
          <a:bodyPr/>
          <a:lstStyle/>
          <a:p>
            <a:r>
              <a:rPr lang="en-GB" dirty="0"/>
              <a:t>BTS  - </a:t>
            </a:r>
            <a:r>
              <a:rPr lang="en-GB" b="1" dirty="0"/>
              <a:t>B</a:t>
            </a:r>
            <a:r>
              <a:rPr lang="en-GB" dirty="0"/>
              <a:t>ritish </a:t>
            </a:r>
            <a:r>
              <a:rPr lang="en-GB" b="1" dirty="0"/>
              <a:t>T</a:t>
            </a:r>
            <a:r>
              <a:rPr lang="en-GB" dirty="0"/>
              <a:t>horacic </a:t>
            </a:r>
            <a:r>
              <a:rPr lang="en-GB" b="1" dirty="0"/>
              <a:t>S</a:t>
            </a:r>
            <a:r>
              <a:rPr lang="en-GB" dirty="0"/>
              <a:t>ociety </a:t>
            </a:r>
          </a:p>
          <a:p>
            <a:r>
              <a:rPr lang="en-GB" dirty="0"/>
              <a:t>NICE – </a:t>
            </a:r>
            <a:r>
              <a:rPr lang="en-GB" b="1" dirty="0"/>
              <a:t>N</a:t>
            </a:r>
            <a:r>
              <a:rPr lang="en-GB" dirty="0"/>
              <a:t>ational </a:t>
            </a:r>
            <a:r>
              <a:rPr lang="en-GB" b="1" dirty="0"/>
              <a:t>I</a:t>
            </a:r>
            <a:r>
              <a:rPr lang="en-GB" dirty="0"/>
              <a:t>nstitute for Health and </a:t>
            </a:r>
            <a:r>
              <a:rPr lang="en-GB" b="1" dirty="0"/>
              <a:t>C</a:t>
            </a:r>
            <a:r>
              <a:rPr lang="en-GB" dirty="0"/>
              <a:t>are </a:t>
            </a:r>
            <a:r>
              <a:rPr lang="en-GB" b="1" dirty="0"/>
              <a:t>E</a:t>
            </a:r>
            <a:r>
              <a:rPr lang="en-GB" dirty="0"/>
              <a:t>xcellence</a:t>
            </a:r>
          </a:p>
          <a:p>
            <a:r>
              <a:rPr lang="en-GB" dirty="0"/>
              <a:t>SIGN – </a:t>
            </a:r>
            <a:r>
              <a:rPr lang="en-GB" b="1" dirty="0"/>
              <a:t>S</a:t>
            </a:r>
            <a:r>
              <a:rPr lang="en-GB" dirty="0"/>
              <a:t>cottish </a:t>
            </a:r>
            <a:r>
              <a:rPr lang="en-GB" b="1" dirty="0"/>
              <a:t>I</a:t>
            </a:r>
            <a:r>
              <a:rPr lang="en-GB" dirty="0"/>
              <a:t>ntercollegiate </a:t>
            </a:r>
            <a:r>
              <a:rPr lang="en-GB" b="1" dirty="0"/>
              <a:t>G</a:t>
            </a:r>
            <a:r>
              <a:rPr lang="en-GB" dirty="0"/>
              <a:t>uidelines </a:t>
            </a:r>
            <a:r>
              <a:rPr lang="en-GB" b="1" dirty="0"/>
              <a:t>N</a:t>
            </a:r>
            <a:r>
              <a:rPr lang="en-GB" dirty="0"/>
              <a:t>etwork</a:t>
            </a:r>
          </a:p>
          <a:p>
            <a:r>
              <a:rPr lang="en-GB" dirty="0"/>
              <a:t>ERS – </a:t>
            </a:r>
            <a:r>
              <a:rPr lang="en-GB" b="1" dirty="0"/>
              <a:t>E</a:t>
            </a:r>
            <a:r>
              <a:rPr lang="en-GB" dirty="0"/>
              <a:t>uropean </a:t>
            </a:r>
            <a:r>
              <a:rPr lang="en-GB" b="1" dirty="0"/>
              <a:t>R</a:t>
            </a:r>
            <a:r>
              <a:rPr lang="en-GB" dirty="0"/>
              <a:t>espiratory </a:t>
            </a:r>
            <a:r>
              <a:rPr lang="en-GB" b="1" dirty="0"/>
              <a:t>S</a:t>
            </a:r>
            <a:r>
              <a:rPr lang="en-GB" dirty="0"/>
              <a:t>ociety</a:t>
            </a:r>
          </a:p>
          <a:p>
            <a:r>
              <a:rPr lang="en-GB" dirty="0"/>
              <a:t>ATS – </a:t>
            </a:r>
            <a:r>
              <a:rPr lang="en-GB" b="1" dirty="0"/>
              <a:t>A</a:t>
            </a:r>
            <a:r>
              <a:rPr lang="en-GB" dirty="0"/>
              <a:t>merican </a:t>
            </a:r>
            <a:r>
              <a:rPr lang="en-GB" b="1" dirty="0"/>
              <a:t>T</a:t>
            </a:r>
            <a:r>
              <a:rPr lang="en-GB" dirty="0"/>
              <a:t>horacic </a:t>
            </a:r>
            <a:r>
              <a:rPr lang="en-GB" b="1" dirty="0"/>
              <a:t>S</a:t>
            </a:r>
            <a:r>
              <a:rPr lang="en-GB" dirty="0"/>
              <a:t>ociety </a:t>
            </a:r>
          </a:p>
          <a:p>
            <a:r>
              <a:rPr lang="en-GB" dirty="0"/>
              <a:t>GOLD – </a:t>
            </a:r>
            <a:r>
              <a:rPr lang="en-GB" b="1" dirty="0"/>
              <a:t>G</a:t>
            </a:r>
            <a:r>
              <a:rPr lang="en-GB" dirty="0"/>
              <a:t>lobal Initiative for Chronic </a:t>
            </a:r>
            <a:r>
              <a:rPr lang="en-GB" b="1" dirty="0"/>
              <a:t>O</a:t>
            </a:r>
            <a:r>
              <a:rPr lang="en-GB" dirty="0"/>
              <a:t>bstructive </a:t>
            </a:r>
            <a:r>
              <a:rPr lang="en-GB" b="1" dirty="0"/>
              <a:t>L</a:t>
            </a:r>
            <a:r>
              <a:rPr lang="en-GB" dirty="0"/>
              <a:t>ung </a:t>
            </a:r>
            <a:r>
              <a:rPr lang="en-GB" b="1" dirty="0"/>
              <a:t>D</a:t>
            </a:r>
            <a:r>
              <a:rPr lang="en-GB" dirty="0"/>
              <a:t>isease </a:t>
            </a:r>
          </a:p>
        </p:txBody>
      </p:sp>
    </p:spTree>
    <p:extLst>
      <p:ext uri="{BB962C8B-B14F-4D97-AF65-F5344CB8AC3E}">
        <p14:creationId xmlns:p14="http://schemas.microsoft.com/office/powerpoint/2010/main" val="38459686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57CE3-A10A-4257-96E5-70CC1110BD8C}"/>
              </a:ext>
            </a:extLst>
          </p:cNvPr>
          <p:cNvSpPr>
            <a:spLocks noGrp="1"/>
          </p:cNvSpPr>
          <p:nvPr>
            <p:ph type="title"/>
          </p:nvPr>
        </p:nvSpPr>
        <p:spPr/>
        <p:txBody>
          <a:bodyPr>
            <a:normAutofit fontScale="90000"/>
          </a:bodyPr>
          <a:lstStyle/>
          <a:p>
            <a:pPr algn="ctr"/>
            <a:r>
              <a:rPr lang="en-US" sz="3600" dirty="0"/>
              <a:t>COPD VALUE Pyramid</a:t>
            </a:r>
            <a:br>
              <a:rPr lang="en-US" sz="3600" dirty="0"/>
            </a:br>
            <a:r>
              <a:rPr lang="en-US" sz="3600" dirty="0"/>
              <a:t>QALY – Quality – adjusted life year </a:t>
            </a:r>
            <a:br>
              <a:rPr lang="en-US" sz="3600" dirty="0"/>
            </a:br>
            <a:r>
              <a:rPr lang="en-US" sz="3600" dirty="0"/>
              <a:t>One QALY equates to 1 year in perfect health </a:t>
            </a:r>
            <a:endParaRPr lang="en-GB" sz="3600" dirty="0"/>
          </a:p>
        </p:txBody>
      </p:sp>
      <p:sp>
        <p:nvSpPr>
          <p:cNvPr id="3" name="Content Placeholder 2">
            <a:extLst>
              <a:ext uri="{FF2B5EF4-FFF2-40B4-BE49-F238E27FC236}">
                <a16:creationId xmlns:a16="http://schemas.microsoft.com/office/drawing/2014/main" id="{015B5956-23B8-4E2C-B747-256CCF40B5CA}"/>
              </a:ext>
            </a:extLst>
          </p:cNvPr>
          <p:cNvSpPr>
            <a:spLocks noGrp="1"/>
          </p:cNvSpPr>
          <p:nvPr>
            <p:ph idx="1"/>
          </p:nvPr>
        </p:nvSpPr>
        <p:spPr/>
        <p:txBody>
          <a:bodyPr/>
          <a:lstStyle/>
          <a:p>
            <a:endParaRPr lang="en-GB" dirty="0"/>
          </a:p>
        </p:txBody>
      </p:sp>
      <p:pic>
        <p:nvPicPr>
          <p:cNvPr id="6" name="Picture 2">
            <a:extLst>
              <a:ext uri="{FF2B5EF4-FFF2-40B4-BE49-F238E27FC236}">
                <a16:creationId xmlns:a16="http://schemas.microsoft.com/office/drawing/2014/main" id="{137D573F-9CF1-44FD-B6CC-E3E34D31AE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7006" y="1745432"/>
            <a:ext cx="6349045" cy="5112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09978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list of evidence based statements about vaccination recommendations for people with COPD are given, including evidence levels.">
            <a:extLst>
              <a:ext uri="{FF2B5EF4-FFF2-40B4-BE49-F238E27FC236}">
                <a16:creationId xmlns:a16="http://schemas.microsoft.com/office/drawing/2014/main" id="{991BBDBD-5517-4C9E-852F-B63897FC03F8}"/>
              </a:ext>
            </a:extLst>
          </p:cNvPr>
          <p:cNvPicPr>
            <a:picLocks noChangeAspect="1"/>
          </p:cNvPicPr>
          <p:nvPr/>
        </p:nvPicPr>
        <p:blipFill rotWithShape="1">
          <a:blip r:embed="rId2"/>
          <a:srcRect l="3726" t="12734" r="3984" b="45851"/>
          <a:stretch/>
        </p:blipFill>
        <p:spPr bwMode="auto">
          <a:xfrm>
            <a:off x="2271707" y="1208014"/>
            <a:ext cx="7930128" cy="4605477"/>
          </a:xfrm>
          <a:prstGeom prst="rect">
            <a:avLst/>
          </a:prstGeom>
          <a:ln>
            <a:noFill/>
          </a:ln>
          <a:extLst>
            <a:ext uri="{53640926-AAD7-44D8-BBD7-CCE9431645EC}">
              <a14:shadowObscured xmlns:a14="http://schemas.microsoft.com/office/drawing/2010/main"/>
            </a:ext>
          </a:extLst>
        </p:spPr>
      </p:pic>
      <p:pic>
        <p:nvPicPr>
          <p:cNvPr id="3" name="Picture 2" descr="Management cycle  flow chart - Review, Assess, Adjust">
            <a:extLst>
              <a:ext uri="{FF2B5EF4-FFF2-40B4-BE49-F238E27FC236}">
                <a16:creationId xmlns:a16="http://schemas.microsoft.com/office/drawing/2014/main" id="{FE5B5698-9B1E-498B-A339-6535A03D8847}"/>
              </a:ext>
            </a:extLst>
          </p:cNvPr>
          <p:cNvPicPr>
            <a:picLocks noChangeAspect="1"/>
          </p:cNvPicPr>
          <p:nvPr/>
        </p:nvPicPr>
        <p:blipFill rotWithShape="1">
          <a:blip r:embed="rId3"/>
          <a:srcRect l="4394" t="12863" r="4602" b="40057"/>
          <a:stretch/>
        </p:blipFill>
        <p:spPr bwMode="auto">
          <a:xfrm>
            <a:off x="2102994" y="761290"/>
            <a:ext cx="7986011" cy="534643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040130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7E478-414E-47D3-AD47-DA45BA3BB013}"/>
              </a:ext>
            </a:extLst>
          </p:cNvPr>
          <p:cNvSpPr>
            <a:spLocks noGrp="1"/>
          </p:cNvSpPr>
          <p:nvPr>
            <p:ph type="title"/>
          </p:nvPr>
        </p:nvSpPr>
        <p:spPr/>
        <p:txBody>
          <a:bodyPr/>
          <a:lstStyle/>
          <a:p>
            <a:r>
              <a:rPr lang="en-US" dirty="0"/>
              <a:t>Principle of inhalers to be given – LOTS of different inhalers available now </a:t>
            </a:r>
            <a:endParaRPr lang="en-GB" dirty="0"/>
          </a:p>
        </p:txBody>
      </p:sp>
      <p:sp>
        <p:nvSpPr>
          <p:cNvPr id="3" name="Content Placeholder 2">
            <a:extLst>
              <a:ext uri="{FF2B5EF4-FFF2-40B4-BE49-F238E27FC236}">
                <a16:creationId xmlns:a16="http://schemas.microsoft.com/office/drawing/2014/main" id="{8237192D-0424-4A4F-8576-34E33160625F}"/>
              </a:ext>
            </a:extLst>
          </p:cNvPr>
          <p:cNvSpPr>
            <a:spLocks noGrp="1"/>
          </p:cNvSpPr>
          <p:nvPr>
            <p:ph idx="1"/>
          </p:nvPr>
        </p:nvSpPr>
        <p:spPr/>
        <p:txBody>
          <a:bodyPr/>
          <a:lstStyle/>
          <a:p>
            <a:r>
              <a:rPr lang="en-US" dirty="0"/>
              <a:t>Technique / Technique / Technique</a:t>
            </a:r>
          </a:p>
          <a:p>
            <a:r>
              <a:rPr lang="en-US" dirty="0"/>
              <a:t>Reduce number of different devices </a:t>
            </a:r>
          </a:p>
          <a:p>
            <a:r>
              <a:rPr lang="en-US" dirty="0"/>
              <a:t>Use of spacers </a:t>
            </a:r>
          </a:p>
          <a:p>
            <a:r>
              <a:rPr lang="en-US" dirty="0"/>
              <a:t>Patient cognition , dexterity and strength for inhalation </a:t>
            </a:r>
          </a:p>
          <a:p>
            <a:r>
              <a:rPr lang="en-US" dirty="0"/>
              <a:t>Green house Pollution – avoiding MDI if possible due to CF                (Carbon Tetrafluoride  gases affecting ozone) </a:t>
            </a:r>
          </a:p>
          <a:p>
            <a:r>
              <a:rPr lang="en-US" dirty="0"/>
              <a:t>Compliance factors – Once daily  vs twice daily </a:t>
            </a:r>
          </a:p>
          <a:p>
            <a:r>
              <a:rPr lang="en-US" dirty="0"/>
              <a:t>Costs </a:t>
            </a:r>
          </a:p>
          <a:p>
            <a:endParaRPr lang="en-GB" dirty="0"/>
          </a:p>
        </p:txBody>
      </p:sp>
    </p:spTree>
    <p:extLst>
      <p:ext uri="{BB962C8B-B14F-4D97-AF65-F5344CB8AC3E}">
        <p14:creationId xmlns:p14="http://schemas.microsoft.com/office/powerpoint/2010/main" val="38011194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 3.18 lists maintenance medications in COPD, inhaler type, nebulizer, oral, injectable delivery and duration of action">
            <a:extLst>
              <a:ext uri="{FF2B5EF4-FFF2-40B4-BE49-F238E27FC236}">
                <a16:creationId xmlns:a16="http://schemas.microsoft.com/office/drawing/2014/main" id="{CC4A8B37-E26B-4D1A-A52F-2E1CD1CA3F14}"/>
              </a:ext>
            </a:extLst>
          </p:cNvPr>
          <p:cNvPicPr>
            <a:picLocks noChangeAspect="1"/>
          </p:cNvPicPr>
          <p:nvPr/>
        </p:nvPicPr>
        <p:blipFill>
          <a:blip r:embed="rId2"/>
          <a:srcRect l="3761" t="3225" r="3874"/>
          <a:stretch/>
        </p:blipFill>
        <p:spPr>
          <a:xfrm>
            <a:off x="3648635" y="76098"/>
            <a:ext cx="4894730" cy="6636871"/>
          </a:xfrm>
          <a:prstGeom prst="rect">
            <a:avLst/>
          </a:prstGeom>
        </p:spPr>
      </p:pic>
    </p:spTree>
    <p:extLst>
      <p:ext uri="{BB962C8B-B14F-4D97-AF65-F5344CB8AC3E}">
        <p14:creationId xmlns:p14="http://schemas.microsoft.com/office/powerpoint/2010/main" val="14701020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 3.19 lists evidence based statements for bronchodilators in stable COPD">
            <a:extLst>
              <a:ext uri="{FF2B5EF4-FFF2-40B4-BE49-F238E27FC236}">
                <a16:creationId xmlns:a16="http://schemas.microsoft.com/office/drawing/2014/main" id="{5DEEFCCC-B1E4-4146-91C7-9AB0BFC3A018}"/>
              </a:ext>
            </a:extLst>
          </p:cNvPr>
          <p:cNvPicPr>
            <a:picLocks noChangeAspect="1"/>
          </p:cNvPicPr>
          <p:nvPr/>
        </p:nvPicPr>
        <p:blipFill>
          <a:blip r:embed="rId2"/>
          <a:srcRect l="4366" t="13161" r="4619" b="15018"/>
          <a:stretch/>
        </p:blipFill>
        <p:spPr>
          <a:xfrm>
            <a:off x="2982931" y="184490"/>
            <a:ext cx="6354313" cy="6489020"/>
          </a:xfrm>
          <a:prstGeom prst="rect">
            <a:avLst/>
          </a:prstGeom>
        </p:spPr>
      </p:pic>
    </p:spTree>
    <p:extLst>
      <p:ext uri="{BB962C8B-B14F-4D97-AF65-F5344CB8AC3E}">
        <p14:creationId xmlns:p14="http://schemas.microsoft.com/office/powerpoint/2010/main" val="14404966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 3.20 lists evidence based statements for anti-inflammatory therapy in stable COPD including categories ICS, oral glucocorticoids, PDE inhibitors, antibiotics, mucoregulators and antioxidant agents, biologics, and other anti-inflammatory agents.">
            <a:extLst>
              <a:ext uri="{FF2B5EF4-FFF2-40B4-BE49-F238E27FC236}">
                <a16:creationId xmlns:a16="http://schemas.microsoft.com/office/drawing/2014/main" id="{73B39804-B61E-45C8-A997-6FAC0062F94D}"/>
              </a:ext>
            </a:extLst>
          </p:cNvPr>
          <p:cNvPicPr>
            <a:picLocks noChangeAspect="1"/>
          </p:cNvPicPr>
          <p:nvPr/>
        </p:nvPicPr>
        <p:blipFill>
          <a:blip r:embed="rId2"/>
          <a:srcRect l="1522" t="3077" r="-1"/>
          <a:stretch/>
        </p:blipFill>
        <p:spPr>
          <a:xfrm>
            <a:off x="3305906" y="0"/>
            <a:ext cx="5285434" cy="6731969"/>
          </a:xfrm>
          <a:prstGeom prst="rect">
            <a:avLst/>
          </a:prstGeom>
        </p:spPr>
      </p:pic>
    </p:spTree>
    <p:extLst>
      <p:ext uri="{BB962C8B-B14F-4D97-AF65-F5344CB8AC3E}">
        <p14:creationId xmlns:p14="http://schemas.microsoft.com/office/powerpoint/2010/main" val="36291987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22C40B20-45B4-A9DA-1A21-4ED24DB7D471}"/>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7" name="Title 6">
            <a:extLst>
              <a:ext uri="{FF2B5EF4-FFF2-40B4-BE49-F238E27FC236}">
                <a16:creationId xmlns:a16="http://schemas.microsoft.com/office/drawing/2014/main" id="{F7FDA804-6782-05CD-1550-E2F2BFBDBE6C}"/>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Initial pharmacological treatment</a:t>
            </a:r>
          </a:p>
        </p:txBody>
      </p:sp>
      <p:pic>
        <p:nvPicPr>
          <p:cNvPr id="5" name="Picture 4" descr="Pharmacological recommendations based on GOLD group A, B or E and blood eosinophils are given in this figure">
            <a:extLst>
              <a:ext uri="{FF2B5EF4-FFF2-40B4-BE49-F238E27FC236}">
                <a16:creationId xmlns:a16="http://schemas.microsoft.com/office/drawing/2014/main" id="{4F3C3109-9A8F-A293-D763-AAD36999F7B1}"/>
              </a:ext>
            </a:extLst>
          </p:cNvPr>
          <p:cNvPicPr>
            <a:picLocks noChangeAspect="1"/>
          </p:cNvPicPr>
          <p:nvPr/>
        </p:nvPicPr>
        <p:blipFill rotWithShape="1">
          <a:blip r:embed="rId4"/>
          <a:srcRect l="4325" t="12453" r="4339" b="31559"/>
          <a:stretch/>
        </p:blipFill>
        <p:spPr bwMode="auto">
          <a:xfrm>
            <a:off x="2081031" y="160059"/>
            <a:ext cx="8241661" cy="6537882"/>
          </a:xfrm>
          <a:prstGeom prst="rect">
            <a:avLst/>
          </a:prstGeom>
          <a:ln>
            <a:noFill/>
          </a:ln>
          <a:extLst>
            <a:ext uri="{53640926-AAD7-44D8-BBD7-CCE9431645EC}">
              <a14:shadowObscured xmlns:a14="http://schemas.microsoft.com/office/drawing/2010/main"/>
            </a:ext>
          </a:extLst>
        </p:spPr>
      </p:pic>
      <p:grpSp>
        <p:nvGrpSpPr>
          <p:cNvPr id="8" name="Group 7">
            <a:extLst>
              <a:ext uri="{FF2B5EF4-FFF2-40B4-BE49-F238E27FC236}">
                <a16:creationId xmlns:a16="http://schemas.microsoft.com/office/drawing/2014/main" id="{569663F9-077F-4911-B90E-3DFE1FF195BE}"/>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6B5E6FFE-C424-79C5-C7DC-D698C576A14A}"/>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12E902F9-2F27-B099-3963-6B1D58A2564D}"/>
                </a:ext>
              </a:extLst>
            </p:cNvPr>
            <p:cNvPicPr>
              <a:picLocks noChangeAspect="1"/>
            </p:cNvPicPr>
            <p:nvPr/>
          </p:nvPicPr>
          <p:blipFill>
            <a:blip r:embed="rId5"/>
            <a:srcRect l="64283" t="6435" r="14881" b="86426"/>
            <a:stretch/>
          </p:blipFill>
          <p:spPr>
            <a:xfrm>
              <a:off x="10669183" y="346588"/>
              <a:ext cx="1300583" cy="576743"/>
            </a:xfrm>
            <a:prstGeom prst="rect">
              <a:avLst/>
            </a:prstGeom>
          </p:spPr>
        </p:pic>
      </p:grpSp>
    </p:spTree>
    <p:extLst>
      <p:ext uri="{BB962C8B-B14F-4D97-AF65-F5344CB8AC3E}">
        <p14:creationId xmlns:p14="http://schemas.microsoft.com/office/powerpoint/2010/main" val="12320511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CF297-569D-4504-AFAE-3F421AA16155}"/>
              </a:ext>
            </a:extLst>
          </p:cNvPr>
          <p:cNvSpPr>
            <a:spLocks noGrp="1"/>
          </p:cNvSpPr>
          <p:nvPr>
            <p:ph type="title"/>
          </p:nvPr>
        </p:nvSpPr>
        <p:spPr>
          <a:xfrm>
            <a:off x="838200" y="365125"/>
            <a:ext cx="10515600" cy="647887"/>
          </a:xfrm>
        </p:spPr>
        <p:txBody>
          <a:bodyPr>
            <a:normAutofit fontScale="90000"/>
          </a:bodyPr>
          <a:lstStyle/>
          <a:p>
            <a:r>
              <a:rPr lang="en-US" dirty="0"/>
              <a:t>Initiating Inhaled Corticosteroids treatment </a:t>
            </a:r>
            <a:endParaRPr lang="en-GB" dirty="0"/>
          </a:p>
        </p:txBody>
      </p:sp>
      <p:sp>
        <p:nvSpPr>
          <p:cNvPr id="3" name="Content Placeholder 2">
            <a:extLst>
              <a:ext uri="{FF2B5EF4-FFF2-40B4-BE49-F238E27FC236}">
                <a16:creationId xmlns:a16="http://schemas.microsoft.com/office/drawing/2014/main" id="{9326EDA4-2244-4B67-9A06-7AE2C940B9E5}"/>
              </a:ext>
            </a:extLst>
          </p:cNvPr>
          <p:cNvSpPr>
            <a:spLocks noGrp="1"/>
          </p:cNvSpPr>
          <p:nvPr>
            <p:ph idx="1"/>
          </p:nvPr>
        </p:nvSpPr>
        <p:spPr>
          <a:xfrm>
            <a:off x="838200" y="1201271"/>
            <a:ext cx="10515600" cy="4975692"/>
          </a:xfrm>
        </p:spPr>
        <p:txBody>
          <a:bodyPr/>
          <a:lstStyle/>
          <a:p>
            <a:endParaRPr lang="en-GB" dirty="0"/>
          </a:p>
        </p:txBody>
      </p:sp>
      <p:pic>
        <p:nvPicPr>
          <p:cNvPr id="4" name="Picture 3" descr="Figure 3.21 is a color coded slide giving GREEN light (strongly favors use), ORANGE light (favors use) and RED light (against use) factors to consider when adding ICS to long-acting bronchodilators.">
            <a:extLst>
              <a:ext uri="{FF2B5EF4-FFF2-40B4-BE49-F238E27FC236}">
                <a16:creationId xmlns:a16="http://schemas.microsoft.com/office/drawing/2014/main" id="{81BC0566-F496-4E2E-916B-988EB33BC493}"/>
              </a:ext>
            </a:extLst>
          </p:cNvPr>
          <p:cNvPicPr>
            <a:picLocks noChangeAspect="1"/>
          </p:cNvPicPr>
          <p:nvPr/>
        </p:nvPicPr>
        <p:blipFill rotWithShape="1">
          <a:blip r:embed="rId2"/>
          <a:srcRect l="4395" t="12239" r="4488" b="30678"/>
          <a:stretch/>
        </p:blipFill>
        <p:spPr bwMode="auto">
          <a:xfrm>
            <a:off x="2246298" y="1201271"/>
            <a:ext cx="7699404" cy="529160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485419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098FA-AA77-4203-98E9-68036F44120A}"/>
              </a:ext>
            </a:extLst>
          </p:cNvPr>
          <p:cNvSpPr>
            <a:spLocks noGrp="1"/>
          </p:cNvSpPr>
          <p:nvPr>
            <p:ph type="title"/>
          </p:nvPr>
        </p:nvSpPr>
        <p:spPr/>
        <p:txBody>
          <a:bodyPr/>
          <a:lstStyle/>
          <a:p>
            <a:r>
              <a:rPr lang="en-US" dirty="0"/>
              <a:t>Stable COPD and long-term oral steroids </a:t>
            </a:r>
            <a:endParaRPr lang="en-GB" dirty="0"/>
          </a:p>
        </p:txBody>
      </p:sp>
      <p:sp>
        <p:nvSpPr>
          <p:cNvPr id="3" name="Content Placeholder 2">
            <a:extLst>
              <a:ext uri="{FF2B5EF4-FFF2-40B4-BE49-F238E27FC236}">
                <a16:creationId xmlns:a16="http://schemas.microsoft.com/office/drawing/2014/main" id="{D7E5C386-8622-45C7-A6F8-602B2F3A8A2D}"/>
              </a:ext>
            </a:extLst>
          </p:cNvPr>
          <p:cNvSpPr>
            <a:spLocks noGrp="1"/>
          </p:cNvSpPr>
          <p:nvPr>
            <p:ph idx="1"/>
          </p:nvPr>
        </p:nvSpPr>
        <p:spPr/>
        <p:txBody>
          <a:bodyPr>
            <a:normAutofit lnSpcReduction="10000"/>
          </a:bodyPr>
          <a:lstStyle/>
          <a:p>
            <a:r>
              <a:rPr lang="en-US" dirty="0"/>
              <a:t>No evidence to suggest they help in COPD patients</a:t>
            </a:r>
          </a:p>
          <a:p>
            <a:endParaRPr lang="en-US" dirty="0"/>
          </a:p>
          <a:p>
            <a:r>
              <a:rPr lang="en-US" dirty="0"/>
              <a:t>Initial help – increase appetite. Feeling of wellbeing </a:t>
            </a:r>
          </a:p>
          <a:p>
            <a:endParaRPr lang="en-US" dirty="0"/>
          </a:p>
          <a:p>
            <a:r>
              <a:rPr lang="en-US" dirty="0"/>
              <a:t>More long-term side effects (Grade A) </a:t>
            </a:r>
          </a:p>
          <a:p>
            <a:endParaRPr lang="en-US" dirty="0"/>
          </a:p>
          <a:p>
            <a:r>
              <a:rPr lang="en-US" dirty="0"/>
              <a:t>NEVER start long term oral steroids in Primary Care </a:t>
            </a:r>
          </a:p>
          <a:p>
            <a:endParaRPr lang="en-US" dirty="0"/>
          </a:p>
          <a:p>
            <a:r>
              <a:rPr lang="en-US" dirty="0"/>
              <a:t>Refer to Secondary care for further assessment </a:t>
            </a:r>
            <a:endParaRPr lang="en-GB" dirty="0"/>
          </a:p>
        </p:txBody>
      </p:sp>
    </p:spTree>
    <p:extLst>
      <p:ext uri="{BB962C8B-B14F-4D97-AF65-F5344CB8AC3E}">
        <p14:creationId xmlns:p14="http://schemas.microsoft.com/office/powerpoint/2010/main" val="39596410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F3721-9CB9-46B7-BD61-577419F8C19A}"/>
              </a:ext>
            </a:extLst>
          </p:cNvPr>
          <p:cNvSpPr>
            <a:spLocks noGrp="1"/>
          </p:cNvSpPr>
          <p:nvPr>
            <p:ph type="title"/>
          </p:nvPr>
        </p:nvSpPr>
        <p:spPr/>
        <p:txBody>
          <a:bodyPr/>
          <a:lstStyle/>
          <a:p>
            <a:r>
              <a:rPr lang="en-US" dirty="0"/>
              <a:t>Oral Theophylline in stable COPD </a:t>
            </a:r>
            <a:endParaRPr lang="en-GB" dirty="0"/>
          </a:p>
        </p:txBody>
      </p:sp>
      <p:sp>
        <p:nvSpPr>
          <p:cNvPr id="3" name="Content Placeholder 2">
            <a:extLst>
              <a:ext uri="{FF2B5EF4-FFF2-40B4-BE49-F238E27FC236}">
                <a16:creationId xmlns:a16="http://schemas.microsoft.com/office/drawing/2014/main" id="{0032FDF7-FEA7-42B0-BF89-6243FACE2EAD}"/>
              </a:ext>
            </a:extLst>
          </p:cNvPr>
          <p:cNvSpPr>
            <a:spLocks noGrp="1"/>
          </p:cNvSpPr>
          <p:nvPr>
            <p:ph idx="1"/>
          </p:nvPr>
        </p:nvSpPr>
        <p:spPr/>
        <p:txBody>
          <a:bodyPr>
            <a:normAutofit fontScale="92500" lnSpcReduction="20000"/>
          </a:bodyPr>
          <a:lstStyle/>
          <a:p>
            <a:r>
              <a:rPr lang="en-US" dirty="0">
                <a:solidFill>
                  <a:schemeClr val="accent6">
                    <a:lumMod val="75000"/>
                  </a:schemeClr>
                </a:solidFill>
              </a:rPr>
              <a:t>phosphodiesterase inhibitors which blocks adenosine receptors and relax smooth muscles of bronchial airways</a:t>
            </a:r>
          </a:p>
          <a:p>
            <a:endParaRPr lang="en-US" sz="1100" dirty="0">
              <a:solidFill>
                <a:schemeClr val="accent6">
                  <a:lumMod val="75000"/>
                </a:schemeClr>
              </a:solidFill>
            </a:endParaRPr>
          </a:p>
          <a:p>
            <a:r>
              <a:rPr lang="en-US" dirty="0"/>
              <a:t>Grade B evidence to be used after LABA / LAMA or patients unable to tolerate inhalers</a:t>
            </a:r>
          </a:p>
          <a:p>
            <a:endParaRPr lang="en-US" sz="1100" dirty="0"/>
          </a:p>
          <a:p>
            <a:r>
              <a:rPr lang="en-US" dirty="0"/>
              <a:t>However narrow therapeutic range – high chance of side effects</a:t>
            </a:r>
          </a:p>
          <a:p>
            <a:endParaRPr lang="en-US" sz="1200" dirty="0"/>
          </a:p>
          <a:p>
            <a:r>
              <a:rPr lang="en-US" dirty="0"/>
              <a:t>Needs blood levels monitoring regular </a:t>
            </a:r>
          </a:p>
          <a:p>
            <a:endParaRPr lang="en-US" sz="1200" dirty="0"/>
          </a:p>
          <a:p>
            <a:r>
              <a:rPr lang="en-US" dirty="0"/>
              <a:t>Many interactions with other common drugs</a:t>
            </a:r>
          </a:p>
          <a:p>
            <a:endParaRPr lang="en-US" sz="1100" dirty="0"/>
          </a:p>
          <a:p>
            <a:r>
              <a:rPr lang="en-US" dirty="0"/>
              <a:t>Preferable to be started in secondary care </a:t>
            </a:r>
          </a:p>
          <a:p>
            <a:endParaRPr lang="en-US" dirty="0"/>
          </a:p>
          <a:p>
            <a:endParaRPr lang="en-GB" dirty="0"/>
          </a:p>
        </p:txBody>
      </p:sp>
    </p:spTree>
    <p:extLst>
      <p:ext uri="{BB962C8B-B14F-4D97-AF65-F5344CB8AC3E}">
        <p14:creationId xmlns:p14="http://schemas.microsoft.com/office/powerpoint/2010/main" val="38705527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F252C-8DCA-CDFF-9D63-A6EE1E41F7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049B04-E1E6-AA10-4694-C6F951310ECC}"/>
              </a:ext>
            </a:extLst>
          </p:cNvPr>
          <p:cNvSpPr>
            <a:spLocks noGrp="1"/>
          </p:cNvSpPr>
          <p:nvPr>
            <p:ph type="title"/>
          </p:nvPr>
        </p:nvSpPr>
        <p:spPr/>
        <p:txBody>
          <a:bodyPr/>
          <a:lstStyle/>
          <a:p>
            <a:pPr algn="ctr"/>
            <a:r>
              <a:rPr lang="en-GB" dirty="0"/>
              <a:t>Guidelines </a:t>
            </a:r>
          </a:p>
        </p:txBody>
      </p:sp>
      <p:sp>
        <p:nvSpPr>
          <p:cNvPr id="3" name="Content Placeholder 2">
            <a:extLst>
              <a:ext uri="{FF2B5EF4-FFF2-40B4-BE49-F238E27FC236}">
                <a16:creationId xmlns:a16="http://schemas.microsoft.com/office/drawing/2014/main" id="{6B728C93-6A52-5EDE-F806-AE9688137F64}"/>
              </a:ext>
            </a:extLst>
          </p:cNvPr>
          <p:cNvSpPr>
            <a:spLocks noGrp="1"/>
          </p:cNvSpPr>
          <p:nvPr>
            <p:ph idx="1"/>
          </p:nvPr>
        </p:nvSpPr>
        <p:spPr/>
        <p:txBody>
          <a:bodyPr/>
          <a:lstStyle/>
          <a:p>
            <a:r>
              <a:rPr lang="en-GB" dirty="0"/>
              <a:t>BTS  - </a:t>
            </a:r>
            <a:r>
              <a:rPr lang="en-GB" b="1" dirty="0"/>
              <a:t>B</a:t>
            </a:r>
            <a:r>
              <a:rPr lang="en-GB" dirty="0"/>
              <a:t>ritish </a:t>
            </a:r>
            <a:r>
              <a:rPr lang="en-GB" b="1" dirty="0"/>
              <a:t>T</a:t>
            </a:r>
            <a:r>
              <a:rPr lang="en-GB" dirty="0"/>
              <a:t>horacic </a:t>
            </a:r>
            <a:r>
              <a:rPr lang="en-GB" b="1" dirty="0"/>
              <a:t>S</a:t>
            </a:r>
            <a:r>
              <a:rPr lang="en-GB" dirty="0"/>
              <a:t>ociety – </a:t>
            </a:r>
            <a:r>
              <a:rPr lang="en-GB" dirty="0">
                <a:solidFill>
                  <a:srgbClr val="FF0000"/>
                </a:solidFill>
              </a:rPr>
              <a:t>September 2024 with NICE</a:t>
            </a:r>
          </a:p>
          <a:p>
            <a:r>
              <a:rPr lang="en-GB" dirty="0"/>
              <a:t>NICE – </a:t>
            </a:r>
            <a:r>
              <a:rPr lang="en-GB" b="1" dirty="0"/>
              <a:t>N</a:t>
            </a:r>
            <a:r>
              <a:rPr lang="en-GB" dirty="0"/>
              <a:t>ational </a:t>
            </a:r>
            <a:r>
              <a:rPr lang="en-GB" b="1" dirty="0"/>
              <a:t>I</a:t>
            </a:r>
            <a:r>
              <a:rPr lang="en-GB" dirty="0"/>
              <a:t>nstitute for Health and </a:t>
            </a:r>
            <a:r>
              <a:rPr lang="en-GB" b="1" dirty="0"/>
              <a:t>C</a:t>
            </a:r>
            <a:r>
              <a:rPr lang="en-GB" dirty="0"/>
              <a:t>are </a:t>
            </a:r>
            <a:r>
              <a:rPr lang="en-GB" b="1" dirty="0"/>
              <a:t>E</a:t>
            </a:r>
            <a:r>
              <a:rPr lang="en-GB" dirty="0"/>
              <a:t>xcellence – </a:t>
            </a:r>
            <a:r>
              <a:rPr lang="en-GB" dirty="0">
                <a:solidFill>
                  <a:srgbClr val="FF0000"/>
                </a:solidFill>
              </a:rPr>
              <a:t>September 2024 ( Comment to GOLD guidance) </a:t>
            </a:r>
          </a:p>
          <a:p>
            <a:r>
              <a:rPr lang="en-GB" dirty="0"/>
              <a:t>SIGN – </a:t>
            </a:r>
            <a:r>
              <a:rPr lang="en-GB" b="1" dirty="0"/>
              <a:t>S</a:t>
            </a:r>
            <a:r>
              <a:rPr lang="en-GB" dirty="0"/>
              <a:t>cottish </a:t>
            </a:r>
            <a:r>
              <a:rPr lang="en-GB" b="1" dirty="0"/>
              <a:t>I</a:t>
            </a:r>
            <a:r>
              <a:rPr lang="en-GB" dirty="0"/>
              <a:t>ntercollegiate </a:t>
            </a:r>
            <a:r>
              <a:rPr lang="en-GB" b="1" dirty="0"/>
              <a:t>G</a:t>
            </a:r>
            <a:r>
              <a:rPr lang="en-GB" dirty="0"/>
              <a:t>uidelines </a:t>
            </a:r>
            <a:r>
              <a:rPr lang="en-GB" b="1" dirty="0"/>
              <a:t>N</a:t>
            </a:r>
            <a:r>
              <a:rPr lang="en-GB" dirty="0"/>
              <a:t>etwork – </a:t>
            </a:r>
            <a:r>
              <a:rPr lang="en-GB" dirty="0">
                <a:solidFill>
                  <a:srgbClr val="FF0000"/>
                </a:solidFill>
              </a:rPr>
              <a:t>NO COPD</a:t>
            </a:r>
          </a:p>
          <a:p>
            <a:r>
              <a:rPr lang="en-GB" dirty="0"/>
              <a:t>ERS – </a:t>
            </a:r>
            <a:r>
              <a:rPr lang="en-GB" b="1" dirty="0"/>
              <a:t>E</a:t>
            </a:r>
            <a:r>
              <a:rPr lang="en-GB" dirty="0"/>
              <a:t>uropean </a:t>
            </a:r>
            <a:r>
              <a:rPr lang="en-GB" b="1" dirty="0"/>
              <a:t>R</a:t>
            </a:r>
            <a:r>
              <a:rPr lang="en-GB" dirty="0"/>
              <a:t>espiratory </a:t>
            </a:r>
            <a:r>
              <a:rPr lang="en-GB" b="1" dirty="0"/>
              <a:t>S</a:t>
            </a:r>
            <a:r>
              <a:rPr lang="en-GB" dirty="0"/>
              <a:t>ociety – </a:t>
            </a:r>
            <a:r>
              <a:rPr lang="en-GB" dirty="0">
                <a:solidFill>
                  <a:srgbClr val="FF0000"/>
                </a:solidFill>
              </a:rPr>
              <a:t>2017 with ATS</a:t>
            </a:r>
          </a:p>
          <a:p>
            <a:r>
              <a:rPr lang="en-GB" dirty="0"/>
              <a:t>ATS – </a:t>
            </a:r>
            <a:r>
              <a:rPr lang="en-GB" b="1" dirty="0"/>
              <a:t>A</a:t>
            </a:r>
            <a:r>
              <a:rPr lang="en-GB" dirty="0"/>
              <a:t>merican </a:t>
            </a:r>
            <a:r>
              <a:rPr lang="en-GB" b="1" dirty="0"/>
              <a:t>T</a:t>
            </a:r>
            <a:r>
              <a:rPr lang="en-GB" dirty="0"/>
              <a:t>horacic </a:t>
            </a:r>
            <a:r>
              <a:rPr lang="en-GB" b="1" dirty="0"/>
              <a:t>S</a:t>
            </a:r>
            <a:r>
              <a:rPr lang="en-GB" dirty="0"/>
              <a:t>ociety  - </a:t>
            </a:r>
            <a:r>
              <a:rPr lang="en-GB" dirty="0">
                <a:solidFill>
                  <a:srgbClr val="FF0000"/>
                </a:solidFill>
              </a:rPr>
              <a:t>2017 with ERS</a:t>
            </a:r>
          </a:p>
          <a:p>
            <a:r>
              <a:rPr lang="en-GB" dirty="0"/>
              <a:t>GOLD – </a:t>
            </a:r>
            <a:r>
              <a:rPr lang="en-GB" b="1" dirty="0"/>
              <a:t>G</a:t>
            </a:r>
            <a:r>
              <a:rPr lang="en-GB" dirty="0"/>
              <a:t>lobal Initiative for Chronic </a:t>
            </a:r>
            <a:r>
              <a:rPr lang="en-GB" b="1" dirty="0"/>
              <a:t>O</a:t>
            </a:r>
            <a:r>
              <a:rPr lang="en-GB" dirty="0"/>
              <a:t>bstructive </a:t>
            </a:r>
            <a:r>
              <a:rPr lang="en-GB" b="1" dirty="0"/>
              <a:t>L</a:t>
            </a:r>
            <a:r>
              <a:rPr lang="en-GB" dirty="0"/>
              <a:t>ung </a:t>
            </a:r>
            <a:r>
              <a:rPr lang="en-GB" b="1" dirty="0"/>
              <a:t>D</a:t>
            </a:r>
            <a:r>
              <a:rPr lang="en-GB" dirty="0"/>
              <a:t>isease </a:t>
            </a:r>
            <a:r>
              <a:rPr lang="en-GB" dirty="0">
                <a:solidFill>
                  <a:srgbClr val="FF0000"/>
                </a:solidFill>
              </a:rPr>
              <a:t>November 2024 </a:t>
            </a:r>
            <a:endParaRPr lang="en-GB" dirty="0"/>
          </a:p>
        </p:txBody>
      </p:sp>
    </p:spTree>
    <p:extLst>
      <p:ext uri="{BB962C8B-B14F-4D97-AF65-F5344CB8AC3E}">
        <p14:creationId xmlns:p14="http://schemas.microsoft.com/office/powerpoint/2010/main" val="8143565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04F8E-59D6-470C-A1C6-A19644B5F1E6}"/>
              </a:ext>
            </a:extLst>
          </p:cNvPr>
          <p:cNvSpPr>
            <a:spLocks noGrp="1"/>
          </p:cNvSpPr>
          <p:nvPr>
            <p:ph type="title"/>
          </p:nvPr>
        </p:nvSpPr>
        <p:spPr/>
        <p:txBody>
          <a:bodyPr/>
          <a:lstStyle/>
          <a:p>
            <a:r>
              <a:rPr lang="en-US" dirty="0"/>
              <a:t>Oral Mucolytic therapy </a:t>
            </a:r>
            <a:endParaRPr lang="en-GB" dirty="0"/>
          </a:p>
        </p:txBody>
      </p:sp>
      <p:sp>
        <p:nvSpPr>
          <p:cNvPr id="3" name="Content Placeholder 2">
            <a:extLst>
              <a:ext uri="{FF2B5EF4-FFF2-40B4-BE49-F238E27FC236}">
                <a16:creationId xmlns:a16="http://schemas.microsoft.com/office/drawing/2014/main" id="{BB68CF4E-C0A8-4D6E-819C-3F586D1877CC}"/>
              </a:ext>
            </a:extLst>
          </p:cNvPr>
          <p:cNvSpPr>
            <a:spLocks noGrp="1"/>
          </p:cNvSpPr>
          <p:nvPr>
            <p:ph idx="1"/>
          </p:nvPr>
        </p:nvSpPr>
        <p:spPr/>
        <p:txBody>
          <a:bodyPr>
            <a:normAutofit lnSpcReduction="10000"/>
          </a:bodyPr>
          <a:lstStyle/>
          <a:p>
            <a:r>
              <a:rPr lang="en-US" dirty="0"/>
              <a:t>Some limited evidence it reduces exacerbation in very selected patients ( high volume of sputum and multiple exacerbations) </a:t>
            </a:r>
          </a:p>
          <a:p>
            <a:endParaRPr lang="en-US" dirty="0"/>
          </a:p>
          <a:p>
            <a:r>
              <a:rPr lang="en-US" dirty="0"/>
              <a:t>2 preparations </a:t>
            </a:r>
          </a:p>
          <a:p>
            <a:pPr lvl="1"/>
            <a:r>
              <a:rPr lang="en-US" dirty="0" err="1"/>
              <a:t>Carbocisteine</a:t>
            </a:r>
            <a:r>
              <a:rPr lang="en-US" dirty="0"/>
              <a:t> capsules – 2 caps TDS  ( can lead to poly pharmacy)</a:t>
            </a:r>
          </a:p>
          <a:p>
            <a:pPr lvl="1"/>
            <a:r>
              <a:rPr lang="en-US" dirty="0"/>
              <a:t>N- </a:t>
            </a:r>
            <a:r>
              <a:rPr lang="en-US" dirty="0" err="1"/>
              <a:t>actly</a:t>
            </a:r>
            <a:r>
              <a:rPr lang="en-US" dirty="0"/>
              <a:t> cysteine – 600 mgs once a day </a:t>
            </a:r>
          </a:p>
          <a:p>
            <a:endParaRPr lang="en-US" dirty="0"/>
          </a:p>
          <a:p>
            <a:r>
              <a:rPr lang="en-US" dirty="0"/>
              <a:t>Trial in patients with cough and excessive secretions </a:t>
            </a:r>
          </a:p>
          <a:p>
            <a:endParaRPr lang="en-US" dirty="0"/>
          </a:p>
          <a:p>
            <a:r>
              <a:rPr lang="en-US" dirty="0"/>
              <a:t>Trial for 3 – 6 months – consider to stop if does not work </a:t>
            </a:r>
          </a:p>
          <a:p>
            <a:endParaRPr lang="en-US" dirty="0"/>
          </a:p>
          <a:p>
            <a:pPr marL="0" indent="0">
              <a:buNone/>
            </a:pPr>
            <a:endParaRPr lang="en-US" dirty="0"/>
          </a:p>
        </p:txBody>
      </p:sp>
    </p:spTree>
    <p:extLst>
      <p:ext uri="{BB962C8B-B14F-4D97-AF65-F5344CB8AC3E}">
        <p14:creationId xmlns:p14="http://schemas.microsoft.com/office/powerpoint/2010/main" val="27079275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53B46-B5C0-4EE6-8539-3BBA772697D5}"/>
              </a:ext>
            </a:extLst>
          </p:cNvPr>
          <p:cNvSpPr>
            <a:spLocks noGrp="1"/>
          </p:cNvSpPr>
          <p:nvPr>
            <p:ph type="title"/>
          </p:nvPr>
        </p:nvSpPr>
        <p:spPr/>
        <p:txBody>
          <a:bodyPr/>
          <a:lstStyle/>
          <a:p>
            <a:r>
              <a:rPr lang="en-US" dirty="0"/>
              <a:t>Biologic Therapy </a:t>
            </a:r>
            <a:endParaRPr lang="en-GB" dirty="0"/>
          </a:p>
        </p:txBody>
      </p:sp>
      <p:sp>
        <p:nvSpPr>
          <p:cNvPr id="3" name="Content Placeholder 2">
            <a:extLst>
              <a:ext uri="{FF2B5EF4-FFF2-40B4-BE49-F238E27FC236}">
                <a16:creationId xmlns:a16="http://schemas.microsoft.com/office/drawing/2014/main" id="{275474E2-1157-4DA6-8D38-B2852FA7E72B}"/>
              </a:ext>
            </a:extLst>
          </p:cNvPr>
          <p:cNvSpPr>
            <a:spLocks noGrp="1"/>
          </p:cNvSpPr>
          <p:nvPr>
            <p:ph idx="1"/>
          </p:nvPr>
        </p:nvSpPr>
        <p:spPr/>
        <p:txBody>
          <a:bodyPr/>
          <a:lstStyle/>
          <a:p>
            <a:r>
              <a:rPr lang="en-US" dirty="0" err="1"/>
              <a:t>Dupilumab</a:t>
            </a:r>
            <a:r>
              <a:rPr lang="en-US" dirty="0"/>
              <a:t> – GRADE A evidence </a:t>
            </a:r>
          </a:p>
          <a:p>
            <a:pPr lvl="1"/>
            <a:r>
              <a:rPr lang="en-US" dirty="0"/>
              <a:t>Moderate  to severe COPD patients with history of exacerbations and high blood eosinophil counts ( &gt; 300 Cells  / </a:t>
            </a:r>
            <a:r>
              <a:rPr lang="en-US" dirty="0" err="1"/>
              <a:t>uL</a:t>
            </a:r>
            <a:r>
              <a:rPr lang="en-US" dirty="0"/>
              <a:t>) </a:t>
            </a:r>
          </a:p>
          <a:p>
            <a:pPr lvl="1"/>
            <a:r>
              <a:rPr lang="en-US" dirty="0"/>
              <a:t>REDUCES EXACERBATION AND IMPORVES QUALITY OF LIFE</a:t>
            </a:r>
            <a:endParaRPr lang="en-GB" dirty="0"/>
          </a:p>
        </p:txBody>
      </p:sp>
    </p:spTree>
    <p:extLst>
      <p:ext uri="{BB962C8B-B14F-4D97-AF65-F5344CB8AC3E}">
        <p14:creationId xmlns:p14="http://schemas.microsoft.com/office/powerpoint/2010/main" val="5802004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8FA9D-81BD-489A-877D-BE2D30C597DD}"/>
              </a:ext>
            </a:extLst>
          </p:cNvPr>
          <p:cNvSpPr>
            <a:spLocks noGrp="1"/>
          </p:cNvSpPr>
          <p:nvPr>
            <p:ph type="title"/>
          </p:nvPr>
        </p:nvSpPr>
        <p:spPr/>
        <p:txBody>
          <a:bodyPr/>
          <a:lstStyle/>
          <a:p>
            <a:r>
              <a:rPr lang="en-US" dirty="0"/>
              <a:t>Leukotriene modifiers </a:t>
            </a:r>
            <a:r>
              <a:rPr lang="en-US" dirty="0" err="1"/>
              <a:t>eg</a:t>
            </a:r>
            <a:r>
              <a:rPr lang="en-US" dirty="0"/>
              <a:t> Montelukast </a:t>
            </a:r>
            <a:endParaRPr lang="en-GB" dirty="0"/>
          </a:p>
        </p:txBody>
      </p:sp>
      <p:sp>
        <p:nvSpPr>
          <p:cNvPr id="3" name="Content Placeholder 2">
            <a:extLst>
              <a:ext uri="{FF2B5EF4-FFF2-40B4-BE49-F238E27FC236}">
                <a16:creationId xmlns:a16="http://schemas.microsoft.com/office/drawing/2014/main" id="{92A82FC7-FC51-40CB-9D10-1A64FFA5D853}"/>
              </a:ext>
            </a:extLst>
          </p:cNvPr>
          <p:cNvSpPr>
            <a:spLocks noGrp="1"/>
          </p:cNvSpPr>
          <p:nvPr>
            <p:ph idx="1"/>
          </p:nvPr>
        </p:nvSpPr>
        <p:spPr/>
        <p:txBody>
          <a:bodyPr/>
          <a:lstStyle/>
          <a:p>
            <a:r>
              <a:rPr lang="en-US" dirty="0"/>
              <a:t>No evidence and not adequately tested as yet. </a:t>
            </a:r>
            <a:endParaRPr lang="en-GB" dirty="0"/>
          </a:p>
        </p:txBody>
      </p:sp>
    </p:spTree>
    <p:extLst>
      <p:ext uri="{BB962C8B-B14F-4D97-AF65-F5344CB8AC3E}">
        <p14:creationId xmlns:p14="http://schemas.microsoft.com/office/powerpoint/2010/main" val="1676744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3DE72-89C4-4C02-974D-74933786BF5D}"/>
              </a:ext>
            </a:extLst>
          </p:cNvPr>
          <p:cNvSpPr>
            <a:spLocks noGrp="1"/>
          </p:cNvSpPr>
          <p:nvPr>
            <p:ph type="title"/>
          </p:nvPr>
        </p:nvSpPr>
        <p:spPr/>
        <p:txBody>
          <a:bodyPr/>
          <a:lstStyle/>
          <a:p>
            <a:pPr algn="ctr"/>
            <a:r>
              <a:rPr lang="en-US" dirty="0"/>
              <a:t>Long term Azithromycin </a:t>
            </a:r>
            <a:endParaRPr lang="en-GB" dirty="0"/>
          </a:p>
        </p:txBody>
      </p:sp>
      <p:sp>
        <p:nvSpPr>
          <p:cNvPr id="3" name="Content Placeholder 2">
            <a:extLst>
              <a:ext uri="{FF2B5EF4-FFF2-40B4-BE49-F238E27FC236}">
                <a16:creationId xmlns:a16="http://schemas.microsoft.com/office/drawing/2014/main" id="{870E9791-9C62-4882-8A9C-D7ED7A676A8C}"/>
              </a:ext>
            </a:extLst>
          </p:cNvPr>
          <p:cNvSpPr>
            <a:spLocks noGrp="1"/>
          </p:cNvSpPr>
          <p:nvPr>
            <p:ph idx="1"/>
          </p:nvPr>
        </p:nvSpPr>
        <p:spPr/>
        <p:txBody>
          <a:bodyPr/>
          <a:lstStyle/>
          <a:p>
            <a:r>
              <a:rPr lang="en-US" dirty="0"/>
              <a:t>People with COPD and has &gt; 3 acute exacerbation needing oral steroids and at least one hospitalizations</a:t>
            </a:r>
          </a:p>
          <a:p>
            <a:pPr marL="0" indent="0">
              <a:buNone/>
            </a:pPr>
            <a:r>
              <a:rPr lang="en-US" dirty="0"/>
              <a:t> </a:t>
            </a:r>
          </a:p>
          <a:p>
            <a:pPr lvl="1"/>
            <a:r>
              <a:rPr lang="en-US" dirty="0"/>
              <a:t>REFER TO SECONDARY CARE TO CONSIDER AZITHROMYCIN </a:t>
            </a:r>
          </a:p>
          <a:p>
            <a:pPr marL="457200" lvl="1" indent="0">
              <a:buNone/>
            </a:pPr>
            <a:endParaRPr lang="en-US" dirty="0"/>
          </a:p>
          <a:p>
            <a:pPr lvl="1"/>
            <a:r>
              <a:rPr lang="en-US" dirty="0"/>
              <a:t>Grade B evidence </a:t>
            </a:r>
            <a:endParaRPr lang="en-GB" dirty="0"/>
          </a:p>
        </p:txBody>
      </p:sp>
    </p:spTree>
    <p:extLst>
      <p:ext uri="{BB962C8B-B14F-4D97-AF65-F5344CB8AC3E}">
        <p14:creationId xmlns:p14="http://schemas.microsoft.com/office/powerpoint/2010/main" val="24955633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3DE72-89C4-4C02-974D-74933786BF5D}"/>
              </a:ext>
            </a:extLst>
          </p:cNvPr>
          <p:cNvSpPr>
            <a:spLocks noGrp="1"/>
          </p:cNvSpPr>
          <p:nvPr>
            <p:ph type="title"/>
          </p:nvPr>
        </p:nvSpPr>
        <p:spPr/>
        <p:txBody>
          <a:bodyPr/>
          <a:lstStyle/>
          <a:p>
            <a:pPr algn="ctr"/>
            <a:r>
              <a:rPr lang="en-US" dirty="0"/>
              <a:t>Long term Azithromycin </a:t>
            </a:r>
            <a:endParaRPr lang="en-GB" dirty="0"/>
          </a:p>
        </p:txBody>
      </p:sp>
      <p:sp>
        <p:nvSpPr>
          <p:cNvPr id="3" name="Content Placeholder 2">
            <a:extLst>
              <a:ext uri="{FF2B5EF4-FFF2-40B4-BE49-F238E27FC236}">
                <a16:creationId xmlns:a16="http://schemas.microsoft.com/office/drawing/2014/main" id="{870E9791-9C62-4882-8A9C-D7ED7A676A8C}"/>
              </a:ext>
            </a:extLst>
          </p:cNvPr>
          <p:cNvSpPr>
            <a:spLocks noGrp="1"/>
          </p:cNvSpPr>
          <p:nvPr>
            <p:ph idx="1"/>
          </p:nvPr>
        </p:nvSpPr>
        <p:spPr/>
        <p:txBody>
          <a:bodyPr/>
          <a:lstStyle/>
          <a:p>
            <a:r>
              <a:rPr lang="en-US" dirty="0"/>
              <a:t>Optimize inhalers treatment </a:t>
            </a:r>
          </a:p>
          <a:p>
            <a:r>
              <a:rPr lang="en-US" dirty="0"/>
              <a:t>Optimize non –pharmacological treatment </a:t>
            </a:r>
          </a:p>
          <a:p>
            <a:r>
              <a:rPr lang="en-US" dirty="0"/>
              <a:t>Optimize airway clearance </a:t>
            </a:r>
          </a:p>
          <a:p>
            <a:r>
              <a:rPr lang="en-US" dirty="0"/>
              <a:t>Pulmonary Rehabilitation</a:t>
            </a:r>
          </a:p>
          <a:p>
            <a:endParaRPr lang="en-US" dirty="0"/>
          </a:p>
        </p:txBody>
      </p:sp>
    </p:spTree>
    <p:extLst>
      <p:ext uri="{BB962C8B-B14F-4D97-AF65-F5344CB8AC3E}">
        <p14:creationId xmlns:p14="http://schemas.microsoft.com/office/powerpoint/2010/main" val="1929058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70E26-6289-42B4-B77D-028CCFBA7D1A}"/>
              </a:ext>
            </a:extLst>
          </p:cNvPr>
          <p:cNvSpPr>
            <a:spLocks noGrp="1"/>
          </p:cNvSpPr>
          <p:nvPr>
            <p:ph type="title"/>
          </p:nvPr>
        </p:nvSpPr>
        <p:spPr/>
        <p:txBody>
          <a:bodyPr/>
          <a:lstStyle/>
          <a:p>
            <a:r>
              <a:rPr lang="en-US" dirty="0"/>
              <a:t>Long term Azithromycin </a:t>
            </a:r>
            <a:endParaRPr lang="en-GB" dirty="0"/>
          </a:p>
        </p:txBody>
      </p:sp>
      <p:sp>
        <p:nvSpPr>
          <p:cNvPr id="3" name="Content Placeholder 2">
            <a:extLst>
              <a:ext uri="{FF2B5EF4-FFF2-40B4-BE49-F238E27FC236}">
                <a16:creationId xmlns:a16="http://schemas.microsoft.com/office/drawing/2014/main" id="{0096ECF1-9BEB-44C9-AC5C-1AA77BA1C8F8}"/>
              </a:ext>
            </a:extLst>
          </p:cNvPr>
          <p:cNvSpPr>
            <a:spLocks noGrp="1"/>
          </p:cNvSpPr>
          <p:nvPr>
            <p:ph idx="1"/>
          </p:nvPr>
        </p:nvSpPr>
        <p:spPr/>
        <p:txBody>
          <a:bodyPr>
            <a:normAutofit lnSpcReduction="10000"/>
          </a:bodyPr>
          <a:lstStyle/>
          <a:p>
            <a:r>
              <a:rPr lang="en-US" dirty="0"/>
              <a:t>Perform ECG and Bloods ( LFTS)</a:t>
            </a:r>
          </a:p>
          <a:p>
            <a:r>
              <a:rPr lang="en-US" dirty="0"/>
              <a:t>Send sputum to exclude Atypical Tuberculosis NTM </a:t>
            </a:r>
          </a:p>
          <a:p>
            <a:pPr marL="0" indent="0">
              <a:buNone/>
            </a:pPr>
            <a:r>
              <a:rPr lang="en-US" dirty="0"/>
              <a:t>  (Nontuberculous mycobacterium )</a:t>
            </a:r>
          </a:p>
          <a:p>
            <a:r>
              <a:rPr lang="en-US" dirty="0"/>
              <a:t>Counsel side effects of medication </a:t>
            </a:r>
          </a:p>
          <a:p>
            <a:r>
              <a:rPr lang="en-US" dirty="0"/>
              <a:t>Grade B evidence to reduce exacerbations </a:t>
            </a:r>
          </a:p>
          <a:p>
            <a:r>
              <a:rPr lang="en-US" dirty="0"/>
              <a:t>Need to give for 6- 12 months</a:t>
            </a:r>
          </a:p>
          <a:p>
            <a:endParaRPr lang="en-US" dirty="0"/>
          </a:p>
          <a:p>
            <a:r>
              <a:rPr lang="en-US" dirty="0"/>
              <a:t>Serial LFTs 1 month and then 6 monthly </a:t>
            </a:r>
          </a:p>
          <a:p>
            <a:r>
              <a:rPr lang="en-US" dirty="0"/>
              <a:t>Careful with other drugs which cause increase in QT interval </a:t>
            </a:r>
          </a:p>
          <a:p>
            <a:endParaRPr lang="en-GB" dirty="0"/>
          </a:p>
          <a:p>
            <a:endParaRPr lang="en-GB" dirty="0"/>
          </a:p>
        </p:txBody>
      </p:sp>
    </p:spTree>
    <p:extLst>
      <p:ext uri="{BB962C8B-B14F-4D97-AF65-F5344CB8AC3E}">
        <p14:creationId xmlns:p14="http://schemas.microsoft.com/office/powerpoint/2010/main" val="37009117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8657D-E360-4255-A20D-8816D9460937}"/>
              </a:ext>
            </a:extLst>
          </p:cNvPr>
          <p:cNvSpPr>
            <a:spLocks noGrp="1"/>
          </p:cNvSpPr>
          <p:nvPr>
            <p:ph type="title"/>
          </p:nvPr>
        </p:nvSpPr>
        <p:spPr/>
        <p:txBody>
          <a:bodyPr/>
          <a:lstStyle/>
          <a:p>
            <a:r>
              <a:rPr lang="en-US" dirty="0"/>
              <a:t>When to refer to secondary care </a:t>
            </a:r>
            <a:endParaRPr lang="en-GB" dirty="0"/>
          </a:p>
        </p:txBody>
      </p:sp>
      <p:sp>
        <p:nvSpPr>
          <p:cNvPr id="3" name="Content Placeholder 2">
            <a:extLst>
              <a:ext uri="{FF2B5EF4-FFF2-40B4-BE49-F238E27FC236}">
                <a16:creationId xmlns:a16="http://schemas.microsoft.com/office/drawing/2014/main" id="{895F9B5B-0D3A-49FD-A1AF-F9AA2A578702}"/>
              </a:ext>
            </a:extLst>
          </p:cNvPr>
          <p:cNvSpPr>
            <a:spLocks noGrp="1"/>
          </p:cNvSpPr>
          <p:nvPr>
            <p:ph idx="1"/>
          </p:nvPr>
        </p:nvSpPr>
        <p:spPr/>
        <p:txBody>
          <a:bodyPr/>
          <a:lstStyle/>
          <a:p>
            <a:r>
              <a:rPr lang="en-US" dirty="0"/>
              <a:t>Red flag symptoms </a:t>
            </a:r>
          </a:p>
          <a:p>
            <a:r>
              <a:rPr lang="en-US" dirty="0"/>
              <a:t>Severe COPD (by Spirometry) or on monitoring the disease is deteriorating fast </a:t>
            </a:r>
          </a:p>
          <a:p>
            <a:r>
              <a:rPr lang="en-US" dirty="0"/>
              <a:t>Diagnosis uncertainty </a:t>
            </a:r>
          </a:p>
          <a:p>
            <a:r>
              <a:rPr lang="en-US" dirty="0"/>
              <a:t>Cor-pulmonale clinically</a:t>
            </a:r>
          </a:p>
          <a:p>
            <a:r>
              <a:rPr lang="en-US" dirty="0"/>
              <a:t>Family history of alpha 1 anti-trypsin </a:t>
            </a:r>
          </a:p>
          <a:p>
            <a:endParaRPr lang="en-GB" dirty="0"/>
          </a:p>
        </p:txBody>
      </p:sp>
    </p:spTree>
    <p:extLst>
      <p:ext uri="{BB962C8B-B14F-4D97-AF65-F5344CB8AC3E}">
        <p14:creationId xmlns:p14="http://schemas.microsoft.com/office/powerpoint/2010/main" val="16053893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8657D-E360-4255-A20D-8816D9460937}"/>
              </a:ext>
            </a:extLst>
          </p:cNvPr>
          <p:cNvSpPr>
            <a:spLocks noGrp="1"/>
          </p:cNvSpPr>
          <p:nvPr>
            <p:ph type="title"/>
          </p:nvPr>
        </p:nvSpPr>
        <p:spPr/>
        <p:txBody>
          <a:bodyPr/>
          <a:lstStyle/>
          <a:p>
            <a:r>
              <a:rPr lang="en-US" dirty="0"/>
              <a:t>When to refer to secondary care </a:t>
            </a:r>
            <a:endParaRPr lang="en-GB" dirty="0"/>
          </a:p>
        </p:txBody>
      </p:sp>
      <p:sp>
        <p:nvSpPr>
          <p:cNvPr id="3" name="Content Placeholder 2">
            <a:extLst>
              <a:ext uri="{FF2B5EF4-FFF2-40B4-BE49-F238E27FC236}">
                <a16:creationId xmlns:a16="http://schemas.microsoft.com/office/drawing/2014/main" id="{895F9B5B-0D3A-49FD-A1AF-F9AA2A578702}"/>
              </a:ext>
            </a:extLst>
          </p:cNvPr>
          <p:cNvSpPr>
            <a:spLocks noGrp="1"/>
          </p:cNvSpPr>
          <p:nvPr>
            <p:ph idx="1"/>
          </p:nvPr>
        </p:nvSpPr>
        <p:spPr/>
        <p:txBody>
          <a:bodyPr/>
          <a:lstStyle/>
          <a:p>
            <a:r>
              <a:rPr lang="en-US" dirty="0"/>
              <a:t>T</a:t>
            </a:r>
            <a:r>
              <a:rPr lang="en-GB" dirty="0"/>
              <a:t>o Breath team about LTOT and Ambulatory Oxygen assessment </a:t>
            </a:r>
          </a:p>
          <a:p>
            <a:r>
              <a:rPr lang="en-US" dirty="0"/>
              <a:t>Considering long term home </a:t>
            </a:r>
            <a:r>
              <a:rPr lang="en-US" dirty="0" err="1"/>
              <a:t>Nebulisers</a:t>
            </a:r>
            <a:r>
              <a:rPr lang="en-US" dirty="0"/>
              <a:t> </a:t>
            </a:r>
          </a:p>
          <a:p>
            <a:r>
              <a:rPr lang="en-US" dirty="0"/>
              <a:t>Chest Xray showing bullous lung disease who is still symptomatic despite maximum therapy </a:t>
            </a:r>
          </a:p>
        </p:txBody>
      </p:sp>
    </p:spTree>
    <p:extLst>
      <p:ext uri="{BB962C8B-B14F-4D97-AF65-F5344CB8AC3E}">
        <p14:creationId xmlns:p14="http://schemas.microsoft.com/office/powerpoint/2010/main" val="3607557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13D92-6138-4BD3-9AE2-7550F774F07E}"/>
              </a:ext>
            </a:extLst>
          </p:cNvPr>
          <p:cNvSpPr>
            <a:spLocks noGrp="1"/>
          </p:cNvSpPr>
          <p:nvPr>
            <p:ph type="title"/>
          </p:nvPr>
        </p:nvSpPr>
        <p:spPr/>
        <p:txBody>
          <a:bodyPr/>
          <a:lstStyle/>
          <a:p>
            <a:r>
              <a:rPr lang="en-US" dirty="0"/>
              <a:t>End Stage COPD </a:t>
            </a:r>
            <a:endParaRPr lang="en-GB" dirty="0"/>
          </a:p>
        </p:txBody>
      </p:sp>
      <p:sp>
        <p:nvSpPr>
          <p:cNvPr id="3" name="Content Placeholder 2">
            <a:extLst>
              <a:ext uri="{FF2B5EF4-FFF2-40B4-BE49-F238E27FC236}">
                <a16:creationId xmlns:a16="http://schemas.microsoft.com/office/drawing/2014/main" id="{29239CCD-1CB7-42D0-98AE-2A9BAC3AB85C}"/>
              </a:ext>
            </a:extLst>
          </p:cNvPr>
          <p:cNvSpPr>
            <a:spLocks noGrp="1"/>
          </p:cNvSpPr>
          <p:nvPr>
            <p:ph idx="1"/>
          </p:nvPr>
        </p:nvSpPr>
        <p:spPr/>
        <p:txBody>
          <a:bodyPr/>
          <a:lstStyle/>
          <a:p>
            <a:r>
              <a:rPr lang="en-US" dirty="0"/>
              <a:t>All evidence is Grade D</a:t>
            </a:r>
          </a:p>
          <a:p>
            <a:r>
              <a:rPr lang="en-US" dirty="0"/>
              <a:t>Advance decision making </a:t>
            </a:r>
          </a:p>
          <a:p>
            <a:r>
              <a:rPr lang="en-US" dirty="0"/>
              <a:t>Advance care planning </a:t>
            </a:r>
          </a:p>
          <a:p>
            <a:r>
              <a:rPr lang="en-US" dirty="0"/>
              <a:t>Escalation of treatment </a:t>
            </a:r>
          </a:p>
          <a:p>
            <a:r>
              <a:rPr lang="en-US" dirty="0"/>
              <a:t>Respect form</a:t>
            </a:r>
          </a:p>
          <a:p>
            <a:r>
              <a:rPr lang="en-US" dirty="0"/>
              <a:t>Preference of place of death </a:t>
            </a:r>
          </a:p>
          <a:p>
            <a:r>
              <a:rPr lang="en-US" dirty="0"/>
              <a:t>Inappropriate interventions </a:t>
            </a:r>
          </a:p>
          <a:p>
            <a:r>
              <a:rPr lang="en-US" dirty="0"/>
              <a:t>Personnel financial welfare and will making </a:t>
            </a:r>
            <a:endParaRPr lang="en-GB" dirty="0"/>
          </a:p>
        </p:txBody>
      </p:sp>
    </p:spTree>
    <p:extLst>
      <p:ext uri="{BB962C8B-B14F-4D97-AF65-F5344CB8AC3E}">
        <p14:creationId xmlns:p14="http://schemas.microsoft.com/office/powerpoint/2010/main" val="34491497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13D92-6138-4BD3-9AE2-7550F774F07E}"/>
              </a:ext>
            </a:extLst>
          </p:cNvPr>
          <p:cNvSpPr>
            <a:spLocks noGrp="1"/>
          </p:cNvSpPr>
          <p:nvPr>
            <p:ph type="title"/>
          </p:nvPr>
        </p:nvSpPr>
        <p:spPr/>
        <p:txBody>
          <a:bodyPr/>
          <a:lstStyle/>
          <a:p>
            <a:r>
              <a:rPr lang="en-US" dirty="0"/>
              <a:t>End Stage COPD </a:t>
            </a:r>
            <a:endParaRPr lang="en-GB" dirty="0"/>
          </a:p>
        </p:txBody>
      </p:sp>
      <p:sp>
        <p:nvSpPr>
          <p:cNvPr id="3" name="Content Placeholder 2">
            <a:extLst>
              <a:ext uri="{FF2B5EF4-FFF2-40B4-BE49-F238E27FC236}">
                <a16:creationId xmlns:a16="http://schemas.microsoft.com/office/drawing/2014/main" id="{29239CCD-1CB7-42D0-98AE-2A9BAC3AB85C}"/>
              </a:ext>
            </a:extLst>
          </p:cNvPr>
          <p:cNvSpPr>
            <a:spLocks noGrp="1"/>
          </p:cNvSpPr>
          <p:nvPr>
            <p:ph idx="1"/>
          </p:nvPr>
        </p:nvSpPr>
        <p:spPr/>
        <p:txBody>
          <a:bodyPr>
            <a:normAutofit fontScale="92500" lnSpcReduction="20000"/>
          </a:bodyPr>
          <a:lstStyle/>
          <a:p>
            <a:r>
              <a:rPr lang="en-US" dirty="0"/>
              <a:t>All evidence is Grade D</a:t>
            </a:r>
          </a:p>
          <a:p>
            <a:r>
              <a:rPr lang="en-US" dirty="0"/>
              <a:t>Multidisciplinary with GP/ Palliative care team </a:t>
            </a:r>
          </a:p>
          <a:p>
            <a:r>
              <a:rPr lang="en-US" dirty="0"/>
              <a:t>Breathlessness </a:t>
            </a:r>
          </a:p>
          <a:p>
            <a:pPr lvl="1"/>
            <a:r>
              <a:rPr lang="en-US" dirty="0"/>
              <a:t>Simple measure like fan / open window</a:t>
            </a:r>
          </a:p>
          <a:p>
            <a:pPr lvl="1"/>
            <a:r>
              <a:rPr lang="en-US" dirty="0"/>
              <a:t>Opiates / benzodiazepines </a:t>
            </a:r>
          </a:p>
          <a:p>
            <a:pPr lvl="1"/>
            <a:r>
              <a:rPr lang="en-US" dirty="0"/>
              <a:t>Oxygen</a:t>
            </a:r>
          </a:p>
          <a:p>
            <a:r>
              <a:rPr lang="en-US" dirty="0"/>
              <a:t>Cough</a:t>
            </a:r>
          </a:p>
          <a:p>
            <a:r>
              <a:rPr lang="en-US" dirty="0"/>
              <a:t>Secretions</a:t>
            </a:r>
          </a:p>
          <a:p>
            <a:r>
              <a:rPr lang="en-US" dirty="0"/>
              <a:t>Insomnia</a:t>
            </a:r>
          </a:p>
          <a:p>
            <a:r>
              <a:rPr lang="en-US" dirty="0"/>
              <a:t>Depression </a:t>
            </a:r>
          </a:p>
          <a:p>
            <a:r>
              <a:rPr lang="en-US" dirty="0"/>
              <a:t>Anxiety </a:t>
            </a:r>
          </a:p>
        </p:txBody>
      </p:sp>
    </p:spTree>
    <p:extLst>
      <p:ext uri="{BB962C8B-B14F-4D97-AF65-F5344CB8AC3E}">
        <p14:creationId xmlns:p14="http://schemas.microsoft.com/office/powerpoint/2010/main" val="21843722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able A: Description of Levels of Evidence&#10;Evidence category A - RCTs and/or a rich body of high quality of evidence without any significant limitation or bias.&#10;Evidence category B - RCTs with important limitations and/or a limited body of evidence&#10;Evidence category C - Non-randomized trials or observational studies.&#10;Evidence category D - Panel consensus judgment">
            <a:extLst>
              <a:ext uri="{FF2B5EF4-FFF2-40B4-BE49-F238E27FC236}">
                <a16:creationId xmlns:a16="http://schemas.microsoft.com/office/drawing/2014/main" id="{A7791DBA-75C1-59D3-605B-FCAACBCDAC4A}"/>
              </a:ext>
            </a:extLst>
          </p:cNvPr>
          <p:cNvPicPr>
            <a:picLocks noChangeAspect="1"/>
          </p:cNvPicPr>
          <p:nvPr/>
        </p:nvPicPr>
        <p:blipFill rotWithShape="1">
          <a:blip r:embed="rId2"/>
          <a:srcRect l="3353" t="15041" r="3331" b="21930"/>
          <a:stretch/>
        </p:blipFill>
        <p:spPr bwMode="auto">
          <a:xfrm>
            <a:off x="2702535" y="0"/>
            <a:ext cx="6969003" cy="665712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604803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D5C5F-5F97-4364-9C46-343FFA34040C}"/>
              </a:ext>
            </a:extLst>
          </p:cNvPr>
          <p:cNvSpPr>
            <a:spLocks noGrp="1"/>
          </p:cNvSpPr>
          <p:nvPr>
            <p:ph type="title"/>
          </p:nvPr>
        </p:nvSpPr>
        <p:spPr/>
        <p:txBody>
          <a:bodyPr/>
          <a:lstStyle/>
          <a:p>
            <a:r>
              <a:rPr lang="en-US" dirty="0"/>
              <a:t>When should you refer COPD patient to other professionals </a:t>
            </a:r>
            <a:endParaRPr lang="en-GB" dirty="0"/>
          </a:p>
        </p:txBody>
      </p:sp>
      <p:sp>
        <p:nvSpPr>
          <p:cNvPr id="3" name="Content Placeholder 2">
            <a:extLst>
              <a:ext uri="{FF2B5EF4-FFF2-40B4-BE49-F238E27FC236}">
                <a16:creationId xmlns:a16="http://schemas.microsoft.com/office/drawing/2014/main" id="{9E4270FA-38FB-4021-846A-CEB0F6DC3716}"/>
              </a:ext>
            </a:extLst>
          </p:cNvPr>
          <p:cNvSpPr>
            <a:spLocks noGrp="1"/>
          </p:cNvSpPr>
          <p:nvPr>
            <p:ph idx="1"/>
          </p:nvPr>
        </p:nvSpPr>
        <p:spPr/>
        <p:txBody>
          <a:bodyPr>
            <a:normAutofit lnSpcReduction="10000"/>
          </a:bodyPr>
          <a:lstStyle/>
          <a:p>
            <a:r>
              <a:rPr lang="en-US" dirty="0"/>
              <a:t>Chest Physiotherapy</a:t>
            </a:r>
          </a:p>
          <a:p>
            <a:pPr lvl="1"/>
            <a:r>
              <a:rPr lang="en-US" dirty="0"/>
              <a:t>Sputum clearance</a:t>
            </a:r>
          </a:p>
          <a:p>
            <a:pPr lvl="1"/>
            <a:r>
              <a:rPr lang="en-US" dirty="0"/>
              <a:t>Breathing exercise</a:t>
            </a:r>
          </a:p>
          <a:p>
            <a:r>
              <a:rPr lang="en-US" dirty="0"/>
              <a:t>Social services</a:t>
            </a:r>
          </a:p>
          <a:p>
            <a:pPr lvl="1"/>
            <a:r>
              <a:rPr lang="en-US" dirty="0"/>
              <a:t>Help with daily activities – manpower, benefits or equipment</a:t>
            </a:r>
          </a:p>
          <a:p>
            <a:r>
              <a:rPr lang="en-US" dirty="0"/>
              <a:t>Dietician </a:t>
            </a:r>
          </a:p>
          <a:p>
            <a:pPr lvl="1"/>
            <a:r>
              <a:rPr lang="en-US" dirty="0"/>
              <a:t>Exclude malignancy as these patients are of high risk of cancer </a:t>
            </a:r>
          </a:p>
          <a:p>
            <a:r>
              <a:rPr lang="en-US" dirty="0"/>
              <a:t>Psychological services </a:t>
            </a:r>
          </a:p>
          <a:p>
            <a:pPr lvl="1"/>
            <a:r>
              <a:rPr lang="en-US" dirty="0"/>
              <a:t>Anxiety </a:t>
            </a:r>
          </a:p>
          <a:p>
            <a:pPr lvl="1"/>
            <a:r>
              <a:rPr lang="en-US" dirty="0"/>
              <a:t>Depression </a:t>
            </a:r>
          </a:p>
        </p:txBody>
      </p:sp>
    </p:spTree>
    <p:extLst>
      <p:ext uri="{BB962C8B-B14F-4D97-AF65-F5344CB8AC3E}">
        <p14:creationId xmlns:p14="http://schemas.microsoft.com/office/powerpoint/2010/main" val="1587548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B3EF1-F133-42D3-B148-CC3567427862}"/>
              </a:ext>
            </a:extLst>
          </p:cNvPr>
          <p:cNvSpPr>
            <a:spLocks noGrp="1"/>
          </p:cNvSpPr>
          <p:nvPr>
            <p:ph type="title"/>
          </p:nvPr>
        </p:nvSpPr>
        <p:spPr/>
        <p:txBody>
          <a:bodyPr/>
          <a:lstStyle/>
          <a:p>
            <a:r>
              <a:rPr lang="en-US" dirty="0"/>
              <a:t>Self management plan with patient with COPD NICE guidance September 2024 </a:t>
            </a:r>
            <a:endParaRPr lang="en-GB" dirty="0"/>
          </a:p>
        </p:txBody>
      </p:sp>
      <p:sp>
        <p:nvSpPr>
          <p:cNvPr id="3" name="Content Placeholder 2">
            <a:extLst>
              <a:ext uri="{FF2B5EF4-FFF2-40B4-BE49-F238E27FC236}">
                <a16:creationId xmlns:a16="http://schemas.microsoft.com/office/drawing/2014/main" id="{60DA288E-2F32-431C-9D83-E2F376F7E725}"/>
              </a:ext>
            </a:extLst>
          </p:cNvPr>
          <p:cNvSpPr>
            <a:spLocks noGrp="1"/>
          </p:cNvSpPr>
          <p:nvPr>
            <p:ph idx="1"/>
          </p:nvPr>
        </p:nvSpPr>
        <p:spPr>
          <a:xfrm>
            <a:off x="838200" y="2141537"/>
            <a:ext cx="10515600" cy="4351338"/>
          </a:xfrm>
        </p:spPr>
        <p:txBody>
          <a:bodyPr/>
          <a:lstStyle/>
          <a:p>
            <a:r>
              <a:rPr lang="en-US" dirty="0"/>
              <a:t>Symptoms management</a:t>
            </a:r>
          </a:p>
          <a:p>
            <a:endParaRPr lang="en-US" sz="1000" dirty="0"/>
          </a:p>
          <a:p>
            <a:r>
              <a:rPr lang="en-US" dirty="0"/>
              <a:t>Non – pharmacological – diet, active or passive smoking, weather, aggravating factors, </a:t>
            </a:r>
          </a:p>
          <a:p>
            <a:endParaRPr lang="en-US" sz="1000" dirty="0"/>
          </a:p>
          <a:p>
            <a:r>
              <a:rPr lang="en-US" dirty="0"/>
              <a:t>Importance of vaccinations</a:t>
            </a:r>
          </a:p>
          <a:p>
            <a:endParaRPr lang="en-US" sz="1000" dirty="0"/>
          </a:p>
          <a:p>
            <a:r>
              <a:rPr lang="en-US" dirty="0"/>
              <a:t>Importance of compliance with normal medications </a:t>
            </a:r>
          </a:p>
          <a:p>
            <a:endParaRPr lang="en-GB" dirty="0"/>
          </a:p>
        </p:txBody>
      </p:sp>
    </p:spTree>
    <p:extLst>
      <p:ext uri="{BB962C8B-B14F-4D97-AF65-F5344CB8AC3E}">
        <p14:creationId xmlns:p14="http://schemas.microsoft.com/office/powerpoint/2010/main" val="25333892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B3EF1-F133-42D3-B148-CC3567427862}"/>
              </a:ext>
            </a:extLst>
          </p:cNvPr>
          <p:cNvSpPr>
            <a:spLocks noGrp="1"/>
          </p:cNvSpPr>
          <p:nvPr>
            <p:ph type="title"/>
          </p:nvPr>
        </p:nvSpPr>
        <p:spPr/>
        <p:txBody>
          <a:bodyPr/>
          <a:lstStyle/>
          <a:p>
            <a:r>
              <a:rPr lang="en-US" dirty="0"/>
              <a:t>Self management plan with patient with COPD NICE guidance September 2024 </a:t>
            </a:r>
            <a:endParaRPr lang="en-GB" dirty="0"/>
          </a:p>
        </p:txBody>
      </p:sp>
      <p:sp>
        <p:nvSpPr>
          <p:cNvPr id="3" name="Content Placeholder 2">
            <a:extLst>
              <a:ext uri="{FF2B5EF4-FFF2-40B4-BE49-F238E27FC236}">
                <a16:creationId xmlns:a16="http://schemas.microsoft.com/office/drawing/2014/main" id="{60DA288E-2F32-431C-9D83-E2F376F7E725}"/>
              </a:ext>
            </a:extLst>
          </p:cNvPr>
          <p:cNvSpPr>
            <a:spLocks noGrp="1"/>
          </p:cNvSpPr>
          <p:nvPr>
            <p:ph idx="1"/>
          </p:nvPr>
        </p:nvSpPr>
        <p:spPr/>
        <p:txBody>
          <a:bodyPr>
            <a:normAutofit lnSpcReduction="10000"/>
          </a:bodyPr>
          <a:lstStyle/>
          <a:p>
            <a:r>
              <a:rPr lang="en-US" dirty="0"/>
              <a:t>Recognition of when acute exacerbation is starting</a:t>
            </a:r>
          </a:p>
          <a:p>
            <a:pPr lvl="1"/>
            <a:r>
              <a:rPr lang="en-US" dirty="0"/>
              <a:t>Increasing cough</a:t>
            </a:r>
          </a:p>
          <a:p>
            <a:pPr lvl="1"/>
            <a:r>
              <a:rPr lang="en-US" dirty="0"/>
              <a:t>Increasing breathlessness</a:t>
            </a:r>
          </a:p>
          <a:p>
            <a:pPr lvl="1"/>
            <a:r>
              <a:rPr lang="en-US" dirty="0"/>
              <a:t>Increasing sputum / purulent </a:t>
            </a:r>
          </a:p>
          <a:p>
            <a:pPr lvl="1"/>
            <a:r>
              <a:rPr lang="en-US" dirty="0"/>
              <a:t>+- fever </a:t>
            </a:r>
          </a:p>
          <a:p>
            <a:pPr lvl="1"/>
            <a:r>
              <a:rPr lang="en-US" dirty="0"/>
              <a:t>How to manage that with increased use of inhalers </a:t>
            </a:r>
          </a:p>
          <a:p>
            <a:r>
              <a:rPr lang="en-US" dirty="0"/>
              <a:t>Rescue treatment with antibiotics and Oral steroids </a:t>
            </a:r>
          </a:p>
          <a:p>
            <a:pPr lvl="1"/>
            <a:r>
              <a:rPr lang="en-US" dirty="0"/>
              <a:t>Education and guidance when to use steroids and antibiotics </a:t>
            </a:r>
          </a:p>
          <a:p>
            <a:pPr lvl="1"/>
            <a:endParaRPr lang="en-US" dirty="0"/>
          </a:p>
          <a:p>
            <a:pPr lvl="1"/>
            <a:r>
              <a:rPr lang="en-US" dirty="0"/>
              <a:t>THE ABOVE IS GRADE D EVIDENCE </a:t>
            </a:r>
          </a:p>
          <a:p>
            <a:pPr lvl="1"/>
            <a:r>
              <a:rPr lang="en-US" dirty="0"/>
              <a:t>Evidence also shows the above ‘Does NOT cause harm’.</a:t>
            </a:r>
          </a:p>
          <a:p>
            <a:pPr lvl="1"/>
            <a:endParaRPr lang="en-US" dirty="0"/>
          </a:p>
          <a:p>
            <a:pPr lvl="1"/>
            <a:endParaRPr lang="en-US" dirty="0"/>
          </a:p>
          <a:p>
            <a:pPr lvl="1"/>
            <a:endParaRPr lang="en-US" dirty="0"/>
          </a:p>
          <a:p>
            <a:pPr lvl="1"/>
            <a:endParaRPr lang="en-US" dirty="0"/>
          </a:p>
          <a:p>
            <a:pPr lvl="1"/>
            <a:endParaRPr lang="en-GB" dirty="0"/>
          </a:p>
        </p:txBody>
      </p:sp>
    </p:spTree>
    <p:extLst>
      <p:ext uri="{BB962C8B-B14F-4D97-AF65-F5344CB8AC3E}">
        <p14:creationId xmlns:p14="http://schemas.microsoft.com/office/powerpoint/2010/main" val="33106162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FB089-AC80-4D31-A718-4CF34E3FF53D}"/>
              </a:ext>
            </a:extLst>
          </p:cNvPr>
          <p:cNvSpPr>
            <a:spLocks noGrp="1"/>
          </p:cNvSpPr>
          <p:nvPr>
            <p:ph type="title"/>
          </p:nvPr>
        </p:nvSpPr>
        <p:spPr/>
        <p:txBody>
          <a:bodyPr/>
          <a:lstStyle/>
          <a:p>
            <a:r>
              <a:rPr lang="en-US" dirty="0"/>
              <a:t>Self management plans in GOLD 2024 </a:t>
            </a:r>
            <a:endParaRPr lang="en-GB" dirty="0"/>
          </a:p>
        </p:txBody>
      </p:sp>
      <p:sp>
        <p:nvSpPr>
          <p:cNvPr id="3" name="Content Placeholder 2">
            <a:extLst>
              <a:ext uri="{FF2B5EF4-FFF2-40B4-BE49-F238E27FC236}">
                <a16:creationId xmlns:a16="http://schemas.microsoft.com/office/drawing/2014/main" id="{52085B2B-ECEB-471B-A5C9-A68371A9EBBE}"/>
              </a:ext>
            </a:extLst>
          </p:cNvPr>
          <p:cNvSpPr>
            <a:spLocks noGrp="1"/>
          </p:cNvSpPr>
          <p:nvPr>
            <p:ph idx="1"/>
          </p:nvPr>
        </p:nvSpPr>
        <p:spPr/>
        <p:txBody>
          <a:bodyPr/>
          <a:lstStyle/>
          <a:p>
            <a:r>
              <a:rPr lang="en-US" dirty="0"/>
              <a:t>Same as in NICE but NO mention of rescue pack.</a:t>
            </a:r>
          </a:p>
          <a:p>
            <a:endParaRPr lang="en-US" dirty="0"/>
          </a:p>
          <a:p>
            <a:endParaRPr lang="en-GB" dirty="0"/>
          </a:p>
        </p:txBody>
      </p:sp>
    </p:spTree>
    <p:extLst>
      <p:ext uri="{BB962C8B-B14F-4D97-AF65-F5344CB8AC3E}">
        <p14:creationId xmlns:p14="http://schemas.microsoft.com/office/powerpoint/2010/main" val="30882004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FC8EA-25CE-491E-99C7-C2FAA307501A}"/>
              </a:ext>
            </a:extLst>
          </p:cNvPr>
          <p:cNvSpPr>
            <a:spLocks noGrp="1"/>
          </p:cNvSpPr>
          <p:nvPr>
            <p:ph type="title"/>
          </p:nvPr>
        </p:nvSpPr>
        <p:spPr/>
        <p:txBody>
          <a:bodyPr/>
          <a:lstStyle/>
          <a:p>
            <a:pPr algn="ctr"/>
            <a:r>
              <a:rPr lang="en-US" dirty="0" err="1"/>
              <a:t>Barnsley</a:t>
            </a:r>
            <a:r>
              <a:rPr lang="en-US" dirty="0"/>
              <a:t> Respiratory Research with </a:t>
            </a:r>
            <a:br>
              <a:rPr lang="en-US" dirty="0"/>
            </a:br>
            <a:r>
              <a:rPr lang="en-US" dirty="0"/>
              <a:t>Professor Mason </a:t>
            </a:r>
            <a:endParaRPr lang="en-GB" dirty="0"/>
          </a:p>
        </p:txBody>
      </p:sp>
      <p:sp>
        <p:nvSpPr>
          <p:cNvPr id="3" name="Content Placeholder 2">
            <a:extLst>
              <a:ext uri="{FF2B5EF4-FFF2-40B4-BE49-F238E27FC236}">
                <a16:creationId xmlns:a16="http://schemas.microsoft.com/office/drawing/2014/main" id="{40BB1B57-1302-45C4-B243-9643EEE02C13}"/>
              </a:ext>
            </a:extLst>
          </p:cNvPr>
          <p:cNvSpPr>
            <a:spLocks noGrp="1"/>
          </p:cNvSpPr>
          <p:nvPr>
            <p:ph idx="1"/>
          </p:nvPr>
        </p:nvSpPr>
        <p:spPr/>
        <p:txBody>
          <a:bodyPr/>
          <a:lstStyle/>
          <a:p>
            <a:r>
              <a:rPr lang="en-US" dirty="0"/>
              <a:t>RAPID study – (Rescue packs post – discharge in COPD patients)</a:t>
            </a:r>
          </a:p>
          <a:p>
            <a:endParaRPr lang="en-US" dirty="0"/>
          </a:p>
          <a:p>
            <a:r>
              <a:rPr lang="en-US" dirty="0"/>
              <a:t>Study by This Institute at Kings College University </a:t>
            </a:r>
          </a:p>
          <a:p>
            <a:endParaRPr lang="en-US" dirty="0"/>
          </a:p>
          <a:p>
            <a:r>
              <a:rPr lang="en-US" dirty="0"/>
              <a:t>We are recruiting patients </a:t>
            </a:r>
          </a:p>
          <a:p>
            <a:endParaRPr lang="en-US" dirty="0"/>
          </a:p>
          <a:p>
            <a:r>
              <a:rPr lang="en-US" dirty="0"/>
              <a:t>Study to end in 2027 </a:t>
            </a:r>
            <a:endParaRPr lang="en-GB" dirty="0"/>
          </a:p>
        </p:txBody>
      </p:sp>
    </p:spTree>
    <p:extLst>
      <p:ext uri="{BB962C8B-B14F-4D97-AF65-F5344CB8AC3E}">
        <p14:creationId xmlns:p14="http://schemas.microsoft.com/office/powerpoint/2010/main" val="16025311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AB9EA-CED7-1326-48D3-056F91F9C812}"/>
              </a:ext>
            </a:extLst>
          </p:cNvPr>
          <p:cNvSpPr>
            <a:spLocks noGrp="1"/>
          </p:cNvSpPr>
          <p:nvPr>
            <p:ph type="title"/>
          </p:nvPr>
        </p:nvSpPr>
        <p:spPr/>
        <p:txBody>
          <a:bodyPr/>
          <a:lstStyle/>
          <a:p>
            <a:pPr algn="ctr"/>
            <a:r>
              <a:rPr lang="en-GB" dirty="0"/>
              <a:t>COPD and Statistics </a:t>
            </a:r>
          </a:p>
        </p:txBody>
      </p:sp>
      <p:sp>
        <p:nvSpPr>
          <p:cNvPr id="3" name="Content Placeholder 2">
            <a:extLst>
              <a:ext uri="{FF2B5EF4-FFF2-40B4-BE49-F238E27FC236}">
                <a16:creationId xmlns:a16="http://schemas.microsoft.com/office/drawing/2014/main" id="{53D632DC-4C22-29A5-8296-6719197D0227}"/>
              </a:ext>
            </a:extLst>
          </p:cNvPr>
          <p:cNvSpPr>
            <a:spLocks noGrp="1"/>
          </p:cNvSpPr>
          <p:nvPr>
            <p:ph idx="1"/>
          </p:nvPr>
        </p:nvSpPr>
        <p:spPr/>
        <p:txBody>
          <a:bodyPr>
            <a:normAutofit fontScale="77500" lnSpcReduction="20000"/>
          </a:bodyPr>
          <a:lstStyle/>
          <a:p>
            <a:r>
              <a:rPr lang="en-US" dirty="0"/>
              <a:t> Affecting 3 millions people in UK with 2 millions undiagnosed </a:t>
            </a:r>
            <a:endParaRPr lang="en-GB" dirty="0"/>
          </a:p>
          <a:p>
            <a:endParaRPr lang="en-GB" dirty="0"/>
          </a:p>
          <a:p>
            <a:r>
              <a:rPr lang="en-GB" dirty="0"/>
              <a:t>COPD exacerbations: 2</a:t>
            </a:r>
            <a:r>
              <a:rPr lang="en-GB" baseline="30000" dirty="0"/>
              <a:t>nd</a:t>
            </a:r>
            <a:r>
              <a:rPr lang="en-GB" dirty="0"/>
              <a:t> most common cause of emergency admission and </a:t>
            </a:r>
            <a:r>
              <a:rPr lang="en-GB" u="sng" dirty="0"/>
              <a:t>one of the most costly inpatient conditions to be treated by the NHS</a:t>
            </a:r>
          </a:p>
          <a:p>
            <a:endParaRPr lang="en-US" u="sng" dirty="0"/>
          </a:p>
          <a:p>
            <a:r>
              <a:rPr lang="en-US" dirty="0"/>
              <a:t>What % of COPD patient once discharged will be readmitted within 90 days to hospital ?</a:t>
            </a:r>
          </a:p>
          <a:p>
            <a:pPr marL="0" indent="0">
              <a:buNone/>
            </a:pPr>
            <a:r>
              <a:rPr lang="en-US" dirty="0"/>
              <a:t>	</a:t>
            </a:r>
            <a:endParaRPr lang="en-US" u="sng" dirty="0"/>
          </a:p>
          <a:p>
            <a:r>
              <a:rPr lang="en-GB" dirty="0"/>
              <a:t>Major cause of mortality: </a:t>
            </a:r>
          </a:p>
          <a:p>
            <a:pPr lvl="1"/>
            <a:r>
              <a:rPr lang="en-GB" sz="1600" dirty="0"/>
              <a:t>DH estimates 23 000 deaths per year in UK attributable to COPD</a:t>
            </a:r>
            <a:r>
              <a:rPr lang="en-GB" sz="1600" baseline="30000" dirty="0"/>
              <a:t>1</a:t>
            </a:r>
            <a:endParaRPr lang="en-GB" sz="1600" dirty="0"/>
          </a:p>
          <a:p>
            <a:pPr lvl="1"/>
            <a:r>
              <a:rPr lang="en-GB" sz="1600" dirty="0"/>
              <a:t>Premature mortality almost double that of EU average</a:t>
            </a:r>
            <a:r>
              <a:rPr lang="en-GB" sz="1600" baseline="30000" dirty="0"/>
              <a:t>2</a:t>
            </a:r>
            <a:r>
              <a:rPr lang="en-GB" sz="1600" dirty="0"/>
              <a:t>  </a:t>
            </a:r>
          </a:p>
          <a:p>
            <a:r>
              <a:rPr lang="en-GB" dirty="0"/>
              <a:t>The missing millions? </a:t>
            </a:r>
          </a:p>
          <a:p>
            <a:pPr lvl="1"/>
            <a:r>
              <a:rPr lang="en-GB" sz="1600" dirty="0"/>
              <a:t>Thought to be significant level of underdiagnosis</a:t>
            </a:r>
            <a:r>
              <a:rPr lang="en-GB" sz="1600" baseline="30000" dirty="0"/>
              <a:t>1</a:t>
            </a:r>
          </a:p>
          <a:p>
            <a:pPr lvl="1"/>
            <a:r>
              <a:rPr lang="en-GB" sz="1600" dirty="0"/>
              <a:t>Early diagnosis and optimising interventions in primary care may improve outcomes </a:t>
            </a:r>
            <a:r>
              <a:rPr lang="en-GB" sz="1600" u="sng" dirty="0"/>
              <a:t>and reduce costly admissions</a:t>
            </a:r>
          </a:p>
          <a:p>
            <a:endParaRPr lang="en-GB" u="sng" dirty="0"/>
          </a:p>
          <a:p>
            <a:endParaRPr lang="en-GB" dirty="0"/>
          </a:p>
        </p:txBody>
      </p:sp>
    </p:spTree>
    <p:extLst>
      <p:ext uri="{BB962C8B-B14F-4D97-AF65-F5344CB8AC3E}">
        <p14:creationId xmlns:p14="http://schemas.microsoft.com/office/powerpoint/2010/main" val="41964304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834D5-82CB-130E-404E-C648CA52A1F9}"/>
              </a:ext>
            </a:extLst>
          </p:cNvPr>
          <p:cNvSpPr>
            <a:spLocks noGrp="1"/>
          </p:cNvSpPr>
          <p:nvPr>
            <p:ph type="title"/>
          </p:nvPr>
        </p:nvSpPr>
        <p:spPr/>
        <p:txBody>
          <a:bodyPr/>
          <a:lstStyle/>
          <a:p>
            <a:r>
              <a:rPr lang="en-GB" dirty="0"/>
              <a:t>COPD Diagnosis – Key points to look for </a:t>
            </a:r>
          </a:p>
        </p:txBody>
      </p:sp>
      <p:sp>
        <p:nvSpPr>
          <p:cNvPr id="3" name="Content Placeholder 2">
            <a:extLst>
              <a:ext uri="{FF2B5EF4-FFF2-40B4-BE49-F238E27FC236}">
                <a16:creationId xmlns:a16="http://schemas.microsoft.com/office/drawing/2014/main" id="{815540BE-8417-AF23-ACB1-A42F4CF35735}"/>
              </a:ext>
            </a:extLst>
          </p:cNvPr>
          <p:cNvSpPr>
            <a:spLocks noGrp="1"/>
          </p:cNvSpPr>
          <p:nvPr>
            <p:ph idx="1"/>
          </p:nvPr>
        </p:nvSpPr>
        <p:spPr/>
        <p:txBody>
          <a:bodyPr>
            <a:normAutofit fontScale="77500" lnSpcReduction="20000"/>
          </a:bodyPr>
          <a:lstStyle/>
          <a:p>
            <a:r>
              <a:rPr lang="en-GB" dirty="0"/>
              <a:t>Consider a diagnosis of COPD for people who are over 35, </a:t>
            </a:r>
            <a:r>
              <a:rPr lang="en-GB" i="1" u="sng" dirty="0"/>
              <a:t>and</a:t>
            </a:r>
            <a:r>
              <a:rPr lang="en-GB" dirty="0"/>
              <a:t> smokers or ex-smokers*, </a:t>
            </a:r>
            <a:r>
              <a:rPr lang="en-GB" i="1" u="sng" dirty="0"/>
              <a:t>and</a:t>
            </a:r>
            <a:r>
              <a:rPr lang="en-GB" dirty="0"/>
              <a:t> have any of these symptoms:</a:t>
            </a:r>
          </a:p>
          <a:p>
            <a:pPr lvl="1"/>
            <a:r>
              <a:rPr lang="en-GB" dirty="0"/>
              <a:t>exertional breathlessness</a:t>
            </a:r>
          </a:p>
          <a:p>
            <a:pPr lvl="1"/>
            <a:r>
              <a:rPr lang="en-GB" dirty="0"/>
              <a:t>chronic cough</a:t>
            </a:r>
          </a:p>
          <a:p>
            <a:pPr lvl="1"/>
            <a:r>
              <a:rPr lang="en-GB" dirty="0"/>
              <a:t>regular sputum production</a:t>
            </a:r>
          </a:p>
          <a:p>
            <a:pPr lvl="1"/>
            <a:r>
              <a:rPr lang="en-GB" dirty="0"/>
              <a:t>frequent winter ‘bronchitis’</a:t>
            </a:r>
          </a:p>
          <a:p>
            <a:pPr lvl="1"/>
            <a:r>
              <a:rPr lang="en-GB" dirty="0"/>
              <a:t>wheeze</a:t>
            </a:r>
          </a:p>
          <a:p>
            <a:r>
              <a:rPr lang="en-GB" dirty="0"/>
              <a:t>and </a:t>
            </a:r>
            <a:r>
              <a:rPr lang="en-GB" u="sng" dirty="0"/>
              <a:t>do not </a:t>
            </a:r>
            <a:r>
              <a:rPr lang="en-GB" dirty="0"/>
              <a:t>have clinical features of asthma:</a:t>
            </a:r>
          </a:p>
          <a:p>
            <a:pPr lvl="1"/>
            <a:r>
              <a:rPr lang="en-GB" dirty="0"/>
              <a:t>chronic unproductive cough, </a:t>
            </a:r>
            <a:r>
              <a:rPr lang="en-GB" u="sng" dirty="0"/>
              <a:t>variable</a:t>
            </a:r>
            <a:r>
              <a:rPr lang="en-GB" dirty="0"/>
              <a:t> breathlessness, night-time wakening</a:t>
            </a:r>
          </a:p>
          <a:p>
            <a:r>
              <a:rPr lang="en-GB" dirty="0"/>
              <a:t>Ask about presence of other features:</a:t>
            </a:r>
          </a:p>
          <a:p>
            <a:pPr lvl="1"/>
            <a:r>
              <a:rPr lang="en-GB" dirty="0"/>
              <a:t>Weight loss, effort intolerance, waking at night, ankle swelling, fatigue, occupational hazard, chest pain, haemoptysis </a:t>
            </a:r>
            <a:r>
              <a:rPr lang="en-GB" b="0" i="1" dirty="0"/>
              <a:t>(note: the last two are uncommon in COPD and raise the possibility of alternative diagnoses) </a:t>
            </a:r>
          </a:p>
          <a:p>
            <a:pPr lvl="1"/>
            <a:endParaRPr lang="en-GB" dirty="0"/>
          </a:p>
          <a:p>
            <a:pPr marL="0" lvl="2" indent="0">
              <a:buNone/>
            </a:pPr>
            <a:r>
              <a:rPr lang="en-GB" dirty="0">
                <a:solidFill>
                  <a:srgbClr val="7BAAB4"/>
                </a:solidFill>
              </a:rPr>
              <a:t>* </a:t>
            </a:r>
            <a:r>
              <a:rPr lang="en-GB" dirty="0"/>
              <a:t>although bear in mind a significant proportion of patients with COPD may have never smoked (~28% in a recent population study).</a:t>
            </a:r>
            <a:r>
              <a:rPr lang="en-GB" baseline="30000" dirty="0"/>
              <a:t>4</a:t>
            </a:r>
            <a:endParaRPr lang="en-GB" dirty="0"/>
          </a:p>
          <a:p>
            <a:endParaRPr lang="en-GB" dirty="0"/>
          </a:p>
          <a:p>
            <a:endParaRPr lang="en-GB" dirty="0"/>
          </a:p>
        </p:txBody>
      </p:sp>
    </p:spTree>
    <p:extLst>
      <p:ext uri="{BB962C8B-B14F-4D97-AF65-F5344CB8AC3E}">
        <p14:creationId xmlns:p14="http://schemas.microsoft.com/office/powerpoint/2010/main" val="20628064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Spirometry</a:t>
            </a:r>
            <a:endParaRPr lang="en-GB" baseline="30000" dirty="0"/>
          </a:p>
        </p:txBody>
      </p:sp>
      <p:sp>
        <p:nvSpPr>
          <p:cNvPr id="3" name="Content Placeholder 2"/>
          <p:cNvSpPr>
            <a:spLocks noGrp="1"/>
          </p:cNvSpPr>
          <p:nvPr>
            <p:ph idx="1"/>
          </p:nvPr>
        </p:nvSpPr>
        <p:spPr/>
        <p:txBody>
          <a:bodyPr>
            <a:normAutofit fontScale="92500" lnSpcReduction="20000"/>
          </a:bodyPr>
          <a:lstStyle/>
          <a:p>
            <a:r>
              <a:rPr lang="en-GB" dirty="0"/>
              <a:t>Some points to consider in relation to spirometry…</a:t>
            </a:r>
          </a:p>
          <a:p>
            <a:pPr lvl="1"/>
            <a:endParaRPr lang="en-GB" dirty="0"/>
          </a:p>
          <a:p>
            <a:pPr lvl="1"/>
            <a:r>
              <a:rPr lang="en-GB" i="1" dirty="0"/>
              <a:t>Have operators received adequate training in spirometry?</a:t>
            </a:r>
          </a:p>
          <a:p>
            <a:pPr lvl="1"/>
            <a:endParaRPr lang="en-GB" i="1" dirty="0"/>
          </a:p>
          <a:p>
            <a:pPr lvl="1"/>
            <a:r>
              <a:rPr lang="en-GB" i="1" dirty="0"/>
              <a:t>Are operators confident to coach spirometry technique to patients and interpret readings?</a:t>
            </a:r>
          </a:p>
          <a:p>
            <a:pPr lvl="1"/>
            <a:endParaRPr lang="en-GB" i="1" dirty="0"/>
          </a:p>
          <a:p>
            <a:pPr lvl="1"/>
            <a:r>
              <a:rPr lang="en-GB" i="1" dirty="0"/>
              <a:t>Are spirometers maintained and adequately calibrated?</a:t>
            </a:r>
          </a:p>
          <a:p>
            <a:pPr lvl="1"/>
            <a:endParaRPr lang="en-GB" dirty="0"/>
          </a:p>
          <a:p>
            <a:pPr lvl="1"/>
            <a:r>
              <a:rPr lang="en-GB" dirty="0"/>
              <a:t>Bear in mind that the European Respiratory Society 1993 reference values recommended by NICE may lead to </a:t>
            </a:r>
            <a:r>
              <a:rPr lang="en-GB" u="sng" dirty="0"/>
              <a:t>under-diagnosis</a:t>
            </a:r>
            <a:r>
              <a:rPr lang="en-GB" dirty="0"/>
              <a:t> in older people and are not applicable in black and Asian populations.</a:t>
            </a:r>
            <a:r>
              <a:rPr lang="en-GB" baseline="30000" dirty="0"/>
              <a:t>3</a:t>
            </a:r>
            <a:r>
              <a:rPr lang="en-GB" dirty="0"/>
              <a:t> </a:t>
            </a:r>
          </a:p>
          <a:p>
            <a:pPr lvl="2"/>
            <a:r>
              <a:rPr lang="en-GB" dirty="0"/>
              <a:t>BTS COPD consortium guide ‘Spirometry in Practice’ recommends reducing predicted values by 7% for Asians and by 13% for Afro-Caribbeans and includes calculations for elderly patients</a:t>
            </a:r>
            <a:r>
              <a:rPr lang="en-GB" baseline="30000" dirty="0"/>
              <a:t>6</a:t>
            </a:r>
          </a:p>
          <a:p>
            <a:pPr marL="0" indent="0">
              <a:buNone/>
            </a:pPr>
            <a:endParaRPr lang="en-GB" b="0" dirty="0"/>
          </a:p>
          <a:p>
            <a:endParaRPr lang="en-GB" dirty="0"/>
          </a:p>
        </p:txBody>
      </p:sp>
      <p:sp>
        <p:nvSpPr>
          <p:cNvPr id="4" name="Slide Number Placeholder 3"/>
          <p:cNvSpPr>
            <a:spLocks noGrp="1"/>
          </p:cNvSpPr>
          <p:nvPr>
            <p:ph type="sldNum" sz="quarter" idx="12"/>
          </p:nvPr>
        </p:nvSpPr>
        <p:spPr/>
        <p:txBody>
          <a:bodyPr/>
          <a:lstStyle/>
          <a:p>
            <a:pPr>
              <a:defRPr/>
            </a:pPr>
            <a:fld id="{52BA5920-6EBF-43EC-AF9E-4A676B342826}" type="slidenum">
              <a:rPr lang="en-GB" smtClean="0"/>
              <a:pPr>
                <a:defRPr/>
              </a:pPr>
              <a:t>8</a:t>
            </a:fld>
            <a:endParaRPr lang="en-GB" dirty="0"/>
          </a:p>
        </p:txBody>
      </p:sp>
    </p:spTree>
    <p:extLst>
      <p:ext uri="{BB962C8B-B14F-4D97-AF65-F5344CB8AC3E}">
        <p14:creationId xmlns:p14="http://schemas.microsoft.com/office/powerpoint/2010/main" val="13633464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27181"/>
          </a:xfrm>
        </p:spPr>
        <p:txBody>
          <a:bodyPr/>
          <a:lstStyle/>
          <a:p>
            <a:r>
              <a:rPr lang="en-GB" dirty="0"/>
              <a:t>				Diagnosis: Spirometry </a:t>
            </a:r>
          </a:p>
        </p:txBody>
      </p:sp>
      <p:sp>
        <p:nvSpPr>
          <p:cNvPr id="3" name="Content Placeholder 2"/>
          <p:cNvSpPr>
            <a:spLocks noGrp="1"/>
          </p:cNvSpPr>
          <p:nvPr>
            <p:ph idx="1"/>
          </p:nvPr>
        </p:nvSpPr>
        <p:spPr>
          <a:xfrm>
            <a:off x="2423593" y="1264024"/>
            <a:ext cx="8135937" cy="5342679"/>
          </a:xfrm>
        </p:spPr>
        <p:txBody>
          <a:bodyPr>
            <a:normAutofit fontScale="85000" lnSpcReduction="10000"/>
          </a:bodyPr>
          <a:lstStyle/>
          <a:p>
            <a:r>
              <a:rPr lang="en-GB" dirty="0"/>
              <a:t>If COPD seems likely, NICE recommend performing spirometry: </a:t>
            </a:r>
          </a:p>
          <a:p>
            <a:pPr lvl="1"/>
            <a:r>
              <a:rPr lang="en-GB" u="sng" dirty="0"/>
              <a:t>Post-bronchodilator</a:t>
            </a:r>
            <a:r>
              <a:rPr lang="en-GB" dirty="0"/>
              <a:t> spirometry recommended for COPD</a:t>
            </a:r>
          </a:p>
          <a:p>
            <a:pPr lvl="2"/>
            <a:r>
              <a:rPr lang="en-GB" dirty="0"/>
              <a:t>e.g. 15 </a:t>
            </a:r>
            <a:r>
              <a:rPr lang="en-GB" dirty="0" err="1"/>
              <a:t>mins</a:t>
            </a:r>
            <a:r>
              <a:rPr lang="en-GB" dirty="0"/>
              <a:t> after 400 mcg salbutamol; </a:t>
            </a:r>
            <a:r>
              <a:rPr lang="en-GB" dirty="0" err="1"/>
              <a:t>pMDI</a:t>
            </a:r>
            <a:r>
              <a:rPr lang="en-GB" dirty="0"/>
              <a:t> + spacer is suitable</a:t>
            </a:r>
            <a:r>
              <a:rPr lang="en-GB" baseline="30000" dirty="0"/>
              <a:t>5</a:t>
            </a:r>
            <a:r>
              <a:rPr lang="en-GB" dirty="0"/>
              <a:t> </a:t>
            </a:r>
            <a:endParaRPr lang="en-GB" b="0" dirty="0"/>
          </a:p>
          <a:p>
            <a:pPr lvl="1"/>
            <a:r>
              <a:rPr lang="en-GB" dirty="0"/>
              <a:t>Working definition of COPD: </a:t>
            </a:r>
          </a:p>
          <a:p>
            <a:pPr lvl="2"/>
            <a:r>
              <a:rPr lang="en-GB" dirty="0"/>
              <a:t>Airflow obstruction defined as FEV</a:t>
            </a:r>
            <a:r>
              <a:rPr lang="en-GB" baseline="-25000" dirty="0"/>
              <a:t>1</a:t>
            </a:r>
            <a:r>
              <a:rPr lang="en-GB" dirty="0"/>
              <a:t>/FVC ratio &lt; 0.7</a:t>
            </a:r>
          </a:p>
          <a:p>
            <a:pPr lvl="2"/>
            <a:r>
              <a:rPr lang="en-GB" dirty="0"/>
              <a:t>If FEV</a:t>
            </a:r>
            <a:r>
              <a:rPr lang="en-GB" baseline="-25000" dirty="0"/>
              <a:t>1</a:t>
            </a:r>
            <a:r>
              <a:rPr lang="en-GB" dirty="0"/>
              <a:t> </a:t>
            </a:r>
            <a:r>
              <a:rPr lang="en-GB" dirty="0">
                <a:latin typeface="Arial"/>
                <a:cs typeface="Arial"/>
              </a:rPr>
              <a:t>≥ 80% predicted, a diagnosis of COPD should only be made in the presence of respiratory symptoms (breathlessness or cough)  </a:t>
            </a:r>
            <a:endParaRPr lang="en-GB" dirty="0"/>
          </a:p>
          <a:p>
            <a:pPr lvl="1"/>
            <a:r>
              <a:rPr lang="en-GB" dirty="0"/>
              <a:t>Post-bronchodilator spirometry also used to grade severity of obstruction and </a:t>
            </a:r>
            <a:r>
              <a:rPr lang="en-GB" u="sng" dirty="0"/>
              <a:t>can help guide choice of appropriate inhaled therapy</a:t>
            </a:r>
            <a:r>
              <a:rPr lang="en-GB" dirty="0"/>
              <a:t>:</a:t>
            </a:r>
          </a:p>
          <a:p>
            <a:pPr lvl="2"/>
            <a:r>
              <a:rPr lang="en-GB" dirty="0"/>
              <a:t>Stage 1 - mild: FEV</a:t>
            </a:r>
            <a:r>
              <a:rPr lang="en-GB" baseline="-25000" dirty="0"/>
              <a:t>1</a:t>
            </a:r>
            <a:r>
              <a:rPr lang="en-GB" dirty="0"/>
              <a:t> ≥ 80% predicted (symptoms also should be present to diagnose COPD in people with mild airflow obstruction).</a:t>
            </a:r>
          </a:p>
          <a:p>
            <a:pPr lvl="2"/>
            <a:r>
              <a:rPr lang="en-GB" dirty="0"/>
              <a:t>Stage 2 - moderate: FEV</a:t>
            </a:r>
            <a:r>
              <a:rPr lang="en-GB" baseline="-25000" dirty="0"/>
              <a:t>1</a:t>
            </a:r>
            <a:r>
              <a:rPr lang="en-GB" dirty="0"/>
              <a:t> 50-79%.</a:t>
            </a:r>
          </a:p>
          <a:p>
            <a:pPr lvl="2"/>
            <a:r>
              <a:rPr lang="en-GB" dirty="0"/>
              <a:t>Stage 3 - severe: FEV</a:t>
            </a:r>
            <a:r>
              <a:rPr lang="en-GB" baseline="-25000" dirty="0"/>
              <a:t>1</a:t>
            </a:r>
            <a:r>
              <a:rPr lang="en-GB" dirty="0"/>
              <a:t> 30-49%</a:t>
            </a:r>
          </a:p>
          <a:p>
            <a:pPr lvl="2"/>
            <a:r>
              <a:rPr lang="en-GB" dirty="0"/>
              <a:t>Stage 4 - very severe: FEV</a:t>
            </a:r>
            <a:r>
              <a:rPr lang="en-GB" baseline="-25000" dirty="0"/>
              <a:t>1</a:t>
            </a:r>
            <a:r>
              <a:rPr lang="en-GB" dirty="0"/>
              <a:t> &lt; 30% (or FEV</a:t>
            </a:r>
            <a:r>
              <a:rPr lang="en-GB" baseline="-25000" dirty="0"/>
              <a:t>1</a:t>
            </a:r>
            <a:r>
              <a:rPr lang="en-GB" dirty="0"/>
              <a:t> &lt; 50% but with respiratory failure).</a:t>
            </a:r>
          </a:p>
          <a:p>
            <a:pPr lvl="1"/>
            <a:r>
              <a:rPr lang="en-GB" dirty="0"/>
              <a:t>To help </a:t>
            </a:r>
            <a:r>
              <a:rPr lang="en-GB" u="sng" dirty="0"/>
              <a:t>early identification</a:t>
            </a:r>
            <a:r>
              <a:rPr lang="en-GB" dirty="0"/>
              <a:t>, NICE also recommend spirometry in patients &gt; 35 </a:t>
            </a:r>
            <a:r>
              <a:rPr lang="en-GB" dirty="0" err="1"/>
              <a:t>yrs</a:t>
            </a:r>
            <a:r>
              <a:rPr lang="en-GB" dirty="0"/>
              <a:t>, current or ex-smokers, with chronic cough. Also, </a:t>
            </a:r>
            <a:r>
              <a:rPr lang="en-GB" i="1" dirty="0"/>
              <a:t>consider</a:t>
            </a:r>
            <a:r>
              <a:rPr lang="en-GB" dirty="0"/>
              <a:t> screening patients with chronic bronchitis. </a:t>
            </a:r>
          </a:p>
        </p:txBody>
      </p:sp>
      <p:sp>
        <p:nvSpPr>
          <p:cNvPr id="4" name="Slide Number Placeholder 3"/>
          <p:cNvSpPr>
            <a:spLocks noGrp="1"/>
          </p:cNvSpPr>
          <p:nvPr>
            <p:ph type="sldNum" sz="quarter" idx="12"/>
          </p:nvPr>
        </p:nvSpPr>
        <p:spPr/>
        <p:txBody>
          <a:bodyPr/>
          <a:lstStyle/>
          <a:p>
            <a:pPr>
              <a:defRPr/>
            </a:pPr>
            <a:fld id="{52BA5920-6EBF-43EC-AF9E-4A676B342826}" type="slidenum">
              <a:rPr lang="en-GB" smtClean="0"/>
              <a:pPr>
                <a:defRPr/>
              </a:pPr>
              <a:t>9</a:t>
            </a:fld>
            <a:endParaRPr lang="en-GB" dirty="0"/>
          </a:p>
        </p:txBody>
      </p:sp>
    </p:spTree>
    <p:extLst>
      <p:ext uri="{BB962C8B-B14F-4D97-AF65-F5344CB8AC3E}">
        <p14:creationId xmlns:p14="http://schemas.microsoft.com/office/powerpoint/2010/main" val="29809983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328</TotalTime>
  <Words>2509</Words>
  <Application>Microsoft Office PowerPoint</Application>
  <PresentationFormat>Widescreen</PresentationFormat>
  <Paragraphs>301</Paragraphs>
  <Slides>54</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54</vt:i4>
      </vt:variant>
    </vt:vector>
  </HeadingPairs>
  <TitlesOfParts>
    <vt:vector size="59" baseType="lpstr">
      <vt:lpstr>Aptos</vt:lpstr>
      <vt:lpstr>Aptos Display</vt:lpstr>
      <vt:lpstr>Arial</vt:lpstr>
      <vt:lpstr>Calibri</vt:lpstr>
      <vt:lpstr>Office Theme</vt:lpstr>
      <vt:lpstr>COPD Guidelines   (Case stories ) and Rescue Packs </vt:lpstr>
      <vt:lpstr>We covering the following </vt:lpstr>
      <vt:lpstr>Guidelines </vt:lpstr>
      <vt:lpstr>Guidelines </vt:lpstr>
      <vt:lpstr>PowerPoint Presentation</vt:lpstr>
      <vt:lpstr>COPD and Statistics </vt:lpstr>
      <vt:lpstr>COPD Diagnosis – Key points to look for </vt:lpstr>
      <vt:lpstr>Spirometry</vt:lpstr>
      <vt:lpstr>    Diagnosis: Spirometry </vt:lpstr>
      <vt:lpstr>PowerPoint Presentation</vt:lpstr>
      <vt:lpstr>COPD or asthma or both?</vt:lpstr>
      <vt:lpstr>Diagnosis: other tests3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Non – Pharmacology management Vaccination </vt:lpstr>
      <vt:lpstr>PowerPoint Presentation</vt:lpstr>
      <vt:lpstr>PowerPoint Presentation</vt:lpstr>
      <vt:lpstr>Pulmonary Rehabilitation </vt:lpstr>
      <vt:lpstr>COPD VALUE Pyramid QALY – Quality – adjusted life year  One QALY equates to 1 year in perfect health </vt:lpstr>
      <vt:lpstr>PowerPoint Presentation</vt:lpstr>
      <vt:lpstr>Principle of inhalers to be given – LOTS of different inhalers available now </vt:lpstr>
      <vt:lpstr>PowerPoint Presentation</vt:lpstr>
      <vt:lpstr>PowerPoint Presentation</vt:lpstr>
      <vt:lpstr>PowerPoint Presentation</vt:lpstr>
      <vt:lpstr>Initial pharmacological treatment</vt:lpstr>
      <vt:lpstr>Initiating Inhaled Corticosteroids treatment </vt:lpstr>
      <vt:lpstr>Stable COPD and long-term oral steroids </vt:lpstr>
      <vt:lpstr>Oral Theophylline in stable COPD </vt:lpstr>
      <vt:lpstr>Oral Mucolytic therapy </vt:lpstr>
      <vt:lpstr>Biologic Therapy </vt:lpstr>
      <vt:lpstr>Leukotriene modifiers eg Montelukast </vt:lpstr>
      <vt:lpstr>Long term Azithromycin </vt:lpstr>
      <vt:lpstr>Long term Azithromycin </vt:lpstr>
      <vt:lpstr>Long term Azithromycin </vt:lpstr>
      <vt:lpstr>When to refer to secondary care </vt:lpstr>
      <vt:lpstr>When to refer to secondary care </vt:lpstr>
      <vt:lpstr>End Stage COPD </vt:lpstr>
      <vt:lpstr>End Stage COPD </vt:lpstr>
      <vt:lpstr>When should you refer COPD patient to other professionals </vt:lpstr>
      <vt:lpstr>Self management plan with patient with COPD NICE guidance September 2024 </vt:lpstr>
      <vt:lpstr>Self management plan with patient with COPD NICE guidance September 2024 </vt:lpstr>
      <vt:lpstr>Self management plans in GOLD 2024 </vt:lpstr>
      <vt:lpstr>Barnsley Respiratory Research with  Professor Mason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COPD Guidelines   (Case stories ) and Rescue Packs</dc:title>
  <dc:creator>salim meghjee</dc:creator>
  <cp:lastModifiedBy>SMITH, Emma (BHF LUNDWOOD SURGERY)</cp:lastModifiedBy>
  <cp:revision>27</cp:revision>
  <dcterms:created xsi:type="dcterms:W3CDTF">2024-11-18T23:16:20Z</dcterms:created>
  <dcterms:modified xsi:type="dcterms:W3CDTF">2024-11-20T09:54:59Z</dcterms:modified>
</cp:coreProperties>
</file>