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7" r:id="rId9"/>
    <p:sldId id="263" r:id="rId10"/>
    <p:sldId id="264" r:id="rId11"/>
    <p:sldId id="265" r:id="rId12"/>
    <p:sldId id="266" r:id="rId13"/>
    <p:sldId id="268" r:id="rId14"/>
    <p:sldId id="270" r:id="rId15"/>
    <p:sldId id="271" r:id="rId16"/>
    <p:sldId id="269" r:id="rId17"/>
    <p:sldId id="2147472954" r:id="rId18"/>
    <p:sldId id="272" r:id="rId19"/>
    <p:sldId id="273" r:id="rId20"/>
    <p:sldId id="275" r:id="rId21"/>
    <p:sldId id="280" r:id="rId22"/>
    <p:sldId id="281" r:id="rId23"/>
    <p:sldId id="282" r:id="rId24"/>
    <p:sldId id="2147472934" r:id="rId25"/>
    <p:sldId id="2147472935" r:id="rId26"/>
    <p:sldId id="2147472936" r:id="rId27"/>
    <p:sldId id="279" r:id="rId28"/>
    <p:sldId id="2147472937" r:id="rId29"/>
    <p:sldId id="2147472910" r:id="rId30"/>
    <p:sldId id="2147472943" r:id="rId31"/>
    <p:sldId id="2147472946" r:id="rId32"/>
    <p:sldId id="2147472947" r:id="rId33"/>
    <p:sldId id="2147472945" r:id="rId34"/>
    <p:sldId id="2147472944" r:id="rId35"/>
    <p:sldId id="274" r:id="rId36"/>
    <p:sldId id="2147472948" r:id="rId37"/>
    <p:sldId id="2147472949" r:id="rId38"/>
    <p:sldId id="2147472950" r:id="rId39"/>
    <p:sldId id="2147472951" r:id="rId40"/>
    <p:sldId id="2147472953" r:id="rId41"/>
    <p:sldId id="2147472952" r:id="rId42"/>
    <p:sldId id="2147472955"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5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4C2EA4-A0CB-45F3-BEEE-E90397B99439}" type="datetimeFigureOut">
              <a:rPr lang="en-GB" smtClean="0"/>
              <a:t>18/11/2024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B14280-9DC6-48C2-A04F-20B505AAD778}" type="slidenum">
              <a:rPr lang="en-GB" smtClean="0"/>
              <a:t>‹#›</a:t>
            </a:fld>
            <a:endParaRPr lang="en-GB"/>
          </a:p>
        </p:txBody>
      </p:sp>
    </p:spTree>
    <p:extLst>
      <p:ext uri="{BB962C8B-B14F-4D97-AF65-F5344CB8AC3E}">
        <p14:creationId xmlns:p14="http://schemas.microsoft.com/office/powerpoint/2010/main" val="3855065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2DE7CD0-D342-4853-9B24-2629CAF6F161}" type="slidenum">
              <a:rPr lang="en-AU" smtClean="0"/>
              <a:t>29</a:t>
            </a:fld>
            <a:endParaRPr lang="en-AU"/>
          </a:p>
        </p:txBody>
      </p:sp>
    </p:spTree>
    <p:extLst>
      <p:ext uri="{BB962C8B-B14F-4D97-AF65-F5344CB8AC3E}">
        <p14:creationId xmlns:p14="http://schemas.microsoft.com/office/powerpoint/2010/main" val="1956513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C834639-7F67-43A3-A266-330C94FF1B03}" type="datetime1">
              <a:rPr lang="en-AU" altLang="en-US"/>
              <a:pPr/>
              <a:t>18/11/2024</a:t>
            </a:fld>
            <a:endParaRPr lang="en-AU" altLang="en-US"/>
          </a:p>
        </p:txBody>
      </p:sp>
      <p:sp>
        <p:nvSpPr>
          <p:cNvPr id="6" name="Footer Placeholder 3"/>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p>
        </p:txBody>
      </p:sp>
      <p:sp>
        <p:nvSpPr>
          <p:cNvPr id="7" name="Slide Number Placeholder 4"/>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B327612-2A87-402A-92F8-F921DC130266}" type="slidenum">
              <a:rPr lang="en-AU" altLang="en-US"/>
              <a:pPr/>
              <a:t>‹#›</a:t>
            </a:fld>
            <a:endParaRPr lang="en-AU" altLang="en-US"/>
          </a:p>
        </p:txBody>
      </p:sp>
    </p:spTree>
    <p:extLst>
      <p:ext uri="{BB962C8B-B14F-4D97-AF65-F5344CB8AC3E}">
        <p14:creationId xmlns:p14="http://schemas.microsoft.com/office/powerpoint/2010/main" val="27237879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11/18/2024</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11/18/2024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 id="2147483669"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sthmarp.biomedcentral.com/articles/10.1186/s40733-015-0001-7#auth-Daniel_Efrain-Winnica-Aff1" TargetMode="External"/><Relationship Id="rId2" Type="http://schemas.openxmlformats.org/officeDocument/2006/relationships/hyperlink" Target="https://asthmarp.biomedcentral.com/articles/10.1186/s40733-015-0001-7#auth-Cynthia_Wilson-Baffi-Aff1" TargetMode="External"/><Relationship Id="rId1" Type="http://schemas.openxmlformats.org/officeDocument/2006/relationships/slideLayout" Target="../slideLayouts/slideLayout2.xml"/><Relationship Id="rId5" Type="http://schemas.openxmlformats.org/officeDocument/2006/relationships/hyperlink" Target="https://asthmarp.biomedcentral.com/" TargetMode="External"/><Relationship Id="rId4" Type="http://schemas.openxmlformats.org/officeDocument/2006/relationships/hyperlink" Target="https://asthmarp.biomedcentral.com/articles/10.1186/s40733-015-0001-7#auth-Fernando-Holguin-Aff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910F3-F319-4F9D-B1E3-99F0D4C33E6F}"/>
              </a:ext>
            </a:extLst>
          </p:cNvPr>
          <p:cNvSpPr>
            <a:spLocks noGrp="1"/>
          </p:cNvSpPr>
          <p:nvPr>
            <p:ph type="ctrTitle"/>
          </p:nvPr>
        </p:nvSpPr>
        <p:spPr/>
        <p:txBody>
          <a:bodyPr/>
          <a:lstStyle/>
          <a:p>
            <a:r>
              <a:rPr lang="en-GB" dirty="0"/>
              <a:t>Asthma guidelines review and case presentation</a:t>
            </a:r>
          </a:p>
        </p:txBody>
      </p:sp>
      <p:sp>
        <p:nvSpPr>
          <p:cNvPr id="3" name="Subtitle 2">
            <a:extLst>
              <a:ext uri="{FF2B5EF4-FFF2-40B4-BE49-F238E27FC236}">
                <a16:creationId xmlns:a16="http://schemas.microsoft.com/office/drawing/2014/main" id="{B6C1F07B-68B4-4DEF-9556-7550EBEC9683}"/>
              </a:ext>
            </a:extLst>
          </p:cNvPr>
          <p:cNvSpPr>
            <a:spLocks noGrp="1"/>
          </p:cNvSpPr>
          <p:nvPr>
            <p:ph type="subTitle" idx="1"/>
          </p:nvPr>
        </p:nvSpPr>
        <p:spPr>
          <a:xfrm>
            <a:off x="1441079" y="4475039"/>
            <a:ext cx="7766936" cy="1812639"/>
          </a:xfrm>
        </p:spPr>
        <p:txBody>
          <a:bodyPr>
            <a:normAutofit/>
          </a:bodyPr>
          <a:lstStyle/>
          <a:p>
            <a:r>
              <a:rPr lang="en-GB" dirty="0"/>
              <a:t>Dr H Mahdi</a:t>
            </a:r>
          </a:p>
          <a:p>
            <a:r>
              <a:rPr lang="en-GB" dirty="0"/>
              <a:t>Respiratory Consultant </a:t>
            </a:r>
          </a:p>
          <a:p>
            <a:r>
              <a:rPr lang="en-GB" dirty="0"/>
              <a:t>Barnsley Hospital NHS Foundation Trust</a:t>
            </a:r>
          </a:p>
          <a:p>
            <a:r>
              <a:rPr lang="en-GB" dirty="0"/>
              <a:t>Nov. 2024</a:t>
            </a:r>
          </a:p>
        </p:txBody>
      </p:sp>
    </p:spTree>
    <p:extLst>
      <p:ext uri="{BB962C8B-B14F-4D97-AF65-F5344CB8AC3E}">
        <p14:creationId xmlns:p14="http://schemas.microsoft.com/office/powerpoint/2010/main" val="2060518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D2571-7A08-448A-8BDD-A598D6539351}"/>
              </a:ext>
            </a:extLst>
          </p:cNvPr>
          <p:cNvSpPr>
            <a:spLocks noGrp="1"/>
          </p:cNvSpPr>
          <p:nvPr>
            <p:ph type="title"/>
          </p:nvPr>
        </p:nvSpPr>
        <p:spPr/>
        <p:txBody>
          <a:bodyPr/>
          <a:lstStyle/>
          <a:p>
            <a:r>
              <a:rPr lang="en-GB" dirty="0"/>
              <a:t>Criteria for initial diagnosis of asthma </a:t>
            </a:r>
          </a:p>
        </p:txBody>
      </p:sp>
      <p:sp>
        <p:nvSpPr>
          <p:cNvPr id="3" name="Content Placeholder 2">
            <a:extLst>
              <a:ext uri="{FF2B5EF4-FFF2-40B4-BE49-F238E27FC236}">
                <a16:creationId xmlns:a16="http://schemas.microsoft.com/office/drawing/2014/main" id="{B838DADB-7585-455F-896F-B4B84931B449}"/>
              </a:ext>
            </a:extLst>
          </p:cNvPr>
          <p:cNvSpPr>
            <a:spLocks noGrp="1"/>
          </p:cNvSpPr>
          <p:nvPr>
            <p:ph idx="1"/>
          </p:nvPr>
        </p:nvSpPr>
        <p:spPr>
          <a:xfrm>
            <a:off x="545432" y="1331495"/>
            <a:ext cx="8728570" cy="5526505"/>
          </a:xfrm>
        </p:spPr>
        <p:txBody>
          <a:bodyPr>
            <a:normAutofit/>
          </a:bodyPr>
          <a:lstStyle/>
          <a:p>
            <a:pPr marL="0" indent="0">
              <a:buNone/>
            </a:pPr>
            <a:r>
              <a:rPr lang="en-GB" dirty="0"/>
              <a:t>Making diagnosis of asthma is based on identifying both a characteristic pattern of respiratory symptoms and variable expiratory air flow limitation.</a:t>
            </a:r>
          </a:p>
          <a:p>
            <a:pPr marL="0" indent="0">
              <a:buNone/>
            </a:pPr>
            <a:r>
              <a:rPr lang="en-GB" dirty="0">
                <a:solidFill>
                  <a:schemeClr val="accent2"/>
                </a:solidFill>
              </a:rPr>
              <a:t>HISTORY OF TYPICAL VARIABLE RESPIRATORY SYMPTOMS</a:t>
            </a:r>
          </a:p>
          <a:p>
            <a:r>
              <a:rPr lang="en-GB" dirty="0"/>
              <a:t>The following features are typical of asthma and if present, increase probability of asthma:</a:t>
            </a:r>
          </a:p>
          <a:p>
            <a:pPr marL="0" indent="0">
              <a:buNone/>
            </a:pPr>
            <a:r>
              <a:rPr lang="en-GB" dirty="0"/>
              <a:t>	Respiratory symptoms: cough, SOB, chest tightness and wheeze</a:t>
            </a:r>
          </a:p>
          <a:p>
            <a:pPr lvl="1"/>
            <a:r>
              <a:rPr lang="en-GB" dirty="0"/>
              <a:t>Symptoms are often worse at night or on waking</a:t>
            </a:r>
          </a:p>
          <a:p>
            <a:pPr lvl="1"/>
            <a:r>
              <a:rPr lang="en-GB" dirty="0"/>
              <a:t>Symptoms occur variably over time and vary in intensity</a:t>
            </a:r>
          </a:p>
          <a:p>
            <a:pPr lvl="1"/>
            <a:r>
              <a:rPr lang="en-GB" dirty="0"/>
              <a:t>Symptoms are often triggered by exercise, laughter, allergens or cold air</a:t>
            </a:r>
          </a:p>
          <a:p>
            <a:pPr lvl="1"/>
            <a:r>
              <a:rPr lang="en-GB" dirty="0"/>
              <a:t>Symptoms often appear or worsen with viral infections</a:t>
            </a:r>
          </a:p>
          <a:p>
            <a:r>
              <a:rPr lang="en-GB" dirty="0"/>
              <a:t>The following features decrease the probability that resp. symptoms are due to asthma</a:t>
            </a:r>
          </a:p>
          <a:p>
            <a:pPr lvl="1"/>
            <a:r>
              <a:rPr lang="en-GB" dirty="0"/>
              <a:t>Chronic production of sputum</a:t>
            </a:r>
          </a:p>
          <a:p>
            <a:pPr lvl="1"/>
            <a:r>
              <a:rPr lang="en-GB" dirty="0"/>
              <a:t>Chest pain</a:t>
            </a:r>
          </a:p>
          <a:p>
            <a:pPr lvl="1"/>
            <a:r>
              <a:rPr lang="en-GB" dirty="0"/>
              <a:t>SOB associated with dizziness, light-headedness or peripheral tingling</a:t>
            </a:r>
          </a:p>
          <a:p>
            <a:endParaRPr lang="en-GB" dirty="0"/>
          </a:p>
        </p:txBody>
      </p:sp>
    </p:spTree>
    <p:extLst>
      <p:ext uri="{BB962C8B-B14F-4D97-AF65-F5344CB8AC3E}">
        <p14:creationId xmlns:p14="http://schemas.microsoft.com/office/powerpoint/2010/main" val="3213239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7CDF9-4138-41FC-A292-D5F4FF82D20E}"/>
              </a:ext>
            </a:extLst>
          </p:cNvPr>
          <p:cNvSpPr>
            <a:spLocks noGrp="1"/>
          </p:cNvSpPr>
          <p:nvPr>
            <p:ph type="title"/>
          </p:nvPr>
        </p:nvSpPr>
        <p:spPr/>
        <p:txBody>
          <a:bodyPr/>
          <a:lstStyle/>
          <a:p>
            <a:r>
              <a:rPr lang="en-GB" dirty="0"/>
              <a:t>Criteria for initial diagnosis of asthma </a:t>
            </a:r>
          </a:p>
        </p:txBody>
      </p:sp>
      <p:sp>
        <p:nvSpPr>
          <p:cNvPr id="3" name="Content Placeholder 2">
            <a:extLst>
              <a:ext uri="{FF2B5EF4-FFF2-40B4-BE49-F238E27FC236}">
                <a16:creationId xmlns:a16="http://schemas.microsoft.com/office/drawing/2014/main" id="{AEA08F1E-D342-4D3F-BC1C-948F2862A1D7}"/>
              </a:ext>
            </a:extLst>
          </p:cNvPr>
          <p:cNvSpPr>
            <a:spLocks noGrp="1"/>
          </p:cNvSpPr>
          <p:nvPr>
            <p:ph idx="1"/>
          </p:nvPr>
        </p:nvSpPr>
        <p:spPr>
          <a:xfrm>
            <a:off x="821713" y="1435395"/>
            <a:ext cx="8596668" cy="4944139"/>
          </a:xfrm>
        </p:spPr>
        <p:txBody>
          <a:bodyPr>
            <a:normAutofit fontScale="85000" lnSpcReduction="20000"/>
          </a:bodyPr>
          <a:lstStyle/>
          <a:p>
            <a:pPr marL="0" indent="0">
              <a:buNone/>
            </a:pPr>
            <a:r>
              <a:rPr lang="en-GB" sz="2600" dirty="0">
                <a:solidFill>
                  <a:schemeClr val="accent2"/>
                </a:solidFill>
              </a:rPr>
              <a:t>CONFIRMED VARIABLE EXPIRATORY AIRFLOW LIMITATION</a:t>
            </a:r>
          </a:p>
          <a:p>
            <a:r>
              <a:rPr lang="en-GB" dirty="0"/>
              <a:t>The greater the variations, or the more occasions excess variation is seen, the more confident the diagnosis of asthma.</a:t>
            </a:r>
          </a:p>
          <a:p>
            <a:r>
              <a:rPr lang="en-GB" dirty="0"/>
              <a:t>If initially normal tests does not rule out asthma, can be repeated during symptoms or in the early morning</a:t>
            </a:r>
          </a:p>
          <a:p>
            <a:pPr marL="0" indent="0">
              <a:buNone/>
            </a:pPr>
            <a:r>
              <a:rPr lang="en-GB" sz="3100" dirty="0">
                <a:solidFill>
                  <a:schemeClr val="accent2"/>
                </a:solidFill>
              </a:rPr>
              <a:t>One or more of the following tests to confirm variable air flow limitation</a:t>
            </a:r>
          </a:p>
          <a:p>
            <a:pPr marL="0" indent="0">
              <a:buNone/>
            </a:pPr>
            <a:r>
              <a:rPr lang="en-GB" b="1" dirty="0"/>
              <a:t>1- Bronchodilator responsiveness (reversibility) test with spirometry or PEF</a:t>
            </a:r>
          </a:p>
          <a:p>
            <a:r>
              <a:rPr lang="en-GB" dirty="0"/>
              <a:t>Increase from baseline in FEV1 or FVC of </a:t>
            </a:r>
            <a:r>
              <a:rPr lang="en-GB" sz="2400" dirty="0"/>
              <a:t>≥</a:t>
            </a:r>
            <a:r>
              <a:rPr lang="en-GB" dirty="0"/>
              <a:t>12% and </a:t>
            </a:r>
            <a:r>
              <a:rPr lang="en-GB" sz="2400" dirty="0"/>
              <a:t>≥ </a:t>
            </a:r>
            <a:r>
              <a:rPr lang="en-GB" dirty="0"/>
              <a:t>200ml or PEF ≥ 20% after 200-400mcg of salbutamol</a:t>
            </a:r>
          </a:p>
          <a:p>
            <a:pPr lvl="1"/>
            <a:r>
              <a:rPr lang="en-GB" dirty="0"/>
              <a:t>Stop SABA more than 4 h before the test</a:t>
            </a:r>
          </a:p>
          <a:p>
            <a:pPr lvl="1"/>
            <a:r>
              <a:rPr lang="en-GB" dirty="0"/>
              <a:t>Stop long-acting bronchodilator 24-48h before test</a:t>
            </a:r>
          </a:p>
          <a:p>
            <a:pPr lvl="1"/>
            <a:r>
              <a:rPr lang="en-GB" dirty="0"/>
              <a:t>Baseline normal spirometry less likely will show positive test</a:t>
            </a:r>
          </a:p>
          <a:p>
            <a:pPr marL="0" indent="0">
              <a:buNone/>
            </a:pPr>
            <a:r>
              <a:rPr lang="en-GB" b="1" dirty="0"/>
              <a:t>2- Excessive variability in twice daily PEFR over 2 weeks</a:t>
            </a:r>
          </a:p>
          <a:p>
            <a:pPr lvl="1"/>
            <a:r>
              <a:rPr lang="en-GB" sz="2000" dirty="0"/>
              <a:t>Adults: average daily diurnal PEF variability &gt; 10%*</a:t>
            </a:r>
          </a:p>
          <a:p>
            <a:pPr lvl="1"/>
            <a:r>
              <a:rPr lang="en-GB" sz="2000" dirty="0"/>
              <a:t>Children: average daily diurnal PEF variability &gt; 13%*</a:t>
            </a:r>
          </a:p>
          <a:p>
            <a:endParaRPr lang="en-GB" dirty="0"/>
          </a:p>
          <a:p>
            <a:pPr marL="0" indent="0">
              <a:buNone/>
            </a:pPr>
            <a:endParaRPr lang="en-GB" dirty="0"/>
          </a:p>
          <a:p>
            <a:pPr marL="457200" lvl="1" indent="0">
              <a:buNone/>
            </a:pPr>
            <a:endParaRPr lang="en-GB" dirty="0"/>
          </a:p>
        </p:txBody>
      </p:sp>
    </p:spTree>
    <p:extLst>
      <p:ext uri="{BB962C8B-B14F-4D97-AF65-F5344CB8AC3E}">
        <p14:creationId xmlns:p14="http://schemas.microsoft.com/office/powerpoint/2010/main" val="2744191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CA8A1-B752-4E83-B5C8-D9FECACFF87B}"/>
              </a:ext>
            </a:extLst>
          </p:cNvPr>
          <p:cNvSpPr>
            <a:spLocks noGrp="1"/>
          </p:cNvSpPr>
          <p:nvPr>
            <p:ph type="title"/>
          </p:nvPr>
        </p:nvSpPr>
        <p:spPr/>
        <p:txBody>
          <a:bodyPr>
            <a:normAutofit fontScale="90000"/>
          </a:bodyPr>
          <a:lstStyle/>
          <a:p>
            <a:r>
              <a:rPr lang="en-GB" dirty="0">
                <a:solidFill>
                  <a:schemeClr val="accent2"/>
                </a:solidFill>
              </a:rPr>
              <a:t>One or more of the following tests to confirm variable air flow limitation</a:t>
            </a:r>
            <a:br>
              <a:rPr lang="en-GB" dirty="0">
                <a:solidFill>
                  <a:schemeClr val="accent2"/>
                </a:solidFill>
              </a:rPr>
            </a:br>
            <a:endParaRPr lang="en-GB" dirty="0"/>
          </a:p>
        </p:txBody>
      </p:sp>
      <p:sp>
        <p:nvSpPr>
          <p:cNvPr id="3" name="Content Placeholder 2">
            <a:extLst>
              <a:ext uri="{FF2B5EF4-FFF2-40B4-BE49-F238E27FC236}">
                <a16:creationId xmlns:a16="http://schemas.microsoft.com/office/drawing/2014/main" id="{12DD7BB8-0780-4A1A-8C17-EDF1A81F8F8B}"/>
              </a:ext>
            </a:extLst>
          </p:cNvPr>
          <p:cNvSpPr>
            <a:spLocks noGrp="1"/>
          </p:cNvSpPr>
          <p:nvPr>
            <p:ph idx="1"/>
          </p:nvPr>
        </p:nvSpPr>
        <p:spPr>
          <a:xfrm>
            <a:off x="677334" y="1930400"/>
            <a:ext cx="8596668" cy="4810641"/>
          </a:xfrm>
        </p:spPr>
        <p:txBody>
          <a:bodyPr>
            <a:normAutofit fontScale="92500"/>
          </a:bodyPr>
          <a:lstStyle/>
          <a:p>
            <a:pPr marL="0" indent="0">
              <a:buNone/>
            </a:pPr>
            <a:r>
              <a:rPr lang="en-GB" b="1" dirty="0"/>
              <a:t>3-Increase in lung function after 4 weeks of treatment</a:t>
            </a:r>
          </a:p>
          <a:p>
            <a:r>
              <a:rPr lang="en-GB" dirty="0"/>
              <a:t>Adults: increase from baseline in FEV1 by ≥12% and ≥200 mL (or PEF by ≥20%) after 4 weeks of daily ICS-containing treatment.</a:t>
            </a:r>
          </a:p>
          <a:p>
            <a:pPr marL="0" indent="0">
              <a:buNone/>
            </a:pPr>
            <a:endParaRPr lang="en-GB" dirty="0"/>
          </a:p>
          <a:p>
            <a:pPr marL="0" indent="0">
              <a:buNone/>
            </a:pPr>
            <a:r>
              <a:rPr lang="en-GB" b="1" dirty="0"/>
              <a:t>4-Excessive variation in lung function between visits (good specificity but poor sensitivity)</a:t>
            </a:r>
          </a:p>
          <a:p>
            <a:r>
              <a:rPr lang="en-GB" dirty="0"/>
              <a:t>Adults: variation in FEV1 of ≥ 12% and 200 mL (or in PEFT of ≥ 20%) between visits.</a:t>
            </a:r>
          </a:p>
          <a:p>
            <a:pPr marL="0" indent="0">
              <a:buNone/>
            </a:pPr>
            <a:endParaRPr lang="en-GB" dirty="0"/>
          </a:p>
          <a:p>
            <a:pPr marL="0" indent="0">
              <a:buNone/>
            </a:pPr>
            <a:r>
              <a:rPr lang="en-GB" b="1" dirty="0"/>
              <a:t>5- Positive bronchial challenge test (limited specificity)</a:t>
            </a:r>
          </a:p>
          <a:p>
            <a:r>
              <a:rPr lang="en-GB" dirty="0"/>
              <a:t> Adults: Fall from baseline in FEV, of ≥ 20% with standard doses of methacholine, or  ≥ 15% with standardized hyperventilation, hypertonic saline or mannitol challenge, or &gt;10% and &gt;200 mL with standardized exercise challenge</a:t>
            </a:r>
          </a:p>
          <a:p>
            <a:r>
              <a:rPr lang="en-GB" dirty="0"/>
              <a:t>Positive test may also seen in allergic rhinitis cystic fibrosis, COPD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175045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D5900-315A-4132-AB5A-0CDC5B0CDF99}"/>
              </a:ext>
            </a:extLst>
          </p:cNvPr>
          <p:cNvSpPr>
            <a:spLocks noGrp="1"/>
          </p:cNvSpPr>
          <p:nvPr>
            <p:ph type="title"/>
          </p:nvPr>
        </p:nvSpPr>
        <p:spPr/>
        <p:txBody>
          <a:bodyPr/>
          <a:lstStyle/>
          <a:p>
            <a:r>
              <a:rPr lang="en-GB" dirty="0"/>
              <a:t>Other tests </a:t>
            </a:r>
          </a:p>
        </p:txBody>
      </p:sp>
      <p:sp>
        <p:nvSpPr>
          <p:cNvPr id="3" name="Content Placeholder 2">
            <a:extLst>
              <a:ext uri="{FF2B5EF4-FFF2-40B4-BE49-F238E27FC236}">
                <a16:creationId xmlns:a16="http://schemas.microsoft.com/office/drawing/2014/main" id="{B9147E7C-1303-47F1-A961-210C033F86E6}"/>
              </a:ext>
            </a:extLst>
          </p:cNvPr>
          <p:cNvSpPr>
            <a:spLocks noGrp="1"/>
          </p:cNvSpPr>
          <p:nvPr>
            <p:ph idx="1"/>
          </p:nvPr>
        </p:nvSpPr>
        <p:spPr/>
        <p:txBody>
          <a:bodyPr/>
          <a:lstStyle/>
          <a:p>
            <a:pPr marL="0" indent="0">
              <a:buNone/>
            </a:pPr>
            <a:r>
              <a:rPr lang="en-GB" dirty="0"/>
              <a:t>These test are useful in more severe asthma patients</a:t>
            </a:r>
          </a:p>
          <a:p>
            <a:r>
              <a:rPr lang="en-GB" dirty="0"/>
              <a:t>Allergy tests (total </a:t>
            </a:r>
            <a:r>
              <a:rPr lang="en-GB" dirty="0" err="1"/>
              <a:t>IgE</a:t>
            </a:r>
            <a:r>
              <a:rPr lang="en-GB" dirty="0"/>
              <a:t>, specific </a:t>
            </a:r>
            <a:r>
              <a:rPr lang="en-GB" dirty="0" err="1"/>
              <a:t>IgE</a:t>
            </a:r>
            <a:r>
              <a:rPr lang="en-GB" dirty="0"/>
              <a:t>, skin prick) these not specific for asthma nor present in all asthma phenotypes</a:t>
            </a:r>
          </a:p>
          <a:p>
            <a:r>
              <a:rPr lang="en-GB" dirty="0"/>
              <a:t>Imaging studies are not routinely used to diagnose asthma</a:t>
            </a:r>
          </a:p>
          <a:p>
            <a:r>
              <a:rPr lang="en-GB" dirty="0"/>
              <a:t>FENO (Fractional concentration of Exhaled Nitric Oxid) high in asthma with high Th2 inflammation (high eosinophil, IL-13, IL-4). It is non-specific</a:t>
            </a:r>
          </a:p>
          <a:p>
            <a:pPr lvl="1"/>
            <a:r>
              <a:rPr lang="en-GB" dirty="0"/>
              <a:t>It is also high in eosinophilic bronchitis, allergic rhinitis, eczema. </a:t>
            </a:r>
          </a:p>
          <a:p>
            <a:pPr lvl="1"/>
            <a:r>
              <a:rPr lang="en-GB" dirty="0"/>
              <a:t>It is low in non-allergic asthma, asthma with obesity  </a:t>
            </a:r>
          </a:p>
        </p:txBody>
      </p:sp>
    </p:spTree>
    <p:extLst>
      <p:ext uri="{BB962C8B-B14F-4D97-AF65-F5344CB8AC3E}">
        <p14:creationId xmlns:p14="http://schemas.microsoft.com/office/powerpoint/2010/main" val="1124525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A3EF6-D7F4-44DA-990B-B26E6F427196}"/>
              </a:ext>
            </a:extLst>
          </p:cNvPr>
          <p:cNvSpPr>
            <a:spLocks noGrp="1"/>
          </p:cNvSpPr>
          <p:nvPr>
            <p:ph type="title"/>
          </p:nvPr>
        </p:nvSpPr>
        <p:spPr/>
        <p:txBody>
          <a:bodyPr/>
          <a:lstStyle/>
          <a:p>
            <a:r>
              <a:rPr lang="en-GB" dirty="0"/>
              <a:t>Assessment of asthma </a:t>
            </a:r>
          </a:p>
        </p:txBody>
      </p:sp>
      <p:sp>
        <p:nvSpPr>
          <p:cNvPr id="3" name="Content Placeholder 2">
            <a:extLst>
              <a:ext uri="{FF2B5EF4-FFF2-40B4-BE49-F238E27FC236}">
                <a16:creationId xmlns:a16="http://schemas.microsoft.com/office/drawing/2014/main" id="{136D56D4-DB0C-4B5C-B204-86C37045235A}"/>
              </a:ext>
            </a:extLst>
          </p:cNvPr>
          <p:cNvSpPr>
            <a:spLocks noGrp="1"/>
          </p:cNvSpPr>
          <p:nvPr>
            <p:ph idx="1"/>
          </p:nvPr>
        </p:nvSpPr>
        <p:spPr/>
        <p:txBody>
          <a:bodyPr/>
          <a:lstStyle/>
          <a:p>
            <a:r>
              <a:rPr lang="en-GB" dirty="0"/>
              <a:t>Asthma control: the extent in which the feature of asthma can be observed in the patient or have been reduced or removed by treatment. This assessed in two domains</a:t>
            </a:r>
          </a:p>
          <a:p>
            <a:pPr lvl="1"/>
            <a:r>
              <a:rPr lang="en-GB" dirty="0"/>
              <a:t>Symptom control</a:t>
            </a:r>
          </a:p>
          <a:p>
            <a:pPr lvl="1"/>
            <a:r>
              <a:rPr lang="en-GB" dirty="0"/>
              <a:t>Risk of adverse outcome</a:t>
            </a:r>
          </a:p>
          <a:p>
            <a:pPr marL="0" indent="0">
              <a:buNone/>
            </a:pPr>
            <a:endParaRPr lang="en-GB" sz="1200" dirty="0"/>
          </a:p>
          <a:p>
            <a:pPr marL="0" indent="0">
              <a:buNone/>
            </a:pPr>
            <a:r>
              <a:rPr lang="en-GB" dirty="0"/>
              <a:t>“Patients with infrequent or mild symptoms are still at risk of severe or fatal exacerbation” try to avoid term mild asthma </a:t>
            </a:r>
          </a:p>
        </p:txBody>
      </p:sp>
    </p:spTree>
    <p:extLst>
      <p:ext uri="{BB962C8B-B14F-4D97-AF65-F5344CB8AC3E}">
        <p14:creationId xmlns:p14="http://schemas.microsoft.com/office/powerpoint/2010/main" val="4035458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B3214-6D3C-4A75-B1E2-E4CD7175D8FC}"/>
              </a:ext>
            </a:extLst>
          </p:cNvPr>
          <p:cNvSpPr>
            <a:spLocks noGrp="1"/>
          </p:cNvSpPr>
          <p:nvPr>
            <p:ph type="title"/>
          </p:nvPr>
        </p:nvSpPr>
        <p:spPr/>
        <p:txBody>
          <a:bodyPr/>
          <a:lstStyle/>
          <a:p>
            <a:r>
              <a:rPr lang="en-GB" dirty="0"/>
              <a:t>How to assess a patient’s asthma </a:t>
            </a:r>
          </a:p>
        </p:txBody>
      </p:sp>
      <p:sp>
        <p:nvSpPr>
          <p:cNvPr id="3" name="Content Placeholder 2">
            <a:extLst>
              <a:ext uri="{FF2B5EF4-FFF2-40B4-BE49-F238E27FC236}">
                <a16:creationId xmlns:a16="http://schemas.microsoft.com/office/drawing/2014/main" id="{3346479B-8EE4-44AF-A0CA-369FCA951ED8}"/>
              </a:ext>
            </a:extLst>
          </p:cNvPr>
          <p:cNvSpPr>
            <a:spLocks noGrp="1"/>
          </p:cNvSpPr>
          <p:nvPr>
            <p:ph idx="1"/>
          </p:nvPr>
        </p:nvSpPr>
        <p:spPr>
          <a:xfrm>
            <a:off x="677334" y="2160589"/>
            <a:ext cx="8596668" cy="4087811"/>
          </a:xfrm>
        </p:spPr>
        <p:txBody>
          <a:bodyPr/>
          <a:lstStyle/>
          <a:p>
            <a:r>
              <a:rPr lang="en-GB" dirty="0"/>
              <a:t>Symptom control - ask about frequency of: </a:t>
            </a:r>
          </a:p>
          <a:p>
            <a:pPr lvl="1"/>
            <a:r>
              <a:rPr lang="en-GB" dirty="0"/>
              <a:t>Daytime and night-time asthma symptoms</a:t>
            </a:r>
          </a:p>
          <a:p>
            <a:pPr lvl="1"/>
            <a:r>
              <a:rPr lang="en-GB" dirty="0"/>
              <a:t>Night waking</a:t>
            </a:r>
          </a:p>
          <a:p>
            <a:pPr lvl="1"/>
            <a:r>
              <a:rPr lang="en-GB" dirty="0"/>
              <a:t>Activity limitation</a:t>
            </a:r>
          </a:p>
          <a:p>
            <a:pPr lvl="1"/>
            <a:r>
              <a:rPr lang="en-GB" dirty="0"/>
              <a:t>Use of SABA</a:t>
            </a:r>
          </a:p>
          <a:p>
            <a:pPr marL="457200" lvl="1" indent="0">
              <a:buNone/>
            </a:pPr>
            <a:endParaRPr lang="en-GB" dirty="0"/>
          </a:p>
          <a:p>
            <a:pPr marL="457200" lvl="1" indent="0">
              <a:buNone/>
            </a:pPr>
            <a:r>
              <a:rPr lang="en-GB" dirty="0"/>
              <a:t>Other tools to assess recent symptom control such as: </a:t>
            </a:r>
          </a:p>
          <a:p>
            <a:pPr lvl="1"/>
            <a:r>
              <a:rPr lang="en-GB" dirty="0"/>
              <a:t>Asthma Control Test ACT (assess symptoms control in last 4 weeks)</a:t>
            </a:r>
          </a:p>
          <a:p>
            <a:pPr lvl="1"/>
            <a:r>
              <a:rPr lang="en-GB" dirty="0"/>
              <a:t>Asthma Control Questionnaire ACQ (assess symptoms control in last week) </a:t>
            </a:r>
          </a:p>
        </p:txBody>
      </p:sp>
    </p:spTree>
    <p:extLst>
      <p:ext uri="{BB962C8B-B14F-4D97-AF65-F5344CB8AC3E}">
        <p14:creationId xmlns:p14="http://schemas.microsoft.com/office/powerpoint/2010/main" val="1627702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2A963-F056-4866-A658-0600EAC5D5EB}"/>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AD756DCF-F09D-44C1-AECD-4B9863EC4858}"/>
              </a:ext>
            </a:extLst>
          </p:cNvPr>
          <p:cNvPicPr>
            <a:picLocks noGrp="1" noChangeAspect="1"/>
          </p:cNvPicPr>
          <p:nvPr>
            <p:ph idx="1"/>
          </p:nvPr>
        </p:nvPicPr>
        <p:blipFill rotWithShape="1">
          <a:blip r:embed="rId2"/>
          <a:srcRect b="1874"/>
          <a:stretch/>
        </p:blipFill>
        <p:spPr>
          <a:xfrm>
            <a:off x="6269545" y="230777"/>
            <a:ext cx="6008914" cy="6627223"/>
          </a:xfrm>
          <a:prstGeom prst="rect">
            <a:avLst/>
          </a:prstGeom>
        </p:spPr>
      </p:pic>
      <p:pic>
        <p:nvPicPr>
          <p:cNvPr id="5" name="Picture 4">
            <a:extLst>
              <a:ext uri="{FF2B5EF4-FFF2-40B4-BE49-F238E27FC236}">
                <a16:creationId xmlns:a16="http://schemas.microsoft.com/office/drawing/2014/main" id="{EC8F415B-410E-4955-93E8-CC358E8874B7}"/>
              </a:ext>
            </a:extLst>
          </p:cNvPr>
          <p:cNvPicPr>
            <a:picLocks noChangeAspect="1"/>
          </p:cNvPicPr>
          <p:nvPr/>
        </p:nvPicPr>
        <p:blipFill rotWithShape="1">
          <a:blip r:embed="rId3"/>
          <a:srcRect b="7334"/>
          <a:stretch/>
        </p:blipFill>
        <p:spPr>
          <a:xfrm>
            <a:off x="595222" y="30236"/>
            <a:ext cx="5108892" cy="6827764"/>
          </a:xfrm>
          <a:prstGeom prst="rect">
            <a:avLst/>
          </a:prstGeom>
        </p:spPr>
      </p:pic>
      <p:sp>
        <p:nvSpPr>
          <p:cNvPr id="3" name="TextBox 2">
            <a:extLst>
              <a:ext uri="{FF2B5EF4-FFF2-40B4-BE49-F238E27FC236}">
                <a16:creationId xmlns:a16="http://schemas.microsoft.com/office/drawing/2014/main" id="{1A63780A-0D3B-FB4E-CECE-A6EDE4A95392}"/>
              </a:ext>
            </a:extLst>
          </p:cNvPr>
          <p:cNvSpPr txBox="1"/>
          <p:nvPr/>
        </p:nvSpPr>
        <p:spPr>
          <a:xfrm>
            <a:off x="-139337" y="3892731"/>
            <a:ext cx="661851" cy="3056709"/>
          </a:xfrm>
          <a:prstGeom prst="rect">
            <a:avLst/>
          </a:prstGeom>
          <a:solidFill>
            <a:schemeClr val="bg1"/>
          </a:solidFill>
        </p:spPr>
        <p:txBody>
          <a:bodyPr wrap="square" rtlCol="0">
            <a:spAutoFit/>
          </a:bodyPr>
          <a:lstStyle/>
          <a:p>
            <a:endParaRPr lang="en-GB" dirty="0"/>
          </a:p>
        </p:txBody>
      </p:sp>
      <p:sp>
        <p:nvSpPr>
          <p:cNvPr id="6" name="TextBox 5">
            <a:extLst>
              <a:ext uri="{FF2B5EF4-FFF2-40B4-BE49-F238E27FC236}">
                <a16:creationId xmlns:a16="http://schemas.microsoft.com/office/drawing/2014/main" id="{53B2A031-EE41-994C-FC4F-5D5C42D77B73}"/>
              </a:ext>
            </a:extLst>
          </p:cNvPr>
          <p:cNvSpPr txBox="1"/>
          <p:nvPr/>
        </p:nvSpPr>
        <p:spPr>
          <a:xfrm rot="16405828">
            <a:off x="10441855" y="-1460351"/>
            <a:ext cx="522399" cy="3056709"/>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738379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140DA5-B8FC-44D1-9422-1E7066488321}"/>
              </a:ext>
            </a:extLst>
          </p:cNvPr>
          <p:cNvPicPr>
            <a:picLocks noChangeAspect="1"/>
          </p:cNvPicPr>
          <p:nvPr/>
        </p:nvPicPr>
        <p:blipFill rotWithShape="1">
          <a:blip r:embed="rId2"/>
          <a:srcRect l="1769" r="1153" b="1878"/>
          <a:stretch/>
        </p:blipFill>
        <p:spPr>
          <a:xfrm>
            <a:off x="792481" y="1838726"/>
            <a:ext cx="10284823" cy="27245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26154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8E2AC-F23A-4E27-BF58-9676C70B8148}"/>
              </a:ext>
            </a:extLst>
          </p:cNvPr>
          <p:cNvSpPr>
            <a:spLocks noGrp="1"/>
          </p:cNvSpPr>
          <p:nvPr>
            <p:ph type="title"/>
          </p:nvPr>
        </p:nvSpPr>
        <p:spPr/>
        <p:txBody>
          <a:bodyPr/>
          <a:lstStyle/>
          <a:p>
            <a:r>
              <a:rPr lang="en-GB" dirty="0"/>
              <a:t>Cont. </a:t>
            </a:r>
            <a:br>
              <a:rPr lang="en-GB" dirty="0"/>
            </a:br>
            <a:r>
              <a:rPr lang="en-GB" dirty="0"/>
              <a:t>Assessment a patient’s asthma </a:t>
            </a:r>
          </a:p>
        </p:txBody>
      </p:sp>
      <p:sp>
        <p:nvSpPr>
          <p:cNvPr id="3" name="Content Placeholder 2">
            <a:extLst>
              <a:ext uri="{FF2B5EF4-FFF2-40B4-BE49-F238E27FC236}">
                <a16:creationId xmlns:a16="http://schemas.microsoft.com/office/drawing/2014/main" id="{A5B567E8-9EE7-4263-BEF4-812E082F1B20}"/>
              </a:ext>
            </a:extLst>
          </p:cNvPr>
          <p:cNvSpPr>
            <a:spLocks noGrp="1"/>
          </p:cNvSpPr>
          <p:nvPr>
            <p:ph idx="1"/>
          </p:nvPr>
        </p:nvSpPr>
        <p:spPr>
          <a:xfrm>
            <a:off x="677334" y="2160589"/>
            <a:ext cx="8596668" cy="4484760"/>
          </a:xfrm>
        </p:spPr>
        <p:txBody>
          <a:bodyPr>
            <a:normAutofit fontScale="92500" lnSpcReduction="20000"/>
          </a:bodyPr>
          <a:lstStyle/>
          <a:p>
            <a:r>
              <a:rPr lang="en-GB" sz="2400" dirty="0"/>
              <a:t>Assess the patient’s risk factors for exacerbations that are independent of symptoms contro</a:t>
            </a:r>
            <a:r>
              <a:rPr lang="en-GB" dirty="0"/>
              <a:t>l</a:t>
            </a:r>
          </a:p>
          <a:p>
            <a:pPr lvl="1"/>
            <a:r>
              <a:rPr lang="en-GB" dirty="0"/>
              <a:t>History of  ≥1 exacerbation in the previous year</a:t>
            </a:r>
          </a:p>
          <a:p>
            <a:pPr lvl="1"/>
            <a:r>
              <a:rPr lang="en-GB" dirty="0"/>
              <a:t>ASBA only treatment</a:t>
            </a:r>
          </a:p>
          <a:p>
            <a:pPr lvl="1"/>
            <a:r>
              <a:rPr lang="en-GB" dirty="0"/>
              <a:t>Over use of SABA (≥ 3 canisters/year increase risk of exacerbation, ≥1 canister per month increase risk of mortality )</a:t>
            </a:r>
          </a:p>
          <a:p>
            <a:pPr lvl="1"/>
            <a:r>
              <a:rPr lang="en-GB" dirty="0"/>
              <a:t>Poor adherence </a:t>
            </a:r>
          </a:p>
          <a:p>
            <a:pPr lvl="1"/>
            <a:r>
              <a:rPr lang="en-GB" dirty="0"/>
              <a:t>Incorrect </a:t>
            </a:r>
            <a:r>
              <a:rPr lang="en-GB" dirty="0" err="1"/>
              <a:t>inh</a:t>
            </a:r>
            <a:r>
              <a:rPr lang="en-GB" dirty="0"/>
              <a:t> technique</a:t>
            </a:r>
          </a:p>
          <a:p>
            <a:pPr lvl="1"/>
            <a:r>
              <a:rPr lang="en-GB" dirty="0"/>
              <a:t>Low FEV1 (&lt;60%)</a:t>
            </a:r>
          </a:p>
          <a:p>
            <a:pPr lvl="1"/>
            <a:r>
              <a:rPr lang="en-GB" dirty="0"/>
              <a:t>Exposures such as smoking</a:t>
            </a:r>
          </a:p>
          <a:p>
            <a:pPr lvl="1"/>
            <a:r>
              <a:rPr lang="en-GB" dirty="0"/>
              <a:t>Socioeconomic problems</a:t>
            </a:r>
          </a:p>
          <a:p>
            <a:pPr lvl="1"/>
            <a:r>
              <a:rPr lang="en-GB" dirty="0"/>
              <a:t>Blood eosinophilia</a:t>
            </a:r>
          </a:p>
          <a:p>
            <a:pPr lvl="1"/>
            <a:endParaRPr lang="en-GB" dirty="0"/>
          </a:p>
          <a:p>
            <a:pPr marL="457200" lvl="1" indent="0">
              <a:buNone/>
            </a:pPr>
            <a:r>
              <a:rPr lang="en-GB" sz="2100" dirty="0"/>
              <a:t>There are no suitable composite tools for assessing exacerbation risk</a:t>
            </a:r>
          </a:p>
        </p:txBody>
      </p:sp>
    </p:spTree>
    <p:extLst>
      <p:ext uri="{BB962C8B-B14F-4D97-AF65-F5344CB8AC3E}">
        <p14:creationId xmlns:p14="http://schemas.microsoft.com/office/powerpoint/2010/main" val="3507882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03C3F-D382-446B-8886-5AC2EA51F170}"/>
              </a:ext>
            </a:extLst>
          </p:cNvPr>
          <p:cNvSpPr>
            <a:spLocks noGrp="1"/>
          </p:cNvSpPr>
          <p:nvPr>
            <p:ph type="title"/>
          </p:nvPr>
        </p:nvSpPr>
        <p:spPr/>
        <p:txBody>
          <a:bodyPr>
            <a:normAutofit/>
          </a:bodyPr>
          <a:lstStyle/>
          <a:p>
            <a:r>
              <a:rPr lang="en-GB" dirty="0"/>
              <a:t>Cont. </a:t>
            </a:r>
            <a:br>
              <a:rPr lang="en-GB" dirty="0"/>
            </a:br>
            <a:r>
              <a:rPr lang="en-GB" dirty="0"/>
              <a:t>Assessment a patient`s asthma  </a:t>
            </a:r>
          </a:p>
        </p:txBody>
      </p:sp>
      <p:sp>
        <p:nvSpPr>
          <p:cNvPr id="3" name="Content Placeholder 2">
            <a:extLst>
              <a:ext uri="{FF2B5EF4-FFF2-40B4-BE49-F238E27FC236}">
                <a16:creationId xmlns:a16="http://schemas.microsoft.com/office/drawing/2014/main" id="{7C22F087-D190-4C7E-9E70-C71F9C355EE7}"/>
              </a:ext>
            </a:extLst>
          </p:cNvPr>
          <p:cNvSpPr>
            <a:spLocks noGrp="1"/>
          </p:cNvSpPr>
          <p:nvPr>
            <p:ph idx="1"/>
          </p:nvPr>
        </p:nvSpPr>
        <p:spPr>
          <a:xfrm>
            <a:off x="677334" y="1930400"/>
            <a:ext cx="8596668" cy="4693684"/>
          </a:xfrm>
        </p:spPr>
        <p:txBody>
          <a:bodyPr>
            <a:normAutofit/>
          </a:bodyPr>
          <a:lstStyle/>
          <a:p>
            <a:r>
              <a:rPr lang="en-GB" dirty="0"/>
              <a:t>Other assessment: Assess </a:t>
            </a:r>
          </a:p>
          <a:p>
            <a:pPr lvl="1"/>
            <a:r>
              <a:rPr lang="en-GB" dirty="0"/>
              <a:t>medication side effects, </a:t>
            </a:r>
          </a:p>
          <a:p>
            <a:pPr lvl="1"/>
            <a:r>
              <a:rPr lang="en-GB" dirty="0"/>
              <a:t>comorbidities, </a:t>
            </a:r>
          </a:p>
          <a:p>
            <a:pPr lvl="1"/>
            <a:r>
              <a:rPr lang="en-GB" dirty="0"/>
              <a:t>ask the patient/caregiver their asthma goals and treatment preferences, </a:t>
            </a:r>
          </a:p>
          <a:p>
            <a:pPr lvl="1"/>
            <a:r>
              <a:rPr lang="en-GB" dirty="0"/>
              <a:t>check lung function periodically</a:t>
            </a:r>
          </a:p>
          <a:p>
            <a:pPr marL="0" indent="0">
              <a:buNone/>
            </a:pPr>
            <a:r>
              <a:rPr lang="en-GB" dirty="0"/>
              <a:t>How to describe a patient’s asthma control</a:t>
            </a:r>
          </a:p>
          <a:p>
            <a:pPr marL="0" indent="0">
              <a:buNone/>
            </a:pPr>
            <a:r>
              <a:rPr lang="en-GB" dirty="0"/>
              <a:t>Asthma control should be described in terms of symptom control and future risk domains. E.g.</a:t>
            </a:r>
          </a:p>
          <a:p>
            <a:r>
              <a:rPr lang="en-GB" dirty="0"/>
              <a:t>Ms X has good asthma symptom control but she is at risk of exacerbation because she has had severe exacerbation within last year</a:t>
            </a:r>
          </a:p>
          <a:p>
            <a:r>
              <a:rPr lang="en-GB" dirty="0"/>
              <a:t>Mr Y has poor asthma symptom control. He also has several addition risk factors for future exacerbation including low FEV1, continue to smoke and poor medication adherence </a:t>
            </a:r>
          </a:p>
          <a:p>
            <a:pPr marL="0" indent="0">
              <a:buNone/>
            </a:pPr>
            <a:endParaRPr lang="en-GB" dirty="0"/>
          </a:p>
        </p:txBody>
      </p:sp>
    </p:spTree>
    <p:extLst>
      <p:ext uri="{BB962C8B-B14F-4D97-AF65-F5344CB8AC3E}">
        <p14:creationId xmlns:p14="http://schemas.microsoft.com/office/powerpoint/2010/main" val="2009988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B2EA-0061-4982-B936-1BF7C376C645}"/>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2EA49D04-E4B7-4DBA-9081-DD16908FDF41}"/>
              </a:ext>
            </a:extLst>
          </p:cNvPr>
          <p:cNvSpPr>
            <a:spLocks noGrp="1"/>
          </p:cNvSpPr>
          <p:nvPr>
            <p:ph idx="1"/>
          </p:nvPr>
        </p:nvSpPr>
        <p:spPr>
          <a:xfrm>
            <a:off x="1861699" y="2108338"/>
            <a:ext cx="8596668" cy="3880773"/>
          </a:xfrm>
        </p:spPr>
        <p:txBody>
          <a:bodyPr>
            <a:normAutofit/>
          </a:bodyPr>
          <a:lstStyle/>
          <a:p>
            <a:r>
              <a:rPr lang="en-GB" sz="2800" dirty="0"/>
              <a:t>Review of GINA guidelines 2024</a:t>
            </a:r>
          </a:p>
          <a:p>
            <a:r>
              <a:rPr lang="en-GB" sz="2800" dirty="0"/>
              <a:t>Case presentation</a:t>
            </a:r>
          </a:p>
        </p:txBody>
      </p:sp>
    </p:spTree>
    <p:extLst>
      <p:ext uri="{BB962C8B-B14F-4D97-AF65-F5344CB8AC3E}">
        <p14:creationId xmlns:p14="http://schemas.microsoft.com/office/powerpoint/2010/main" val="2471614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82DFB-4CE3-48C2-8180-FD648FA110D0}"/>
              </a:ext>
            </a:extLst>
          </p:cNvPr>
          <p:cNvSpPr>
            <a:spLocks noGrp="1"/>
          </p:cNvSpPr>
          <p:nvPr>
            <p:ph type="title"/>
          </p:nvPr>
        </p:nvSpPr>
        <p:spPr/>
        <p:txBody>
          <a:bodyPr/>
          <a:lstStyle/>
          <a:p>
            <a:r>
              <a:rPr lang="en-GB" dirty="0"/>
              <a:t>Goals of asthma management</a:t>
            </a:r>
          </a:p>
        </p:txBody>
      </p:sp>
      <p:sp>
        <p:nvSpPr>
          <p:cNvPr id="3" name="Content Placeholder 2">
            <a:extLst>
              <a:ext uri="{FF2B5EF4-FFF2-40B4-BE49-F238E27FC236}">
                <a16:creationId xmlns:a16="http://schemas.microsoft.com/office/drawing/2014/main" id="{401FAB20-B044-437E-A6E4-01843DBAA3D5}"/>
              </a:ext>
            </a:extLst>
          </p:cNvPr>
          <p:cNvSpPr>
            <a:spLocks noGrp="1"/>
          </p:cNvSpPr>
          <p:nvPr>
            <p:ph idx="1"/>
          </p:nvPr>
        </p:nvSpPr>
        <p:spPr>
          <a:xfrm>
            <a:off x="677334" y="1733107"/>
            <a:ext cx="8596668" cy="4308255"/>
          </a:xfrm>
        </p:spPr>
        <p:txBody>
          <a:bodyPr>
            <a:normAutofit/>
          </a:bodyPr>
          <a:lstStyle/>
          <a:p>
            <a:pPr marL="0" indent="0">
              <a:buNone/>
            </a:pPr>
            <a:r>
              <a:rPr lang="en-GB" dirty="0"/>
              <a:t>To achieve best possible long-term outcomes for individual patient</a:t>
            </a:r>
          </a:p>
          <a:p>
            <a:r>
              <a:rPr lang="en-GB" dirty="0"/>
              <a:t>Good long-term symptom control </a:t>
            </a:r>
          </a:p>
          <a:p>
            <a:pPr lvl="1"/>
            <a:r>
              <a:rPr lang="en-GB" dirty="0"/>
              <a:t>few/no asthma symptoms </a:t>
            </a:r>
          </a:p>
          <a:p>
            <a:pPr lvl="1"/>
            <a:r>
              <a:rPr lang="en-GB" dirty="0"/>
              <a:t>no sleep disturbance due to asthma and</a:t>
            </a:r>
          </a:p>
          <a:p>
            <a:pPr lvl="1"/>
            <a:r>
              <a:rPr lang="en-GB" dirty="0"/>
              <a:t>unimpaired physical activity</a:t>
            </a:r>
          </a:p>
          <a:p>
            <a:endParaRPr lang="en-GB" dirty="0"/>
          </a:p>
          <a:p>
            <a:r>
              <a:rPr lang="en-GB" dirty="0"/>
              <a:t>Minimized long term risk of</a:t>
            </a:r>
          </a:p>
          <a:p>
            <a:pPr lvl="1"/>
            <a:r>
              <a:rPr lang="en-GB" dirty="0"/>
              <a:t>asthma-related mortality, </a:t>
            </a:r>
          </a:p>
          <a:p>
            <a:pPr lvl="1"/>
            <a:r>
              <a:rPr lang="en-GB" dirty="0"/>
              <a:t>exacerbations </a:t>
            </a:r>
          </a:p>
          <a:p>
            <a:pPr lvl="1"/>
            <a:r>
              <a:rPr lang="en-GB" dirty="0"/>
              <a:t>persistent airflow limitation and </a:t>
            </a:r>
          </a:p>
          <a:p>
            <a:pPr lvl="1"/>
            <a:r>
              <a:rPr lang="en-GB" dirty="0"/>
              <a:t>side effects of treatment</a:t>
            </a:r>
          </a:p>
        </p:txBody>
      </p:sp>
    </p:spTree>
    <p:extLst>
      <p:ext uri="{BB962C8B-B14F-4D97-AF65-F5344CB8AC3E}">
        <p14:creationId xmlns:p14="http://schemas.microsoft.com/office/powerpoint/2010/main" val="3306444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E8CCB-ED37-42FD-A029-053C205FB128}"/>
              </a:ext>
            </a:extLst>
          </p:cNvPr>
          <p:cNvSpPr>
            <a:spLocks noGrp="1"/>
          </p:cNvSpPr>
          <p:nvPr>
            <p:ph type="title"/>
          </p:nvPr>
        </p:nvSpPr>
        <p:spPr/>
        <p:txBody>
          <a:bodyPr/>
          <a:lstStyle/>
          <a:p>
            <a:r>
              <a:rPr lang="en-GB" dirty="0"/>
              <a:t>Non-pharmacological Treatment strategies </a:t>
            </a:r>
          </a:p>
        </p:txBody>
      </p:sp>
      <p:sp>
        <p:nvSpPr>
          <p:cNvPr id="3" name="Content Placeholder 2">
            <a:extLst>
              <a:ext uri="{FF2B5EF4-FFF2-40B4-BE49-F238E27FC236}">
                <a16:creationId xmlns:a16="http://schemas.microsoft.com/office/drawing/2014/main" id="{53FD12CC-3B0E-49F5-9ADE-2C3477D48F71}"/>
              </a:ext>
            </a:extLst>
          </p:cNvPr>
          <p:cNvSpPr>
            <a:spLocks noGrp="1"/>
          </p:cNvSpPr>
          <p:nvPr>
            <p:ph idx="1"/>
          </p:nvPr>
        </p:nvSpPr>
        <p:spPr>
          <a:xfrm>
            <a:off x="677334" y="2160589"/>
            <a:ext cx="8596668" cy="4250844"/>
          </a:xfrm>
        </p:spPr>
        <p:txBody>
          <a:bodyPr>
            <a:normAutofit fontScale="92500" lnSpcReduction="10000"/>
          </a:bodyPr>
          <a:lstStyle/>
          <a:p>
            <a:r>
              <a:rPr lang="en-GB" dirty="0"/>
              <a:t>Cessation of smoking, environmental tobacco exposure and vaping</a:t>
            </a:r>
          </a:p>
          <a:p>
            <a:r>
              <a:rPr lang="en-GB" dirty="0"/>
              <a:t>Encourage regular physical activity for its general health benefits, </a:t>
            </a:r>
          </a:p>
          <a:p>
            <a:pPr lvl="1"/>
            <a:r>
              <a:rPr lang="en-GB" dirty="0"/>
              <a:t>improve quality of life in moderate/severe asthma </a:t>
            </a:r>
          </a:p>
          <a:p>
            <a:pPr lvl="1"/>
            <a:r>
              <a:rPr lang="en-GB" dirty="0"/>
              <a:t>use ICS-LABA for exercise induced bronchospasm </a:t>
            </a:r>
          </a:p>
          <a:p>
            <a:r>
              <a:rPr lang="en-GB" dirty="0"/>
              <a:t>Avoid occupational or domestic exposures to allergens or irritant</a:t>
            </a:r>
          </a:p>
          <a:p>
            <a:r>
              <a:rPr lang="en-GB" dirty="0"/>
              <a:t>Avoidance of indoor allergens is not recommended as general strategy in asthma</a:t>
            </a:r>
          </a:p>
          <a:p>
            <a:r>
              <a:rPr lang="en-GB" dirty="0"/>
              <a:t>Remediation of dampness or mould in homes reduces asthma symptoms and medication use in adults</a:t>
            </a:r>
          </a:p>
          <a:p>
            <a:r>
              <a:rPr lang="en-GB" dirty="0"/>
              <a:t>Weight reduction for obese patients, (great improvement in asthma outcomes seen after Bariatric surgery)</a:t>
            </a:r>
          </a:p>
          <a:p>
            <a:r>
              <a:rPr lang="en-GB" dirty="0"/>
              <a:t>Dealing with emotional stress (relaxation strategies and breathing exercise, mental health assessment for patient with anxiety or depression)</a:t>
            </a:r>
          </a:p>
          <a:p>
            <a:r>
              <a:rPr lang="en-GB" dirty="0"/>
              <a:t>Avoid medications that may make asthma worse, </a:t>
            </a:r>
            <a:r>
              <a:rPr lang="en-GB" dirty="0" err="1"/>
              <a:t>e.g</a:t>
            </a:r>
            <a:r>
              <a:rPr lang="en-GB" dirty="0"/>
              <a:t> B-blocker, NSAID</a:t>
            </a:r>
          </a:p>
          <a:p>
            <a:endParaRPr lang="en-GB" dirty="0"/>
          </a:p>
          <a:p>
            <a:endParaRPr lang="en-GB" dirty="0"/>
          </a:p>
        </p:txBody>
      </p:sp>
    </p:spTree>
    <p:extLst>
      <p:ext uri="{BB962C8B-B14F-4D97-AF65-F5344CB8AC3E}">
        <p14:creationId xmlns:p14="http://schemas.microsoft.com/office/powerpoint/2010/main" val="3402570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EE751-F2D1-4F05-8F79-F24869FEB84A}"/>
              </a:ext>
            </a:extLst>
          </p:cNvPr>
          <p:cNvSpPr>
            <a:spLocks noGrp="1"/>
          </p:cNvSpPr>
          <p:nvPr>
            <p:ph type="title"/>
          </p:nvPr>
        </p:nvSpPr>
        <p:spPr/>
        <p:txBody>
          <a:bodyPr/>
          <a:lstStyle/>
          <a:p>
            <a:r>
              <a:rPr lang="en-GB" dirty="0"/>
              <a:t>Medications and Strategies for adults and adolescents</a:t>
            </a:r>
          </a:p>
        </p:txBody>
      </p:sp>
      <p:sp>
        <p:nvSpPr>
          <p:cNvPr id="3" name="Content Placeholder 2">
            <a:extLst>
              <a:ext uri="{FF2B5EF4-FFF2-40B4-BE49-F238E27FC236}">
                <a16:creationId xmlns:a16="http://schemas.microsoft.com/office/drawing/2014/main" id="{37BC0EB8-956B-4063-B9F0-AFEF4D980C56}"/>
              </a:ext>
            </a:extLst>
          </p:cNvPr>
          <p:cNvSpPr>
            <a:spLocks noGrp="1"/>
          </p:cNvSpPr>
          <p:nvPr>
            <p:ph idx="1"/>
          </p:nvPr>
        </p:nvSpPr>
        <p:spPr/>
        <p:txBody>
          <a:bodyPr/>
          <a:lstStyle/>
          <a:p>
            <a:r>
              <a:rPr lang="en-GB" dirty="0"/>
              <a:t>GINA </a:t>
            </a:r>
            <a:r>
              <a:rPr lang="en-GB" b="1" dirty="0"/>
              <a:t>does not recommend </a:t>
            </a:r>
            <a:r>
              <a:rPr lang="en-GB" dirty="0"/>
              <a:t>treatment of asthma with SABA alone. Instead, they should receive Inhaled corticosteroid (ICS)-containing treatment to reduce their risk of serious exacerbation and to control symptoms</a:t>
            </a:r>
          </a:p>
          <a:p>
            <a:r>
              <a:rPr lang="en-GB" dirty="0"/>
              <a:t>ICS treatment can be delivered regular daily treatment or with as needed low-dose ICS-formoterol taken whenever needed for symptom relief</a:t>
            </a:r>
          </a:p>
          <a:p>
            <a:r>
              <a:rPr lang="en-GB" dirty="0"/>
              <a:t>Reduction of severe exacerbations is a high priority across treatment steps</a:t>
            </a:r>
          </a:p>
          <a:p>
            <a:pPr lvl="1"/>
            <a:r>
              <a:rPr lang="en-GB" dirty="0"/>
              <a:t>To reduce risk and burden to patients</a:t>
            </a:r>
          </a:p>
          <a:p>
            <a:pPr lvl="1"/>
            <a:r>
              <a:rPr lang="en-GB" dirty="0"/>
              <a:t>Reduce burden to the health system</a:t>
            </a:r>
          </a:p>
          <a:p>
            <a:pPr lvl="1"/>
            <a:r>
              <a:rPr lang="en-GB" dirty="0"/>
              <a:t>Reduce the need for oral corticosteroid (OCS) which have long-term cumulative long-term adverse effects</a:t>
            </a:r>
          </a:p>
        </p:txBody>
      </p:sp>
    </p:spTree>
    <p:extLst>
      <p:ext uri="{BB962C8B-B14F-4D97-AF65-F5344CB8AC3E}">
        <p14:creationId xmlns:p14="http://schemas.microsoft.com/office/powerpoint/2010/main" val="789258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B67E1-AE78-4712-893C-1306C52B2790}"/>
              </a:ext>
            </a:extLst>
          </p:cNvPr>
          <p:cNvSpPr>
            <a:spLocks noGrp="1"/>
          </p:cNvSpPr>
          <p:nvPr>
            <p:ph type="title"/>
          </p:nvPr>
        </p:nvSpPr>
        <p:spPr/>
        <p:txBody>
          <a:bodyPr/>
          <a:lstStyle/>
          <a:p>
            <a:r>
              <a:rPr lang="en-GB" dirty="0"/>
              <a:t>Treatment tracks for adults and adolescents</a:t>
            </a:r>
          </a:p>
        </p:txBody>
      </p:sp>
      <p:sp>
        <p:nvSpPr>
          <p:cNvPr id="3" name="Content Placeholder 2">
            <a:extLst>
              <a:ext uri="{FF2B5EF4-FFF2-40B4-BE49-F238E27FC236}">
                <a16:creationId xmlns:a16="http://schemas.microsoft.com/office/drawing/2014/main" id="{B8ED086F-208B-4164-A8F7-5DC23A1D764E}"/>
              </a:ext>
            </a:extLst>
          </p:cNvPr>
          <p:cNvSpPr>
            <a:spLocks noGrp="1"/>
          </p:cNvSpPr>
          <p:nvPr>
            <p:ph idx="1"/>
          </p:nvPr>
        </p:nvSpPr>
        <p:spPr/>
        <p:txBody>
          <a:bodyPr>
            <a:normAutofit lnSpcReduction="10000"/>
          </a:bodyPr>
          <a:lstStyle/>
          <a:p>
            <a:r>
              <a:rPr lang="en-GB" dirty="0"/>
              <a:t>The treatment figure for adults and adolescents shows two tracks, largely based on the choice of reliver</a:t>
            </a:r>
          </a:p>
          <a:p>
            <a:r>
              <a:rPr lang="en-GB" dirty="0"/>
              <a:t>Treatment may be stepped up or down within a track using the same reliver at each step</a:t>
            </a:r>
          </a:p>
          <a:p>
            <a:r>
              <a:rPr lang="en-GB" dirty="0"/>
              <a:t>Treatment may be switched between tracks according to individual patient's need</a:t>
            </a:r>
          </a:p>
          <a:p>
            <a:r>
              <a:rPr lang="en-GB" b="1" dirty="0"/>
              <a:t>Track-1 in which the reliever is low-dose ICS-formoterol is preferred approach recommended by GINA</a:t>
            </a:r>
          </a:p>
          <a:p>
            <a:r>
              <a:rPr lang="en-GB" dirty="0"/>
              <a:t>Track-2 in which the reliever is an ICS-SABA (step-1) or SABA (step2-5) is an alternative if </a:t>
            </a:r>
          </a:p>
          <a:p>
            <a:pPr lvl="1"/>
            <a:r>
              <a:rPr lang="en-GB" dirty="0"/>
              <a:t>track-1 is not possible or </a:t>
            </a:r>
          </a:p>
          <a:p>
            <a:pPr lvl="1"/>
            <a:r>
              <a:rPr lang="en-GB" dirty="0"/>
              <a:t>patient well control and no exacerbation in last year on their current treatment</a:t>
            </a:r>
          </a:p>
        </p:txBody>
      </p:sp>
    </p:spTree>
    <p:extLst>
      <p:ext uri="{BB962C8B-B14F-4D97-AF65-F5344CB8AC3E}">
        <p14:creationId xmlns:p14="http://schemas.microsoft.com/office/powerpoint/2010/main" val="4243026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A diagram of steps and steps&#10;&#10;Description automatically generated">
            <a:extLst>
              <a:ext uri="{FF2B5EF4-FFF2-40B4-BE49-F238E27FC236}">
                <a16:creationId xmlns:a16="http://schemas.microsoft.com/office/drawing/2014/main" id="{BA74742B-8D45-A806-FADD-99AEB5D5319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A1340-CBFE-42D9-A7ED-7F4D8E863EE5}"/>
              </a:ext>
            </a:extLst>
          </p:cNvPr>
          <p:cNvSpPr>
            <a:spLocks noGrp="1"/>
          </p:cNvSpPr>
          <p:nvPr>
            <p:ph type="title"/>
          </p:nvPr>
        </p:nvSpPr>
        <p:spPr/>
        <p:txBody>
          <a:bodyPr/>
          <a:lstStyle/>
          <a:p>
            <a:r>
              <a:rPr lang="en-GB" dirty="0"/>
              <a:t>Track-1 treatment </a:t>
            </a:r>
          </a:p>
        </p:txBody>
      </p:sp>
      <p:sp>
        <p:nvSpPr>
          <p:cNvPr id="3" name="Content Placeholder 2">
            <a:extLst>
              <a:ext uri="{FF2B5EF4-FFF2-40B4-BE49-F238E27FC236}">
                <a16:creationId xmlns:a16="http://schemas.microsoft.com/office/drawing/2014/main" id="{E5BEB406-EEB9-4E3A-8B39-AA9C29BAEC46}"/>
              </a:ext>
            </a:extLst>
          </p:cNvPr>
          <p:cNvSpPr>
            <a:spLocks noGrp="1"/>
          </p:cNvSpPr>
          <p:nvPr>
            <p:ph idx="1"/>
          </p:nvPr>
        </p:nvSpPr>
        <p:spPr/>
        <p:txBody>
          <a:bodyPr>
            <a:normAutofit fontScale="92500" lnSpcReduction="20000"/>
          </a:bodyPr>
          <a:lstStyle/>
          <a:p>
            <a:r>
              <a:rPr lang="en-GB" dirty="0"/>
              <a:t>Step 1 and 2 combined (AIR(Anti-Inflammatory Reliever)-only) low dose ICS-formoterol as needed for patients who were considered by their clinician to have mild asthma e.g.</a:t>
            </a:r>
          </a:p>
          <a:p>
            <a:pPr lvl="1"/>
            <a:r>
              <a:rPr lang="en-GB" dirty="0"/>
              <a:t>were taking SABA alone or</a:t>
            </a:r>
          </a:p>
          <a:p>
            <a:pPr lvl="1"/>
            <a:r>
              <a:rPr lang="en-GB" dirty="0"/>
              <a:t>daily low dose ICS or</a:t>
            </a:r>
          </a:p>
          <a:p>
            <a:pPr lvl="1"/>
            <a:r>
              <a:rPr lang="en-GB" dirty="0"/>
              <a:t>LTRA with SABA as-needed only</a:t>
            </a:r>
          </a:p>
          <a:p>
            <a:pPr marL="457200" lvl="1" indent="0">
              <a:buNone/>
            </a:pPr>
            <a:r>
              <a:rPr lang="en-GB" sz="1700" b="1" dirty="0"/>
              <a:t>Treatment will be low-dose ICS-Formoterol as needed only </a:t>
            </a:r>
          </a:p>
          <a:p>
            <a:pPr marL="457200" lvl="1" indent="0">
              <a:buNone/>
            </a:pPr>
            <a:r>
              <a:rPr lang="en-GB" dirty="0"/>
              <a:t>This compared to SABA as needed only</a:t>
            </a:r>
          </a:p>
          <a:p>
            <a:pPr lvl="1"/>
            <a:r>
              <a:rPr lang="en-GB" dirty="0"/>
              <a:t>This reduced risk of severe exacerbations</a:t>
            </a:r>
          </a:p>
          <a:p>
            <a:pPr lvl="1"/>
            <a:r>
              <a:rPr lang="en-GB" dirty="0"/>
              <a:t>Reduce emergency department visits or hospitalisation by 2/3 </a:t>
            </a:r>
          </a:p>
          <a:p>
            <a:pPr marL="457200" lvl="1" indent="0">
              <a:buNone/>
            </a:pPr>
            <a:r>
              <a:rPr lang="en-GB" dirty="0"/>
              <a:t>Compared to daily low dose ICS and SABA as needed</a:t>
            </a:r>
          </a:p>
          <a:p>
            <a:pPr lvl="1"/>
            <a:r>
              <a:rPr lang="en-GB" dirty="0"/>
              <a:t>Reduce emergency visits or hospitalisation.</a:t>
            </a:r>
          </a:p>
          <a:p>
            <a:pPr lvl="1"/>
            <a:r>
              <a:rPr lang="en-GB" dirty="0"/>
              <a:t>No clinically important difference in symptom control</a:t>
            </a:r>
          </a:p>
          <a:p>
            <a:pPr marL="457200" lvl="1" indent="0">
              <a:buNone/>
            </a:pPr>
            <a:endParaRPr lang="en-GB" dirty="0"/>
          </a:p>
          <a:p>
            <a:pPr lvl="1"/>
            <a:endParaRPr lang="en-GB" dirty="0"/>
          </a:p>
        </p:txBody>
      </p:sp>
    </p:spTree>
    <p:extLst>
      <p:ext uri="{BB962C8B-B14F-4D97-AF65-F5344CB8AC3E}">
        <p14:creationId xmlns:p14="http://schemas.microsoft.com/office/powerpoint/2010/main" val="1823167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11F0D-8E6B-D192-1747-021AC2AF9EA1}"/>
            </a:ext>
          </a:extLst>
        </p:cNvPr>
        <p:cNvGrpSpPr/>
        <p:nvPr/>
      </p:nvGrpSpPr>
      <p:grpSpPr>
        <a:xfrm>
          <a:off x="0" y="0"/>
          <a:ext cx="0" cy="0"/>
          <a:chOff x="0" y="0"/>
          <a:chExt cx="0" cy="0"/>
        </a:xfrm>
      </p:grpSpPr>
      <p:pic>
        <p:nvPicPr>
          <p:cNvPr id="6" name="Picture 5" descr="A screenshot of a graph&#10;&#10;Description automatically generated">
            <a:extLst>
              <a:ext uri="{FF2B5EF4-FFF2-40B4-BE49-F238E27FC236}">
                <a16:creationId xmlns:a16="http://schemas.microsoft.com/office/drawing/2014/main" id="{46BFEE59-C387-A3E1-7474-B97ABBAABAC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30383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iagram of a medical procedure&#10;&#10;Description automatically generated">
            <a:extLst>
              <a:ext uri="{FF2B5EF4-FFF2-40B4-BE49-F238E27FC236}">
                <a16:creationId xmlns:a16="http://schemas.microsoft.com/office/drawing/2014/main" id="{3D239D7D-D8A9-ADDA-4568-D57F4575355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16727"/>
            <a:ext cx="12192000" cy="6858000"/>
          </a:xfrm>
          <a:prstGeom prst="rect">
            <a:avLst/>
          </a:prstGeom>
        </p:spPr>
      </p:pic>
    </p:spTree>
    <p:extLst>
      <p:ext uri="{BB962C8B-B14F-4D97-AF65-F5344CB8AC3E}">
        <p14:creationId xmlns:p14="http://schemas.microsoft.com/office/powerpoint/2010/main" val="78173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534E6-0442-4452-8FB4-861841C39B13}"/>
              </a:ext>
            </a:extLst>
          </p:cNvPr>
          <p:cNvSpPr>
            <a:spLocks noGrp="1"/>
          </p:cNvSpPr>
          <p:nvPr>
            <p:ph type="title"/>
          </p:nvPr>
        </p:nvSpPr>
        <p:spPr/>
        <p:txBody>
          <a:bodyPr/>
          <a:lstStyle/>
          <a:p>
            <a:r>
              <a:rPr lang="en-GB" dirty="0"/>
              <a:t>Track-1 treatment </a:t>
            </a:r>
          </a:p>
        </p:txBody>
      </p:sp>
      <p:sp>
        <p:nvSpPr>
          <p:cNvPr id="3" name="Content Placeholder 2">
            <a:extLst>
              <a:ext uri="{FF2B5EF4-FFF2-40B4-BE49-F238E27FC236}">
                <a16:creationId xmlns:a16="http://schemas.microsoft.com/office/drawing/2014/main" id="{7F8722C7-0168-418C-A99A-45F387D3D22C}"/>
              </a:ext>
            </a:extLst>
          </p:cNvPr>
          <p:cNvSpPr>
            <a:spLocks noGrp="1"/>
          </p:cNvSpPr>
          <p:nvPr>
            <p:ph idx="1"/>
          </p:nvPr>
        </p:nvSpPr>
        <p:spPr/>
        <p:txBody>
          <a:bodyPr>
            <a:normAutofit fontScale="92500" lnSpcReduction="20000"/>
          </a:bodyPr>
          <a:lstStyle/>
          <a:p>
            <a:r>
              <a:rPr lang="en-GB" dirty="0"/>
              <a:t>Step-3-5 treatment: low-dose ICS-formoterol as maintenance-and-reliever therapy (MART).</a:t>
            </a:r>
          </a:p>
          <a:p>
            <a:pPr marL="0" indent="0">
              <a:buNone/>
            </a:pPr>
            <a:r>
              <a:rPr lang="en-GB" dirty="0"/>
              <a:t> As compared to maintenance ICS and LABA plus as needed SABA</a:t>
            </a:r>
          </a:p>
          <a:p>
            <a:pPr lvl="1"/>
            <a:r>
              <a:rPr lang="en-GB" dirty="0"/>
              <a:t>This reduces the risk of severe exacerbations (32%-23%)</a:t>
            </a:r>
          </a:p>
          <a:p>
            <a:pPr lvl="1"/>
            <a:r>
              <a:rPr lang="en-GB" dirty="0"/>
              <a:t>With similar or better symptom control</a:t>
            </a:r>
          </a:p>
          <a:p>
            <a:r>
              <a:rPr lang="en-GB" dirty="0"/>
              <a:t>Step-3 low dose ICS-Formoterol daily (one inhalation once or twice daily) and as needed</a:t>
            </a:r>
          </a:p>
          <a:p>
            <a:r>
              <a:rPr lang="en-GB" dirty="0"/>
              <a:t>Step-4 by increase ICS-formoterol maintenance dose increase to medium by increased number of maintenance inhalations (2 inhalation twice daily) plus as needed</a:t>
            </a:r>
          </a:p>
          <a:p>
            <a:endParaRPr lang="en-GB" dirty="0"/>
          </a:p>
          <a:p>
            <a:pPr marL="0" indent="0">
              <a:buNone/>
            </a:pPr>
            <a:r>
              <a:rPr lang="en-GB" dirty="0"/>
              <a:t>* ICS-formoterol </a:t>
            </a:r>
            <a:r>
              <a:rPr lang="en-GB" sz="2200" b="1" dirty="0"/>
              <a:t>should not be use</a:t>
            </a:r>
            <a:r>
              <a:rPr lang="en-GB" dirty="0"/>
              <a:t> as reliever while patient taking different ICS-LABA maintenance because of clinical evidence of safety efficacy is lacking</a:t>
            </a:r>
          </a:p>
        </p:txBody>
      </p:sp>
    </p:spTree>
    <p:extLst>
      <p:ext uri="{BB962C8B-B14F-4D97-AF65-F5344CB8AC3E}">
        <p14:creationId xmlns:p14="http://schemas.microsoft.com/office/powerpoint/2010/main" val="2310703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medication&#10;&#10;Description automatically generated with medium confidence">
            <a:extLst>
              <a:ext uri="{FF2B5EF4-FFF2-40B4-BE49-F238E27FC236}">
                <a16:creationId xmlns:a16="http://schemas.microsoft.com/office/drawing/2014/main" id="{8680CF5F-CDC7-57F4-9FBC-3043798BBE6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95664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E8113-A089-45A9-B0E5-7F6B2F81E43B}"/>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C58B61E6-64D3-48B2-A912-9A1D347913BA}"/>
              </a:ext>
            </a:extLst>
          </p:cNvPr>
          <p:cNvSpPr>
            <a:spLocks noGrp="1"/>
          </p:cNvSpPr>
          <p:nvPr>
            <p:ph idx="1"/>
          </p:nvPr>
        </p:nvSpPr>
        <p:spPr>
          <a:xfrm>
            <a:off x="677334" y="381001"/>
            <a:ext cx="8596668" cy="5660362"/>
          </a:xfrm>
        </p:spPr>
        <p:txBody>
          <a:bodyPr/>
          <a:lstStyle/>
          <a:p>
            <a:r>
              <a:rPr lang="en-GB" dirty="0"/>
              <a:t>Mr DE</a:t>
            </a:r>
          </a:p>
          <a:p>
            <a:r>
              <a:rPr lang="en-GB" dirty="0"/>
              <a:t>54 year </a:t>
            </a:r>
          </a:p>
          <a:p>
            <a:r>
              <a:rPr lang="en-GB" dirty="0"/>
              <a:t>Referred on 1/7/2024</a:t>
            </a:r>
          </a:p>
          <a:p>
            <a:r>
              <a:rPr lang="en-GB" dirty="0"/>
              <a:t>The referral letter: Thanks for seeing this patient with</a:t>
            </a:r>
          </a:p>
          <a:p>
            <a:pPr lvl="1"/>
            <a:r>
              <a:rPr lang="en-GB" dirty="0"/>
              <a:t>PMH of Hypertension, on Amlodipine and Losartan. </a:t>
            </a:r>
          </a:p>
          <a:p>
            <a:pPr lvl="1"/>
            <a:r>
              <a:rPr lang="en-GB" dirty="0"/>
              <a:t>He smoked 6-10 cig/day for 25 years, but has stopped now.</a:t>
            </a:r>
          </a:p>
          <a:p>
            <a:pPr lvl="1"/>
            <a:r>
              <a:rPr lang="en-GB" dirty="0"/>
              <a:t>He is very athletic and goes to gym every day. He has no allergies. </a:t>
            </a:r>
          </a:p>
          <a:p>
            <a:pPr lvl="1"/>
            <a:r>
              <a:rPr lang="en-GB" dirty="0"/>
              <a:t>He comes with history of cough, SOB and wheezing. He said this is third chest infection in 18 months.</a:t>
            </a:r>
          </a:p>
          <a:p>
            <a:pPr lvl="1"/>
            <a:r>
              <a:rPr lang="en-GB" dirty="0"/>
              <a:t>O/E he is well not short of breath and chest sounded clear. His PEF 65.5 predicted </a:t>
            </a:r>
          </a:p>
          <a:p>
            <a:pPr lvl="1"/>
            <a:r>
              <a:rPr lang="en-GB" dirty="0"/>
              <a:t>I have prescribed him Doxycycline, Prednisolone and salbutamol inhaler, but I would be grateful if he could have a spirometry in view of his smoking history and repeated chest infections</a:t>
            </a:r>
          </a:p>
        </p:txBody>
      </p:sp>
    </p:spTree>
    <p:extLst>
      <p:ext uri="{BB962C8B-B14F-4D97-AF65-F5344CB8AC3E}">
        <p14:creationId xmlns:p14="http://schemas.microsoft.com/office/powerpoint/2010/main" val="4253715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8AD00-6C58-4E75-84BC-F8B954B83C9D}"/>
              </a:ext>
            </a:extLst>
          </p:cNvPr>
          <p:cNvSpPr>
            <a:spLocks noGrp="1"/>
          </p:cNvSpPr>
          <p:nvPr>
            <p:ph type="title"/>
          </p:nvPr>
        </p:nvSpPr>
        <p:spPr/>
        <p:txBody>
          <a:bodyPr/>
          <a:lstStyle/>
          <a:p>
            <a:r>
              <a:rPr lang="en-GB" dirty="0"/>
              <a:t>Track-1 and 2 treatment </a:t>
            </a:r>
            <a:br>
              <a:rPr lang="en-GB" dirty="0"/>
            </a:br>
            <a:r>
              <a:rPr lang="en-GB" dirty="0"/>
              <a:t>Step-5</a:t>
            </a:r>
          </a:p>
        </p:txBody>
      </p:sp>
      <p:pic>
        <p:nvPicPr>
          <p:cNvPr id="4" name="Picture 3">
            <a:extLst>
              <a:ext uri="{FF2B5EF4-FFF2-40B4-BE49-F238E27FC236}">
                <a16:creationId xmlns:a16="http://schemas.microsoft.com/office/drawing/2014/main" id="{F6EB0ACC-F933-6DF4-2880-6B856C80D49A}"/>
              </a:ext>
            </a:extLst>
          </p:cNvPr>
          <p:cNvPicPr>
            <a:picLocks noChangeAspect="1"/>
          </p:cNvPicPr>
          <p:nvPr/>
        </p:nvPicPr>
        <p:blipFill rotWithShape="1">
          <a:blip r:embed="rId2"/>
          <a:srcRect l="-2147" t="14138" r="2147" b="-1574"/>
          <a:stretch/>
        </p:blipFill>
        <p:spPr>
          <a:xfrm>
            <a:off x="3876544" y="2799761"/>
            <a:ext cx="4730128" cy="3950978"/>
          </a:xfrm>
          <a:prstGeom prst="rect">
            <a:avLst/>
          </a:prstGeom>
        </p:spPr>
      </p:pic>
      <p:pic>
        <p:nvPicPr>
          <p:cNvPr id="7" name="Picture 6">
            <a:extLst>
              <a:ext uri="{FF2B5EF4-FFF2-40B4-BE49-F238E27FC236}">
                <a16:creationId xmlns:a16="http://schemas.microsoft.com/office/drawing/2014/main" id="{FB00743D-B1FF-23D7-2303-620DC0099B17}"/>
              </a:ext>
            </a:extLst>
          </p:cNvPr>
          <p:cNvPicPr>
            <a:picLocks noChangeAspect="1"/>
          </p:cNvPicPr>
          <p:nvPr/>
        </p:nvPicPr>
        <p:blipFill>
          <a:blip r:embed="rId3"/>
          <a:stretch>
            <a:fillRect/>
          </a:stretch>
        </p:blipFill>
        <p:spPr>
          <a:xfrm>
            <a:off x="3535051" y="1353610"/>
            <a:ext cx="2045616" cy="1727749"/>
          </a:xfrm>
          <a:prstGeom prst="rect">
            <a:avLst/>
          </a:prstGeom>
        </p:spPr>
      </p:pic>
    </p:spTree>
    <p:extLst>
      <p:ext uri="{BB962C8B-B14F-4D97-AF65-F5344CB8AC3E}">
        <p14:creationId xmlns:p14="http://schemas.microsoft.com/office/powerpoint/2010/main" val="389563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C8D35-1E70-4599-9359-E3AF11C1970B}"/>
              </a:ext>
            </a:extLst>
          </p:cNvPr>
          <p:cNvSpPr>
            <a:spLocks noGrp="1"/>
          </p:cNvSpPr>
          <p:nvPr>
            <p:ph type="title"/>
          </p:nvPr>
        </p:nvSpPr>
        <p:spPr/>
        <p:txBody>
          <a:bodyPr/>
          <a:lstStyle/>
          <a:p>
            <a:r>
              <a:rPr lang="en-GB" dirty="0"/>
              <a:t>Initial asthma treatment for adults and adolescents </a:t>
            </a:r>
          </a:p>
        </p:txBody>
      </p:sp>
      <p:sp>
        <p:nvSpPr>
          <p:cNvPr id="3" name="Content Placeholder 2">
            <a:extLst>
              <a:ext uri="{FF2B5EF4-FFF2-40B4-BE49-F238E27FC236}">
                <a16:creationId xmlns:a16="http://schemas.microsoft.com/office/drawing/2014/main" id="{9627A76D-B43E-4070-9EAE-E8CB5D81502D}"/>
              </a:ext>
            </a:extLst>
          </p:cNvPr>
          <p:cNvSpPr>
            <a:spLocks noGrp="1"/>
          </p:cNvSpPr>
          <p:nvPr>
            <p:ph idx="1"/>
          </p:nvPr>
        </p:nvSpPr>
        <p:spPr/>
        <p:txBody>
          <a:bodyPr/>
          <a:lstStyle/>
          <a:p>
            <a:r>
              <a:rPr lang="en-GB" dirty="0"/>
              <a:t>Step-1 : asthma symptoms 2 days/week or less</a:t>
            </a:r>
          </a:p>
          <a:p>
            <a:r>
              <a:rPr lang="en-GB" dirty="0"/>
              <a:t>Step-2: asthma symptoms 3-5days/week with nearly normal/mildly reduce PEFR/FEV1</a:t>
            </a:r>
          </a:p>
          <a:p>
            <a:r>
              <a:rPr lang="en-GB" dirty="0"/>
              <a:t>Step-3: asthma symptoms nearly daily, or wake up due asthma once/week or low PEFR/FEV1</a:t>
            </a:r>
          </a:p>
          <a:p>
            <a:r>
              <a:rPr lang="en-GB" dirty="0"/>
              <a:t>Initial presentation in acute exacerbation: treat the exacerbation including OCS then commence medium dose MART (step-4)</a:t>
            </a:r>
          </a:p>
          <a:p>
            <a:pPr marL="0" indent="0">
              <a:buNone/>
            </a:pPr>
            <a:endParaRPr lang="en-GB" sz="1100" dirty="0"/>
          </a:p>
          <a:p>
            <a:pPr marL="0" indent="0">
              <a:buNone/>
            </a:pPr>
            <a:r>
              <a:rPr lang="en-GB" dirty="0"/>
              <a:t>After Starting initial controller treatment</a:t>
            </a:r>
          </a:p>
          <a:p>
            <a:r>
              <a:rPr lang="en-GB" dirty="0"/>
              <a:t>Arrange for review in 2-3 months or earlier depend on clinical urgency</a:t>
            </a:r>
          </a:p>
        </p:txBody>
      </p:sp>
    </p:spTree>
    <p:extLst>
      <p:ext uri="{BB962C8B-B14F-4D97-AF65-F5344CB8AC3E}">
        <p14:creationId xmlns:p14="http://schemas.microsoft.com/office/powerpoint/2010/main" val="1449531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5C3CB-BC60-49B8-8E7A-A93D0B41DE07}"/>
              </a:ext>
            </a:extLst>
          </p:cNvPr>
          <p:cNvSpPr>
            <a:spLocks noGrp="1"/>
          </p:cNvSpPr>
          <p:nvPr>
            <p:ph type="title"/>
          </p:nvPr>
        </p:nvSpPr>
        <p:spPr/>
        <p:txBody>
          <a:bodyPr/>
          <a:lstStyle/>
          <a:p>
            <a:r>
              <a:rPr lang="en-GB" dirty="0"/>
              <a:t>Medications and doses for GINA Track-1</a:t>
            </a:r>
          </a:p>
        </p:txBody>
      </p:sp>
      <p:sp>
        <p:nvSpPr>
          <p:cNvPr id="3" name="Content Placeholder 2">
            <a:extLst>
              <a:ext uri="{FF2B5EF4-FFF2-40B4-BE49-F238E27FC236}">
                <a16:creationId xmlns:a16="http://schemas.microsoft.com/office/drawing/2014/main" id="{FF257428-1F5B-462A-AED6-31D709430FBE}"/>
              </a:ext>
            </a:extLst>
          </p:cNvPr>
          <p:cNvSpPr>
            <a:spLocks noGrp="1"/>
          </p:cNvSpPr>
          <p:nvPr>
            <p:ph idx="1"/>
          </p:nvPr>
        </p:nvSpPr>
        <p:spPr>
          <a:xfrm>
            <a:off x="901922" y="2144547"/>
            <a:ext cx="9477320" cy="3880773"/>
          </a:xfrm>
        </p:spPr>
        <p:txBody>
          <a:bodyPr>
            <a:normAutofit fontScale="92500" lnSpcReduction="20000"/>
          </a:bodyPr>
          <a:lstStyle/>
          <a:p>
            <a:pPr marL="0" indent="0">
              <a:buNone/>
            </a:pPr>
            <a:r>
              <a:rPr lang="en-GB" dirty="0"/>
              <a:t>The reliver and controller inhaler is low dose ICS-formoterol either </a:t>
            </a:r>
          </a:p>
          <a:p>
            <a:pPr marL="0" indent="0">
              <a:buNone/>
            </a:pPr>
            <a:r>
              <a:rPr lang="en-GB" dirty="0"/>
              <a:t>Budesonide-formoterol 200/6 </a:t>
            </a:r>
            <a:r>
              <a:rPr lang="en-GB" b="1" dirty="0"/>
              <a:t>or</a:t>
            </a:r>
            <a:r>
              <a:rPr lang="en-GB" dirty="0"/>
              <a:t> Beclometasone dipropionate (BDP)-formoterol 100/6</a:t>
            </a:r>
          </a:p>
          <a:p>
            <a:r>
              <a:rPr lang="en-GB" dirty="0"/>
              <a:t>Step (1 and 2) (AIR-only): low dose ICS-Formoterol as needed (maximum dose 8 inhalations/day)</a:t>
            </a:r>
          </a:p>
          <a:p>
            <a:pPr lvl="1"/>
            <a:r>
              <a:rPr lang="en-GB" dirty="0"/>
              <a:t>Reduce severe exacerbations and ED visits/hospitalisation by 65% compared to SABA alone</a:t>
            </a:r>
          </a:p>
          <a:p>
            <a:pPr lvl="1"/>
            <a:r>
              <a:rPr lang="en-GB" dirty="0"/>
              <a:t>Reduces ED visits/hospitalisation by 37% compared to daily ICS plus SABA as needed</a:t>
            </a:r>
          </a:p>
          <a:p>
            <a:r>
              <a:rPr lang="en-GB" dirty="0"/>
              <a:t>Step (3-5) MART Maintenance And Reliever Therapy with low dose ICS-formoterol, reduces severe exacerbations by 32% compare with same dose ICS-LABA.</a:t>
            </a:r>
          </a:p>
          <a:p>
            <a:pPr marL="0" indent="0">
              <a:buNone/>
            </a:pPr>
            <a:r>
              <a:rPr lang="en-GB" dirty="0"/>
              <a:t>(Maximum total 12 inhalations in any day)</a:t>
            </a:r>
          </a:p>
          <a:p>
            <a:pPr lvl="1"/>
            <a:r>
              <a:rPr lang="en-GB" dirty="0"/>
              <a:t>Step 3 MART; 1 inhalation twice (or once) daily plus as needed</a:t>
            </a:r>
          </a:p>
          <a:p>
            <a:pPr lvl="1"/>
            <a:r>
              <a:rPr lang="en-GB" dirty="0"/>
              <a:t>Step 4 MART: 2 inhalations twice daily Plus as needed</a:t>
            </a:r>
          </a:p>
          <a:p>
            <a:pPr lvl="1"/>
            <a:r>
              <a:rPr lang="en-GB" dirty="0"/>
              <a:t>Step 5 MART: 2 inhalation twice daily plus as needed and refer for specialist assessment</a:t>
            </a:r>
          </a:p>
          <a:p>
            <a:endParaRPr lang="en-GB" dirty="0"/>
          </a:p>
        </p:txBody>
      </p:sp>
    </p:spTree>
    <p:extLst>
      <p:ext uri="{BB962C8B-B14F-4D97-AF65-F5344CB8AC3E}">
        <p14:creationId xmlns:p14="http://schemas.microsoft.com/office/powerpoint/2010/main" val="3462970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AFADC-564F-49ED-B990-31FA99977EC5}"/>
              </a:ext>
            </a:extLst>
          </p:cNvPr>
          <p:cNvSpPr>
            <a:spLocks noGrp="1"/>
          </p:cNvSpPr>
          <p:nvPr>
            <p:ph type="title"/>
          </p:nvPr>
        </p:nvSpPr>
        <p:spPr/>
        <p:txBody>
          <a:bodyPr/>
          <a:lstStyle/>
          <a:p>
            <a:r>
              <a:rPr lang="en-GB" dirty="0"/>
              <a:t>Different ICS low, medium, high doses</a:t>
            </a:r>
          </a:p>
        </p:txBody>
      </p:sp>
      <p:pic>
        <p:nvPicPr>
          <p:cNvPr id="4" name="Content Placeholder 3">
            <a:extLst>
              <a:ext uri="{FF2B5EF4-FFF2-40B4-BE49-F238E27FC236}">
                <a16:creationId xmlns:a16="http://schemas.microsoft.com/office/drawing/2014/main" id="{DDF8AC8C-6D3E-4587-B051-E0188B7471D0}"/>
              </a:ext>
            </a:extLst>
          </p:cNvPr>
          <p:cNvPicPr>
            <a:picLocks noGrp="1" noChangeAspect="1"/>
          </p:cNvPicPr>
          <p:nvPr>
            <p:ph idx="1"/>
          </p:nvPr>
        </p:nvPicPr>
        <p:blipFill>
          <a:blip r:embed="rId2"/>
          <a:stretch>
            <a:fillRect/>
          </a:stretch>
        </p:blipFill>
        <p:spPr>
          <a:xfrm>
            <a:off x="677690" y="2221270"/>
            <a:ext cx="8596312" cy="3307226"/>
          </a:xfrm>
          <a:prstGeom prst="rect">
            <a:avLst/>
          </a:prstGeom>
        </p:spPr>
      </p:pic>
    </p:spTree>
    <p:extLst>
      <p:ext uri="{BB962C8B-B14F-4D97-AF65-F5344CB8AC3E}">
        <p14:creationId xmlns:p14="http://schemas.microsoft.com/office/powerpoint/2010/main" val="994358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287B8-D186-4681-97E8-351F5ADABF19}"/>
              </a:ext>
            </a:extLst>
          </p:cNvPr>
          <p:cNvSpPr>
            <a:spLocks noGrp="1"/>
          </p:cNvSpPr>
          <p:nvPr>
            <p:ph type="title"/>
          </p:nvPr>
        </p:nvSpPr>
        <p:spPr/>
        <p:txBody>
          <a:bodyPr/>
          <a:lstStyle/>
          <a:p>
            <a:r>
              <a:rPr lang="en-GB" dirty="0"/>
              <a:t>Stepping Up or Down </a:t>
            </a:r>
          </a:p>
        </p:txBody>
      </p:sp>
      <p:sp>
        <p:nvSpPr>
          <p:cNvPr id="3" name="Content Placeholder 2">
            <a:extLst>
              <a:ext uri="{FF2B5EF4-FFF2-40B4-BE49-F238E27FC236}">
                <a16:creationId xmlns:a16="http://schemas.microsoft.com/office/drawing/2014/main" id="{B9B5C62E-9237-4F38-80D0-F41E103723D6}"/>
              </a:ext>
            </a:extLst>
          </p:cNvPr>
          <p:cNvSpPr>
            <a:spLocks noGrp="1"/>
          </p:cNvSpPr>
          <p:nvPr>
            <p:ph idx="1"/>
          </p:nvPr>
        </p:nvSpPr>
        <p:spPr/>
        <p:txBody>
          <a:bodyPr/>
          <a:lstStyle/>
          <a:p>
            <a:r>
              <a:rPr lang="en-GB" dirty="0"/>
              <a:t>Stepping- Up: check first</a:t>
            </a:r>
          </a:p>
          <a:p>
            <a:pPr lvl="1"/>
            <a:r>
              <a:rPr lang="en-GB" dirty="0"/>
              <a:t>First confirm the symptoms are due to asthma</a:t>
            </a:r>
          </a:p>
          <a:p>
            <a:pPr lvl="1"/>
            <a:r>
              <a:rPr lang="en-GB" dirty="0"/>
              <a:t>Check inhaler technique</a:t>
            </a:r>
          </a:p>
          <a:p>
            <a:pPr lvl="1"/>
            <a:r>
              <a:rPr lang="en-GB" dirty="0"/>
              <a:t>Check adherence </a:t>
            </a:r>
          </a:p>
          <a:p>
            <a:pPr lvl="1"/>
            <a:r>
              <a:rPr lang="en-GB" dirty="0"/>
              <a:t>Multimorbidity</a:t>
            </a:r>
          </a:p>
          <a:p>
            <a:pPr lvl="1"/>
            <a:r>
              <a:rPr lang="en-GB" dirty="0"/>
              <a:t>Allergen exposure </a:t>
            </a:r>
          </a:p>
          <a:p>
            <a:r>
              <a:rPr lang="en-GB" dirty="0"/>
              <a:t>Stepping down to find minimum effective treatment</a:t>
            </a:r>
          </a:p>
          <a:p>
            <a:pPr lvl="1"/>
            <a:r>
              <a:rPr lang="en-GB" dirty="0"/>
              <a:t>Asthma good controlled achieved and maintained for 2-3 months</a:t>
            </a:r>
          </a:p>
          <a:p>
            <a:pPr lvl="1"/>
            <a:r>
              <a:rPr lang="en-GB" dirty="0"/>
              <a:t>Reduce ICS by 25-50% every 3 months interval</a:t>
            </a:r>
          </a:p>
          <a:p>
            <a:endParaRPr lang="en-GB" dirty="0"/>
          </a:p>
        </p:txBody>
      </p:sp>
    </p:spTree>
    <p:extLst>
      <p:ext uri="{BB962C8B-B14F-4D97-AF65-F5344CB8AC3E}">
        <p14:creationId xmlns:p14="http://schemas.microsoft.com/office/powerpoint/2010/main" val="3700661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69E08-C0D5-4EEA-9616-707C602E0E55}"/>
              </a:ext>
            </a:extLst>
          </p:cNvPr>
          <p:cNvSpPr>
            <a:spLocks noGrp="1"/>
          </p:cNvSpPr>
          <p:nvPr>
            <p:ph type="title"/>
          </p:nvPr>
        </p:nvSpPr>
        <p:spPr/>
        <p:txBody>
          <a:bodyPr/>
          <a:lstStyle/>
          <a:p>
            <a:r>
              <a:rPr lang="en-GB" dirty="0"/>
              <a:t>Investigating poor symptom control and /or exacerbation despite treatment</a:t>
            </a:r>
          </a:p>
        </p:txBody>
      </p:sp>
      <p:sp>
        <p:nvSpPr>
          <p:cNvPr id="3" name="Content Placeholder 2">
            <a:extLst>
              <a:ext uri="{FF2B5EF4-FFF2-40B4-BE49-F238E27FC236}">
                <a16:creationId xmlns:a16="http://schemas.microsoft.com/office/drawing/2014/main" id="{6F000B7A-96B0-4E40-A67A-2FF97DFAE848}"/>
              </a:ext>
            </a:extLst>
          </p:cNvPr>
          <p:cNvSpPr>
            <a:spLocks noGrp="1"/>
          </p:cNvSpPr>
          <p:nvPr>
            <p:ph idx="1"/>
          </p:nvPr>
        </p:nvSpPr>
        <p:spPr/>
        <p:txBody>
          <a:bodyPr>
            <a:normAutofit fontScale="92500" lnSpcReduction="10000"/>
          </a:bodyPr>
          <a:lstStyle/>
          <a:p>
            <a:r>
              <a:rPr lang="en-GB" dirty="0"/>
              <a:t>Watch patient using their inhaler</a:t>
            </a:r>
          </a:p>
          <a:p>
            <a:r>
              <a:rPr lang="en-GB" dirty="0"/>
              <a:t>Discuss adherence and barriers to use inhaler</a:t>
            </a:r>
          </a:p>
          <a:p>
            <a:r>
              <a:rPr lang="en-GB" dirty="0"/>
              <a:t>Confirm the diagnosis of asthma </a:t>
            </a:r>
          </a:p>
          <a:p>
            <a:pPr lvl="1"/>
            <a:r>
              <a:rPr lang="en-GB" dirty="0"/>
              <a:t>If no previous confirm variable air flow limitation, consider having ICS dose and repeat lung function after 2-3 weeks </a:t>
            </a:r>
          </a:p>
          <a:p>
            <a:r>
              <a:rPr lang="en-GB" dirty="0"/>
              <a:t>If possible, remove potential risk factors (e.g. smoking, occupational or domestic allergen exposure, drugs (beta blockers, NSAIDs))</a:t>
            </a:r>
          </a:p>
          <a:p>
            <a:r>
              <a:rPr lang="en-GB" dirty="0"/>
              <a:t>Assess and managed comorbidities e.g. rhinitis, obesity, GERD, depression/anxiety, OSA.</a:t>
            </a:r>
          </a:p>
          <a:p>
            <a:r>
              <a:rPr lang="en-GB" dirty="0"/>
              <a:t>Consider treatment step-up for 3-6 months and reassess</a:t>
            </a:r>
          </a:p>
          <a:p>
            <a:r>
              <a:rPr lang="en-GB" dirty="0"/>
              <a:t>Refer for expert advice if asthma still uncontrolled after 3-6 months on high dose of ICS-LABA, doubt about diagnosis or suspected occupational asthma</a:t>
            </a:r>
          </a:p>
        </p:txBody>
      </p:sp>
    </p:spTree>
    <p:extLst>
      <p:ext uri="{BB962C8B-B14F-4D97-AF65-F5344CB8AC3E}">
        <p14:creationId xmlns:p14="http://schemas.microsoft.com/office/powerpoint/2010/main" val="31897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BB859-A2E9-46FB-AABA-6E1C81468265}"/>
              </a:ext>
            </a:extLst>
          </p:cNvPr>
          <p:cNvSpPr>
            <a:spLocks noGrp="1"/>
          </p:cNvSpPr>
          <p:nvPr>
            <p:ph type="title"/>
          </p:nvPr>
        </p:nvSpPr>
        <p:spPr/>
        <p:txBody>
          <a:bodyPr/>
          <a:lstStyle/>
          <a:p>
            <a:r>
              <a:rPr lang="en-GB" dirty="0"/>
              <a:t>When to refer to expert opinion </a:t>
            </a:r>
          </a:p>
        </p:txBody>
      </p:sp>
      <p:sp>
        <p:nvSpPr>
          <p:cNvPr id="3" name="Content Placeholder 2">
            <a:extLst>
              <a:ext uri="{FF2B5EF4-FFF2-40B4-BE49-F238E27FC236}">
                <a16:creationId xmlns:a16="http://schemas.microsoft.com/office/drawing/2014/main" id="{3E0BCD49-A922-40C5-88D2-8802786E2646}"/>
              </a:ext>
            </a:extLst>
          </p:cNvPr>
          <p:cNvSpPr>
            <a:spLocks noGrp="1"/>
          </p:cNvSpPr>
          <p:nvPr>
            <p:ph idx="1"/>
          </p:nvPr>
        </p:nvSpPr>
        <p:spPr/>
        <p:txBody>
          <a:bodyPr/>
          <a:lstStyle/>
          <a:p>
            <a:r>
              <a:rPr lang="en-GB" dirty="0"/>
              <a:t>Difficulty confirming the diagnosis of asthma</a:t>
            </a:r>
          </a:p>
          <a:p>
            <a:r>
              <a:rPr lang="en-GB" dirty="0"/>
              <a:t>Suspected occupational asthma</a:t>
            </a:r>
          </a:p>
          <a:p>
            <a:r>
              <a:rPr lang="en-GB" dirty="0"/>
              <a:t>Persistent or severely uncontrolled asthma or frequent exacerbations</a:t>
            </a:r>
          </a:p>
          <a:p>
            <a:r>
              <a:rPr lang="en-GB" dirty="0"/>
              <a:t>Symptoms suggesting complications or sub-types of asthma e.g. ABPA</a:t>
            </a:r>
          </a:p>
          <a:p>
            <a:r>
              <a:rPr lang="en-GB" dirty="0"/>
              <a:t>Any risk factors for asthma-related death</a:t>
            </a:r>
          </a:p>
          <a:p>
            <a:pPr lvl="1"/>
            <a:r>
              <a:rPr lang="en-GB" dirty="0"/>
              <a:t>Patient had near fatal attack (ICU admission or mechanical ventilation for asthma)</a:t>
            </a:r>
          </a:p>
          <a:p>
            <a:pPr lvl="1"/>
            <a:r>
              <a:rPr lang="en-GB" dirty="0"/>
              <a:t>Suspected or confirmed anaphylaxis or food allergy in adults with asthma</a:t>
            </a:r>
          </a:p>
        </p:txBody>
      </p:sp>
    </p:spTree>
    <p:extLst>
      <p:ext uri="{BB962C8B-B14F-4D97-AF65-F5344CB8AC3E}">
        <p14:creationId xmlns:p14="http://schemas.microsoft.com/office/powerpoint/2010/main" val="3124783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E8113-A089-45A9-B0E5-7F6B2F81E43B}"/>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C58B61E6-64D3-48B2-A912-9A1D347913BA}"/>
              </a:ext>
            </a:extLst>
          </p:cNvPr>
          <p:cNvSpPr>
            <a:spLocks noGrp="1"/>
          </p:cNvSpPr>
          <p:nvPr>
            <p:ph idx="1"/>
          </p:nvPr>
        </p:nvSpPr>
        <p:spPr>
          <a:xfrm>
            <a:off x="677334" y="381001"/>
            <a:ext cx="8596668" cy="5660362"/>
          </a:xfrm>
        </p:spPr>
        <p:txBody>
          <a:bodyPr/>
          <a:lstStyle/>
          <a:p>
            <a:r>
              <a:rPr lang="en-GB" dirty="0"/>
              <a:t>Mr DE</a:t>
            </a:r>
          </a:p>
          <a:p>
            <a:r>
              <a:rPr lang="en-GB" dirty="0"/>
              <a:t>54 year </a:t>
            </a:r>
          </a:p>
          <a:p>
            <a:r>
              <a:rPr lang="en-GB" dirty="0"/>
              <a:t>Referred on 1/7/2024</a:t>
            </a:r>
          </a:p>
          <a:p>
            <a:r>
              <a:rPr lang="en-GB" dirty="0"/>
              <a:t>Reason for referral: Thanks for seeing this patient with</a:t>
            </a:r>
          </a:p>
          <a:p>
            <a:pPr lvl="1"/>
            <a:r>
              <a:rPr lang="en-GB" dirty="0"/>
              <a:t> PMH of Hypertension, on Amlodipine and Losartan. </a:t>
            </a:r>
          </a:p>
          <a:p>
            <a:pPr lvl="1"/>
            <a:r>
              <a:rPr lang="en-GB" dirty="0"/>
              <a:t>He smoked 6-10 cig/day for 25 years, but has stopped now.</a:t>
            </a:r>
          </a:p>
          <a:p>
            <a:pPr lvl="1"/>
            <a:r>
              <a:rPr lang="en-GB" dirty="0"/>
              <a:t> He is very athletic and goes to gym every day. He has no allergies. </a:t>
            </a:r>
          </a:p>
          <a:p>
            <a:pPr lvl="1"/>
            <a:r>
              <a:rPr lang="en-GB" dirty="0"/>
              <a:t>He comes with history of cough, SOB and wheezing. He said this is third chest infection in 18 months.</a:t>
            </a:r>
          </a:p>
          <a:p>
            <a:pPr lvl="1"/>
            <a:r>
              <a:rPr lang="en-GB" dirty="0"/>
              <a:t>O/E he is well not short of breath and chest sounded clear. His PEF 65.5 predicted </a:t>
            </a:r>
          </a:p>
          <a:p>
            <a:pPr lvl="1"/>
            <a:r>
              <a:rPr lang="en-GB" dirty="0"/>
              <a:t>I have prescribed him Doxycycline, Prednisolone and salbutamol inhaler, but I would be grateful if he could have a spirometry in view of his smoking history and repeat chest infection</a:t>
            </a:r>
          </a:p>
        </p:txBody>
      </p:sp>
    </p:spTree>
    <p:extLst>
      <p:ext uri="{BB962C8B-B14F-4D97-AF65-F5344CB8AC3E}">
        <p14:creationId xmlns:p14="http://schemas.microsoft.com/office/powerpoint/2010/main" val="19019550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DE513-83AE-41CC-8A4D-BC17697F503B}"/>
              </a:ext>
            </a:extLst>
          </p:cNvPr>
          <p:cNvSpPr>
            <a:spLocks noGrp="1"/>
          </p:cNvSpPr>
          <p:nvPr>
            <p:ph type="title"/>
          </p:nvPr>
        </p:nvSpPr>
        <p:spPr/>
        <p:txBody>
          <a:bodyPr/>
          <a:lstStyle/>
          <a:p>
            <a:r>
              <a:rPr lang="en-GB" dirty="0"/>
              <a:t>History review of Mr. DE</a:t>
            </a:r>
          </a:p>
        </p:txBody>
      </p:sp>
      <p:sp>
        <p:nvSpPr>
          <p:cNvPr id="3" name="Content Placeholder 2">
            <a:extLst>
              <a:ext uri="{FF2B5EF4-FFF2-40B4-BE49-F238E27FC236}">
                <a16:creationId xmlns:a16="http://schemas.microsoft.com/office/drawing/2014/main" id="{C4E8B4C7-8171-4732-8BDC-9CE17D73AEC3}"/>
              </a:ext>
            </a:extLst>
          </p:cNvPr>
          <p:cNvSpPr>
            <a:spLocks noGrp="1"/>
          </p:cNvSpPr>
          <p:nvPr>
            <p:ph idx="1"/>
          </p:nvPr>
        </p:nvSpPr>
        <p:spPr>
          <a:xfrm>
            <a:off x="677334" y="1459832"/>
            <a:ext cx="8596668" cy="4940967"/>
          </a:xfrm>
        </p:spPr>
        <p:txBody>
          <a:bodyPr>
            <a:normAutofit fontScale="92500" lnSpcReduction="10000"/>
          </a:bodyPr>
          <a:lstStyle/>
          <a:p>
            <a:pPr marL="0" indent="0">
              <a:buNone/>
            </a:pPr>
            <a:r>
              <a:rPr lang="en-GB" dirty="0"/>
              <a:t>Patient seen on 24/10/2024</a:t>
            </a:r>
          </a:p>
          <a:p>
            <a:r>
              <a:rPr lang="en-GB" dirty="0"/>
              <a:t>Symptoms started in Jan 2023 after Covid</a:t>
            </a:r>
          </a:p>
          <a:p>
            <a:r>
              <a:rPr lang="en-GB" dirty="0"/>
              <a:t>He had repeated “chest infection” every 3-4 months</a:t>
            </a:r>
          </a:p>
          <a:p>
            <a:r>
              <a:rPr lang="en-GB" dirty="0"/>
              <a:t>Chest infection: He gets SOB, wheezy, cough, with little sputum, settled in three week after course of antibiotic and OCS</a:t>
            </a:r>
          </a:p>
          <a:p>
            <a:r>
              <a:rPr lang="en-GB" dirty="0"/>
              <a:t>He was prescribed Salbutamol inhaler and used it frequently with some symptomatic benefit</a:t>
            </a:r>
          </a:p>
          <a:p>
            <a:r>
              <a:rPr lang="en-GB" dirty="0"/>
              <a:t>In August 2024 he was prescribed Clenil inhaler and his symptoms have significantly improved now use salbutamol 1-2 a day mostly before exercise</a:t>
            </a:r>
          </a:p>
          <a:p>
            <a:r>
              <a:rPr lang="en-GB" dirty="0"/>
              <a:t>He had no sleep disturbance due to breathing</a:t>
            </a:r>
          </a:p>
          <a:p>
            <a:r>
              <a:rPr lang="en-GB" dirty="0"/>
              <a:t>He noted air conditioning and viral cold main triggers for his chest</a:t>
            </a:r>
          </a:p>
          <a:p>
            <a:r>
              <a:rPr lang="en-GB" dirty="0"/>
              <a:t>In the past when he got colds usually goes to his chest and it last about 2-3 weeks</a:t>
            </a:r>
          </a:p>
          <a:p>
            <a:r>
              <a:rPr lang="en-GB" dirty="0"/>
              <a:t>He works in a prison </a:t>
            </a:r>
          </a:p>
          <a:p>
            <a:r>
              <a:rPr lang="en-GB" dirty="0"/>
              <a:t>Ex-smoker for 2 years.  Smoked 6-7 cig/day for 30 years </a:t>
            </a:r>
          </a:p>
        </p:txBody>
      </p:sp>
    </p:spTree>
    <p:extLst>
      <p:ext uri="{BB962C8B-B14F-4D97-AF65-F5344CB8AC3E}">
        <p14:creationId xmlns:p14="http://schemas.microsoft.com/office/powerpoint/2010/main" val="37929429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248DB-D880-41DC-867E-985703D0292F}"/>
              </a:ext>
            </a:extLst>
          </p:cNvPr>
          <p:cNvSpPr>
            <a:spLocks noGrp="1"/>
          </p:cNvSpPr>
          <p:nvPr>
            <p:ph type="title"/>
          </p:nvPr>
        </p:nvSpPr>
        <p:spPr/>
        <p:txBody>
          <a:bodyPr/>
          <a:lstStyle/>
          <a:p>
            <a:r>
              <a:rPr lang="en-GB" dirty="0" err="1"/>
              <a:t>Cont</a:t>
            </a:r>
            <a:r>
              <a:rPr lang="en-GB" dirty="0"/>
              <a:t>: Mr DE</a:t>
            </a:r>
          </a:p>
        </p:txBody>
      </p:sp>
      <p:sp>
        <p:nvSpPr>
          <p:cNvPr id="3" name="Content Placeholder 2">
            <a:extLst>
              <a:ext uri="{FF2B5EF4-FFF2-40B4-BE49-F238E27FC236}">
                <a16:creationId xmlns:a16="http://schemas.microsoft.com/office/drawing/2014/main" id="{1FDCBEBA-2BF4-4D27-966A-F589E57A27F1}"/>
              </a:ext>
            </a:extLst>
          </p:cNvPr>
          <p:cNvSpPr>
            <a:spLocks noGrp="1"/>
          </p:cNvSpPr>
          <p:nvPr>
            <p:ph idx="1"/>
          </p:nvPr>
        </p:nvSpPr>
        <p:spPr/>
        <p:txBody>
          <a:bodyPr/>
          <a:lstStyle/>
          <a:p>
            <a:r>
              <a:rPr lang="en-GB" dirty="0"/>
              <a:t>O/E chest shows occasional ronchi</a:t>
            </a:r>
          </a:p>
          <a:p>
            <a:r>
              <a:rPr lang="en-GB" dirty="0"/>
              <a:t>He had CXR on 29/8/2024 was reported normal</a:t>
            </a:r>
          </a:p>
          <a:p>
            <a:r>
              <a:rPr lang="en-GB" dirty="0"/>
              <a:t>Past blood eosinophil highest was 0.4</a:t>
            </a:r>
          </a:p>
          <a:p>
            <a:pPr marL="0" indent="0">
              <a:buNone/>
            </a:pPr>
            <a:endParaRPr lang="en-GB" dirty="0"/>
          </a:p>
          <a:p>
            <a:pPr marL="0" indent="0">
              <a:buNone/>
            </a:pPr>
            <a:r>
              <a:rPr lang="en-GB" dirty="0"/>
              <a:t>What is the diagnosis ?</a:t>
            </a:r>
          </a:p>
          <a:p>
            <a:pPr marL="0" indent="0">
              <a:buNone/>
            </a:pPr>
            <a:r>
              <a:rPr lang="en-GB" dirty="0"/>
              <a:t>What is your management plan?</a:t>
            </a:r>
          </a:p>
        </p:txBody>
      </p:sp>
    </p:spTree>
    <p:extLst>
      <p:ext uri="{BB962C8B-B14F-4D97-AF65-F5344CB8AC3E}">
        <p14:creationId xmlns:p14="http://schemas.microsoft.com/office/powerpoint/2010/main" val="1967132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BCFAA-9313-4CE8-A3CA-547FB4B32639}"/>
              </a:ext>
            </a:extLst>
          </p:cNvPr>
          <p:cNvSpPr>
            <a:spLocks noGrp="1"/>
          </p:cNvSpPr>
          <p:nvPr>
            <p:ph type="title"/>
          </p:nvPr>
        </p:nvSpPr>
        <p:spPr/>
        <p:txBody>
          <a:bodyPr>
            <a:normAutofit fontScale="90000"/>
          </a:bodyPr>
          <a:lstStyle/>
          <a:p>
            <a:r>
              <a:rPr lang="en-GB" dirty="0"/>
              <a:t>Asthma guidelines Review GINA 2024</a:t>
            </a:r>
            <a:br>
              <a:rPr lang="en-GB" dirty="0"/>
            </a:br>
            <a:r>
              <a:rPr lang="en-GB" dirty="0"/>
              <a:t>(GINA was established by the World Health Organization and the US National Heart Lung and Blood institute in 1993 to improve asthma awareness, prevention, and management worldwide.)</a:t>
            </a:r>
          </a:p>
        </p:txBody>
      </p:sp>
      <p:sp>
        <p:nvSpPr>
          <p:cNvPr id="3" name="Content Placeholder 2">
            <a:extLst>
              <a:ext uri="{FF2B5EF4-FFF2-40B4-BE49-F238E27FC236}">
                <a16:creationId xmlns:a16="http://schemas.microsoft.com/office/drawing/2014/main" id="{F34C40E3-19B9-4984-90E0-FB0310455016}"/>
              </a:ext>
            </a:extLst>
          </p:cNvPr>
          <p:cNvSpPr>
            <a:spLocks noGrp="1"/>
          </p:cNvSpPr>
          <p:nvPr>
            <p:ph idx="1"/>
          </p:nvPr>
        </p:nvSpPr>
        <p:spPr>
          <a:xfrm>
            <a:off x="677334" y="3840480"/>
            <a:ext cx="9121986" cy="2575560"/>
          </a:xfrm>
        </p:spPr>
        <p:txBody>
          <a:bodyPr/>
          <a:lstStyle/>
          <a:p>
            <a:pPr marL="0" indent="0">
              <a:buNone/>
            </a:pPr>
            <a:r>
              <a:rPr lang="en-GB" dirty="0"/>
              <a:t>What is asthma </a:t>
            </a:r>
          </a:p>
          <a:p>
            <a:r>
              <a:rPr lang="en-GB" dirty="0"/>
              <a:t>Asthma is </a:t>
            </a:r>
            <a:r>
              <a:rPr lang="en-GB" b="1" dirty="0"/>
              <a:t>a heterogeneous disease</a:t>
            </a:r>
            <a:r>
              <a:rPr lang="en-GB" dirty="0"/>
              <a:t>,</a:t>
            </a:r>
          </a:p>
          <a:p>
            <a:r>
              <a:rPr lang="en-GB" b="1" dirty="0"/>
              <a:t>Usually</a:t>
            </a:r>
            <a:r>
              <a:rPr lang="en-GB" dirty="0"/>
              <a:t> characterized by chronic airway inflammation. </a:t>
            </a:r>
          </a:p>
          <a:p>
            <a:r>
              <a:rPr lang="en-GB" dirty="0"/>
              <a:t>It is defined by the history of respiratory symptoms, such as wheeze, shortness of breath, chest tightness and cough, </a:t>
            </a:r>
            <a:r>
              <a:rPr lang="en-GB" b="1" dirty="0"/>
              <a:t>that vary over time and in intensity</a:t>
            </a:r>
            <a:r>
              <a:rPr lang="en-GB" dirty="0"/>
              <a:t>,</a:t>
            </a:r>
          </a:p>
          <a:p>
            <a:r>
              <a:rPr lang="en-GB" dirty="0"/>
              <a:t>Together with </a:t>
            </a:r>
            <a:r>
              <a:rPr lang="en-GB" b="1" dirty="0"/>
              <a:t>variable expiratory airflow limitation</a:t>
            </a:r>
            <a:r>
              <a:rPr lang="en-GB" dirty="0"/>
              <a:t>.</a:t>
            </a:r>
          </a:p>
          <a:p>
            <a:pPr marL="0" indent="0">
              <a:buNone/>
            </a:pPr>
            <a:endParaRPr lang="en-GB" dirty="0"/>
          </a:p>
        </p:txBody>
      </p:sp>
    </p:spTree>
    <p:extLst>
      <p:ext uri="{BB962C8B-B14F-4D97-AF65-F5344CB8AC3E}">
        <p14:creationId xmlns:p14="http://schemas.microsoft.com/office/powerpoint/2010/main" val="3666873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6A8CCA-BFBA-6EC5-25B3-A9C32FFC3D50}"/>
              </a:ext>
            </a:extLst>
          </p:cNvPr>
          <p:cNvSpPr txBox="1"/>
          <p:nvPr/>
        </p:nvSpPr>
        <p:spPr>
          <a:xfrm>
            <a:off x="0" y="0"/>
            <a:ext cx="12192000" cy="6858000"/>
          </a:xfrm>
          <a:prstGeom prst="rect">
            <a:avLst/>
          </a:prstGeom>
          <a:solidFill>
            <a:schemeClr val="bg1"/>
          </a:solidFill>
        </p:spPr>
        <p:txBody>
          <a:bodyPr wrap="square" rtlCol="0">
            <a:spAutoFit/>
          </a:bodyPr>
          <a:lstStyle/>
          <a:p>
            <a:endParaRPr lang="en-GB" dirty="0"/>
          </a:p>
        </p:txBody>
      </p:sp>
      <p:pic>
        <p:nvPicPr>
          <p:cNvPr id="3" name="Picture 2">
            <a:extLst>
              <a:ext uri="{FF2B5EF4-FFF2-40B4-BE49-F238E27FC236}">
                <a16:creationId xmlns:a16="http://schemas.microsoft.com/office/drawing/2014/main" id="{4ECD3FB5-051D-40CF-9E4E-DD2BB59482DD}"/>
              </a:ext>
            </a:extLst>
          </p:cNvPr>
          <p:cNvPicPr>
            <a:picLocks noChangeAspect="1"/>
          </p:cNvPicPr>
          <p:nvPr/>
        </p:nvPicPr>
        <p:blipFill>
          <a:blip r:embed="rId2"/>
          <a:stretch>
            <a:fillRect/>
          </a:stretch>
        </p:blipFill>
        <p:spPr>
          <a:xfrm>
            <a:off x="489098" y="1184366"/>
            <a:ext cx="11374043" cy="4798421"/>
          </a:xfrm>
          <a:prstGeom prst="rect">
            <a:avLst/>
          </a:prstGeom>
        </p:spPr>
      </p:pic>
      <p:cxnSp>
        <p:nvCxnSpPr>
          <p:cNvPr id="6" name="Straight Connector 5">
            <a:extLst>
              <a:ext uri="{FF2B5EF4-FFF2-40B4-BE49-F238E27FC236}">
                <a16:creationId xmlns:a16="http://schemas.microsoft.com/office/drawing/2014/main" id="{A52B0FEE-A8E2-4CF7-AA5D-23A94627027B}"/>
              </a:ext>
            </a:extLst>
          </p:cNvPr>
          <p:cNvCxnSpPr>
            <a:cxnSpLocks/>
          </p:cNvCxnSpPr>
          <p:nvPr/>
        </p:nvCxnSpPr>
        <p:spPr>
          <a:xfrm>
            <a:off x="6327385" y="4095459"/>
            <a:ext cx="547272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E449EE0-5752-47A8-B466-7D0F4D370435}"/>
              </a:ext>
            </a:extLst>
          </p:cNvPr>
          <p:cNvCxnSpPr>
            <a:cxnSpLocks/>
          </p:cNvCxnSpPr>
          <p:nvPr/>
        </p:nvCxnSpPr>
        <p:spPr>
          <a:xfrm>
            <a:off x="914400" y="4409474"/>
            <a:ext cx="10618583"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687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6D603-2D52-4935-95DB-066BEA65112F}"/>
              </a:ext>
            </a:extLst>
          </p:cNvPr>
          <p:cNvSpPr>
            <a:spLocks noGrp="1"/>
          </p:cNvSpPr>
          <p:nvPr>
            <p:ph type="title"/>
          </p:nvPr>
        </p:nvSpPr>
        <p:spPr/>
        <p:txBody>
          <a:bodyPr/>
          <a:lstStyle/>
          <a:p>
            <a:r>
              <a:rPr lang="en-GB" dirty="0"/>
              <a:t>Take home messages</a:t>
            </a:r>
          </a:p>
        </p:txBody>
      </p:sp>
      <p:sp>
        <p:nvSpPr>
          <p:cNvPr id="3" name="Content Placeholder 2">
            <a:extLst>
              <a:ext uri="{FF2B5EF4-FFF2-40B4-BE49-F238E27FC236}">
                <a16:creationId xmlns:a16="http://schemas.microsoft.com/office/drawing/2014/main" id="{3578D8BE-9FC9-4667-8288-82D0FFB6C442}"/>
              </a:ext>
            </a:extLst>
          </p:cNvPr>
          <p:cNvSpPr>
            <a:spLocks noGrp="1"/>
          </p:cNvSpPr>
          <p:nvPr>
            <p:ph idx="1"/>
          </p:nvPr>
        </p:nvSpPr>
        <p:spPr/>
        <p:txBody>
          <a:bodyPr/>
          <a:lstStyle/>
          <a:p>
            <a:r>
              <a:rPr lang="en-GB" dirty="0"/>
              <a:t>Asthma: Respiratory symptoms </a:t>
            </a:r>
            <a:r>
              <a:rPr lang="en-GB" b="1" dirty="0"/>
              <a:t>that vary over time and in intensity, due to</a:t>
            </a:r>
            <a:r>
              <a:rPr lang="en-GB" dirty="0"/>
              <a:t> </a:t>
            </a:r>
            <a:r>
              <a:rPr lang="en-GB" b="1" dirty="0"/>
              <a:t>variable expiratory airflow limitation</a:t>
            </a:r>
            <a:endParaRPr lang="en-GB" dirty="0"/>
          </a:p>
          <a:p>
            <a:r>
              <a:rPr lang="en-GB" dirty="0"/>
              <a:t>In asthma lung function may vary in time between </a:t>
            </a:r>
            <a:r>
              <a:rPr lang="en-GB" b="1" dirty="0"/>
              <a:t>normal </a:t>
            </a:r>
            <a:r>
              <a:rPr lang="en-GB" dirty="0"/>
              <a:t>and severely obstructive in same patient</a:t>
            </a:r>
          </a:p>
          <a:p>
            <a:r>
              <a:rPr lang="en-GB" dirty="0"/>
              <a:t>Try to confirm the diagnosis before start treatment, use PEFR if no access to spirometry</a:t>
            </a:r>
          </a:p>
          <a:p>
            <a:r>
              <a:rPr lang="en-GB" dirty="0"/>
              <a:t>Treatment with low dose ICS-formoterol AIR or MART can cover majority of asthma patients </a:t>
            </a:r>
          </a:p>
        </p:txBody>
      </p:sp>
    </p:spTree>
    <p:extLst>
      <p:ext uri="{BB962C8B-B14F-4D97-AF65-F5344CB8AC3E}">
        <p14:creationId xmlns:p14="http://schemas.microsoft.com/office/powerpoint/2010/main" val="24136523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61A3C-63A4-4304-AC0A-B11C5B780320}"/>
              </a:ext>
            </a:extLst>
          </p:cNvPr>
          <p:cNvSpPr>
            <a:spLocks noGrp="1"/>
          </p:cNvSpPr>
          <p:nvPr>
            <p:ph type="title"/>
          </p:nvPr>
        </p:nvSpPr>
        <p:spPr>
          <a:xfrm>
            <a:off x="1234683" y="1994262"/>
            <a:ext cx="8596668" cy="1320800"/>
          </a:xfrm>
        </p:spPr>
        <p:txBody>
          <a:bodyPr>
            <a:normAutofit/>
          </a:bodyPr>
          <a:lstStyle/>
          <a:p>
            <a:pPr algn="ctr"/>
            <a:r>
              <a:rPr lang="en-GB" sz="4000" dirty="0"/>
              <a:t>Thanks for listening</a:t>
            </a:r>
          </a:p>
        </p:txBody>
      </p:sp>
      <p:sp>
        <p:nvSpPr>
          <p:cNvPr id="3" name="Content Placeholder 2">
            <a:extLst>
              <a:ext uri="{FF2B5EF4-FFF2-40B4-BE49-F238E27FC236}">
                <a16:creationId xmlns:a16="http://schemas.microsoft.com/office/drawing/2014/main" id="{A83E7C5A-2002-47C7-A9D8-49A12F1E8880}"/>
              </a:ext>
            </a:extLst>
          </p:cNvPr>
          <p:cNvSpPr>
            <a:spLocks noGrp="1"/>
          </p:cNvSpPr>
          <p:nvPr>
            <p:ph idx="1"/>
          </p:nvPr>
        </p:nvSpPr>
        <p:spPr>
          <a:xfrm>
            <a:off x="1234683" y="3429000"/>
            <a:ext cx="8596668" cy="2914985"/>
          </a:xfrm>
        </p:spPr>
        <p:txBody>
          <a:bodyPr>
            <a:normAutofit/>
          </a:bodyPr>
          <a:lstStyle/>
          <a:p>
            <a:pPr marL="0" indent="0" algn="ctr">
              <a:buNone/>
            </a:pPr>
            <a:r>
              <a:rPr lang="en-GB" sz="4800" dirty="0"/>
              <a:t>Any questions?</a:t>
            </a:r>
          </a:p>
        </p:txBody>
      </p:sp>
    </p:spTree>
    <p:extLst>
      <p:ext uri="{BB962C8B-B14F-4D97-AF65-F5344CB8AC3E}">
        <p14:creationId xmlns:p14="http://schemas.microsoft.com/office/powerpoint/2010/main" val="1840000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99EB3-7BAF-4722-852F-7AA9F0E5559F}"/>
              </a:ext>
            </a:extLst>
          </p:cNvPr>
          <p:cNvSpPr>
            <a:spLocks noGrp="1"/>
          </p:cNvSpPr>
          <p:nvPr>
            <p:ph type="title"/>
          </p:nvPr>
        </p:nvSpPr>
        <p:spPr/>
        <p:txBody>
          <a:bodyPr/>
          <a:lstStyle/>
          <a:p>
            <a:r>
              <a:rPr lang="en-GB" dirty="0"/>
              <a:t>Asthma</a:t>
            </a:r>
          </a:p>
        </p:txBody>
      </p:sp>
      <p:sp>
        <p:nvSpPr>
          <p:cNvPr id="3" name="Content Placeholder 2">
            <a:extLst>
              <a:ext uri="{FF2B5EF4-FFF2-40B4-BE49-F238E27FC236}">
                <a16:creationId xmlns:a16="http://schemas.microsoft.com/office/drawing/2014/main" id="{09193A2B-9C7C-4475-A4E6-453A3588E771}"/>
              </a:ext>
            </a:extLst>
          </p:cNvPr>
          <p:cNvSpPr>
            <a:spLocks noGrp="1"/>
          </p:cNvSpPr>
          <p:nvPr>
            <p:ph idx="1"/>
          </p:nvPr>
        </p:nvSpPr>
        <p:spPr/>
        <p:txBody>
          <a:bodyPr>
            <a:normAutofit/>
          </a:bodyPr>
          <a:lstStyle/>
          <a:p>
            <a:r>
              <a:rPr lang="en-GB" dirty="0"/>
              <a:t>Asthma is a common, chronic respiratory disease affecting 1-29% of the population in different countries. (12% in UK)</a:t>
            </a:r>
          </a:p>
          <a:p>
            <a:r>
              <a:rPr lang="en-GB" dirty="0"/>
              <a:t>One or more of asthma symptoms may predominate.</a:t>
            </a:r>
          </a:p>
          <a:p>
            <a:r>
              <a:rPr lang="en-GB" dirty="0"/>
              <a:t>Respiratory symptoms of asthma are often non-specific</a:t>
            </a:r>
          </a:p>
          <a:p>
            <a:pPr lvl="1"/>
            <a:r>
              <a:rPr lang="en-GB" dirty="0"/>
              <a:t>Multiple differential diagnosis for cough and dyspnoea </a:t>
            </a:r>
          </a:p>
          <a:p>
            <a:r>
              <a:rPr lang="en-GB" dirty="0"/>
              <a:t>Over diagnosis and under-diagnosis of asthma are common </a:t>
            </a:r>
          </a:p>
          <a:p>
            <a:r>
              <a:rPr lang="en-GB" dirty="0"/>
              <a:t>Peak Expiratory Flow (PEF) although is less reliable than spirometry in asthma but better than nothing  </a:t>
            </a:r>
          </a:p>
          <a:p>
            <a:pPr lvl="1"/>
            <a:r>
              <a:rPr lang="en-GB" sz="1400" dirty="0"/>
              <a:t>“</a:t>
            </a:r>
            <a:r>
              <a:rPr lang="en-GB" sz="1400" dirty="0">
                <a:solidFill>
                  <a:srgbClr val="212121"/>
                </a:solidFill>
                <a:latin typeface="BlinkMacSystemFont"/>
              </a:rPr>
              <a:t> The sensitivity of spirometry was 0.97 and that of PEFR was 0.95 (p = 0.721), whereas the specificity of spirometry was 0.37 and that of PEFR was 0.28 (p = 0.227). Both tests yielded the same results for the positive predictive value (0.98)”. </a:t>
            </a:r>
            <a:endParaRPr lang="en-GB" dirty="0"/>
          </a:p>
        </p:txBody>
      </p:sp>
    </p:spTree>
    <p:extLst>
      <p:ext uri="{BB962C8B-B14F-4D97-AF65-F5344CB8AC3E}">
        <p14:creationId xmlns:p14="http://schemas.microsoft.com/office/powerpoint/2010/main" val="2357576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8E953-FC4F-4119-8CD4-A405D3A25D76}"/>
              </a:ext>
            </a:extLst>
          </p:cNvPr>
          <p:cNvSpPr>
            <a:spLocks noGrp="1"/>
          </p:cNvSpPr>
          <p:nvPr>
            <p:ph type="title"/>
          </p:nvPr>
        </p:nvSpPr>
        <p:spPr/>
        <p:txBody>
          <a:bodyPr/>
          <a:lstStyle/>
          <a:p>
            <a:r>
              <a:rPr lang="en-GB" dirty="0"/>
              <a:t>Clinical Phenotypes of asthma</a:t>
            </a:r>
          </a:p>
        </p:txBody>
      </p:sp>
      <p:sp>
        <p:nvSpPr>
          <p:cNvPr id="3" name="Content Placeholder 2">
            <a:extLst>
              <a:ext uri="{FF2B5EF4-FFF2-40B4-BE49-F238E27FC236}">
                <a16:creationId xmlns:a16="http://schemas.microsoft.com/office/drawing/2014/main" id="{12A5D25F-9990-473C-BBC5-D717FE31ED2A}"/>
              </a:ext>
            </a:extLst>
          </p:cNvPr>
          <p:cNvSpPr>
            <a:spLocks noGrp="1"/>
          </p:cNvSpPr>
          <p:nvPr>
            <p:ph idx="1"/>
          </p:nvPr>
        </p:nvSpPr>
        <p:spPr/>
        <p:txBody>
          <a:bodyPr>
            <a:normAutofit fontScale="70000" lnSpcReduction="20000"/>
          </a:bodyPr>
          <a:lstStyle/>
          <a:p>
            <a:r>
              <a:rPr lang="en-GB" dirty="0"/>
              <a:t>Allergic asthma: This most easy recognised</a:t>
            </a:r>
          </a:p>
          <a:p>
            <a:pPr lvl="1"/>
            <a:r>
              <a:rPr lang="en-GB" dirty="0"/>
              <a:t>Commences early in life</a:t>
            </a:r>
          </a:p>
          <a:p>
            <a:pPr lvl="1"/>
            <a:r>
              <a:rPr lang="en-GB" dirty="0"/>
              <a:t>F/Hx of atopy</a:t>
            </a:r>
          </a:p>
          <a:p>
            <a:pPr lvl="1"/>
            <a:r>
              <a:rPr lang="en-GB" dirty="0"/>
              <a:t>High eosinophilic airway inflammatory </a:t>
            </a:r>
          </a:p>
          <a:p>
            <a:pPr lvl="1"/>
            <a:r>
              <a:rPr lang="en-GB" dirty="0"/>
              <a:t>Respond well to ICS treatment</a:t>
            </a:r>
          </a:p>
          <a:p>
            <a:r>
              <a:rPr lang="en-GB" dirty="0"/>
              <a:t>Non-allergic asthma</a:t>
            </a:r>
          </a:p>
          <a:p>
            <a:pPr lvl="1"/>
            <a:r>
              <a:rPr lang="en-GB" dirty="0"/>
              <a:t>Asthma that is not associated with allergy</a:t>
            </a:r>
          </a:p>
          <a:p>
            <a:pPr lvl="1"/>
            <a:r>
              <a:rPr lang="en-GB" dirty="0"/>
              <a:t>The cellular profile of the sputum of these patients may be neutrophilic</a:t>
            </a:r>
          </a:p>
          <a:p>
            <a:pPr lvl="1"/>
            <a:r>
              <a:rPr lang="en-GB" dirty="0"/>
              <a:t>Often demonstrate a lesser short-term response to ICS</a:t>
            </a:r>
          </a:p>
          <a:p>
            <a:r>
              <a:rPr lang="en-GB" dirty="0"/>
              <a:t>Cough variant asthma and cough predominant asthma</a:t>
            </a:r>
          </a:p>
          <a:p>
            <a:pPr lvl="1"/>
            <a:r>
              <a:rPr lang="en-GB" dirty="0"/>
              <a:t>Cough may be the only symptom of asthma</a:t>
            </a:r>
          </a:p>
          <a:p>
            <a:pPr lvl="1"/>
            <a:r>
              <a:rPr lang="en-GB" dirty="0"/>
              <a:t>Spirometry usually normal</a:t>
            </a:r>
          </a:p>
          <a:p>
            <a:pPr lvl="1"/>
            <a:r>
              <a:rPr lang="en-GB" dirty="0"/>
              <a:t>Variable airflow limitation may be absent apart from during bronchial provocation testing</a:t>
            </a:r>
          </a:p>
          <a:p>
            <a:pPr marL="0" indent="0">
              <a:buNone/>
            </a:pPr>
            <a:r>
              <a:rPr lang="en-GB" dirty="0"/>
              <a:t>	</a:t>
            </a:r>
          </a:p>
        </p:txBody>
      </p:sp>
    </p:spTree>
    <p:extLst>
      <p:ext uri="{BB962C8B-B14F-4D97-AF65-F5344CB8AC3E}">
        <p14:creationId xmlns:p14="http://schemas.microsoft.com/office/powerpoint/2010/main" val="3331089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42E5F-B0CA-459A-9418-49DAD3082E94}"/>
              </a:ext>
            </a:extLst>
          </p:cNvPr>
          <p:cNvSpPr>
            <a:spLocks noGrp="1"/>
          </p:cNvSpPr>
          <p:nvPr>
            <p:ph type="title"/>
          </p:nvPr>
        </p:nvSpPr>
        <p:spPr/>
        <p:txBody>
          <a:bodyPr/>
          <a:lstStyle/>
          <a:p>
            <a:r>
              <a:rPr lang="en-GB" dirty="0"/>
              <a:t>Clinical Phenotypes of asthma</a:t>
            </a:r>
          </a:p>
        </p:txBody>
      </p:sp>
      <p:sp>
        <p:nvSpPr>
          <p:cNvPr id="3" name="Content Placeholder 2">
            <a:extLst>
              <a:ext uri="{FF2B5EF4-FFF2-40B4-BE49-F238E27FC236}">
                <a16:creationId xmlns:a16="http://schemas.microsoft.com/office/drawing/2014/main" id="{2E201F56-CC43-4AFA-97A8-4368BBE48521}"/>
              </a:ext>
            </a:extLst>
          </p:cNvPr>
          <p:cNvSpPr>
            <a:spLocks noGrp="1"/>
          </p:cNvSpPr>
          <p:nvPr>
            <p:ph idx="1"/>
          </p:nvPr>
        </p:nvSpPr>
        <p:spPr>
          <a:xfrm>
            <a:off x="677334" y="1469571"/>
            <a:ext cx="8596668" cy="5568043"/>
          </a:xfrm>
        </p:spPr>
        <p:txBody>
          <a:bodyPr>
            <a:normAutofit fontScale="92500" lnSpcReduction="10000"/>
          </a:bodyPr>
          <a:lstStyle/>
          <a:p>
            <a:r>
              <a:rPr lang="en-GB" dirty="0"/>
              <a:t>Adult-onset (late-onset) asthma</a:t>
            </a:r>
          </a:p>
          <a:p>
            <a:pPr lvl="1"/>
            <a:r>
              <a:rPr lang="en-GB" dirty="0"/>
              <a:t>Asthma first time presented in adult life</a:t>
            </a:r>
          </a:p>
          <a:p>
            <a:pPr lvl="1"/>
            <a:r>
              <a:rPr lang="en-GB" dirty="0"/>
              <a:t>More in women</a:t>
            </a:r>
          </a:p>
          <a:p>
            <a:pPr lvl="1"/>
            <a:r>
              <a:rPr lang="en-GB" dirty="0"/>
              <a:t>Usually no allergies </a:t>
            </a:r>
          </a:p>
          <a:p>
            <a:pPr lvl="1"/>
            <a:r>
              <a:rPr lang="en-GB" dirty="0"/>
              <a:t>Often required high dose of ICS</a:t>
            </a:r>
          </a:p>
          <a:p>
            <a:pPr lvl="1"/>
            <a:r>
              <a:rPr lang="en-GB" dirty="0"/>
              <a:t>Occupational asthma should be ruled out in patients presenting with adult-onset asthma</a:t>
            </a:r>
          </a:p>
          <a:p>
            <a:r>
              <a:rPr lang="en-GB" dirty="0"/>
              <a:t>Asthma with persistent airflow limitation</a:t>
            </a:r>
          </a:p>
          <a:p>
            <a:pPr lvl="1"/>
            <a:r>
              <a:rPr lang="en-GB" dirty="0"/>
              <a:t>Some patients with long-standing asthma develop airflow limitation that is persistent or incompletely reversible</a:t>
            </a:r>
          </a:p>
          <a:p>
            <a:pPr lvl="1"/>
            <a:r>
              <a:rPr lang="en-GB" dirty="0"/>
              <a:t>This is thought to be due to airway wall remodelling</a:t>
            </a:r>
          </a:p>
          <a:p>
            <a:pPr lvl="1"/>
            <a:r>
              <a:rPr lang="en-GB" dirty="0"/>
              <a:t>Features of both asthma and chronic obstructive pulmonary disease</a:t>
            </a:r>
          </a:p>
          <a:p>
            <a:r>
              <a:rPr lang="en-GB" dirty="0"/>
              <a:t>Asthma with obesity*</a:t>
            </a:r>
          </a:p>
          <a:p>
            <a:pPr lvl="1"/>
            <a:r>
              <a:rPr lang="en-GB" dirty="0"/>
              <a:t>Obesity is most common co-morbidity (38% in USA)</a:t>
            </a:r>
          </a:p>
          <a:p>
            <a:pPr lvl="1"/>
            <a:r>
              <a:rPr lang="en-GB" dirty="0"/>
              <a:t>Worse respiratory symptoms and poor control</a:t>
            </a:r>
          </a:p>
          <a:p>
            <a:pPr lvl="1"/>
            <a:r>
              <a:rPr lang="en-GB" dirty="0"/>
              <a:t>Increased risk for asthma exacerbations</a:t>
            </a:r>
          </a:p>
          <a:p>
            <a:pPr lvl="1"/>
            <a:r>
              <a:rPr lang="en-GB" dirty="0"/>
              <a:t>Poor response to therapy</a:t>
            </a:r>
          </a:p>
          <a:p>
            <a:pPr lvl="1"/>
            <a:endParaRPr lang="en-GB" dirty="0"/>
          </a:p>
          <a:p>
            <a:pPr marL="457200" lvl="1" indent="0">
              <a:buNone/>
            </a:pPr>
            <a:endParaRPr lang="en-GB" dirty="0"/>
          </a:p>
        </p:txBody>
      </p:sp>
      <p:sp>
        <p:nvSpPr>
          <p:cNvPr id="4" name="Rectangle 3">
            <a:extLst>
              <a:ext uri="{FF2B5EF4-FFF2-40B4-BE49-F238E27FC236}">
                <a16:creationId xmlns:a16="http://schemas.microsoft.com/office/drawing/2014/main" id="{89CA6352-5212-43C7-906F-E0CC852FBE06}"/>
              </a:ext>
            </a:extLst>
          </p:cNvPr>
          <p:cNvSpPr/>
          <p:nvPr/>
        </p:nvSpPr>
        <p:spPr>
          <a:xfrm>
            <a:off x="8474529" y="4486940"/>
            <a:ext cx="3363685" cy="2158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dirty="0">
                <a:solidFill>
                  <a:schemeClr val="tx1"/>
                </a:solidFill>
              </a:rPr>
              <a:t>*</a:t>
            </a:r>
            <a:r>
              <a:rPr lang="en-GB" b="1" dirty="0">
                <a:solidFill>
                  <a:schemeClr val="tx1"/>
                </a:solidFill>
              </a:rPr>
              <a:t>Asthma and obesity: mechanisms and clinical implications</a:t>
            </a:r>
          </a:p>
          <a:p>
            <a:r>
              <a:rPr lang="en-GB" dirty="0">
                <a:solidFill>
                  <a:schemeClr val="tx1"/>
                </a:solidFill>
                <a:hlinkClick r:id="rId2">
                  <a:extLst>
                    <a:ext uri="{A12FA001-AC4F-418D-AE19-62706E023703}">
                      <ahyp:hlinkClr xmlns:ahyp="http://schemas.microsoft.com/office/drawing/2018/hyperlinkcolor" val="tx"/>
                    </a:ext>
                  </a:extLst>
                </a:hlinkClick>
              </a:rPr>
              <a:t>Cynthia Wilson Baffi</a:t>
            </a:r>
            <a:r>
              <a:rPr lang="en-GB" dirty="0">
                <a:solidFill>
                  <a:schemeClr val="tx1"/>
                </a:solidFill>
              </a:rPr>
              <a:t>, </a:t>
            </a:r>
          </a:p>
          <a:p>
            <a:r>
              <a:rPr lang="en-GB" dirty="0">
                <a:solidFill>
                  <a:schemeClr val="tx1"/>
                </a:solidFill>
                <a:hlinkClick r:id="rId3">
                  <a:extLst>
                    <a:ext uri="{A12FA001-AC4F-418D-AE19-62706E023703}">
                      <ahyp:hlinkClr xmlns:ahyp="http://schemas.microsoft.com/office/drawing/2018/hyperlinkcolor" val="tx"/>
                    </a:ext>
                  </a:extLst>
                </a:hlinkClick>
              </a:rPr>
              <a:t>Daniel Efrain Winnica</a:t>
            </a:r>
            <a:r>
              <a:rPr lang="en-GB" dirty="0">
                <a:solidFill>
                  <a:schemeClr val="tx1"/>
                </a:solidFill>
              </a:rPr>
              <a:t> &amp; </a:t>
            </a:r>
          </a:p>
          <a:p>
            <a:r>
              <a:rPr lang="en-GB" dirty="0">
                <a:solidFill>
                  <a:schemeClr val="tx1"/>
                </a:solidFill>
                <a:hlinkClick r:id="rId4">
                  <a:extLst>
                    <a:ext uri="{A12FA001-AC4F-418D-AE19-62706E023703}">
                      <ahyp:hlinkClr xmlns:ahyp="http://schemas.microsoft.com/office/drawing/2018/hyperlinkcolor" val="tx"/>
                    </a:ext>
                  </a:extLst>
                </a:hlinkClick>
              </a:rPr>
              <a:t>Fernando Holguin</a:t>
            </a:r>
            <a:r>
              <a:rPr lang="en-GB" dirty="0">
                <a:solidFill>
                  <a:schemeClr val="tx1"/>
                </a:solidFill>
              </a:rPr>
              <a:t> </a:t>
            </a:r>
          </a:p>
          <a:p>
            <a:r>
              <a:rPr lang="en-GB" i="1" dirty="0">
                <a:solidFill>
                  <a:schemeClr val="tx1"/>
                </a:solidFill>
                <a:hlinkClick r:id="rId5">
                  <a:extLst>
                    <a:ext uri="{A12FA001-AC4F-418D-AE19-62706E023703}">
                      <ahyp:hlinkClr xmlns:ahyp="http://schemas.microsoft.com/office/drawing/2018/hyperlinkcolor" val="tx"/>
                    </a:ext>
                  </a:extLst>
                </a:hlinkClick>
              </a:rPr>
              <a:t>Asthma Research and Practice</a:t>
            </a:r>
            <a:r>
              <a:rPr lang="en-GB" dirty="0">
                <a:solidFill>
                  <a:schemeClr val="tx1"/>
                </a:solidFill>
              </a:rPr>
              <a:t> </a:t>
            </a:r>
          </a:p>
          <a:p>
            <a:endParaRPr lang="en-GB" dirty="0"/>
          </a:p>
        </p:txBody>
      </p:sp>
    </p:spTree>
    <p:extLst>
      <p:ext uri="{BB962C8B-B14F-4D97-AF65-F5344CB8AC3E}">
        <p14:creationId xmlns:p14="http://schemas.microsoft.com/office/powerpoint/2010/main" val="1581543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BBA5A-2731-4D04-A504-1ACCED396896}"/>
              </a:ext>
            </a:extLst>
          </p:cNvPr>
          <p:cNvSpPr>
            <a:spLocks noGrp="1"/>
          </p:cNvSpPr>
          <p:nvPr>
            <p:ph type="title"/>
          </p:nvPr>
        </p:nvSpPr>
        <p:spPr/>
        <p:txBody>
          <a:bodyPr/>
          <a:lstStyle/>
          <a:p>
            <a:r>
              <a:rPr lang="en-GB" dirty="0"/>
              <a:t>Differential Diagnoses of asthma</a:t>
            </a:r>
          </a:p>
        </p:txBody>
      </p:sp>
      <p:sp>
        <p:nvSpPr>
          <p:cNvPr id="3" name="Content Placeholder 2">
            <a:extLst>
              <a:ext uri="{FF2B5EF4-FFF2-40B4-BE49-F238E27FC236}">
                <a16:creationId xmlns:a16="http://schemas.microsoft.com/office/drawing/2014/main" id="{6F3E8116-793A-43C1-8D0F-6C8E6792ECC3}"/>
              </a:ext>
            </a:extLst>
          </p:cNvPr>
          <p:cNvSpPr>
            <a:spLocks noGrp="1"/>
          </p:cNvSpPr>
          <p:nvPr>
            <p:ph idx="1"/>
          </p:nvPr>
        </p:nvSpPr>
        <p:spPr>
          <a:xfrm>
            <a:off x="677334" y="1562501"/>
            <a:ext cx="8596668" cy="4563979"/>
          </a:xfrm>
        </p:spPr>
        <p:txBody>
          <a:bodyPr>
            <a:normAutofit fontScale="70000" lnSpcReduction="20000"/>
          </a:bodyPr>
          <a:lstStyle/>
          <a:p>
            <a:pPr marL="0" indent="0">
              <a:buNone/>
            </a:pPr>
            <a:r>
              <a:rPr lang="en-GB" dirty="0"/>
              <a:t>The differential diagnosis  in a patient with suspected asthma varies with age.  Any of these alternative diagnoses may also be found together with asthma.</a:t>
            </a:r>
          </a:p>
          <a:p>
            <a:pPr marL="0" indent="0">
              <a:buNone/>
            </a:pPr>
            <a:endParaRPr lang="en-GB" sz="100" dirty="0"/>
          </a:p>
          <a:p>
            <a:pPr marL="0" indent="0">
              <a:buNone/>
            </a:pPr>
            <a:r>
              <a:rPr lang="en-GB" dirty="0"/>
              <a:t>For patients adolescents and adults: </a:t>
            </a:r>
          </a:p>
          <a:p>
            <a:r>
              <a:rPr lang="en-GB" dirty="0"/>
              <a:t>Chronic upper airway cough syndrome</a:t>
            </a:r>
          </a:p>
          <a:p>
            <a:r>
              <a:rPr lang="en-GB" dirty="0"/>
              <a:t>Inducible laryngeal obstruction</a:t>
            </a:r>
          </a:p>
          <a:p>
            <a:r>
              <a:rPr lang="en-GB" dirty="0"/>
              <a:t>Hyperventilation, dysfunctional breathing</a:t>
            </a:r>
          </a:p>
          <a:p>
            <a:r>
              <a:rPr lang="en-GB" dirty="0"/>
              <a:t>Bronchiectasis</a:t>
            </a:r>
          </a:p>
          <a:p>
            <a:r>
              <a:rPr lang="en-GB" dirty="0"/>
              <a:t>Cystic fibrosis</a:t>
            </a:r>
          </a:p>
          <a:p>
            <a:r>
              <a:rPr lang="en-GB" dirty="0"/>
              <a:t>Heart failure</a:t>
            </a:r>
          </a:p>
          <a:p>
            <a:r>
              <a:rPr lang="en-GB" dirty="0"/>
              <a:t>COPD</a:t>
            </a:r>
          </a:p>
          <a:p>
            <a:r>
              <a:rPr lang="en-GB" dirty="0"/>
              <a:t>Inhaled foreign body</a:t>
            </a:r>
          </a:p>
          <a:p>
            <a:r>
              <a:rPr lang="en-GB" dirty="0"/>
              <a:t>PE</a:t>
            </a:r>
          </a:p>
          <a:p>
            <a:r>
              <a:rPr lang="en-GB" dirty="0"/>
              <a:t>TB</a:t>
            </a:r>
          </a:p>
          <a:p>
            <a:r>
              <a:rPr lang="en-GB" dirty="0"/>
              <a:t>Pertussis</a:t>
            </a:r>
          </a:p>
          <a:p>
            <a:r>
              <a:rPr lang="en-GB" dirty="0"/>
              <a:t>Tracheomalacia</a:t>
            </a:r>
          </a:p>
          <a:p>
            <a:r>
              <a:rPr lang="en-GB" dirty="0"/>
              <a:t>Other</a:t>
            </a:r>
          </a:p>
        </p:txBody>
      </p:sp>
    </p:spTree>
    <p:extLst>
      <p:ext uri="{BB962C8B-B14F-4D97-AF65-F5344CB8AC3E}">
        <p14:creationId xmlns:p14="http://schemas.microsoft.com/office/powerpoint/2010/main" val="3089058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69E09-C050-4425-A7A3-F79E41A885FE}"/>
              </a:ext>
            </a:extLst>
          </p:cNvPr>
          <p:cNvSpPr>
            <a:spLocks noGrp="1"/>
          </p:cNvSpPr>
          <p:nvPr>
            <p:ph type="title"/>
          </p:nvPr>
        </p:nvSpPr>
        <p:spPr/>
        <p:txBody>
          <a:bodyPr/>
          <a:lstStyle/>
          <a:p>
            <a:r>
              <a:rPr lang="en-GB" dirty="0"/>
              <a:t>Diagnosis of asthma</a:t>
            </a:r>
          </a:p>
        </p:txBody>
      </p:sp>
      <p:sp>
        <p:nvSpPr>
          <p:cNvPr id="3" name="Content Placeholder 2">
            <a:extLst>
              <a:ext uri="{FF2B5EF4-FFF2-40B4-BE49-F238E27FC236}">
                <a16:creationId xmlns:a16="http://schemas.microsoft.com/office/drawing/2014/main" id="{09AB2C34-34E0-412B-BA3B-F3930E6B1CDE}"/>
              </a:ext>
            </a:extLst>
          </p:cNvPr>
          <p:cNvSpPr>
            <a:spLocks noGrp="1"/>
          </p:cNvSpPr>
          <p:nvPr>
            <p:ph idx="1"/>
          </p:nvPr>
        </p:nvSpPr>
        <p:spPr/>
        <p:txBody>
          <a:bodyPr/>
          <a:lstStyle/>
          <a:p>
            <a:r>
              <a:rPr lang="en-GB" dirty="0"/>
              <a:t>Making the diagnosis of asthma before treatment is started unless patient has severely uncontrolled respiratory symptoms</a:t>
            </a:r>
          </a:p>
          <a:p>
            <a:r>
              <a:rPr lang="en-GB" dirty="0"/>
              <a:t>It is often more difficult to confirm a diagnosis of asthma once the patient has been started on inhaled corticosteroid (ICS)-containing treatment, </a:t>
            </a:r>
          </a:p>
          <a:p>
            <a:pPr lvl="1"/>
            <a:r>
              <a:rPr lang="en-GB" dirty="0"/>
              <a:t>this reduces variability of both symptoms and lung function </a:t>
            </a:r>
          </a:p>
        </p:txBody>
      </p:sp>
    </p:spTree>
    <p:extLst>
      <p:ext uri="{BB962C8B-B14F-4D97-AF65-F5344CB8AC3E}">
        <p14:creationId xmlns:p14="http://schemas.microsoft.com/office/powerpoint/2010/main" val="148956410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20203</TotalTime>
  <Words>3037</Words>
  <Application>Microsoft Office PowerPoint</Application>
  <PresentationFormat>Widescreen</PresentationFormat>
  <Paragraphs>315</Paragraphs>
  <Slides>42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BlinkMacSystemFont</vt:lpstr>
      <vt:lpstr>Calibri</vt:lpstr>
      <vt:lpstr>Trebuchet MS</vt:lpstr>
      <vt:lpstr>Wingdings 3</vt:lpstr>
      <vt:lpstr>Facet</vt:lpstr>
      <vt:lpstr>Asthma guidelines review and case presentation</vt:lpstr>
      <vt:lpstr>PowerPoint Presentation</vt:lpstr>
      <vt:lpstr>PowerPoint Presentation</vt:lpstr>
      <vt:lpstr>Asthma guidelines Review GINA 2024 (GINA was established by the World Health Organization and the US National Heart Lung and Blood institute in 1993 to improve asthma awareness, prevention, and management worldwide.)</vt:lpstr>
      <vt:lpstr>Asthma</vt:lpstr>
      <vt:lpstr>Clinical Phenotypes of asthma</vt:lpstr>
      <vt:lpstr>Clinical Phenotypes of asthma</vt:lpstr>
      <vt:lpstr>Differential Diagnoses of asthma</vt:lpstr>
      <vt:lpstr>Diagnosis of asthma</vt:lpstr>
      <vt:lpstr>Criteria for initial diagnosis of asthma </vt:lpstr>
      <vt:lpstr>Criteria for initial diagnosis of asthma </vt:lpstr>
      <vt:lpstr>One or more of the following tests to confirm variable air flow limitation </vt:lpstr>
      <vt:lpstr>Other tests </vt:lpstr>
      <vt:lpstr>Assessment of asthma </vt:lpstr>
      <vt:lpstr>How to assess a patient’s asthma </vt:lpstr>
      <vt:lpstr>PowerPoint Presentation</vt:lpstr>
      <vt:lpstr>PowerPoint Presentation</vt:lpstr>
      <vt:lpstr>Cont.  Assessment a patient’s asthma </vt:lpstr>
      <vt:lpstr>Cont.  Assessment a patient`s asthma  </vt:lpstr>
      <vt:lpstr>Goals of asthma management</vt:lpstr>
      <vt:lpstr>Non-pharmacological Treatment strategies </vt:lpstr>
      <vt:lpstr>Medications and Strategies for adults and adolescents</vt:lpstr>
      <vt:lpstr>Treatment tracks for adults and adolescents</vt:lpstr>
      <vt:lpstr>PowerPoint Presentation</vt:lpstr>
      <vt:lpstr>Track-1 treatment </vt:lpstr>
      <vt:lpstr>PowerPoint Presentation</vt:lpstr>
      <vt:lpstr>PowerPoint Presentation</vt:lpstr>
      <vt:lpstr>Track-1 treatment </vt:lpstr>
      <vt:lpstr>PowerPoint Presentation</vt:lpstr>
      <vt:lpstr>Track-1 and 2 treatment  Step-5</vt:lpstr>
      <vt:lpstr>Initial asthma treatment for adults and adolescents </vt:lpstr>
      <vt:lpstr>Medications and doses for GINA Track-1</vt:lpstr>
      <vt:lpstr>Different ICS low, medium, high doses</vt:lpstr>
      <vt:lpstr>Stepping Up or Down </vt:lpstr>
      <vt:lpstr>Investigating poor symptom control and /or exacerbation despite treatment</vt:lpstr>
      <vt:lpstr>When to refer to expert opinion </vt:lpstr>
      <vt:lpstr>PowerPoint Presentation</vt:lpstr>
      <vt:lpstr>History review of Mr. DE</vt:lpstr>
      <vt:lpstr>Cont: Mr DE</vt:lpstr>
      <vt:lpstr>PowerPoint Presentation</vt:lpstr>
      <vt:lpstr>Take home messages</vt:lpstr>
      <vt:lpstr>Thanks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Asthma guidelines review and case presentation</dc:title>
  <dc:creator>HAZIM MAHDI</dc:creator>
  <cp:lastModifiedBy>SMITH, Emma (BHF LUNDWOOD SURGERY)</cp:lastModifiedBy>
  <cp:revision>139</cp:revision>
  <dcterms:created xsi:type="dcterms:W3CDTF">2024-11-03T10:06:08Z</dcterms:created>
  <dcterms:modified xsi:type="dcterms:W3CDTF">2024-11-18T09:36:23Z</dcterms:modified>
</cp:coreProperties>
</file>