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6" r:id="rId6"/>
    <p:sldId id="265" r:id="rId7"/>
    <p:sldId id="257" r:id="rId8"/>
    <p:sldId id="262" r:id="rId9"/>
    <p:sldId id="263" r:id="rId10"/>
    <p:sldId id="260" r:id="rId11"/>
    <p:sldId id="268" r:id="rId12"/>
    <p:sldId id="261"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55A2"/>
    <a:srgbClr val="2C59A6"/>
    <a:srgbClr val="FFDF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2E9B5C-CD1D-48D4-8DBF-C5C84AC20AA9}" v="32" dt="2024-01-17T11:53:51.5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ke , Jessica (EHWB LEAD PERINATAL MH &amp;PI RELATIONSHIPS)" userId="0113f0b4-fc38-4a70-aa5e-31460a4068d4" providerId="ADAL" clId="{0B2E9B5C-CD1D-48D4-8DBF-C5C84AC20AA9}"/>
    <pc:docChg chg="undo custSel addSld delSld modSld sldOrd">
      <pc:chgData name="Clarke , Jessica (EHWB LEAD PERINATAL MH &amp;PI RELATIONSHIPS)" userId="0113f0b4-fc38-4a70-aa5e-31460a4068d4" providerId="ADAL" clId="{0B2E9B5C-CD1D-48D4-8DBF-C5C84AC20AA9}" dt="2024-01-17T11:54:31.812" v="5713" actId="20577"/>
      <pc:docMkLst>
        <pc:docMk/>
      </pc:docMkLst>
      <pc:sldChg chg="modSp mod">
        <pc:chgData name="Clarke , Jessica (EHWB LEAD PERINATAL MH &amp;PI RELATIONSHIPS)" userId="0113f0b4-fc38-4a70-aa5e-31460a4068d4" providerId="ADAL" clId="{0B2E9B5C-CD1D-48D4-8DBF-C5C84AC20AA9}" dt="2024-01-17T11:54:31.812" v="5713" actId="20577"/>
        <pc:sldMkLst>
          <pc:docMk/>
          <pc:sldMk cId="1769579883" sldId="256"/>
        </pc:sldMkLst>
        <pc:spChg chg="mod">
          <ac:chgData name="Clarke , Jessica (EHWB LEAD PERINATAL MH &amp;PI RELATIONSHIPS)" userId="0113f0b4-fc38-4a70-aa5e-31460a4068d4" providerId="ADAL" clId="{0B2E9B5C-CD1D-48D4-8DBF-C5C84AC20AA9}" dt="2024-01-17T11:54:28.159" v="5704" actId="20577"/>
          <ac:spMkLst>
            <pc:docMk/>
            <pc:sldMk cId="1769579883" sldId="256"/>
            <ac:spMk id="2" creationId="{269B63F2-A3EC-C84F-D97D-EC5E82F5F99A}"/>
          </ac:spMkLst>
        </pc:spChg>
        <pc:spChg chg="mod">
          <ac:chgData name="Clarke , Jessica (EHWB LEAD PERINATAL MH &amp;PI RELATIONSHIPS)" userId="0113f0b4-fc38-4a70-aa5e-31460a4068d4" providerId="ADAL" clId="{0B2E9B5C-CD1D-48D4-8DBF-C5C84AC20AA9}" dt="2024-01-17T11:54:31.812" v="5713" actId="20577"/>
          <ac:spMkLst>
            <pc:docMk/>
            <pc:sldMk cId="1769579883" sldId="256"/>
            <ac:spMk id="3" creationId="{C1323B08-81D3-7B11-D719-85D9BBF40F27}"/>
          </ac:spMkLst>
        </pc:spChg>
      </pc:sldChg>
      <pc:sldChg chg="addSp delSp modSp mod">
        <pc:chgData name="Clarke , Jessica (EHWB LEAD PERINATAL MH &amp;PI RELATIONSHIPS)" userId="0113f0b4-fc38-4a70-aa5e-31460a4068d4" providerId="ADAL" clId="{0B2E9B5C-CD1D-48D4-8DBF-C5C84AC20AA9}" dt="2024-01-17T11:40:35.433" v="4497" actId="33524"/>
        <pc:sldMkLst>
          <pc:docMk/>
          <pc:sldMk cId="1780400346" sldId="257"/>
        </pc:sldMkLst>
        <pc:spChg chg="del mod">
          <ac:chgData name="Clarke , Jessica (EHWB LEAD PERINATAL MH &amp;PI RELATIONSHIPS)" userId="0113f0b4-fc38-4a70-aa5e-31460a4068d4" providerId="ADAL" clId="{0B2E9B5C-CD1D-48D4-8DBF-C5C84AC20AA9}" dt="2024-01-17T10:18:22.628" v="1204" actId="478"/>
          <ac:spMkLst>
            <pc:docMk/>
            <pc:sldMk cId="1780400346" sldId="257"/>
            <ac:spMk id="3" creationId="{CFF255D1-51D9-06F8-69A8-10E5A0D0F6AC}"/>
          </ac:spMkLst>
        </pc:spChg>
        <pc:spChg chg="mod">
          <ac:chgData name="Clarke , Jessica (EHWB LEAD PERINATAL MH &amp;PI RELATIONSHIPS)" userId="0113f0b4-fc38-4a70-aa5e-31460a4068d4" providerId="ADAL" clId="{0B2E9B5C-CD1D-48D4-8DBF-C5C84AC20AA9}" dt="2024-01-17T11:40:35.433" v="4497" actId="33524"/>
          <ac:spMkLst>
            <pc:docMk/>
            <pc:sldMk cId="1780400346" sldId="257"/>
            <ac:spMk id="5" creationId="{EA93C2B6-4DD1-ACB3-903E-1EA6CCD88DCD}"/>
          </ac:spMkLst>
        </pc:spChg>
        <pc:spChg chg="add del mod">
          <ac:chgData name="Clarke , Jessica (EHWB LEAD PERINATAL MH &amp;PI RELATIONSHIPS)" userId="0113f0b4-fc38-4a70-aa5e-31460a4068d4" providerId="ADAL" clId="{0B2E9B5C-CD1D-48D4-8DBF-C5C84AC20AA9}" dt="2024-01-17T10:18:27.923" v="1206" actId="478"/>
          <ac:spMkLst>
            <pc:docMk/>
            <pc:sldMk cId="1780400346" sldId="257"/>
            <ac:spMk id="7" creationId="{CDEACEEF-E6CA-F42E-E6E5-3ECB6000CD8D}"/>
          </ac:spMkLst>
        </pc:spChg>
      </pc:sldChg>
      <pc:sldChg chg="del">
        <pc:chgData name="Clarke , Jessica (EHWB LEAD PERINATAL MH &amp;PI RELATIONSHIPS)" userId="0113f0b4-fc38-4a70-aa5e-31460a4068d4" providerId="ADAL" clId="{0B2E9B5C-CD1D-48D4-8DBF-C5C84AC20AA9}" dt="2024-01-17T11:04:47.574" v="1731" actId="2696"/>
        <pc:sldMkLst>
          <pc:docMk/>
          <pc:sldMk cId="1356099498" sldId="259"/>
        </pc:sldMkLst>
      </pc:sldChg>
      <pc:sldChg chg="modSp mod">
        <pc:chgData name="Clarke , Jessica (EHWB LEAD PERINATAL MH &amp;PI RELATIONSHIPS)" userId="0113f0b4-fc38-4a70-aa5e-31460a4068d4" providerId="ADAL" clId="{0B2E9B5C-CD1D-48D4-8DBF-C5C84AC20AA9}" dt="2024-01-17T11:45:52.518" v="4837" actId="20577"/>
        <pc:sldMkLst>
          <pc:docMk/>
          <pc:sldMk cId="3206302038" sldId="260"/>
        </pc:sldMkLst>
        <pc:spChg chg="mod">
          <ac:chgData name="Clarke , Jessica (EHWB LEAD PERINATAL MH &amp;PI RELATIONSHIPS)" userId="0113f0b4-fc38-4a70-aa5e-31460a4068d4" providerId="ADAL" clId="{0B2E9B5C-CD1D-48D4-8DBF-C5C84AC20AA9}" dt="2024-01-17T11:45:52.518" v="4837" actId="20577"/>
          <ac:spMkLst>
            <pc:docMk/>
            <pc:sldMk cId="3206302038" sldId="260"/>
            <ac:spMk id="2" creationId="{FCBDAB0D-1854-E1A3-D1CF-05DEED4FBECB}"/>
          </ac:spMkLst>
        </pc:spChg>
        <pc:spChg chg="mod">
          <ac:chgData name="Clarke , Jessica (EHWB LEAD PERINATAL MH &amp;PI RELATIONSHIPS)" userId="0113f0b4-fc38-4a70-aa5e-31460a4068d4" providerId="ADAL" clId="{0B2E9B5C-CD1D-48D4-8DBF-C5C84AC20AA9}" dt="2024-01-17T11:45:17.355" v="4786" actId="1076"/>
          <ac:spMkLst>
            <pc:docMk/>
            <pc:sldMk cId="3206302038" sldId="260"/>
            <ac:spMk id="4" creationId="{310D3B57-B0B2-F795-19AE-73B0B9B0E1AC}"/>
          </ac:spMkLst>
        </pc:spChg>
      </pc:sldChg>
      <pc:sldChg chg="modSp mod">
        <pc:chgData name="Clarke , Jessica (EHWB LEAD PERINATAL MH &amp;PI RELATIONSHIPS)" userId="0113f0b4-fc38-4a70-aa5e-31460a4068d4" providerId="ADAL" clId="{0B2E9B5C-CD1D-48D4-8DBF-C5C84AC20AA9}" dt="2024-01-17T11:47:55.979" v="4996" actId="20577"/>
        <pc:sldMkLst>
          <pc:docMk/>
          <pc:sldMk cId="3550702320" sldId="261"/>
        </pc:sldMkLst>
        <pc:spChg chg="mod">
          <ac:chgData name="Clarke , Jessica (EHWB LEAD PERINATAL MH &amp;PI RELATIONSHIPS)" userId="0113f0b4-fc38-4a70-aa5e-31460a4068d4" providerId="ADAL" clId="{0B2E9B5C-CD1D-48D4-8DBF-C5C84AC20AA9}" dt="2024-01-17T11:47:55.979" v="4996" actId="20577"/>
          <ac:spMkLst>
            <pc:docMk/>
            <pc:sldMk cId="3550702320" sldId="261"/>
            <ac:spMk id="2" creationId="{FCBDAB0D-1854-E1A3-D1CF-05DEED4FBECB}"/>
          </ac:spMkLst>
        </pc:spChg>
      </pc:sldChg>
      <pc:sldChg chg="addSp delSp modSp mod">
        <pc:chgData name="Clarke , Jessica (EHWB LEAD PERINATAL MH &amp;PI RELATIONSHIPS)" userId="0113f0b4-fc38-4a70-aa5e-31460a4068d4" providerId="ADAL" clId="{0B2E9B5C-CD1D-48D4-8DBF-C5C84AC20AA9}" dt="2024-01-17T11:40:53.352" v="4523" actId="115"/>
        <pc:sldMkLst>
          <pc:docMk/>
          <pc:sldMk cId="2075586157" sldId="262"/>
        </pc:sldMkLst>
        <pc:spChg chg="mod">
          <ac:chgData name="Clarke , Jessica (EHWB LEAD PERINATAL MH &amp;PI RELATIONSHIPS)" userId="0113f0b4-fc38-4a70-aa5e-31460a4068d4" providerId="ADAL" clId="{0B2E9B5C-CD1D-48D4-8DBF-C5C84AC20AA9}" dt="2024-01-17T11:40:53.352" v="4523" actId="115"/>
          <ac:spMkLst>
            <pc:docMk/>
            <pc:sldMk cId="2075586157" sldId="262"/>
            <ac:spMk id="2" creationId="{FCBDAB0D-1854-E1A3-D1CF-05DEED4FBECB}"/>
          </ac:spMkLst>
        </pc:spChg>
        <pc:spChg chg="mod">
          <ac:chgData name="Clarke , Jessica (EHWB LEAD PERINATAL MH &amp;PI RELATIONSHIPS)" userId="0113f0b4-fc38-4a70-aa5e-31460a4068d4" providerId="ADAL" clId="{0B2E9B5C-CD1D-48D4-8DBF-C5C84AC20AA9}" dt="2024-01-17T11:40:45.732" v="4521" actId="20577"/>
          <ac:spMkLst>
            <pc:docMk/>
            <pc:sldMk cId="2075586157" sldId="262"/>
            <ac:spMk id="4" creationId="{310D3B57-B0B2-F795-19AE-73B0B9B0E1AC}"/>
          </ac:spMkLst>
        </pc:spChg>
        <pc:picChg chg="add del mod">
          <ac:chgData name="Clarke , Jessica (EHWB LEAD PERINATAL MH &amp;PI RELATIONSHIPS)" userId="0113f0b4-fc38-4a70-aa5e-31460a4068d4" providerId="ADAL" clId="{0B2E9B5C-CD1D-48D4-8DBF-C5C84AC20AA9}" dt="2024-01-17T11:33:13.468" v="3779" actId="478"/>
          <ac:picMkLst>
            <pc:docMk/>
            <pc:sldMk cId="2075586157" sldId="262"/>
            <ac:picMk id="3" creationId="{13D70C3E-67F2-DDE5-2C6F-9CC0B1CB4D5C}"/>
          </ac:picMkLst>
        </pc:picChg>
      </pc:sldChg>
      <pc:sldChg chg="modSp mod">
        <pc:chgData name="Clarke , Jessica (EHWB LEAD PERINATAL MH &amp;PI RELATIONSHIPS)" userId="0113f0b4-fc38-4a70-aa5e-31460a4068d4" providerId="ADAL" clId="{0B2E9B5C-CD1D-48D4-8DBF-C5C84AC20AA9}" dt="2024-01-17T11:45:03.637" v="4731" actId="1076"/>
        <pc:sldMkLst>
          <pc:docMk/>
          <pc:sldMk cId="3838562331" sldId="263"/>
        </pc:sldMkLst>
        <pc:spChg chg="mod">
          <ac:chgData name="Clarke , Jessica (EHWB LEAD PERINATAL MH &amp;PI RELATIONSHIPS)" userId="0113f0b4-fc38-4a70-aa5e-31460a4068d4" providerId="ADAL" clId="{0B2E9B5C-CD1D-48D4-8DBF-C5C84AC20AA9}" dt="2024-01-17T11:45:03.637" v="4731" actId="1076"/>
          <ac:spMkLst>
            <pc:docMk/>
            <pc:sldMk cId="3838562331" sldId="263"/>
            <ac:spMk id="2" creationId="{FCBDAB0D-1854-E1A3-D1CF-05DEED4FBECB}"/>
          </ac:spMkLst>
        </pc:spChg>
        <pc:spChg chg="mod">
          <ac:chgData name="Clarke , Jessica (EHWB LEAD PERINATAL MH &amp;PI RELATIONSHIPS)" userId="0113f0b4-fc38-4a70-aa5e-31460a4068d4" providerId="ADAL" clId="{0B2E9B5C-CD1D-48D4-8DBF-C5C84AC20AA9}" dt="2024-01-17T11:33:54.241" v="3864" actId="20577"/>
          <ac:spMkLst>
            <pc:docMk/>
            <pc:sldMk cId="3838562331" sldId="263"/>
            <ac:spMk id="4" creationId="{310D3B57-B0B2-F795-19AE-73B0B9B0E1AC}"/>
          </ac:spMkLst>
        </pc:spChg>
      </pc:sldChg>
      <pc:sldChg chg="del">
        <pc:chgData name="Clarke , Jessica (EHWB LEAD PERINATAL MH &amp;PI RELATIONSHIPS)" userId="0113f0b4-fc38-4a70-aa5e-31460a4068d4" providerId="ADAL" clId="{0B2E9B5C-CD1D-48D4-8DBF-C5C84AC20AA9}" dt="2024-01-17T11:06:24.558" v="1898" actId="47"/>
        <pc:sldMkLst>
          <pc:docMk/>
          <pc:sldMk cId="2580476905" sldId="264"/>
        </pc:sldMkLst>
      </pc:sldChg>
      <pc:sldChg chg="addSp delSp modSp add mod ord">
        <pc:chgData name="Clarke , Jessica (EHWB LEAD PERINATAL MH &amp;PI RELATIONSHIPS)" userId="0113f0b4-fc38-4a70-aa5e-31460a4068d4" providerId="ADAL" clId="{0B2E9B5C-CD1D-48D4-8DBF-C5C84AC20AA9}" dt="2024-01-17T11:37:29.933" v="4205" actId="27636"/>
        <pc:sldMkLst>
          <pc:docMk/>
          <pc:sldMk cId="391140464" sldId="265"/>
        </pc:sldMkLst>
        <pc:spChg chg="mod">
          <ac:chgData name="Clarke , Jessica (EHWB LEAD PERINATAL MH &amp;PI RELATIONSHIPS)" userId="0113f0b4-fc38-4a70-aa5e-31460a4068d4" providerId="ADAL" clId="{0B2E9B5C-CD1D-48D4-8DBF-C5C84AC20AA9}" dt="2024-01-17T10:17:47.819" v="1184" actId="20577"/>
          <ac:spMkLst>
            <pc:docMk/>
            <pc:sldMk cId="391140464" sldId="265"/>
            <ac:spMk id="2" creationId="{81F9BEED-D62B-D1AE-9B53-688DC9CC9660}"/>
          </ac:spMkLst>
        </pc:spChg>
        <pc:spChg chg="del">
          <ac:chgData name="Clarke , Jessica (EHWB LEAD PERINATAL MH &amp;PI RELATIONSHIPS)" userId="0113f0b4-fc38-4a70-aa5e-31460a4068d4" providerId="ADAL" clId="{0B2E9B5C-CD1D-48D4-8DBF-C5C84AC20AA9}" dt="2024-01-17T10:10:19.880" v="1" actId="478"/>
          <ac:spMkLst>
            <pc:docMk/>
            <pc:sldMk cId="391140464" sldId="265"/>
            <ac:spMk id="3" creationId="{CFF255D1-51D9-06F8-69A8-10E5A0D0F6AC}"/>
          </ac:spMkLst>
        </pc:spChg>
        <pc:spChg chg="del">
          <ac:chgData name="Clarke , Jessica (EHWB LEAD PERINATAL MH &amp;PI RELATIONSHIPS)" userId="0113f0b4-fc38-4a70-aa5e-31460a4068d4" providerId="ADAL" clId="{0B2E9B5C-CD1D-48D4-8DBF-C5C84AC20AA9}" dt="2024-01-17T10:10:31.360" v="3" actId="478"/>
          <ac:spMkLst>
            <pc:docMk/>
            <pc:sldMk cId="391140464" sldId="265"/>
            <ac:spMk id="5" creationId="{EA93C2B6-4DD1-ACB3-903E-1EA6CCD88DCD}"/>
          </ac:spMkLst>
        </pc:spChg>
        <pc:spChg chg="add mod">
          <ac:chgData name="Clarke , Jessica (EHWB LEAD PERINATAL MH &amp;PI RELATIONSHIPS)" userId="0113f0b4-fc38-4a70-aa5e-31460a4068d4" providerId="ADAL" clId="{0B2E9B5C-CD1D-48D4-8DBF-C5C84AC20AA9}" dt="2024-01-17T11:37:29.933" v="4205" actId="27636"/>
          <ac:spMkLst>
            <pc:docMk/>
            <pc:sldMk cId="391140464" sldId="265"/>
            <ac:spMk id="7" creationId="{61DA94AB-F2DA-CBC8-8302-717FC4DD3D6A}"/>
          </ac:spMkLst>
        </pc:spChg>
        <pc:graphicFrameChg chg="add del mod">
          <ac:chgData name="Clarke , Jessica (EHWB LEAD PERINATAL MH &amp;PI RELATIONSHIPS)" userId="0113f0b4-fc38-4a70-aa5e-31460a4068d4" providerId="ADAL" clId="{0B2E9B5C-CD1D-48D4-8DBF-C5C84AC20AA9}" dt="2024-01-17T11:37:03.928" v="4197" actId="478"/>
          <ac:graphicFrameMkLst>
            <pc:docMk/>
            <pc:sldMk cId="391140464" sldId="265"/>
            <ac:graphicFrameMk id="8" creationId="{616C65E9-0244-16AB-3668-E49F8D021699}"/>
          </ac:graphicFrameMkLst>
        </pc:graphicFrameChg>
      </pc:sldChg>
      <pc:sldChg chg="modSp add mod">
        <pc:chgData name="Clarke , Jessica (EHWB LEAD PERINATAL MH &amp;PI RELATIONSHIPS)" userId="0113f0b4-fc38-4a70-aa5e-31460a4068d4" providerId="ADAL" clId="{0B2E9B5C-CD1D-48D4-8DBF-C5C84AC20AA9}" dt="2024-01-17T11:26:00.714" v="3329" actId="20577"/>
        <pc:sldMkLst>
          <pc:docMk/>
          <pc:sldMk cId="741405551" sldId="266"/>
        </pc:sldMkLst>
        <pc:spChg chg="mod">
          <ac:chgData name="Clarke , Jessica (EHWB LEAD PERINATAL MH &amp;PI RELATIONSHIPS)" userId="0113f0b4-fc38-4a70-aa5e-31460a4068d4" providerId="ADAL" clId="{0B2E9B5C-CD1D-48D4-8DBF-C5C84AC20AA9}" dt="2024-01-17T11:26:00.714" v="3329" actId="20577"/>
          <ac:spMkLst>
            <pc:docMk/>
            <pc:sldMk cId="741405551" sldId="266"/>
            <ac:spMk id="2" creationId="{FCBDAB0D-1854-E1A3-D1CF-05DEED4FBECB}"/>
          </ac:spMkLst>
        </pc:spChg>
        <pc:spChg chg="mod">
          <ac:chgData name="Clarke , Jessica (EHWB LEAD PERINATAL MH &amp;PI RELATIONSHIPS)" userId="0113f0b4-fc38-4a70-aa5e-31460a4068d4" providerId="ADAL" clId="{0B2E9B5C-CD1D-48D4-8DBF-C5C84AC20AA9}" dt="2024-01-17T11:25:21.391" v="3305" actId="1076"/>
          <ac:spMkLst>
            <pc:docMk/>
            <pc:sldMk cId="741405551" sldId="266"/>
            <ac:spMk id="4" creationId="{310D3B57-B0B2-F795-19AE-73B0B9B0E1AC}"/>
          </ac:spMkLst>
        </pc:spChg>
      </pc:sldChg>
      <pc:sldChg chg="addSp delSp modSp add del mod">
        <pc:chgData name="Clarke , Jessica (EHWB LEAD PERINATAL MH &amp;PI RELATIONSHIPS)" userId="0113f0b4-fc38-4a70-aa5e-31460a4068d4" providerId="ADAL" clId="{0B2E9B5C-CD1D-48D4-8DBF-C5C84AC20AA9}" dt="2024-01-17T11:32:02.534" v="3745" actId="47"/>
        <pc:sldMkLst>
          <pc:docMk/>
          <pc:sldMk cId="985332763" sldId="267"/>
        </pc:sldMkLst>
        <pc:spChg chg="del">
          <ac:chgData name="Clarke , Jessica (EHWB LEAD PERINATAL MH &amp;PI RELATIONSHIPS)" userId="0113f0b4-fc38-4a70-aa5e-31460a4068d4" providerId="ADAL" clId="{0B2E9B5C-CD1D-48D4-8DBF-C5C84AC20AA9}" dt="2024-01-17T11:30:44.900" v="3695" actId="478"/>
          <ac:spMkLst>
            <pc:docMk/>
            <pc:sldMk cId="985332763" sldId="267"/>
            <ac:spMk id="2" creationId="{FCBDAB0D-1854-E1A3-D1CF-05DEED4FBECB}"/>
          </ac:spMkLst>
        </pc:spChg>
        <pc:spChg chg="del mod">
          <ac:chgData name="Clarke , Jessica (EHWB LEAD PERINATAL MH &amp;PI RELATIONSHIPS)" userId="0113f0b4-fc38-4a70-aa5e-31460a4068d4" providerId="ADAL" clId="{0B2E9B5C-CD1D-48D4-8DBF-C5C84AC20AA9}" dt="2024-01-17T11:31:36.454" v="3736" actId="478"/>
          <ac:spMkLst>
            <pc:docMk/>
            <pc:sldMk cId="985332763" sldId="267"/>
            <ac:spMk id="4" creationId="{310D3B57-B0B2-F795-19AE-73B0B9B0E1AC}"/>
          </ac:spMkLst>
        </pc:spChg>
        <pc:spChg chg="add del mod">
          <ac:chgData name="Clarke , Jessica (EHWB LEAD PERINATAL MH &amp;PI RELATIONSHIPS)" userId="0113f0b4-fc38-4a70-aa5e-31460a4068d4" providerId="ADAL" clId="{0B2E9B5C-CD1D-48D4-8DBF-C5C84AC20AA9}" dt="2024-01-17T11:31:46.309" v="3739" actId="478"/>
          <ac:spMkLst>
            <pc:docMk/>
            <pc:sldMk cId="985332763" sldId="267"/>
            <ac:spMk id="8" creationId="{5714F747-34BA-FFBC-961C-ADC03F30CE34}"/>
          </ac:spMkLst>
        </pc:spChg>
        <pc:picChg chg="add del mod modCrop">
          <ac:chgData name="Clarke , Jessica (EHWB LEAD PERINATAL MH &amp;PI RELATIONSHIPS)" userId="0113f0b4-fc38-4a70-aa5e-31460a4068d4" providerId="ADAL" clId="{0B2E9B5C-CD1D-48D4-8DBF-C5C84AC20AA9}" dt="2024-01-17T11:31:58.094" v="3743" actId="21"/>
          <ac:picMkLst>
            <pc:docMk/>
            <pc:sldMk cId="985332763" sldId="267"/>
            <ac:picMk id="5" creationId="{8C85BA26-3FCA-9A0B-3DDB-84BE11A4C8EC}"/>
          </ac:picMkLst>
        </pc:picChg>
      </pc:sldChg>
      <pc:sldChg chg="addSp delSp modSp new mod">
        <pc:chgData name="Clarke , Jessica (EHWB LEAD PERINATAL MH &amp;PI RELATIONSHIPS)" userId="0113f0b4-fc38-4a70-aa5e-31460a4068d4" providerId="ADAL" clId="{0B2E9B5C-CD1D-48D4-8DBF-C5C84AC20AA9}" dt="2024-01-17T11:32:20.342" v="3748" actId="14100"/>
        <pc:sldMkLst>
          <pc:docMk/>
          <pc:sldMk cId="3549504434" sldId="268"/>
        </pc:sldMkLst>
        <pc:spChg chg="del">
          <ac:chgData name="Clarke , Jessica (EHWB LEAD PERINATAL MH &amp;PI RELATIONSHIPS)" userId="0113f0b4-fc38-4a70-aa5e-31460a4068d4" providerId="ADAL" clId="{0B2E9B5C-CD1D-48D4-8DBF-C5C84AC20AA9}" dt="2024-01-17T11:31:52.561" v="3741" actId="478"/>
          <ac:spMkLst>
            <pc:docMk/>
            <pc:sldMk cId="3549504434" sldId="268"/>
            <ac:spMk id="2" creationId="{CC58ABFC-4C73-0719-824A-18D9572D0F46}"/>
          </ac:spMkLst>
        </pc:spChg>
        <pc:spChg chg="del">
          <ac:chgData name="Clarke , Jessica (EHWB LEAD PERINATAL MH &amp;PI RELATIONSHIPS)" userId="0113f0b4-fc38-4a70-aa5e-31460a4068d4" providerId="ADAL" clId="{0B2E9B5C-CD1D-48D4-8DBF-C5C84AC20AA9}" dt="2024-01-17T11:31:54.978" v="3742" actId="478"/>
          <ac:spMkLst>
            <pc:docMk/>
            <pc:sldMk cId="3549504434" sldId="268"/>
            <ac:spMk id="3" creationId="{22DEF84F-9A7D-311B-E10D-BF3FDFA37469}"/>
          </ac:spMkLst>
        </pc:spChg>
        <pc:picChg chg="add mod modCrop">
          <ac:chgData name="Clarke , Jessica (EHWB LEAD PERINATAL MH &amp;PI RELATIONSHIPS)" userId="0113f0b4-fc38-4a70-aa5e-31460a4068d4" providerId="ADAL" clId="{0B2E9B5C-CD1D-48D4-8DBF-C5C84AC20AA9}" dt="2024-01-17T11:32:20.342" v="3748" actId="14100"/>
          <ac:picMkLst>
            <pc:docMk/>
            <pc:sldMk cId="3549504434" sldId="268"/>
            <ac:picMk id="4" creationId="{D51A2B97-F4DD-71C5-17EF-4CC3DF54C3A4}"/>
          </ac:picMkLst>
        </pc:picChg>
      </pc:sldChg>
      <pc:sldChg chg="addSp delSp modSp add mod">
        <pc:chgData name="Clarke , Jessica (EHWB LEAD PERINATAL MH &amp;PI RELATIONSHIPS)" userId="0113f0b4-fc38-4a70-aa5e-31460a4068d4" providerId="ADAL" clId="{0B2E9B5C-CD1D-48D4-8DBF-C5C84AC20AA9}" dt="2024-01-17T11:52:12.660" v="5385" actId="478"/>
        <pc:sldMkLst>
          <pc:docMk/>
          <pc:sldMk cId="3972283061" sldId="269"/>
        </pc:sldMkLst>
        <pc:spChg chg="mod">
          <ac:chgData name="Clarke , Jessica (EHWB LEAD PERINATAL MH &amp;PI RELATIONSHIPS)" userId="0113f0b4-fc38-4a70-aa5e-31460a4068d4" providerId="ADAL" clId="{0B2E9B5C-CD1D-48D4-8DBF-C5C84AC20AA9}" dt="2024-01-17T11:52:05.573" v="5382" actId="20577"/>
          <ac:spMkLst>
            <pc:docMk/>
            <pc:sldMk cId="3972283061" sldId="269"/>
            <ac:spMk id="2" creationId="{FCBDAB0D-1854-E1A3-D1CF-05DEED4FBECB}"/>
          </ac:spMkLst>
        </pc:spChg>
        <pc:spChg chg="add del mod">
          <ac:chgData name="Clarke , Jessica (EHWB LEAD PERINATAL MH &amp;PI RELATIONSHIPS)" userId="0113f0b4-fc38-4a70-aa5e-31460a4068d4" providerId="ADAL" clId="{0B2E9B5C-CD1D-48D4-8DBF-C5C84AC20AA9}" dt="2024-01-17T11:49:04.002" v="5077" actId="478"/>
          <ac:spMkLst>
            <pc:docMk/>
            <pc:sldMk cId="3972283061" sldId="269"/>
            <ac:spMk id="4" creationId="{E402A85B-C1B8-5814-826B-705778DD0E3E}"/>
          </ac:spMkLst>
        </pc:spChg>
        <pc:picChg chg="add del mod">
          <ac:chgData name="Clarke , Jessica (EHWB LEAD PERINATAL MH &amp;PI RELATIONSHIPS)" userId="0113f0b4-fc38-4a70-aa5e-31460a4068d4" providerId="ADAL" clId="{0B2E9B5C-CD1D-48D4-8DBF-C5C84AC20AA9}" dt="2024-01-17T11:52:12.660" v="5385" actId="478"/>
          <ac:picMkLst>
            <pc:docMk/>
            <pc:sldMk cId="3972283061" sldId="269"/>
            <ac:picMk id="5" creationId="{CD410D7A-1C80-070B-A99E-0FBB1078911D}"/>
          </ac:picMkLst>
        </pc:picChg>
        <pc:picChg chg="add mod">
          <ac:chgData name="Clarke , Jessica (EHWB LEAD PERINATAL MH &amp;PI RELATIONSHIPS)" userId="0113f0b4-fc38-4a70-aa5e-31460a4068d4" providerId="ADAL" clId="{0B2E9B5C-CD1D-48D4-8DBF-C5C84AC20AA9}" dt="2024-01-17T11:52:09.592" v="5383" actId="1076"/>
          <ac:picMkLst>
            <pc:docMk/>
            <pc:sldMk cId="3972283061" sldId="269"/>
            <ac:picMk id="2050" creationId="{4BA36589-435F-1B8D-1B54-161A6567ED93}"/>
          </ac:picMkLst>
        </pc:picChg>
      </pc:sldChg>
      <pc:sldChg chg="delSp modSp add mod">
        <pc:chgData name="Clarke , Jessica (EHWB LEAD PERINATAL MH &amp;PI RELATIONSHIPS)" userId="0113f0b4-fc38-4a70-aa5e-31460a4068d4" providerId="ADAL" clId="{0B2E9B5C-CD1D-48D4-8DBF-C5C84AC20AA9}" dt="2024-01-17T11:54:10.200" v="5692" actId="27636"/>
        <pc:sldMkLst>
          <pc:docMk/>
          <pc:sldMk cId="1937932975" sldId="270"/>
        </pc:sldMkLst>
        <pc:spChg chg="mod">
          <ac:chgData name="Clarke , Jessica (EHWB LEAD PERINATAL MH &amp;PI RELATIONSHIPS)" userId="0113f0b4-fc38-4a70-aa5e-31460a4068d4" providerId="ADAL" clId="{0B2E9B5C-CD1D-48D4-8DBF-C5C84AC20AA9}" dt="2024-01-17T11:54:10.200" v="5692" actId="27636"/>
          <ac:spMkLst>
            <pc:docMk/>
            <pc:sldMk cId="1937932975" sldId="270"/>
            <ac:spMk id="2" creationId="{FCBDAB0D-1854-E1A3-D1CF-05DEED4FBECB}"/>
          </ac:spMkLst>
        </pc:spChg>
        <pc:picChg chg="del">
          <ac:chgData name="Clarke , Jessica (EHWB LEAD PERINATAL MH &amp;PI RELATIONSHIPS)" userId="0113f0b4-fc38-4a70-aa5e-31460a4068d4" providerId="ADAL" clId="{0B2E9B5C-CD1D-48D4-8DBF-C5C84AC20AA9}" dt="2024-01-17T11:53:33.550" v="5665" actId="478"/>
          <ac:picMkLst>
            <pc:docMk/>
            <pc:sldMk cId="1937932975" sldId="270"/>
            <ac:picMk id="2050" creationId="{4BA36589-435F-1B8D-1B54-161A6567ED9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3E9FE-AD9F-2500-3300-53D03DD99C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A752A4-483E-B3AF-25BA-602CEEC22B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9DD943-45CB-BB3F-B8FC-6C7155D1EA3F}"/>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F50E15EB-95F1-ADCC-BB60-1E837A4613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783CA7-4E4B-C097-229C-023B19D17F1B}"/>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279234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D784-DA2D-97E1-7AFB-58ACDB59825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1D290C-B87F-6DD8-BE98-9FBA0AA11E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208832-4A8C-D0F0-AF3D-1C81C8107155}"/>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B13994A7-43C1-23AB-E46F-1F2D57F6CB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F1B0CA-FA6C-FDEA-F300-3FA08646E849}"/>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255069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5A37EE-723D-32FA-B3B9-46FD04D112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746F57-1280-1969-71A6-752E32A22C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4B45FC-90C4-E5C1-BE9C-832D4DC17708}"/>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DB9EB0F2-59AC-60C7-0F8D-7D6C247649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F02E91-10B0-08EF-1A88-DE2C862728C3}"/>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373904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F30F2-7F4C-EF96-2E1C-07426FE4EA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F61B02-39DA-CF3C-9095-E1F9A5B6DE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022409-73B6-36DD-7BBD-CC375DC3AD86}"/>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8E1790CB-7325-F836-52E4-71A6960812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BC38F-7386-FDE3-332B-9B5DFBCA7807}"/>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362798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BD63-0624-1013-08A2-40ABCD1036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D9A4D2-7C99-5CF9-A9D9-C8A08B0CB6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212F2F-4D82-4891-F0A2-1EBE516913B0}"/>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BB889104-1C3A-183B-44FA-A8FCC1A49D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F6C213-3A46-7CFD-1D68-746EAC4F192B}"/>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167013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FFB4-FDC7-1A69-4A95-90D20E1C18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95B268-1471-F3C6-AA27-926B79F82E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E111F8-7F6F-9BD6-459D-DAD4B55CAA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3E778D3-F9FF-5F66-58B9-89E6A44DAE58}"/>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6" name="Footer Placeholder 5">
            <a:extLst>
              <a:ext uri="{FF2B5EF4-FFF2-40B4-BE49-F238E27FC236}">
                <a16:creationId xmlns:a16="http://schemas.microsoft.com/office/drawing/2014/main" id="{2CD4B45A-A2E6-C43B-E710-DF5C4DA8E5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51DD80-6814-3DF1-7D72-BBBF765A9CAA}"/>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313560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79C0-9DC8-7252-0BBB-2EAA0ECB57C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B8C99D-4977-C158-2131-637AF4944C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6C35B-2BB0-E9DC-85AF-C162AE224B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E7DE730-BF00-350E-E865-B38C769EDF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776ACE-420A-22EF-508F-788E0FB76F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40E1C0-5B12-477C-AE6F-B47BD42FC1CB}"/>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8" name="Footer Placeholder 7">
            <a:extLst>
              <a:ext uri="{FF2B5EF4-FFF2-40B4-BE49-F238E27FC236}">
                <a16:creationId xmlns:a16="http://schemas.microsoft.com/office/drawing/2014/main" id="{D9067230-D059-67D9-8365-61499EE8CE4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7BA7F3-AC8C-F3C2-B775-40E4A33A2BEA}"/>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4467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CD7A-DC1B-895E-E66F-7B67B53C2B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352C5A7-417D-147C-24EA-D5C170027A36}"/>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4" name="Footer Placeholder 3">
            <a:extLst>
              <a:ext uri="{FF2B5EF4-FFF2-40B4-BE49-F238E27FC236}">
                <a16:creationId xmlns:a16="http://schemas.microsoft.com/office/drawing/2014/main" id="{C10D7991-DFCE-BBAF-ABFA-C925F939E6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3FA88A-AEF5-0DEF-A45A-428463316BA9}"/>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381105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53E8D-9E35-E23D-082C-6E2E4D39AAD2}"/>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3" name="Footer Placeholder 2">
            <a:extLst>
              <a:ext uri="{FF2B5EF4-FFF2-40B4-BE49-F238E27FC236}">
                <a16:creationId xmlns:a16="http://schemas.microsoft.com/office/drawing/2014/main" id="{6A20453F-AA97-2E1F-11ED-ED4B15B0F9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C06711F-629E-2EC3-9798-6D7FB403668D}"/>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98494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1DE43-6F38-56AE-B9A0-2A3A109E1D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BD9B70-7E42-213E-A481-D3E0262BED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BBD931-99AA-D8E6-EFC8-DA5AF6F96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33CC0A-391C-F309-411D-9123B19D2490}"/>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6" name="Footer Placeholder 5">
            <a:extLst>
              <a:ext uri="{FF2B5EF4-FFF2-40B4-BE49-F238E27FC236}">
                <a16:creationId xmlns:a16="http://schemas.microsoft.com/office/drawing/2014/main" id="{AB8A0026-1E96-B9A5-724B-8DBAC78415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9B206B-49E5-9CE5-D6BC-31D3CA7B7C97}"/>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191343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5A820-908B-F2F8-CAAF-EF7516FAA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D87D9C-6B5E-CD6B-41C5-8F4B87BF1E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3074682-05DA-859E-05CD-61ACD1AF9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AA9FF4-7656-0821-7F6F-CFDA54FB6D9C}"/>
              </a:ext>
            </a:extLst>
          </p:cNvPr>
          <p:cNvSpPr>
            <a:spLocks noGrp="1"/>
          </p:cNvSpPr>
          <p:nvPr>
            <p:ph type="dt" sz="half" idx="10"/>
          </p:nvPr>
        </p:nvSpPr>
        <p:spPr/>
        <p:txBody>
          <a:bodyPr/>
          <a:lstStyle/>
          <a:p>
            <a:fld id="{ACB50F23-181F-4FB0-AEE0-572B796F38CC}" type="datetimeFigureOut">
              <a:rPr lang="en-GB" smtClean="0"/>
              <a:t>16/01/2024</a:t>
            </a:fld>
            <a:endParaRPr lang="en-GB"/>
          </a:p>
        </p:txBody>
      </p:sp>
      <p:sp>
        <p:nvSpPr>
          <p:cNvPr id="6" name="Footer Placeholder 5">
            <a:extLst>
              <a:ext uri="{FF2B5EF4-FFF2-40B4-BE49-F238E27FC236}">
                <a16:creationId xmlns:a16="http://schemas.microsoft.com/office/drawing/2014/main" id="{20A79E4D-C189-1612-90F1-F3D448692D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2F1CA2-BF5D-F825-EE3F-B114A4F4EFC2}"/>
              </a:ext>
            </a:extLst>
          </p:cNvPr>
          <p:cNvSpPr>
            <a:spLocks noGrp="1"/>
          </p:cNvSpPr>
          <p:nvPr>
            <p:ph type="sldNum" sz="quarter" idx="12"/>
          </p:nvPr>
        </p:nvSpPr>
        <p:spPr/>
        <p:txBody>
          <a:bodyPr/>
          <a:lstStyle/>
          <a:p>
            <a:fld id="{3B416475-00BE-448A-9623-13287D9418F1}" type="slidenum">
              <a:rPr lang="en-GB" smtClean="0"/>
              <a:t>‹#›</a:t>
            </a:fld>
            <a:endParaRPr lang="en-GB"/>
          </a:p>
        </p:txBody>
      </p:sp>
    </p:spTree>
    <p:extLst>
      <p:ext uri="{BB962C8B-B14F-4D97-AF65-F5344CB8AC3E}">
        <p14:creationId xmlns:p14="http://schemas.microsoft.com/office/powerpoint/2010/main" val="69911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75E3B2-454C-15FA-D36C-D92ECDC335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6F3302-16F1-281E-9219-55935CF19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7684B-D708-D8F4-5AFC-935993763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50F23-181F-4FB0-AEE0-572B796F38CC}" type="datetimeFigureOut">
              <a:rPr lang="en-GB" smtClean="0"/>
              <a:t>16/01/2024</a:t>
            </a:fld>
            <a:endParaRPr lang="en-GB"/>
          </a:p>
        </p:txBody>
      </p:sp>
      <p:sp>
        <p:nvSpPr>
          <p:cNvPr id="5" name="Footer Placeholder 4">
            <a:extLst>
              <a:ext uri="{FF2B5EF4-FFF2-40B4-BE49-F238E27FC236}">
                <a16:creationId xmlns:a16="http://schemas.microsoft.com/office/drawing/2014/main" id="{CB3661BD-106C-D1B8-DFF5-8E932BBF36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91725EB-277D-E023-9A1E-4404473160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16475-00BE-448A-9623-13287D9418F1}" type="slidenum">
              <a:rPr lang="en-GB" smtClean="0"/>
              <a:t>‹#›</a:t>
            </a:fld>
            <a:endParaRPr lang="en-GB"/>
          </a:p>
        </p:txBody>
      </p:sp>
    </p:spTree>
    <p:extLst>
      <p:ext uri="{BB962C8B-B14F-4D97-AF65-F5344CB8AC3E}">
        <p14:creationId xmlns:p14="http://schemas.microsoft.com/office/powerpoint/2010/main" val="3768025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Jessicaclarke1@barnsley.gov.uk"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mailto:BelindaCollier@barnsley.gov.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england.nhs.uk/gp/investment/gp-contract/gp-contract-documentation-2020-21/"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https://www.nice.org.uk/guidance/qs37/chapter/Quality-statement-6-GP-postnatal-check-for-women#:~:text=Women%20who%20have%20given%20birth,any%20help%20they%20may%20need"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assets.publishing.service.gov.uk/media/62f0ef83e90e07142da01845/Family_Hubs_and_Start_for_Life_programme_guide.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barnsley.cloud.servelec-synergy.com/Synergy/"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https://www.facebook.com/BarnsleyFamilyHub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dmatters.org.uk/"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https://thedadpad.co.uk/"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tavistockandportman.ac.uk/courses/a-brief-introduction-to-perinatal-mental-health/"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mailto:Jessicaclarke1@barnsley.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background with text and images&#10;&#10;Description automatically generated">
            <a:extLst>
              <a:ext uri="{FF2B5EF4-FFF2-40B4-BE49-F238E27FC236}">
                <a16:creationId xmlns:a16="http://schemas.microsoft.com/office/drawing/2014/main" id="{2278EB1E-C344-A237-9B4B-EF8CA8B06E6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69B63F2-A3EC-C84F-D97D-EC5E82F5F99A}"/>
              </a:ext>
            </a:extLst>
          </p:cNvPr>
          <p:cNvSpPr>
            <a:spLocks noGrp="1"/>
          </p:cNvSpPr>
          <p:nvPr>
            <p:ph type="ctrTitle"/>
          </p:nvPr>
        </p:nvSpPr>
        <p:spPr>
          <a:xfrm>
            <a:off x="858174" y="3793631"/>
            <a:ext cx="6828501" cy="1041971"/>
          </a:xfrm>
        </p:spPr>
        <p:txBody>
          <a:bodyPr>
            <a:noAutofit/>
          </a:bodyPr>
          <a:lstStyle/>
          <a:p>
            <a:pPr algn="l"/>
            <a:r>
              <a:rPr lang="en-GB" sz="5400" dirty="0">
                <a:solidFill>
                  <a:schemeClr val="bg1"/>
                </a:solidFill>
              </a:rPr>
              <a:t>Perinatal Mental Health and </a:t>
            </a:r>
            <a:br>
              <a:rPr lang="en-GB" sz="5400" dirty="0">
                <a:solidFill>
                  <a:schemeClr val="bg1"/>
                </a:solidFill>
              </a:rPr>
            </a:br>
            <a:r>
              <a:rPr lang="en-GB" sz="5400" dirty="0">
                <a:solidFill>
                  <a:schemeClr val="bg1"/>
                </a:solidFill>
              </a:rPr>
              <a:t>Parent Infant Relationships in Barnsley</a:t>
            </a:r>
          </a:p>
        </p:txBody>
      </p:sp>
      <p:sp>
        <p:nvSpPr>
          <p:cNvPr id="3" name="Subtitle 2">
            <a:extLst>
              <a:ext uri="{FF2B5EF4-FFF2-40B4-BE49-F238E27FC236}">
                <a16:creationId xmlns:a16="http://schemas.microsoft.com/office/drawing/2014/main" id="{C1323B08-81D3-7B11-D719-85D9BBF40F27}"/>
              </a:ext>
            </a:extLst>
          </p:cNvPr>
          <p:cNvSpPr>
            <a:spLocks noGrp="1"/>
          </p:cNvSpPr>
          <p:nvPr>
            <p:ph type="subTitle" idx="1"/>
          </p:nvPr>
        </p:nvSpPr>
        <p:spPr>
          <a:xfrm>
            <a:off x="858174" y="5128519"/>
            <a:ext cx="6590376" cy="1041971"/>
          </a:xfrm>
        </p:spPr>
        <p:txBody>
          <a:bodyPr vert="horz" lIns="91440" tIns="45720" rIns="91440" bIns="45720" rtlCol="0" anchor="t">
            <a:normAutofit/>
          </a:bodyPr>
          <a:lstStyle/>
          <a:p>
            <a:pPr algn="l"/>
            <a:r>
              <a:rPr lang="en-GB" sz="1900" b="1" dirty="0">
                <a:solidFill>
                  <a:srgbClr val="FFDF19"/>
                </a:solidFill>
              </a:rPr>
              <a:t>Je</a:t>
            </a:r>
            <a:r>
              <a:rPr lang="en-GB" sz="1900" b="1" dirty="0">
                <a:solidFill>
                  <a:srgbClr val="FFFF00"/>
                </a:solidFill>
              </a:rPr>
              <a:t>ss Clarke- Emotional Health and Wellbeing Lead</a:t>
            </a:r>
          </a:p>
          <a:p>
            <a:pPr algn="l"/>
            <a:r>
              <a:rPr lang="en-GB" sz="1900" b="1" dirty="0">
                <a:solidFill>
                  <a:srgbClr val="FFFF00"/>
                </a:solidFill>
              </a:rPr>
              <a:t>Jan 2024</a:t>
            </a:r>
          </a:p>
          <a:p>
            <a:pPr algn="l"/>
            <a:endParaRPr lang="en-GB" sz="1900" b="1" dirty="0">
              <a:solidFill>
                <a:srgbClr val="FFFF00"/>
              </a:solidFill>
              <a:effectLst/>
              <a:ea typeface="Calibri" panose="020F0502020204030204" pitchFamily="34" charset="0"/>
              <a:cs typeface="Calibri"/>
            </a:endParaRPr>
          </a:p>
          <a:p>
            <a:pPr algn="l"/>
            <a:endParaRPr lang="en-GB" dirty="0">
              <a:solidFill>
                <a:srgbClr val="FFDF19"/>
              </a:solidFill>
            </a:endParaRPr>
          </a:p>
        </p:txBody>
      </p:sp>
    </p:spTree>
    <p:extLst>
      <p:ext uri="{BB962C8B-B14F-4D97-AF65-F5344CB8AC3E}">
        <p14:creationId xmlns:p14="http://schemas.microsoft.com/office/powerpoint/2010/main" val="1769579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254412" y="376060"/>
            <a:ext cx="6975229" cy="610588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20000"/>
              </a:lnSpc>
            </a:pPr>
            <a:r>
              <a:rPr lang="en-GB" sz="1800" b="1" u="sng" dirty="0">
                <a:solidFill>
                  <a:schemeClr val="tx1"/>
                </a:solidFill>
                <a:latin typeface="Century Gothic"/>
                <a:cs typeface="Arial"/>
              </a:rPr>
              <a:t>Workforce development pilot until March 2025:</a:t>
            </a:r>
          </a:p>
          <a:p>
            <a:pPr algn="just" rtl="0" fontAlgn="base"/>
            <a:r>
              <a:rPr lang="en-GB" sz="1400" dirty="0">
                <a:solidFill>
                  <a:schemeClr val="tx1"/>
                </a:solidFill>
                <a:latin typeface="Century Gothic"/>
                <a:cs typeface="Arial"/>
              </a:rPr>
              <a:t>Starting end of Jan 24:</a:t>
            </a:r>
          </a:p>
          <a:p>
            <a:pPr algn="just" rtl="0" fontAlgn="base"/>
            <a:r>
              <a:rPr lang="en-GB" sz="1400" dirty="0">
                <a:solidFill>
                  <a:schemeClr val="tx1"/>
                </a:solidFill>
                <a:latin typeface="Century Gothic"/>
                <a:cs typeface="Arial"/>
              </a:rPr>
              <a:t>Working with The DFE to look at an integrated team of NHS Midwifery, BMBC 0-19, and BMBC colleagues for a care of continuity team for pregnancy care.</a:t>
            </a:r>
          </a:p>
          <a:p>
            <a:pPr algn="just" rtl="0" fontAlgn="base"/>
            <a:endParaRPr lang="en-GB" sz="1800" b="1" i="0" u="sng" strike="noStrike" dirty="0">
              <a:solidFill>
                <a:schemeClr val="tx1"/>
              </a:solidFill>
              <a:effectLst/>
              <a:latin typeface="Century Gothic"/>
              <a:cs typeface="Arial"/>
            </a:endParaRPr>
          </a:p>
          <a:p>
            <a:pPr algn="just" rtl="0" fontAlgn="base"/>
            <a:r>
              <a:rPr lang="en-GB" sz="1400" b="1" u="sng" dirty="0">
                <a:solidFill>
                  <a:schemeClr val="tx1"/>
                </a:solidFill>
                <a:latin typeface="Century Gothic"/>
                <a:cs typeface="Arial"/>
              </a:rPr>
              <a:t>Aims:</a:t>
            </a: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Improvement to parental mental health –starting in early pregnancy –actively involving dads as co-parent </a:t>
            </a:r>
            <a:r>
              <a:rPr lang="en-US" sz="1400" b="0" i="0" dirty="0">
                <a:solidFill>
                  <a:srgbClr val="000000"/>
                </a:solidFill>
                <a:effectLst/>
                <a:latin typeface="Arial" panose="020B0604020202020204" pitchFamily="34" charset="0"/>
              </a:rPr>
              <a:t>​</a:t>
            </a:r>
            <a:endParaRPr lang="en-US" sz="1050" b="0" i="0" dirty="0">
              <a:solidFill>
                <a:srgbClr val="000000"/>
              </a:solidFill>
              <a:effectLst/>
              <a:latin typeface="Arial" panose="020B0604020202020204" pitchFamily="34" charset="0"/>
            </a:endParaRP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Improve service accessibility for BAME </a:t>
            </a:r>
            <a:r>
              <a:rPr lang="en-US" sz="1400" b="0" i="0" dirty="0">
                <a:solidFill>
                  <a:srgbClr val="000000"/>
                </a:solidFill>
                <a:effectLst/>
                <a:latin typeface="Arial" panose="020B0604020202020204" pitchFamily="34" charset="0"/>
              </a:rPr>
              <a:t>​</a:t>
            </a:r>
            <a:endParaRPr lang="en-US" sz="1050" b="0" i="0" dirty="0">
              <a:solidFill>
                <a:srgbClr val="000000"/>
              </a:solidFill>
              <a:effectLst/>
              <a:latin typeface="Arial" panose="020B0604020202020204" pitchFamily="34" charset="0"/>
            </a:endParaRP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Increase success quit rates to our incentive-based smoking cessation programme among women and partners living in our most deprived areas. </a:t>
            </a:r>
            <a:r>
              <a:rPr lang="en-US" sz="1400" b="0" i="0" dirty="0">
                <a:solidFill>
                  <a:srgbClr val="000000"/>
                </a:solidFill>
                <a:effectLst/>
                <a:latin typeface="Arial" panose="020B0604020202020204" pitchFamily="34" charset="0"/>
              </a:rPr>
              <a:t>​</a:t>
            </a:r>
            <a:endParaRPr lang="en-US" sz="1050" b="0" i="0" dirty="0">
              <a:solidFill>
                <a:srgbClr val="000000"/>
              </a:solidFill>
              <a:effectLst/>
              <a:latin typeface="Arial" panose="020B0604020202020204" pitchFamily="34" charset="0"/>
            </a:endParaRP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Enhance parent/caregiver capacity to read infant cues and respond with sensitively attuned loving care.  </a:t>
            </a:r>
            <a:r>
              <a:rPr lang="en-US" sz="1400" b="0" i="0" dirty="0">
                <a:solidFill>
                  <a:srgbClr val="000000"/>
                </a:solidFill>
                <a:effectLst/>
                <a:latin typeface="Arial" panose="020B0604020202020204" pitchFamily="34" charset="0"/>
              </a:rPr>
              <a:t>​</a:t>
            </a:r>
            <a:endParaRPr lang="en-US" sz="1050" b="0" i="0" dirty="0">
              <a:solidFill>
                <a:srgbClr val="000000"/>
              </a:solidFill>
              <a:effectLst/>
              <a:latin typeface="Arial" panose="020B0604020202020204" pitchFamily="34" charset="0"/>
            </a:endParaRP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Develop a culture and ethos that facilitates the new skill mix workforce, to learn and consolidate new practice skills and participate in shared supervision. </a:t>
            </a:r>
            <a:r>
              <a:rPr lang="en-US" sz="1400" b="0" i="0" dirty="0">
                <a:solidFill>
                  <a:srgbClr val="000000"/>
                </a:solidFill>
                <a:effectLst/>
                <a:latin typeface="Arial" panose="020B0604020202020204" pitchFamily="34" charset="0"/>
              </a:rPr>
              <a:t>​</a:t>
            </a:r>
            <a:endParaRPr lang="en-US" sz="1050" b="0" i="0" dirty="0">
              <a:solidFill>
                <a:srgbClr val="000000"/>
              </a:solidFill>
              <a:effectLst/>
              <a:latin typeface="Arial" panose="020B0604020202020204" pitchFamily="34" charset="0"/>
            </a:endParaRPr>
          </a:p>
          <a:p>
            <a:pPr marL="342900" indent="-342900" algn="just" rtl="0" fontAlgn="base">
              <a:buFont typeface="+mj-lt"/>
              <a:buAutoNum type="arabicPeriod"/>
            </a:pPr>
            <a:r>
              <a:rPr lang="en-GB" sz="1400" b="0" i="0" u="none" strike="noStrike" dirty="0">
                <a:solidFill>
                  <a:srgbClr val="000000"/>
                </a:solidFill>
                <a:effectLst/>
                <a:latin typeface="Arial" panose="020B0604020202020204" pitchFamily="34" charset="0"/>
              </a:rPr>
              <a:t>Continual feedback processes with family's voice at the centre</a:t>
            </a:r>
          </a:p>
          <a:p>
            <a:pPr marL="342900" indent="-342900" algn="just" rtl="0" fontAlgn="base">
              <a:buFont typeface="+mj-lt"/>
              <a:buAutoNum type="arabicPeriod"/>
            </a:pPr>
            <a:endParaRPr lang="en-GB" sz="1400" dirty="0">
              <a:solidFill>
                <a:srgbClr val="000000"/>
              </a:solidFill>
              <a:latin typeface="Arial" panose="020B0604020202020204" pitchFamily="34" charset="0"/>
            </a:endParaRPr>
          </a:p>
          <a:p>
            <a:pPr marL="342900" indent="-342900" algn="just" rtl="0" fontAlgn="base">
              <a:buFont typeface="+mj-lt"/>
              <a:buAutoNum type="arabicPeriod"/>
            </a:pPr>
            <a:endParaRPr lang="en-US" sz="1050" b="0" i="0" dirty="0">
              <a:solidFill>
                <a:srgbClr val="000000"/>
              </a:solidFill>
              <a:effectLst/>
              <a:latin typeface="Arial" panose="020B0604020202020204" pitchFamily="34" charset="0"/>
            </a:endParaRPr>
          </a:p>
          <a:p>
            <a:pPr>
              <a:lnSpc>
                <a:spcPct val="120000"/>
              </a:lnSpc>
            </a:pPr>
            <a:r>
              <a:rPr lang="en-GB" sz="1200" b="0" i="0" dirty="0">
                <a:solidFill>
                  <a:srgbClr val="000000"/>
                </a:solidFill>
                <a:effectLst/>
                <a:latin typeface="Times New Roman" panose="02020603050405020304" pitchFamily="18" charset="0"/>
              </a:rPr>
              <a:t> </a:t>
            </a:r>
            <a:endParaRPr lang="en-GB" sz="1600" dirty="0">
              <a:solidFill>
                <a:schemeClr val="tx1"/>
              </a:solidFill>
              <a:latin typeface="Century Gothic"/>
              <a:cs typeface="Arial" panose="020B0604020202020204" pitchFamily="34" charset="0"/>
            </a:endParaRP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p:txBody>
      </p:sp>
      <p:pic>
        <p:nvPicPr>
          <p:cNvPr id="2050" name="Picture 2">
            <a:extLst>
              <a:ext uri="{FF2B5EF4-FFF2-40B4-BE49-F238E27FC236}">
                <a16:creationId xmlns:a16="http://schemas.microsoft.com/office/drawing/2014/main" id="{4BA36589-435F-1B8D-1B54-161A6567ED9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199" t="23809" r="32996" b="43723"/>
          <a:stretch/>
        </p:blipFill>
        <p:spPr bwMode="auto">
          <a:xfrm>
            <a:off x="7229641" y="219075"/>
            <a:ext cx="1616653"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283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254412" y="376060"/>
            <a:ext cx="6975229" cy="610588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20000"/>
              </a:lnSpc>
            </a:pPr>
            <a:r>
              <a:rPr lang="en-GB" sz="1800" b="1" i="0" u="sng" strike="noStrike" dirty="0">
                <a:solidFill>
                  <a:schemeClr val="tx1"/>
                </a:solidFill>
                <a:effectLst/>
                <a:latin typeface="Century Gothic"/>
                <a:cs typeface="Arial"/>
              </a:rPr>
              <a:t>Contact details:</a:t>
            </a:r>
          </a:p>
          <a:p>
            <a:pPr>
              <a:lnSpc>
                <a:spcPct val="120000"/>
              </a:lnSpc>
            </a:pPr>
            <a:endParaRPr lang="en-GB" sz="1800" b="1" i="0" u="sng" strike="noStrike" dirty="0">
              <a:solidFill>
                <a:schemeClr val="tx1"/>
              </a:solidFill>
              <a:effectLst/>
              <a:latin typeface="Century Gothic"/>
              <a:cs typeface="Arial"/>
            </a:endParaRPr>
          </a:p>
          <a:p>
            <a:pPr>
              <a:lnSpc>
                <a:spcPct val="120000"/>
              </a:lnSpc>
            </a:pPr>
            <a:r>
              <a:rPr lang="en-GB" sz="1800" b="1" i="0" strike="noStrike" dirty="0">
                <a:solidFill>
                  <a:schemeClr val="tx1"/>
                </a:solidFill>
                <a:effectLst/>
                <a:latin typeface="Century Gothic"/>
                <a:cs typeface="Arial"/>
              </a:rPr>
              <a:t>Jessica Clarke</a:t>
            </a:r>
          </a:p>
          <a:p>
            <a:pPr>
              <a:lnSpc>
                <a:spcPct val="120000"/>
              </a:lnSpc>
            </a:pPr>
            <a:r>
              <a:rPr lang="en-GB" sz="1800" i="0" strike="noStrike" dirty="0">
                <a:solidFill>
                  <a:schemeClr val="tx1"/>
                </a:solidFill>
                <a:effectLst/>
                <a:latin typeface="Century Gothic"/>
                <a:cs typeface="Arial"/>
              </a:rPr>
              <a:t>Emotional Health and Wellbeing Lead Barnsley Council- Perinatal Mental Health</a:t>
            </a:r>
          </a:p>
          <a:p>
            <a:pPr>
              <a:lnSpc>
                <a:spcPct val="120000"/>
              </a:lnSpc>
            </a:pPr>
            <a:r>
              <a:rPr lang="en-GB" sz="1800" dirty="0">
                <a:solidFill>
                  <a:schemeClr val="tx1"/>
                </a:solidFill>
                <a:latin typeface="Century Gothic"/>
                <a:cs typeface="Arial"/>
                <a:hlinkClick r:id="rId3"/>
              </a:rPr>
              <a:t>Jessicaclarke1@barnsley.gov.uk</a:t>
            </a:r>
            <a:r>
              <a:rPr lang="en-GB" sz="1800" dirty="0">
                <a:solidFill>
                  <a:schemeClr val="tx1"/>
                </a:solidFill>
                <a:latin typeface="Century Gothic"/>
                <a:cs typeface="Arial"/>
              </a:rPr>
              <a:t> </a:t>
            </a:r>
          </a:p>
          <a:p>
            <a:pPr>
              <a:lnSpc>
                <a:spcPct val="120000"/>
              </a:lnSpc>
            </a:pPr>
            <a:endParaRPr lang="en-GB" sz="1800" dirty="0">
              <a:solidFill>
                <a:schemeClr val="tx1"/>
              </a:solidFill>
              <a:latin typeface="Century Gothic"/>
              <a:cs typeface="Arial"/>
            </a:endParaRPr>
          </a:p>
          <a:p>
            <a:pPr>
              <a:lnSpc>
                <a:spcPct val="120000"/>
              </a:lnSpc>
            </a:pPr>
            <a:r>
              <a:rPr lang="en-GB" sz="1800" b="1" i="0" strike="noStrike" dirty="0">
                <a:solidFill>
                  <a:schemeClr val="tx1"/>
                </a:solidFill>
                <a:effectLst/>
                <a:latin typeface="Century Gothic"/>
                <a:cs typeface="Arial"/>
              </a:rPr>
              <a:t>Belinda Collier</a:t>
            </a:r>
          </a:p>
          <a:p>
            <a:pPr>
              <a:lnSpc>
                <a:spcPct val="120000"/>
              </a:lnSpc>
            </a:pPr>
            <a:r>
              <a:rPr lang="en-GB" sz="1800" dirty="0">
                <a:solidFill>
                  <a:schemeClr val="tx1"/>
                </a:solidFill>
                <a:latin typeface="Century Gothic"/>
                <a:cs typeface="Arial"/>
              </a:rPr>
              <a:t>Clinical Lead/SCPHN for Perinatal Mental Health- Barnsley Council</a:t>
            </a:r>
          </a:p>
          <a:p>
            <a:pPr>
              <a:lnSpc>
                <a:spcPct val="120000"/>
              </a:lnSpc>
            </a:pPr>
            <a:r>
              <a:rPr lang="en-GB" sz="1800" i="0" strike="noStrike" dirty="0">
                <a:solidFill>
                  <a:schemeClr val="tx1"/>
                </a:solidFill>
                <a:effectLst/>
                <a:latin typeface="Century Gothic"/>
                <a:cs typeface="Arial"/>
                <a:hlinkClick r:id="rId4"/>
              </a:rPr>
              <a:t>BelindaCollier@barnsley.gov.uk</a:t>
            </a:r>
            <a:r>
              <a:rPr lang="en-GB" sz="1800" i="0" strike="noStrike" dirty="0">
                <a:solidFill>
                  <a:schemeClr val="tx1"/>
                </a:solidFill>
                <a:effectLst/>
                <a:latin typeface="Century Gothic"/>
                <a:cs typeface="Arial"/>
              </a:rPr>
              <a:t> </a:t>
            </a:r>
          </a:p>
          <a:p>
            <a:pPr>
              <a:lnSpc>
                <a:spcPct val="120000"/>
              </a:lnSpc>
            </a:pPr>
            <a:endParaRPr lang="en-GB" sz="1400" i="0" strike="noStrike" dirty="0">
              <a:solidFill>
                <a:srgbClr val="000000"/>
              </a:solidFill>
              <a:effectLst/>
              <a:latin typeface="Arial" panose="020B0604020202020204" pitchFamily="34" charset="0"/>
            </a:endParaRPr>
          </a:p>
          <a:p>
            <a:pPr marL="342900" indent="-342900" algn="just" rtl="0" fontAlgn="base">
              <a:buFont typeface="+mj-lt"/>
              <a:buAutoNum type="arabicPeriod"/>
            </a:pPr>
            <a:endParaRPr lang="en-GB" sz="1400" dirty="0">
              <a:solidFill>
                <a:srgbClr val="000000"/>
              </a:solidFill>
              <a:latin typeface="Arial" panose="020B0604020202020204" pitchFamily="34" charset="0"/>
            </a:endParaRPr>
          </a:p>
          <a:p>
            <a:pPr marL="342900" indent="-342900" algn="just" rtl="0" fontAlgn="base">
              <a:buFont typeface="+mj-lt"/>
              <a:buAutoNum type="arabicPeriod"/>
            </a:pPr>
            <a:endParaRPr lang="en-US" sz="1050" b="0" i="0" dirty="0">
              <a:solidFill>
                <a:srgbClr val="000000"/>
              </a:solidFill>
              <a:effectLst/>
              <a:latin typeface="Arial" panose="020B0604020202020204" pitchFamily="34" charset="0"/>
            </a:endParaRPr>
          </a:p>
          <a:p>
            <a:pPr>
              <a:lnSpc>
                <a:spcPct val="120000"/>
              </a:lnSpc>
            </a:pPr>
            <a:r>
              <a:rPr lang="en-GB" sz="1200" b="0" i="0" dirty="0">
                <a:solidFill>
                  <a:srgbClr val="000000"/>
                </a:solidFill>
                <a:effectLst/>
                <a:latin typeface="Times New Roman" panose="02020603050405020304" pitchFamily="18" charset="0"/>
              </a:rPr>
              <a:t> </a:t>
            </a:r>
            <a:endParaRPr lang="en-GB" sz="1600" dirty="0">
              <a:solidFill>
                <a:schemeClr val="tx1"/>
              </a:solidFill>
              <a:latin typeface="Century Gothic"/>
              <a:cs typeface="Arial" panose="020B0604020202020204" pitchFamily="34" charset="0"/>
            </a:endParaRP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93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310D3B57-B0B2-F795-19AE-73B0B9B0E1AC}"/>
              </a:ext>
            </a:extLst>
          </p:cNvPr>
          <p:cNvSpPr>
            <a:spLocks noGrp="1"/>
          </p:cNvSpPr>
          <p:nvPr>
            <p:ph type="title"/>
          </p:nvPr>
        </p:nvSpPr>
        <p:spPr>
          <a:xfrm>
            <a:off x="233593" y="0"/>
            <a:ext cx="6975229" cy="1254204"/>
          </a:xfrm>
        </p:spPr>
        <p:txBody>
          <a:bodyPr>
            <a:noAutofit/>
          </a:bodyPr>
          <a:lstStyle/>
          <a:p>
            <a:pPr>
              <a:lnSpc>
                <a:spcPct val="100000"/>
              </a:lnSpc>
            </a:pPr>
            <a:r>
              <a:rPr lang="en-GB" sz="2000" b="1" u="sng" dirty="0">
                <a:solidFill>
                  <a:schemeClr val="tx1"/>
                </a:solidFill>
                <a:latin typeface="Century Gothic"/>
                <a:cs typeface="Arial"/>
              </a:rPr>
              <a:t>New NICE GP guidance for </a:t>
            </a:r>
            <a:r>
              <a:rPr lang="en-GB" sz="2000" b="1" u="sng" dirty="0" err="1">
                <a:solidFill>
                  <a:schemeClr val="tx1"/>
                </a:solidFill>
                <a:latin typeface="Century Gothic"/>
                <a:cs typeface="Arial"/>
              </a:rPr>
              <a:t>womens</a:t>
            </a:r>
            <a:r>
              <a:rPr lang="en-GB" sz="2000" b="1" u="sng" dirty="0">
                <a:solidFill>
                  <a:schemeClr val="tx1"/>
                </a:solidFill>
                <a:latin typeface="Century Gothic"/>
                <a:cs typeface="Arial"/>
              </a:rPr>
              <a:t> physical and psychological health 6-8 weeks postnatally:</a:t>
            </a:r>
            <a:br>
              <a:rPr lang="en-GB" sz="2000" b="1" u="sng" dirty="0">
                <a:solidFill>
                  <a:schemeClr val="tx1"/>
                </a:solidFill>
                <a:latin typeface="Century Gothic"/>
                <a:cs typeface="Arial"/>
              </a:rPr>
            </a:br>
            <a:endParaRPr lang="en-GB" sz="2000" dirty="0">
              <a:solidFill>
                <a:srgbClr val="2A55A2"/>
              </a:solidFill>
              <a:latin typeface="Century Gothic" panose="020B0502020202020204" pitchFamily="34" charset="0"/>
              <a:cs typeface="Aharoni" panose="02010803020104030203" pitchFamily="2" charset="-79"/>
            </a:endParaRPr>
          </a:p>
        </p:txBody>
      </p:sp>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233593" y="627102"/>
            <a:ext cx="7238729" cy="5665162"/>
          </a:xfrm>
          <a:prstGeom prst="rect">
            <a:avLst/>
          </a:prstGeom>
        </p:spPr>
        <p:txBody>
          <a:bodyPr vert="horz" lIns="91440" tIns="45720" rIns="91440" bIns="45720" rtlCol="0" anchor="t">
            <a:normAutofit fontScale="5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buFont typeface="Arial" panose="020B0604020202020204" pitchFamily="34" charset="0"/>
              <a:buChar char="•"/>
            </a:pPr>
            <a:endParaRPr lang="en-GB" sz="4400" b="1" u="sng" dirty="0">
              <a:solidFill>
                <a:schemeClr val="tx1"/>
              </a:solidFill>
              <a:latin typeface="Arial" panose="020B0604020202020204" pitchFamily="34" charset="0"/>
              <a:cs typeface="Arial" panose="020B0604020202020204" pitchFamily="34" charset="0"/>
            </a:endParaRPr>
          </a:p>
          <a:p>
            <a:pPr>
              <a:lnSpc>
                <a:spcPct val="120000"/>
              </a:lnSpc>
            </a:pPr>
            <a:endParaRPr lang="en-GB" sz="3500" b="1" u="sng" dirty="0">
              <a:solidFill>
                <a:schemeClr val="tx1"/>
              </a:solidFill>
              <a:latin typeface="Century Gothic" panose="020B0502020202020204" pitchFamily="34" charset="0"/>
              <a:cs typeface="Arial"/>
            </a:endParaRPr>
          </a:p>
          <a:p>
            <a:pPr algn="l">
              <a:lnSpc>
                <a:spcPct val="120000"/>
              </a:lnSpc>
            </a:pPr>
            <a:r>
              <a:rPr lang="en-GB" sz="2800" b="0" i="0" u="sng" dirty="0">
                <a:solidFill>
                  <a:srgbClr val="005EA5"/>
                </a:solidFill>
                <a:effectLst/>
                <a:latin typeface="Century Gothic" panose="020B0502020202020204" pitchFamily="34" charset="0"/>
                <a:hlinkClick r:id="rId3"/>
              </a:rPr>
              <a:t>NHS England's update to the GP contract agreement 2020/21 to 2023/24</a:t>
            </a:r>
            <a:r>
              <a:rPr lang="en-GB" sz="2800" b="0" i="0" dirty="0">
                <a:solidFill>
                  <a:srgbClr val="0E0E0E"/>
                </a:solidFill>
                <a:effectLst/>
                <a:latin typeface="Century Gothic" panose="020B0502020202020204" pitchFamily="34" charset="0"/>
              </a:rPr>
              <a:t> states that, in line with NICE guidance, the maternal check should focus on:</a:t>
            </a:r>
          </a:p>
          <a:p>
            <a:pPr algn="l">
              <a:lnSpc>
                <a:spcPct val="120000"/>
              </a:lnSpc>
            </a:pPr>
            <a:r>
              <a:rPr lang="en-GB" sz="2800" b="0" i="0" dirty="0">
                <a:solidFill>
                  <a:srgbClr val="0E0E0E"/>
                </a:solidFill>
                <a:effectLst/>
                <a:latin typeface="Century Gothic" panose="020B0502020202020204" pitchFamily="34" charset="0"/>
              </a:rPr>
              <a:t>a review of </a:t>
            </a:r>
            <a:r>
              <a:rPr lang="en-GB" sz="2800" dirty="0">
                <a:solidFill>
                  <a:srgbClr val="0E0E0E"/>
                </a:solidFill>
                <a:latin typeface="Century Gothic" panose="020B0502020202020204" pitchFamily="34" charset="0"/>
              </a:rPr>
              <a:t>the mo</a:t>
            </a:r>
            <a:r>
              <a:rPr lang="en-GB" sz="2800" b="0" i="0" dirty="0">
                <a:solidFill>
                  <a:srgbClr val="0E0E0E"/>
                </a:solidFill>
                <a:effectLst/>
                <a:latin typeface="Century Gothic" panose="020B0502020202020204" pitchFamily="34" charset="0"/>
              </a:rPr>
              <a:t>ther's mental health and general wellbeing, using open questioning</a:t>
            </a:r>
          </a:p>
          <a:p>
            <a:pPr algn="l">
              <a:lnSpc>
                <a:spcPct val="120000"/>
              </a:lnSpc>
            </a:pPr>
            <a:r>
              <a:rPr lang="en-GB" sz="2800" b="0" i="0" dirty="0">
                <a:solidFill>
                  <a:srgbClr val="0E0E0E"/>
                </a:solidFill>
                <a:effectLst/>
                <a:latin typeface="Century Gothic" panose="020B0502020202020204" pitchFamily="34" charset="0"/>
              </a:rPr>
              <a:t>the return to physical health following childbirth</a:t>
            </a:r>
          </a:p>
          <a:p>
            <a:pPr algn="l">
              <a:lnSpc>
                <a:spcPct val="120000"/>
              </a:lnSpc>
            </a:pPr>
            <a:r>
              <a:rPr lang="en-GB" sz="2800" u="sng" dirty="0">
                <a:solidFill>
                  <a:srgbClr val="0E0E0E"/>
                </a:solidFill>
                <a:latin typeface="Century Gothic" panose="020B0502020202020204" pitchFamily="34" charset="0"/>
                <a:cs typeface="Arial"/>
              </a:rPr>
              <a:t>Etc</a:t>
            </a:r>
          </a:p>
          <a:p>
            <a:pPr algn="l">
              <a:lnSpc>
                <a:spcPct val="120000"/>
              </a:lnSpc>
            </a:pPr>
            <a:endParaRPr lang="en-GB" sz="2800" u="sng" dirty="0">
              <a:solidFill>
                <a:srgbClr val="0E0E0E"/>
              </a:solidFill>
              <a:latin typeface="Century Gothic" panose="020B0502020202020204" pitchFamily="34" charset="0"/>
              <a:cs typeface="Arial"/>
            </a:endParaRPr>
          </a:p>
          <a:p>
            <a:pPr algn="l">
              <a:lnSpc>
                <a:spcPct val="120000"/>
              </a:lnSpc>
            </a:pPr>
            <a:r>
              <a:rPr lang="en-GB" sz="2800" dirty="0">
                <a:solidFill>
                  <a:srgbClr val="0E0E0E"/>
                </a:solidFill>
                <a:latin typeface="Century Gothic" panose="020B0502020202020204" pitchFamily="34" charset="0"/>
                <a:cs typeface="Arial"/>
              </a:rPr>
              <a:t>Questions should be asked about their general health and whether there are any concerns/ addressing their general wellbeing which may include:</a:t>
            </a:r>
            <a:endParaRPr lang="en-GB" sz="2800" b="0" i="0" dirty="0">
              <a:solidFill>
                <a:srgbClr val="0E0E0E"/>
              </a:solidFill>
              <a:effectLst/>
              <a:latin typeface="Century Gothic" panose="020B0502020202020204" pitchFamily="34" charset="0"/>
            </a:endParaRPr>
          </a:p>
          <a:p>
            <a:pPr algn="l">
              <a:lnSpc>
                <a:spcPct val="120000"/>
              </a:lnSpc>
            </a:pPr>
            <a:r>
              <a:rPr lang="en-GB" sz="2800" b="0" i="0" dirty="0">
                <a:solidFill>
                  <a:srgbClr val="0E0E0E"/>
                </a:solidFill>
                <a:effectLst/>
                <a:latin typeface="Century Gothic" panose="020B0502020202020204" pitchFamily="34" charset="0"/>
              </a:rPr>
              <a:t>symptoms and signs of potential postnatal mental health problems and how to seek help</a:t>
            </a:r>
          </a:p>
          <a:p>
            <a:pPr>
              <a:lnSpc>
                <a:spcPct val="120000"/>
              </a:lnSpc>
            </a:pPr>
            <a:r>
              <a:rPr lang="en-GB" sz="2800" b="0" i="0" dirty="0">
                <a:solidFill>
                  <a:srgbClr val="0E0E0E"/>
                </a:solidFill>
                <a:effectLst/>
                <a:latin typeface="Century Gothic" panose="020B0502020202020204" pitchFamily="34" charset="0"/>
              </a:rPr>
              <a:t> </a:t>
            </a:r>
            <a:endParaRPr lang="en-GB" sz="3500" b="1" u="sng" dirty="0">
              <a:solidFill>
                <a:schemeClr val="tx1"/>
              </a:solidFill>
              <a:latin typeface="Century Gothic" panose="020B0502020202020204" pitchFamily="34" charset="0"/>
              <a:cs typeface="Arial"/>
            </a:endParaRPr>
          </a:p>
          <a:p>
            <a:pPr>
              <a:lnSpc>
                <a:spcPct val="120000"/>
              </a:lnSpc>
            </a:pPr>
            <a:r>
              <a:rPr lang="en-GB" sz="2000" dirty="0">
                <a:solidFill>
                  <a:schemeClr val="tx1"/>
                </a:solidFill>
                <a:latin typeface="Century Gothic" panose="020B0502020202020204" pitchFamily="34" charset="0"/>
                <a:cs typeface="Arial" panose="020B0604020202020204" pitchFamily="34" charset="0"/>
                <a:hlinkClick r:id="rId4"/>
              </a:rPr>
              <a:t>https://www.nice.org.uk/guidance/qs37/chapter/Quality-statement-6-GP-postnatal-check-for-women#:~:text=Women%20who%20have%20given%20birth,any%20help%20they%20may%20need</a:t>
            </a:r>
            <a:r>
              <a:rPr lang="en-GB" sz="2000" dirty="0">
                <a:solidFill>
                  <a:schemeClr val="tx1"/>
                </a:solidFill>
                <a:latin typeface="Century Gothic" panose="020B0502020202020204" pitchFamily="34" charset="0"/>
                <a:cs typeface="Arial" panose="020B0604020202020204" pitchFamily="34" charset="0"/>
              </a:rPr>
              <a:t>.</a:t>
            </a:r>
            <a:r>
              <a:rPr lang="en-GB" sz="3500" b="1" u="sng" dirty="0">
                <a:solidFill>
                  <a:schemeClr val="tx1"/>
                </a:solidFill>
                <a:latin typeface="Century Gothic" panose="020B0502020202020204" pitchFamily="34" charset="0"/>
                <a:cs typeface="Arial"/>
              </a:rPr>
              <a:t> </a:t>
            </a:r>
          </a:p>
          <a:p>
            <a:endParaRPr lang="en-GB" sz="2000" dirty="0">
              <a:solidFill>
                <a:schemeClr val="tx1"/>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74140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and white border&#10;&#10;Description automatically generated">
            <a:extLst>
              <a:ext uri="{FF2B5EF4-FFF2-40B4-BE49-F238E27FC236}">
                <a16:creationId xmlns:a16="http://schemas.microsoft.com/office/drawing/2014/main" id="{62982A89-06C2-A6A7-43E0-3A350E4827C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F9BEED-D62B-D1AE-9B53-688DC9CC9660}"/>
              </a:ext>
            </a:extLst>
          </p:cNvPr>
          <p:cNvSpPr>
            <a:spLocks noGrp="1"/>
          </p:cNvSpPr>
          <p:nvPr>
            <p:ph type="title"/>
          </p:nvPr>
        </p:nvSpPr>
        <p:spPr>
          <a:xfrm>
            <a:off x="981074" y="142477"/>
            <a:ext cx="10387013" cy="1171973"/>
          </a:xfrm>
        </p:spPr>
        <p:txBody>
          <a:bodyPr>
            <a:noAutofit/>
          </a:bodyPr>
          <a:lstStyle/>
          <a:p>
            <a:pPr algn="ctr"/>
            <a:r>
              <a:rPr lang="en-GB" sz="2800" b="1" dirty="0">
                <a:solidFill>
                  <a:srgbClr val="2C59A6"/>
                </a:solidFill>
                <a:latin typeface="Century Gothic" panose="020B0502020202020204" pitchFamily="34" charset="0"/>
              </a:rPr>
              <a:t>DFE: Start for Life</a:t>
            </a:r>
            <a:br>
              <a:rPr lang="en-GB" sz="2800" b="1" dirty="0">
                <a:solidFill>
                  <a:srgbClr val="2C59A6"/>
                </a:solidFill>
                <a:latin typeface="Century Gothic" panose="020B0502020202020204" pitchFamily="34" charset="0"/>
              </a:rPr>
            </a:br>
            <a:endParaRPr lang="en-GB" sz="2800" b="1" dirty="0">
              <a:solidFill>
                <a:srgbClr val="2C59A6"/>
              </a:solidFill>
              <a:latin typeface="Century Gothic" panose="020B0502020202020204" pitchFamily="34" charset="0"/>
            </a:endParaRPr>
          </a:p>
        </p:txBody>
      </p:sp>
      <p:sp>
        <p:nvSpPr>
          <p:cNvPr id="7" name="Content Placeholder 6">
            <a:extLst>
              <a:ext uri="{FF2B5EF4-FFF2-40B4-BE49-F238E27FC236}">
                <a16:creationId xmlns:a16="http://schemas.microsoft.com/office/drawing/2014/main" id="{61DA94AB-F2DA-CBC8-8302-717FC4DD3D6A}"/>
              </a:ext>
            </a:extLst>
          </p:cNvPr>
          <p:cNvSpPr>
            <a:spLocks noGrp="1"/>
          </p:cNvSpPr>
          <p:nvPr>
            <p:ph idx="1"/>
          </p:nvPr>
        </p:nvSpPr>
        <p:spPr>
          <a:xfrm>
            <a:off x="295276" y="847326"/>
            <a:ext cx="11620500" cy="4639073"/>
          </a:xfrm>
        </p:spPr>
        <p:txBody>
          <a:bodyPr>
            <a:normAutofit/>
          </a:bodyPr>
          <a:lstStyle/>
          <a:p>
            <a:pPr>
              <a:lnSpc>
                <a:spcPct val="120000"/>
              </a:lnSpc>
            </a:pPr>
            <a:r>
              <a:rPr lang="en-GB" sz="1200" dirty="0">
                <a:latin typeface="Century Gothic" panose="020B0502020202020204" pitchFamily="34" charset="0"/>
              </a:rPr>
              <a:t>In 2022, 75 local authorities in England awarded a share of £302 million to transform services into a family hub model. Investment will be used for essential services in the crucial start for life period (conception-2 years). It builds on the best start for life- a vision for the 1001 critical days, and the healthy child programme from 0-19 PH services, and as part of the UK Governments levelling up agenda.</a:t>
            </a:r>
          </a:p>
          <a:p>
            <a:pPr>
              <a:lnSpc>
                <a:spcPct val="120000"/>
              </a:lnSpc>
            </a:pPr>
            <a:r>
              <a:rPr lang="en-GB" sz="1200" dirty="0">
                <a:latin typeface="Century Gothic" panose="020B0502020202020204" pitchFamily="34" charset="0"/>
              </a:rPr>
              <a:t>The funding has several strands and overall aims to increase family hub models, as well as the range of services delivered through family hub networks including co-location of services where possible, and improving the way professionals and partners work together. Overall, a family should be able to walk into a family hub and get the support they require through a single point of access.</a:t>
            </a:r>
          </a:p>
          <a:p>
            <a:pPr>
              <a:lnSpc>
                <a:spcPct val="120000"/>
              </a:lnSpc>
            </a:pPr>
            <a:r>
              <a:rPr lang="en-GB" sz="1200" b="1" u="sng" dirty="0">
                <a:latin typeface="Century Gothic" panose="020B0502020202020204" pitchFamily="34" charset="0"/>
              </a:rPr>
              <a:t>Strands:</a:t>
            </a:r>
          </a:p>
          <a:p>
            <a:pPr>
              <a:lnSpc>
                <a:spcPct val="120000"/>
              </a:lnSpc>
            </a:pPr>
            <a:r>
              <a:rPr lang="en-GB" sz="1200" dirty="0">
                <a:latin typeface="Century Gothic" panose="020B0502020202020204" pitchFamily="34" charset="0"/>
              </a:rPr>
              <a:t>-Parenting Support</a:t>
            </a:r>
          </a:p>
          <a:p>
            <a:pPr>
              <a:lnSpc>
                <a:spcPct val="120000"/>
              </a:lnSpc>
            </a:pPr>
            <a:r>
              <a:rPr lang="en-GB" sz="1200" dirty="0">
                <a:latin typeface="Century Gothic" panose="020B0502020202020204" pitchFamily="34" charset="0"/>
              </a:rPr>
              <a:t>-Early language and home learning environment</a:t>
            </a:r>
          </a:p>
          <a:p>
            <a:pPr>
              <a:lnSpc>
                <a:spcPct val="120000"/>
              </a:lnSpc>
            </a:pPr>
            <a:r>
              <a:rPr lang="en-GB" sz="1200" dirty="0">
                <a:latin typeface="Century Gothic" panose="020B0502020202020204" pitchFamily="34" charset="0"/>
              </a:rPr>
              <a:t>-Infant feeding</a:t>
            </a:r>
          </a:p>
          <a:p>
            <a:pPr>
              <a:lnSpc>
                <a:spcPct val="120000"/>
              </a:lnSpc>
            </a:pPr>
            <a:r>
              <a:rPr lang="en-GB" sz="1200" dirty="0">
                <a:latin typeface="Century Gothic" panose="020B0502020202020204" pitchFamily="34" charset="0"/>
              </a:rPr>
              <a:t>-Parent and carer panels</a:t>
            </a:r>
          </a:p>
          <a:p>
            <a:pPr>
              <a:lnSpc>
                <a:spcPct val="120000"/>
              </a:lnSpc>
            </a:pPr>
            <a:r>
              <a:rPr lang="en-GB" sz="1200" dirty="0">
                <a:latin typeface="Century Gothic" panose="020B0502020202020204" pitchFamily="34" charset="0"/>
              </a:rPr>
              <a:t>-Support for perinatal mental health and parent infant relationships</a:t>
            </a:r>
          </a:p>
          <a:p>
            <a:pPr marL="0" indent="0">
              <a:lnSpc>
                <a:spcPct val="120000"/>
              </a:lnSpc>
              <a:buNone/>
            </a:pPr>
            <a:r>
              <a:rPr lang="en-GB" sz="1200" dirty="0">
                <a:latin typeface="Century Gothic" panose="020B0502020202020204" pitchFamily="34" charset="0"/>
                <a:hlinkClick r:id="rId3"/>
              </a:rPr>
              <a:t>https://assets.publishing.service.gov.uk/media/62f0ef83e90e07142da01845/Family_Hubs_and_Start_for_Life_programme_guide.pdf</a:t>
            </a:r>
            <a:r>
              <a:rPr lang="en-GB" sz="1200" dirty="0">
                <a:latin typeface="Century Gothic" panose="020B0502020202020204" pitchFamily="34" charset="0"/>
              </a:rPr>
              <a:t> </a:t>
            </a:r>
          </a:p>
          <a:p>
            <a:pPr marL="0" indent="0">
              <a:lnSpc>
                <a:spcPct val="120000"/>
              </a:lnSpc>
              <a:buNone/>
            </a:pPr>
            <a:r>
              <a:rPr lang="en-GB" sz="1200" dirty="0">
                <a:latin typeface="Century Gothic" panose="020B0502020202020204" pitchFamily="34" charset="0"/>
              </a:rPr>
              <a:t>Our new family ‘hubs’:  Dearne (</a:t>
            </a:r>
            <a:r>
              <a:rPr lang="en-GB" sz="1200" dirty="0" err="1">
                <a:latin typeface="Century Gothic" panose="020B0502020202020204" pitchFamily="34" charset="0"/>
              </a:rPr>
              <a:t>Thurnscoe</a:t>
            </a:r>
            <a:r>
              <a:rPr lang="en-GB" sz="1200" dirty="0">
                <a:latin typeface="Century Gothic" panose="020B0502020202020204" pitchFamily="34" charset="0"/>
              </a:rPr>
              <a:t>), North (Grimethorpe), Central (</a:t>
            </a:r>
            <a:r>
              <a:rPr lang="en-GB" sz="1200" dirty="0" err="1">
                <a:latin typeface="Century Gothic" panose="020B0502020202020204" pitchFamily="34" charset="0"/>
              </a:rPr>
              <a:t>Kendary</a:t>
            </a:r>
            <a:r>
              <a:rPr lang="en-GB" sz="1200" dirty="0">
                <a:latin typeface="Century Gothic" panose="020B0502020202020204" pitchFamily="34" charset="0"/>
              </a:rPr>
              <a:t>), South (Wombwell), Penistone, North East (</a:t>
            </a:r>
            <a:r>
              <a:rPr lang="en-GB" sz="1200" dirty="0" err="1">
                <a:latin typeface="Century Gothic" panose="020B0502020202020204" pitchFamily="34" charset="0"/>
              </a:rPr>
              <a:t>Athersley</a:t>
            </a:r>
            <a:r>
              <a:rPr lang="en-GB" sz="1200" dirty="0">
                <a:latin typeface="Century Gothic" panose="020B0502020202020204" pitchFamily="34" charset="0"/>
              </a:rPr>
              <a:t>)</a:t>
            </a:r>
          </a:p>
        </p:txBody>
      </p:sp>
    </p:spTree>
    <p:extLst>
      <p:ext uri="{BB962C8B-B14F-4D97-AF65-F5344CB8AC3E}">
        <p14:creationId xmlns:p14="http://schemas.microsoft.com/office/powerpoint/2010/main" val="391140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and white border&#10;&#10;Description automatically generated">
            <a:extLst>
              <a:ext uri="{FF2B5EF4-FFF2-40B4-BE49-F238E27FC236}">
                <a16:creationId xmlns:a16="http://schemas.microsoft.com/office/drawing/2014/main" id="{62982A89-06C2-A6A7-43E0-3A350E4827C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F9BEED-D62B-D1AE-9B53-688DC9CC9660}"/>
              </a:ext>
            </a:extLst>
          </p:cNvPr>
          <p:cNvSpPr>
            <a:spLocks noGrp="1"/>
          </p:cNvSpPr>
          <p:nvPr>
            <p:ph type="title"/>
          </p:nvPr>
        </p:nvSpPr>
        <p:spPr>
          <a:xfrm>
            <a:off x="981074" y="142477"/>
            <a:ext cx="10387013" cy="1171973"/>
          </a:xfrm>
        </p:spPr>
        <p:txBody>
          <a:bodyPr>
            <a:noAutofit/>
          </a:bodyPr>
          <a:lstStyle/>
          <a:p>
            <a:pPr algn="ctr"/>
            <a:r>
              <a:rPr lang="en-GB" sz="2800" b="1" dirty="0">
                <a:solidFill>
                  <a:srgbClr val="2C59A6"/>
                </a:solidFill>
                <a:latin typeface="Century Gothic" panose="020B0502020202020204" pitchFamily="34" charset="0"/>
              </a:rPr>
              <a:t>Start for Life:</a:t>
            </a:r>
            <a:br>
              <a:rPr lang="en-GB" sz="2800" b="1" dirty="0">
                <a:solidFill>
                  <a:srgbClr val="2C59A6"/>
                </a:solidFill>
                <a:latin typeface="Century Gothic" panose="020B0502020202020204" pitchFamily="34" charset="0"/>
              </a:rPr>
            </a:br>
            <a:r>
              <a:rPr lang="en-GB" sz="2800" b="1" dirty="0">
                <a:solidFill>
                  <a:srgbClr val="2C59A6"/>
                </a:solidFill>
                <a:latin typeface="Century Gothic" panose="020B0502020202020204" pitchFamily="34" charset="0"/>
              </a:rPr>
              <a:t>Perinatal Mental Health (PMH) and Parent Infant Relationship (PIR) Outcomes</a:t>
            </a:r>
          </a:p>
        </p:txBody>
      </p:sp>
      <p:sp>
        <p:nvSpPr>
          <p:cNvPr id="5" name="Content Placeholder 2">
            <a:extLst>
              <a:ext uri="{FF2B5EF4-FFF2-40B4-BE49-F238E27FC236}">
                <a16:creationId xmlns:a16="http://schemas.microsoft.com/office/drawing/2014/main" id="{EA93C2B6-4DD1-ACB3-903E-1EA6CCD88DCD}"/>
              </a:ext>
            </a:extLst>
          </p:cNvPr>
          <p:cNvSpPr txBox="1">
            <a:spLocks/>
          </p:cNvSpPr>
          <p:nvPr/>
        </p:nvSpPr>
        <p:spPr>
          <a:xfrm>
            <a:off x="1304924" y="1793079"/>
            <a:ext cx="9582151" cy="3883821"/>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u="sng" dirty="0">
                <a:latin typeface="Century Gothic" panose="020B0502020202020204" pitchFamily="34" charset="0"/>
                <a:cs typeface="Arial" panose="020B0604020202020204" pitchFamily="34" charset="0"/>
              </a:rPr>
              <a:t>Three focus areas:</a:t>
            </a:r>
          </a:p>
          <a:p>
            <a:pPr algn="ctr"/>
            <a:r>
              <a:rPr lang="en-GB" dirty="0">
                <a:latin typeface="Century Gothic" panose="020B0502020202020204" pitchFamily="34" charset="0"/>
                <a:cs typeface="Arial" panose="020B0604020202020204" pitchFamily="34" charset="0"/>
              </a:rPr>
              <a:t>Mild to moderate perinatal mental health difficulties </a:t>
            </a:r>
          </a:p>
          <a:p>
            <a:pPr algn="ctr"/>
            <a:r>
              <a:rPr lang="en-GB" dirty="0">
                <a:latin typeface="Century Gothic" panose="020B0502020202020204" pitchFamily="34" charset="0"/>
                <a:cs typeface="Arial" panose="020B0604020202020204" pitchFamily="34" charset="0"/>
              </a:rPr>
              <a:t>Perinatal mental health support for fathers and co-parents </a:t>
            </a:r>
          </a:p>
          <a:p>
            <a:pPr algn="ctr"/>
            <a:r>
              <a:rPr lang="en-GB" dirty="0">
                <a:latin typeface="Century Gothic" panose="020B0502020202020204" pitchFamily="34" charset="0"/>
                <a:cs typeface="Arial" panose="020B0604020202020204" pitchFamily="34" charset="0"/>
              </a:rPr>
              <a:t>Primarily universal parent–infant relationship support</a:t>
            </a:r>
          </a:p>
          <a:p>
            <a:pPr algn="ctr"/>
            <a:endParaRPr lang="en-GB" dirty="0">
              <a:latin typeface="Century Gothic" panose="020B0502020202020204" pitchFamily="34" charset="0"/>
              <a:cs typeface="Arial" panose="020B0604020202020204" pitchFamily="34" charset="0"/>
            </a:endParaRPr>
          </a:p>
          <a:p>
            <a:pPr marL="0" indent="0" algn="ctr">
              <a:buNone/>
            </a:pPr>
            <a:r>
              <a:rPr lang="en-GB" dirty="0">
                <a:latin typeface="Century Gothic" panose="020B0502020202020204" pitchFamily="34" charset="0"/>
                <a:cs typeface="Arial" panose="020B0604020202020204" pitchFamily="34" charset="0"/>
              </a:rPr>
              <a:t>A new team within Barnsley family hubs:</a:t>
            </a:r>
          </a:p>
          <a:p>
            <a:pPr>
              <a:lnSpc>
                <a:spcPct val="120000"/>
              </a:lnSpc>
            </a:pPr>
            <a:r>
              <a:rPr lang="en-GB" sz="3600" b="1" u="sng" dirty="0">
                <a:solidFill>
                  <a:schemeClr val="tx1"/>
                </a:solidFill>
                <a:latin typeface="Century Gothic" panose="020B0502020202020204" pitchFamily="34" charset="0"/>
                <a:cs typeface="Arial" panose="020B0604020202020204" pitchFamily="34" charset="0"/>
              </a:rPr>
              <a:t>1001 days team: </a:t>
            </a:r>
            <a:r>
              <a:rPr lang="en-GB" sz="2500" b="1" dirty="0">
                <a:solidFill>
                  <a:schemeClr val="tx1"/>
                </a:solidFill>
                <a:latin typeface="Century Gothic" panose="020B0502020202020204" pitchFamily="34" charset="0"/>
                <a:cs typeface="Arial" panose="020B0604020202020204" pitchFamily="34" charset="0"/>
              </a:rPr>
              <a:t>*Funded until March 2025.</a:t>
            </a:r>
            <a:endParaRPr lang="en-GB" sz="2500" dirty="0">
              <a:solidFill>
                <a:schemeClr val="tx1"/>
              </a:solidFill>
              <a:latin typeface="Century Gothic" panose="020B0502020202020204" pitchFamily="34" charset="0"/>
              <a:cs typeface="Arial" panose="020B0604020202020204" pitchFamily="34" charset="0"/>
            </a:endParaRPr>
          </a:p>
          <a:p>
            <a:pPr>
              <a:lnSpc>
                <a:spcPct val="120000"/>
              </a:lnSpc>
            </a:pPr>
            <a:r>
              <a:rPr lang="en-GB" sz="2800" dirty="0">
                <a:solidFill>
                  <a:schemeClr val="tx1"/>
                </a:solidFill>
                <a:latin typeface="Century Gothic" panose="020B0502020202020204" pitchFamily="34" charset="0"/>
                <a:cs typeface="Arial" panose="020B0604020202020204" pitchFamily="34" charset="0"/>
              </a:rPr>
              <a:t>Within Barnsley family hubs we now have a small team to offer </a:t>
            </a:r>
            <a:r>
              <a:rPr lang="en-GB" sz="2800" b="1" u="sng" dirty="0">
                <a:solidFill>
                  <a:schemeClr val="tx1"/>
                </a:solidFill>
                <a:latin typeface="Century Gothic" panose="020B0502020202020204" pitchFamily="34" charset="0"/>
                <a:cs typeface="Arial" panose="020B0604020202020204" pitchFamily="34" charset="0"/>
              </a:rPr>
              <a:t>targeted interventions </a:t>
            </a:r>
            <a:r>
              <a:rPr lang="en-GB" sz="2800" dirty="0">
                <a:solidFill>
                  <a:schemeClr val="tx1"/>
                </a:solidFill>
                <a:latin typeface="Century Gothic" panose="020B0502020202020204" pitchFamily="34" charset="0"/>
                <a:cs typeface="Arial" panose="020B0604020202020204" pitchFamily="34" charset="0"/>
              </a:rPr>
              <a:t>to parents and co-parents you might identify with mild to moderate issues during the perinatal period. </a:t>
            </a:r>
          </a:p>
          <a:p>
            <a:pPr>
              <a:lnSpc>
                <a:spcPct val="120000"/>
              </a:lnSpc>
            </a:pPr>
            <a:r>
              <a:rPr lang="en-GB" dirty="0">
                <a:latin typeface="Century Gothic" panose="020B0502020202020204" pitchFamily="34" charset="0"/>
                <a:cs typeface="Arial" panose="020B0604020202020204" pitchFamily="34" charset="0"/>
              </a:rPr>
              <a:t>A referral criteria is currently in draft form, but we are anticipating referrals to be made by professionals using a GAD7 and PHQ9 or refer into the service to assess this. Criteria will including having a baby under 2, experiencing mild to moderate PMI or PIR (bonding attachment difficulties), and wider vulnerability e.g. ACES, SEND, baby loss etc.</a:t>
            </a:r>
          </a:p>
          <a:p>
            <a:pPr>
              <a:lnSpc>
                <a:spcPct val="120000"/>
              </a:lnSpc>
            </a:pPr>
            <a:r>
              <a:rPr lang="en-GB" sz="2800" b="1" u="sng" dirty="0">
                <a:solidFill>
                  <a:schemeClr val="tx1"/>
                </a:solidFill>
                <a:latin typeface="Century Gothic" panose="020B0502020202020204" pitchFamily="34" charset="0"/>
                <a:cs typeface="Arial" panose="020B0604020202020204" pitchFamily="34" charset="0"/>
              </a:rPr>
              <a:t>Caseloads are planned to start from March 2024.</a:t>
            </a:r>
          </a:p>
          <a:p>
            <a:pPr marL="0" indent="0" algn="ctr">
              <a:buNone/>
            </a:pPr>
            <a:endParaRPr lang="en-GB" dirty="0">
              <a:latin typeface="Century Gothic" panose="020B0502020202020204" pitchFamily="34" charset="0"/>
              <a:cs typeface="Arial" panose="020B0604020202020204" pitchFamily="34" charset="0"/>
            </a:endParaRPr>
          </a:p>
          <a:p>
            <a:pPr algn="ctr"/>
            <a:endParaRPr lang="en-GB" dirty="0">
              <a:latin typeface="Century Gothic" panose="020B0502020202020204" pitchFamily="34" charset="0"/>
              <a:cs typeface="Arial" panose="020B0604020202020204" pitchFamily="34" charset="0"/>
            </a:endParaRPr>
          </a:p>
          <a:p>
            <a:pPr marL="0" indent="0" algn="ctr">
              <a:buNone/>
            </a:pPr>
            <a:endParaRPr lang="en-GB"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178040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310D3B57-B0B2-F795-19AE-73B0B9B0E1AC}"/>
              </a:ext>
            </a:extLst>
          </p:cNvPr>
          <p:cNvSpPr>
            <a:spLocks noGrp="1"/>
          </p:cNvSpPr>
          <p:nvPr>
            <p:ph type="title"/>
          </p:nvPr>
        </p:nvSpPr>
        <p:spPr>
          <a:xfrm>
            <a:off x="101847" y="-535795"/>
            <a:ext cx="6975229" cy="1254204"/>
          </a:xfrm>
        </p:spPr>
        <p:txBody>
          <a:bodyPr>
            <a:normAutofit/>
          </a:bodyPr>
          <a:lstStyle/>
          <a:p>
            <a:pPr>
              <a:lnSpc>
                <a:spcPct val="100000"/>
              </a:lnSpc>
            </a:pPr>
            <a:r>
              <a:rPr lang="en-GB" sz="3600" dirty="0">
                <a:solidFill>
                  <a:srgbClr val="2A55A2"/>
                </a:solidFill>
                <a:latin typeface="Century Gothic" panose="020B0502020202020204" pitchFamily="34" charset="0"/>
                <a:cs typeface="Aharoni" panose="02010803020104030203" pitchFamily="2" charset="-79"/>
              </a:rPr>
              <a:t>Targeted interventions:</a:t>
            </a:r>
          </a:p>
        </p:txBody>
      </p:sp>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101847" y="718409"/>
            <a:ext cx="6832354" cy="5665162"/>
          </a:xfrm>
          <a:prstGeom prst="rect">
            <a:avLst/>
          </a:prstGeom>
        </p:spPr>
        <p:txBody>
          <a:bodyPr vert="horz" lIns="91440" tIns="45720" rIns="91440" bIns="45720" rtlCol="0" anchor="t">
            <a:normAutofit fontScale="4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buFont typeface="Arial" panose="020B0604020202020204" pitchFamily="34" charset="0"/>
              <a:buChar char="•"/>
            </a:pPr>
            <a:endParaRPr lang="en-GB" sz="2900" b="1" u="sng" dirty="0">
              <a:solidFill>
                <a:schemeClr val="tx1"/>
              </a:solidFill>
              <a:latin typeface="Century Gothic" panose="020B0502020202020204" pitchFamily="34" charset="0"/>
              <a:cs typeface="Arial" panose="020B0604020202020204" pitchFamily="34" charset="0"/>
            </a:endParaRPr>
          </a:p>
          <a:p>
            <a:r>
              <a:rPr lang="en-GB" sz="2900" b="1" u="sng" dirty="0">
                <a:solidFill>
                  <a:schemeClr val="tx1"/>
                </a:solidFill>
                <a:latin typeface="Century Gothic" panose="020B0502020202020204" pitchFamily="34" charset="0"/>
                <a:cs typeface="Arial"/>
              </a:rPr>
              <a:t>Evidence Based interventions for our delivery:</a:t>
            </a:r>
          </a:p>
          <a:p>
            <a:pPr marL="342900" indent="-342900">
              <a:lnSpc>
                <a:spcPct val="120000"/>
              </a:lnSpc>
              <a:buFont typeface="Arial" panose="020B0604020202020204" pitchFamily="34" charset="0"/>
              <a:buChar char="•"/>
            </a:pPr>
            <a:r>
              <a:rPr lang="en-GB" sz="2900" b="1" u="sng" dirty="0">
                <a:solidFill>
                  <a:schemeClr val="tx1"/>
                </a:solidFill>
                <a:latin typeface="Century Gothic" panose="020B0502020202020204" pitchFamily="34" charset="0"/>
                <a:cs typeface="Arial"/>
              </a:rPr>
              <a:t>Triple P Baby </a:t>
            </a:r>
            <a:r>
              <a:rPr lang="en-GB" sz="2900" dirty="0">
                <a:solidFill>
                  <a:schemeClr val="tx1"/>
                </a:solidFill>
                <a:latin typeface="Century Gothic" panose="020B0502020202020204" pitchFamily="34" charset="0"/>
                <a:cs typeface="Arial"/>
              </a:rPr>
              <a:t>(8-week programme to prepare parents to the positive transition to parenthood in the first year with baby, involves positive relationships, development, parenting routines, partner support etc) </a:t>
            </a:r>
            <a:r>
              <a:rPr lang="en-GB" sz="2900" b="1" dirty="0">
                <a:solidFill>
                  <a:schemeClr val="accent1">
                    <a:lumMod val="75000"/>
                  </a:schemeClr>
                </a:solidFill>
                <a:latin typeface="Century Gothic" panose="020B0502020202020204" pitchFamily="34" charset="0"/>
                <a:cs typeface="Arial"/>
              </a:rPr>
              <a:t>Targeted delivery </a:t>
            </a:r>
            <a:r>
              <a:rPr lang="en-GB" sz="2900" b="1" dirty="0">
                <a:solidFill>
                  <a:srgbClr val="2A55A2"/>
                </a:solidFill>
                <a:latin typeface="Century Gothic" panose="020B0502020202020204" pitchFamily="34" charset="0"/>
                <a:cs typeface="Arial"/>
              </a:rPr>
              <a:t>by: Family Hub teams, Social Care, 0-19 service and BHNFT Midwifery</a:t>
            </a:r>
          </a:p>
          <a:p>
            <a:pPr marL="342900" indent="-342900">
              <a:lnSpc>
                <a:spcPct val="120000"/>
              </a:lnSpc>
              <a:buFont typeface="Arial" panose="020B0604020202020204" pitchFamily="34" charset="0"/>
              <a:buChar char="•"/>
            </a:pPr>
            <a:r>
              <a:rPr lang="en-GB" sz="2900" b="1" u="sng" dirty="0">
                <a:solidFill>
                  <a:schemeClr val="tx1"/>
                </a:solidFill>
                <a:latin typeface="Century Gothic" panose="020B0502020202020204" pitchFamily="34" charset="0"/>
                <a:cs typeface="Arial"/>
              </a:rPr>
              <a:t>VIG</a:t>
            </a:r>
            <a:r>
              <a:rPr lang="en-GB" sz="2900" dirty="0">
                <a:solidFill>
                  <a:schemeClr val="tx1"/>
                </a:solidFill>
                <a:latin typeface="Century Gothic" panose="020B0502020202020204" pitchFamily="34" charset="0"/>
                <a:cs typeface="Arial"/>
              </a:rPr>
              <a:t> (A strengths based reflective video intervention to promote attunement, sensitivity,  and relationships between baby and parents) </a:t>
            </a:r>
            <a:r>
              <a:rPr lang="en-GB" sz="2900" b="1" dirty="0">
                <a:solidFill>
                  <a:srgbClr val="2A55A2"/>
                </a:solidFill>
                <a:latin typeface="Century Gothic" panose="020B0502020202020204" pitchFamily="34" charset="0"/>
                <a:cs typeface="Arial"/>
              </a:rPr>
              <a:t>Targeted delivery by: Family Hub teams and 0-19 Service</a:t>
            </a:r>
          </a:p>
          <a:p>
            <a:pPr>
              <a:lnSpc>
                <a:spcPct val="120000"/>
              </a:lnSpc>
            </a:pPr>
            <a:endParaRPr lang="en-GB" sz="3200" dirty="0">
              <a:solidFill>
                <a:schemeClr val="tx1"/>
              </a:solidFill>
              <a:latin typeface="Century Gothic"/>
              <a:cs typeface="Arial"/>
            </a:endParaRPr>
          </a:p>
          <a:p>
            <a:pPr>
              <a:lnSpc>
                <a:spcPct val="120000"/>
              </a:lnSpc>
            </a:pPr>
            <a:r>
              <a:rPr lang="en-GB" sz="3200" b="1" u="sng" dirty="0">
                <a:solidFill>
                  <a:schemeClr val="tx1"/>
                </a:solidFill>
                <a:latin typeface="Century Gothic"/>
                <a:cs typeface="Arial"/>
              </a:rPr>
              <a:t>MVP Wellbeing Journal</a:t>
            </a:r>
          </a:p>
          <a:p>
            <a:pPr>
              <a:lnSpc>
                <a:spcPct val="120000"/>
              </a:lnSpc>
            </a:pPr>
            <a:r>
              <a:rPr lang="en-GB" sz="3200" dirty="0">
                <a:solidFill>
                  <a:schemeClr val="tx1"/>
                </a:solidFill>
                <a:latin typeface="Century Gothic"/>
                <a:cs typeface="Arial"/>
              </a:rPr>
              <a:t>A document is being developed with Barnsley MVP and coproduced by local service users to pilot a physical ‘wellbeing journal’ to be used during the perinatal period, postnatally. This will allow service users to write down feelings and emotions during their own time, and collectively whilst attending MVP groups. The document will signpost into all local services across our system. </a:t>
            </a:r>
            <a:endParaRPr lang="en-GB" sz="3200" dirty="0">
              <a:solidFill>
                <a:schemeClr val="tx1"/>
              </a:solidFill>
              <a:latin typeface="Century Gothic" panose="020B0502020202020204" pitchFamily="34" charset="0"/>
              <a:cs typeface="Arial" panose="020B0604020202020204" pitchFamily="34" charset="0"/>
            </a:endParaRPr>
          </a:p>
          <a:p>
            <a:pPr>
              <a:lnSpc>
                <a:spcPct val="120000"/>
              </a:lnSpc>
            </a:pPr>
            <a:r>
              <a:rPr lang="en-GB" sz="3200" dirty="0">
                <a:solidFill>
                  <a:schemeClr val="tx1"/>
                </a:solidFill>
                <a:latin typeface="Century Gothic"/>
                <a:cs typeface="Arial"/>
              </a:rPr>
              <a:t>This will be piloted initially in 2024 with a targeted cohort, evaluated, and then next steps taken.</a:t>
            </a:r>
          </a:p>
          <a:p>
            <a:pPr marL="342900" indent="-342900">
              <a:lnSpc>
                <a:spcPct val="120000"/>
              </a:lnSpc>
              <a:buFont typeface="Arial" panose="020B0604020202020204" pitchFamily="34" charset="0"/>
              <a:buChar char="•"/>
            </a:pPr>
            <a:endParaRPr lang="en-GB" sz="2900" b="1" dirty="0">
              <a:solidFill>
                <a:srgbClr val="2A55A2"/>
              </a:solidFill>
              <a:latin typeface="Century Gothic" panose="020B0502020202020204" pitchFamily="34" charset="0"/>
              <a:cs typeface="Arial"/>
            </a:endParaRPr>
          </a:p>
          <a:p>
            <a:pPr marL="342900" indent="-342900">
              <a:lnSpc>
                <a:spcPct val="120000"/>
              </a:lnSpc>
              <a:buFont typeface="Arial" panose="020B0604020202020204" pitchFamily="34" charset="0"/>
              <a:buChar char="•"/>
            </a:pPr>
            <a:endParaRPr lang="en-GB" sz="2900" b="1" u="sng" dirty="0">
              <a:solidFill>
                <a:schemeClr val="accent1">
                  <a:lumMod val="75000"/>
                </a:schemeClr>
              </a:solidFill>
              <a:latin typeface="Century Gothic" panose="020B0502020202020204" pitchFamily="34" charset="0"/>
              <a:cs typeface="Arial"/>
            </a:endParaRPr>
          </a:p>
          <a:p>
            <a:pPr marL="342900" indent="-342900">
              <a:lnSpc>
                <a:spcPct val="120000"/>
              </a:lnSpc>
              <a:buFont typeface="Arial" panose="020B0604020202020204" pitchFamily="34" charset="0"/>
              <a:buChar char="•"/>
            </a:pPr>
            <a:endParaRPr lang="en-GB" sz="2500" b="1" dirty="0">
              <a:solidFill>
                <a:srgbClr val="2A55A2"/>
              </a:solidFill>
              <a:latin typeface="Century Gothic" panose="020B0502020202020204" pitchFamily="34" charset="0"/>
              <a:cs typeface="Arial" panose="020B0604020202020204" pitchFamily="34" charset="0"/>
            </a:endParaRPr>
          </a:p>
          <a:p>
            <a:pPr marL="342900" indent="-342900">
              <a:lnSpc>
                <a:spcPct val="120000"/>
              </a:lnSpc>
              <a:buFont typeface="Arial" panose="020B0604020202020204" pitchFamily="34" charset="0"/>
              <a:buChar char="•"/>
            </a:pPr>
            <a:endParaRPr lang="en-GB" sz="2000" dirty="0">
              <a:solidFill>
                <a:schemeClr val="tx1"/>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207558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310D3B57-B0B2-F795-19AE-73B0B9B0E1AC}"/>
              </a:ext>
            </a:extLst>
          </p:cNvPr>
          <p:cNvSpPr>
            <a:spLocks noGrp="1"/>
          </p:cNvSpPr>
          <p:nvPr>
            <p:ph type="title"/>
          </p:nvPr>
        </p:nvSpPr>
        <p:spPr>
          <a:xfrm>
            <a:off x="101846" y="-627102"/>
            <a:ext cx="6975229" cy="1254204"/>
          </a:xfrm>
        </p:spPr>
        <p:txBody>
          <a:bodyPr>
            <a:normAutofit/>
          </a:bodyPr>
          <a:lstStyle/>
          <a:p>
            <a:pPr>
              <a:lnSpc>
                <a:spcPct val="100000"/>
              </a:lnSpc>
            </a:pPr>
            <a:r>
              <a:rPr lang="en-GB" sz="3600" dirty="0">
                <a:solidFill>
                  <a:srgbClr val="2A55A2"/>
                </a:solidFill>
                <a:latin typeface="Century Gothic" panose="020B0502020202020204" pitchFamily="34" charset="0"/>
                <a:cs typeface="Aharoni" panose="02010803020104030203" pitchFamily="2" charset="-79"/>
              </a:rPr>
              <a:t>Universal new offers:</a:t>
            </a:r>
          </a:p>
        </p:txBody>
      </p:sp>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203692" y="627102"/>
            <a:ext cx="6975229" cy="5799027"/>
          </a:xfrm>
          <a:prstGeom prst="rect">
            <a:avLst/>
          </a:prstGeom>
        </p:spPr>
        <p:txBody>
          <a:bodyPr vert="horz" lIns="91440" tIns="45720" rIns="91440" bIns="45720" rtlCol="0" anchor="t">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20000"/>
              </a:lnSpc>
            </a:pPr>
            <a:r>
              <a:rPr lang="en-GB" sz="5600" b="1" u="sng" dirty="0">
                <a:solidFill>
                  <a:schemeClr val="tx1"/>
                </a:solidFill>
                <a:latin typeface="Century Gothic" panose="020B0502020202020204" pitchFamily="34" charset="0"/>
                <a:cs typeface="Arial"/>
              </a:rPr>
              <a:t>Welcome to the world:</a:t>
            </a:r>
          </a:p>
          <a:p>
            <a:pPr>
              <a:lnSpc>
                <a:spcPct val="120000"/>
              </a:lnSpc>
            </a:pPr>
            <a:r>
              <a:rPr lang="en-GB" sz="5600" dirty="0">
                <a:solidFill>
                  <a:schemeClr val="tx1"/>
                </a:solidFill>
                <a:latin typeface="Century Gothic" panose="020B0502020202020204" pitchFamily="34" charset="0"/>
                <a:cs typeface="Arial"/>
              </a:rPr>
              <a:t>A 5 week programme for expectant parents from 24 weeks of pregnancy across all local family hubs. </a:t>
            </a:r>
            <a:r>
              <a:rPr lang="en-GB" sz="5600" b="1" dirty="0">
                <a:solidFill>
                  <a:schemeClr val="accent5">
                    <a:lumMod val="50000"/>
                  </a:schemeClr>
                </a:solidFill>
                <a:latin typeface="Century Gothic" panose="020B0502020202020204" pitchFamily="34" charset="0"/>
                <a:cs typeface="Arial"/>
              </a:rPr>
              <a:t>Universal delivered by 0-19, family hubs, midwifery, early help navigation.</a:t>
            </a:r>
            <a:endParaRPr lang="en-GB" sz="5600" b="1" u="sng" dirty="0">
              <a:solidFill>
                <a:schemeClr val="accent5">
                  <a:lumMod val="50000"/>
                </a:schemeClr>
              </a:solidFill>
              <a:latin typeface="Century Gothic"/>
              <a:cs typeface="Arial"/>
            </a:endParaRPr>
          </a:p>
          <a:p>
            <a:pPr>
              <a:lnSpc>
                <a:spcPct val="120000"/>
              </a:lnSpc>
            </a:pPr>
            <a:r>
              <a:rPr lang="en-GB" sz="5600" b="1" u="sng" dirty="0">
                <a:solidFill>
                  <a:schemeClr val="tx1"/>
                </a:solidFill>
                <a:latin typeface="Century Gothic" panose="020B0502020202020204" pitchFamily="34" charset="0"/>
                <a:cs typeface="Arial"/>
              </a:rPr>
              <a:t>Brazelton</a:t>
            </a:r>
            <a:r>
              <a:rPr lang="en-GB" sz="5600" dirty="0">
                <a:solidFill>
                  <a:schemeClr val="tx1"/>
                </a:solidFill>
                <a:latin typeface="Century Gothic" panose="020B0502020202020204" pitchFamily="34" charset="0"/>
                <a:cs typeface="Arial"/>
              </a:rPr>
              <a:t> (New-born Observation system is a tool to help parents and practitioners share together information about their baby, through observing their behaviours and language to support parent baby relationships). </a:t>
            </a:r>
            <a:r>
              <a:rPr lang="en-GB" sz="5600" b="1" dirty="0">
                <a:solidFill>
                  <a:schemeClr val="accent1">
                    <a:lumMod val="75000"/>
                  </a:schemeClr>
                </a:solidFill>
                <a:latin typeface="Century Gothic" panose="020B0502020202020204" pitchFamily="34" charset="0"/>
                <a:cs typeface="Arial"/>
              </a:rPr>
              <a:t>Universal delivery by 0-19 service and BHNFT Midwifery</a:t>
            </a:r>
            <a:endParaRPr lang="en-GB" sz="5600" b="1" u="sng" dirty="0">
              <a:solidFill>
                <a:schemeClr val="tx1"/>
              </a:solidFill>
              <a:latin typeface="Century Gothic"/>
              <a:cs typeface="Arial"/>
            </a:endParaRPr>
          </a:p>
          <a:p>
            <a:pPr>
              <a:lnSpc>
                <a:spcPct val="120000"/>
              </a:lnSpc>
            </a:pPr>
            <a:r>
              <a:rPr lang="en-GB" sz="5600" b="1" u="sng" dirty="0">
                <a:solidFill>
                  <a:schemeClr val="tx1"/>
                </a:solidFill>
                <a:latin typeface="Century Gothic"/>
                <a:cs typeface="Arial"/>
              </a:rPr>
              <a:t>EPEC Hub</a:t>
            </a:r>
          </a:p>
          <a:p>
            <a:pPr>
              <a:lnSpc>
                <a:spcPct val="120000"/>
              </a:lnSpc>
            </a:pPr>
            <a:r>
              <a:rPr lang="en-GB" sz="5600" dirty="0">
                <a:solidFill>
                  <a:schemeClr val="tx1"/>
                </a:solidFill>
                <a:latin typeface="Century Gothic"/>
                <a:cs typeface="Arial"/>
              </a:rPr>
              <a:t> (Parent led groups, with a focus on socially excluded communities, supporting parent goals and behaviours, confidence, knowledge etc). </a:t>
            </a:r>
            <a:r>
              <a:rPr lang="en-GB" sz="5600" dirty="0">
                <a:solidFill>
                  <a:srgbClr val="2A55A2"/>
                </a:solidFill>
                <a:latin typeface="Century Gothic"/>
                <a:cs typeface="Arial"/>
              </a:rPr>
              <a:t>Delivery by: Parent volunteers- supported by Barnsley CVS, and family hub teams</a:t>
            </a:r>
          </a:p>
          <a:p>
            <a:pPr>
              <a:lnSpc>
                <a:spcPct val="120000"/>
              </a:lnSpc>
            </a:pPr>
            <a:r>
              <a:rPr lang="en-GB" sz="5600" b="1" u="sng" dirty="0">
                <a:solidFill>
                  <a:schemeClr val="tx1"/>
                </a:solidFill>
                <a:latin typeface="Century Gothic"/>
                <a:cs typeface="Arial"/>
              </a:rPr>
              <a:t>NSPCC Pregnancy in mind</a:t>
            </a:r>
          </a:p>
          <a:p>
            <a:pPr>
              <a:lnSpc>
                <a:spcPct val="120000"/>
              </a:lnSpc>
            </a:pPr>
            <a:r>
              <a:rPr lang="en-GB" sz="5600" dirty="0">
                <a:solidFill>
                  <a:schemeClr val="tx1"/>
                </a:solidFill>
                <a:latin typeface="Century Gothic"/>
                <a:cs typeface="Arial"/>
              </a:rPr>
              <a:t>An online antenatal group intervention for women 12-26 weeks of pregnancy, at risk of/ experience mild-moderate anxiety and or depression. Focus is to build capacity and relationships, develop knowledge and skills of single and co-parenting , and provide responsive care through mindfulness, relaxation, coping skills, social support, child development, and communication. </a:t>
            </a:r>
            <a:endParaRPr lang="en-GB" sz="5600" dirty="0">
              <a:solidFill>
                <a:schemeClr val="tx1"/>
              </a:solidFill>
              <a:latin typeface="Century Gothic" panose="020B0502020202020204" pitchFamily="34" charset="0"/>
              <a:cs typeface="Arial" panose="020B0604020202020204" pitchFamily="34" charset="0"/>
            </a:endParaRPr>
          </a:p>
          <a:p>
            <a:pPr>
              <a:lnSpc>
                <a:spcPct val="120000"/>
              </a:lnSpc>
            </a:pPr>
            <a:r>
              <a:rPr lang="en-GB" sz="5600" dirty="0">
                <a:solidFill>
                  <a:schemeClr val="tx1"/>
                </a:solidFill>
                <a:latin typeface="Century Gothic"/>
                <a:cs typeface="Arial"/>
              </a:rPr>
              <a:t>However, our offer will also be open to men/ co parents/ teen parents within this period also.</a:t>
            </a:r>
          </a:p>
          <a:p>
            <a:pPr>
              <a:lnSpc>
                <a:spcPct val="120000"/>
              </a:lnSpc>
            </a:pPr>
            <a:r>
              <a:rPr lang="en-GB" sz="6000" b="1" dirty="0">
                <a:solidFill>
                  <a:srgbClr val="FF0000"/>
                </a:solidFill>
                <a:latin typeface="Century Gothic" panose="020B0502020202020204" pitchFamily="34" charset="0"/>
                <a:cs typeface="Arial"/>
              </a:rPr>
              <a:t>All support can be found on the virtual family hub: </a:t>
            </a:r>
            <a:r>
              <a:rPr lang="en-GB" sz="6000" b="1" dirty="0">
                <a:solidFill>
                  <a:srgbClr val="FF0000"/>
                </a:solidFill>
                <a:latin typeface="Century Gothic" panose="020B0502020202020204" pitchFamily="34" charset="0"/>
                <a:cs typeface="Arial"/>
                <a:hlinkClick r:id="rId3">
                  <a:extLst>
                    <a:ext uri="{A12FA001-AC4F-418D-AE19-62706E023703}">
                      <ahyp:hlinkClr xmlns:ahyp="http://schemas.microsoft.com/office/drawing/2018/hyperlinkcolor" val="tx"/>
                    </a:ext>
                  </a:extLst>
                </a:hlinkClick>
              </a:rPr>
              <a:t>https://barnsley.cloud.servelec-synergy.com/Synergy/</a:t>
            </a:r>
            <a:r>
              <a:rPr lang="en-GB" sz="6000" b="1" dirty="0">
                <a:solidFill>
                  <a:srgbClr val="FF0000"/>
                </a:solidFill>
                <a:latin typeface="Century Gothic" panose="020B0502020202020204" pitchFamily="34" charset="0"/>
                <a:cs typeface="Arial"/>
              </a:rPr>
              <a:t> </a:t>
            </a:r>
          </a:p>
          <a:p>
            <a:pPr>
              <a:lnSpc>
                <a:spcPct val="120000"/>
              </a:lnSpc>
            </a:pPr>
            <a:r>
              <a:rPr lang="en-GB" sz="6000" b="1" dirty="0">
                <a:solidFill>
                  <a:srgbClr val="FF0000"/>
                </a:solidFill>
                <a:latin typeface="Century Gothic" panose="020B0502020202020204" pitchFamily="34" charset="0"/>
                <a:cs typeface="Arial"/>
                <a:hlinkClick r:id="rId4"/>
              </a:rPr>
              <a:t>https://www.facebook.com/BarnsleyFamilyHubs/</a:t>
            </a:r>
            <a:r>
              <a:rPr lang="en-GB" sz="6000" b="1" dirty="0">
                <a:solidFill>
                  <a:srgbClr val="FF0000"/>
                </a:solidFill>
                <a:latin typeface="Century Gothic" panose="020B0502020202020204" pitchFamily="34" charset="0"/>
                <a:cs typeface="Arial"/>
              </a:rPr>
              <a:t> </a:t>
            </a:r>
          </a:p>
          <a:p>
            <a:pPr>
              <a:lnSpc>
                <a:spcPct val="120000"/>
              </a:lnSpc>
            </a:pPr>
            <a:endParaRPr lang="en-GB" sz="6000" b="1" dirty="0">
              <a:solidFill>
                <a:schemeClr val="accent1">
                  <a:lumMod val="75000"/>
                </a:schemeClr>
              </a:solidFill>
              <a:latin typeface="Century Gothic" panose="020B0502020202020204" pitchFamily="34" charset="0"/>
              <a:cs typeface="Arial"/>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r>
              <a:rPr lang="en-GB" sz="3200" dirty="0">
                <a:solidFill>
                  <a:srgbClr val="2A55A2"/>
                </a:solidFill>
                <a:latin typeface="Century Gothic" panose="020B0502020202020204" pitchFamily="34" charset="0"/>
                <a:cs typeface="Arial" panose="020B0604020202020204" pitchFamily="34" charset="0"/>
              </a:rPr>
              <a:t> </a:t>
            </a: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200" dirty="0">
              <a:solidFill>
                <a:srgbClr val="2A55A2"/>
              </a:solidFill>
              <a:latin typeface="Century Gothic" panose="020B0502020202020204" pitchFamily="34" charset="0"/>
              <a:cs typeface="Arial" panose="020B0604020202020204" pitchFamily="34" charset="0"/>
            </a:endParaRPr>
          </a:p>
          <a:p>
            <a:endParaRPr lang="en-GB" sz="3000" b="1" u="sng" dirty="0">
              <a:solidFill>
                <a:schemeClr val="tx1"/>
              </a:solidFill>
              <a:latin typeface="Century Gothic" panose="020B0502020202020204" pitchFamily="34" charset="0"/>
              <a:cs typeface="Arial" panose="020B0604020202020204" pitchFamily="34" charset="0"/>
            </a:endParaRPr>
          </a:p>
          <a:p>
            <a:pPr marL="342900" indent="-342900">
              <a:lnSpc>
                <a:spcPct val="120000"/>
              </a:lnSpc>
              <a:buFont typeface="Arial" panose="020B0604020202020204" pitchFamily="34" charset="0"/>
              <a:buChar char="•"/>
            </a:pPr>
            <a:endParaRPr lang="en-GB" sz="2000" dirty="0">
              <a:solidFill>
                <a:schemeClr val="tx1"/>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383856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310D3B57-B0B2-F795-19AE-73B0B9B0E1AC}"/>
              </a:ext>
            </a:extLst>
          </p:cNvPr>
          <p:cNvSpPr>
            <a:spLocks noGrp="1"/>
          </p:cNvSpPr>
          <p:nvPr>
            <p:ph type="title"/>
          </p:nvPr>
        </p:nvSpPr>
        <p:spPr>
          <a:xfrm>
            <a:off x="178046" y="-502084"/>
            <a:ext cx="6975229" cy="1254204"/>
          </a:xfrm>
        </p:spPr>
        <p:txBody>
          <a:bodyPr>
            <a:normAutofit fontScale="90000"/>
          </a:bodyPr>
          <a:lstStyle/>
          <a:p>
            <a:pPr>
              <a:lnSpc>
                <a:spcPct val="100000"/>
              </a:lnSpc>
            </a:pPr>
            <a:r>
              <a:rPr lang="en-GB" sz="4400" dirty="0">
                <a:solidFill>
                  <a:srgbClr val="2A55A2"/>
                </a:solidFill>
                <a:latin typeface="+mn-lt"/>
                <a:cs typeface="Aharoni" panose="02010803020104030203" pitchFamily="2" charset="-79"/>
              </a:rPr>
              <a:t>Support for dads and co parents</a:t>
            </a:r>
          </a:p>
        </p:txBody>
      </p:sp>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178046" y="752120"/>
            <a:ext cx="6975229" cy="584973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20000"/>
              </a:lnSpc>
            </a:pPr>
            <a:r>
              <a:rPr lang="en-GB" sz="1600" b="1" u="sng" dirty="0">
                <a:solidFill>
                  <a:schemeClr val="tx1"/>
                </a:solidFill>
                <a:latin typeface="Arial"/>
                <a:cs typeface="Arial"/>
              </a:rPr>
              <a:t>5. Dads Matters Pilot</a:t>
            </a:r>
          </a:p>
          <a:p>
            <a:pPr>
              <a:lnSpc>
                <a:spcPct val="120000"/>
              </a:lnSpc>
            </a:pPr>
            <a:r>
              <a:rPr lang="en-GB" sz="1200" dirty="0">
                <a:solidFill>
                  <a:schemeClr val="tx1"/>
                </a:solidFill>
                <a:latin typeface="Century Gothic"/>
                <a:cs typeface="Arial"/>
              </a:rPr>
              <a:t>Support for dads is a big gap in Barnsley. Assessment at specialist services are coming soon.</a:t>
            </a:r>
          </a:p>
          <a:p>
            <a:pPr>
              <a:lnSpc>
                <a:spcPct val="120000"/>
              </a:lnSpc>
            </a:pPr>
            <a:r>
              <a:rPr lang="en-GB" sz="1200" b="1" dirty="0">
                <a:solidFill>
                  <a:schemeClr val="tx1"/>
                </a:solidFill>
                <a:latin typeface="Century Gothic"/>
                <a:cs typeface="Arial"/>
              </a:rPr>
              <a:t>We are commissioning ‘Dads Matters’ for a 2-year pilot in Barnsley</a:t>
            </a:r>
            <a:r>
              <a:rPr lang="en-GB" sz="1200" dirty="0">
                <a:solidFill>
                  <a:schemeClr val="tx1"/>
                </a:solidFill>
                <a:latin typeface="Century Gothic"/>
                <a:cs typeface="Arial"/>
              </a:rPr>
              <a:t>, through Wakefield Home start- this has gone out to advert Jan 2024.</a:t>
            </a:r>
          </a:p>
          <a:p>
            <a:pPr>
              <a:lnSpc>
                <a:spcPct val="120000"/>
              </a:lnSpc>
            </a:pPr>
            <a:r>
              <a:rPr lang="en-GB" sz="1200" b="1" dirty="0">
                <a:solidFill>
                  <a:srgbClr val="2A55A2"/>
                </a:solidFill>
                <a:latin typeface="Century Gothic"/>
                <a:cs typeface="Arial"/>
              </a:rPr>
              <a:t>Dad’s matters is an evidence-based initiative aiming to help dads understand how important they are, how to access support, have successful relationships with their families, support their own anxieties, stress and mental health issues. </a:t>
            </a:r>
          </a:p>
          <a:p>
            <a:pPr>
              <a:lnSpc>
                <a:spcPct val="120000"/>
              </a:lnSpc>
            </a:pPr>
            <a:r>
              <a:rPr lang="en-GB" sz="1200" b="1" dirty="0">
                <a:solidFill>
                  <a:srgbClr val="2A55A2"/>
                </a:solidFill>
                <a:latin typeface="Century Gothic"/>
                <a:cs typeface="Arial"/>
              </a:rPr>
              <a:t>They work to get dads engaged with services traditionally targeted at mum only and aims to develop a local volunteer team to increase awareness, engagement and knowledge.</a:t>
            </a:r>
          </a:p>
          <a:p>
            <a:r>
              <a:rPr lang="en-GB" sz="1200" b="1" dirty="0">
                <a:solidFill>
                  <a:schemeClr val="tx1"/>
                </a:solidFill>
                <a:latin typeface="Century Gothic"/>
              </a:rPr>
              <a:t>We also have Dad Pad available for Barnsley residents, and we currently have copies of ‘co parent pad’ for family staff to give out. (App coming 2025)</a:t>
            </a:r>
          </a:p>
          <a:p>
            <a:endParaRPr lang="en-GB" sz="1200" b="1" dirty="0">
              <a:solidFill>
                <a:schemeClr val="tx1"/>
              </a:solidFill>
              <a:latin typeface="Century Gothic"/>
            </a:endParaRPr>
          </a:p>
          <a:p>
            <a:r>
              <a:rPr lang="en-GB" sz="1200" b="1" dirty="0">
                <a:solidFill>
                  <a:schemeClr val="tx1"/>
                </a:solidFill>
                <a:latin typeface="Century Gothic"/>
              </a:rPr>
              <a:t>We are also trying to work with IAPT RE a dad’s pathway.</a:t>
            </a:r>
          </a:p>
          <a:p>
            <a:endParaRPr lang="en-GB" sz="1200" b="1" dirty="0">
              <a:solidFill>
                <a:schemeClr val="tx1"/>
              </a:solidFill>
              <a:latin typeface="Century Gothic"/>
            </a:endParaRPr>
          </a:p>
          <a:p>
            <a:r>
              <a:rPr lang="en-GB" sz="1200" b="1" dirty="0">
                <a:solidFill>
                  <a:schemeClr val="tx1"/>
                </a:solidFill>
                <a:latin typeface="Century Gothic"/>
              </a:rPr>
              <a:t>And the NSPCC service on the previous slide </a:t>
            </a:r>
          </a:p>
          <a:p>
            <a:endParaRPr lang="en-GB" sz="1200" b="1" dirty="0">
              <a:solidFill>
                <a:schemeClr val="tx1"/>
              </a:solidFill>
              <a:latin typeface="Century Gothic"/>
            </a:endParaRPr>
          </a:p>
          <a:p>
            <a:r>
              <a:rPr lang="en-GB" sz="1200" dirty="0">
                <a:solidFill>
                  <a:schemeClr val="tx1"/>
                </a:solidFill>
                <a:latin typeface="Century Gothic"/>
                <a:hlinkClick r:id="rId3"/>
              </a:rPr>
              <a:t>https://dadmatters.org.uk/</a:t>
            </a:r>
            <a:endParaRPr lang="en-GB" sz="1200" dirty="0">
              <a:solidFill>
                <a:schemeClr val="tx1"/>
              </a:solidFill>
              <a:latin typeface="Century Gothic"/>
            </a:endParaRPr>
          </a:p>
          <a:p>
            <a:endParaRPr lang="en-GB" sz="1200" dirty="0">
              <a:solidFill>
                <a:schemeClr val="tx1"/>
              </a:solidFill>
              <a:latin typeface="Century Gothic"/>
            </a:endParaRPr>
          </a:p>
          <a:p>
            <a:r>
              <a:rPr lang="en-GB" sz="1200" dirty="0">
                <a:solidFill>
                  <a:schemeClr val="tx1"/>
                </a:solidFill>
                <a:latin typeface="Century Gothic"/>
                <a:hlinkClick r:id="rId4"/>
              </a:rPr>
              <a:t>https://thedadpad.co.uk/</a:t>
            </a:r>
            <a:r>
              <a:rPr lang="en-GB" sz="1200" dirty="0">
                <a:solidFill>
                  <a:schemeClr val="tx1"/>
                </a:solidFill>
                <a:latin typeface="Century Gothic"/>
              </a:rPr>
              <a:t> </a:t>
            </a:r>
          </a:p>
        </p:txBody>
      </p:sp>
    </p:spTree>
    <p:extLst>
      <p:ext uri="{BB962C8B-B14F-4D97-AF65-F5344CB8AC3E}">
        <p14:creationId xmlns:p14="http://schemas.microsoft.com/office/powerpoint/2010/main" val="3206302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1A2B97-F4DD-71C5-17EF-4CC3DF54C3A4}"/>
              </a:ext>
            </a:extLst>
          </p:cNvPr>
          <p:cNvPicPr>
            <a:picLocks noChangeAspect="1"/>
          </p:cNvPicPr>
          <p:nvPr/>
        </p:nvPicPr>
        <p:blipFill rotWithShape="1">
          <a:blip r:embed="rId2"/>
          <a:srcRect l="11500" t="18288" r="28317" b="6814"/>
          <a:stretch/>
        </p:blipFill>
        <p:spPr>
          <a:xfrm>
            <a:off x="909319" y="-32366"/>
            <a:ext cx="9576463" cy="6703787"/>
          </a:xfrm>
          <a:prstGeom prst="rect">
            <a:avLst/>
          </a:prstGeom>
        </p:spPr>
      </p:pic>
    </p:spTree>
    <p:extLst>
      <p:ext uri="{BB962C8B-B14F-4D97-AF65-F5344CB8AC3E}">
        <p14:creationId xmlns:p14="http://schemas.microsoft.com/office/powerpoint/2010/main" val="3549504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lue and white background with text&#10;&#10;Description automatically generated">
            <a:extLst>
              <a:ext uri="{FF2B5EF4-FFF2-40B4-BE49-F238E27FC236}">
                <a16:creationId xmlns:a16="http://schemas.microsoft.com/office/drawing/2014/main" id="{A10508EB-783F-DB92-90D4-5B3828765D2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 Placeholder 4">
            <a:extLst>
              <a:ext uri="{FF2B5EF4-FFF2-40B4-BE49-F238E27FC236}">
                <a16:creationId xmlns:a16="http://schemas.microsoft.com/office/drawing/2014/main" id="{FCBDAB0D-1854-E1A3-D1CF-05DEED4FBECB}"/>
              </a:ext>
            </a:extLst>
          </p:cNvPr>
          <p:cNvSpPr txBox="1">
            <a:spLocks/>
          </p:cNvSpPr>
          <p:nvPr/>
        </p:nvSpPr>
        <p:spPr>
          <a:xfrm>
            <a:off x="273462" y="1254204"/>
            <a:ext cx="6975229" cy="610588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20000"/>
              </a:lnSpc>
            </a:pPr>
            <a:r>
              <a:rPr lang="en-GB" sz="1800" b="1" u="sng" dirty="0">
                <a:solidFill>
                  <a:schemeClr val="tx1"/>
                </a:solidFill>
                <a:latin typeface="Century Gothic"/>
                <a:cs typeface="Arial"/>
              </a:rPr>
              <a:t>Local Training offer to start awareness raising of PMH/PIR:</a:t>
            </a:r>
          </a:p>
          <a:p>
            <a:pPr>
              <a:lnSpc>
                <a:spcPct val="120000"/>
              </a:lnSpc>
            </a:pPr>
            <a:r>
              <a:rPr lang="en-GB" sz="1600" dirty="0">
                <a:solidFill>
                  <a:schemeClr val="tx1"/>
                </a:solidFill>
                <a:latin typeface="Century Gothic"/>
                <a:cs typeface="Arial"/>
              </a:rPr>
              <a:t>We have commissioned the below training course from NHS Tavistock and Portman and would like to offer places to relevant Barnsley primary care staff:</a:t>
            </a:r>
          </a:p>
          <a:p>
            <a:pPr>
              <a:lnSpc>
                <a:spcPct val="120000"/>
              </a:lnSpc>
            </a:pPr>
            <a:endParaRPr lang="en-GB" sz="1600" dirty="0">
              <a:solidFill>
                <a:schemeClr val="tx1"/>
              </a:solidFill>
              <a:latin typeface="Century Gothic"/>
              <a:cs typeface="Arial"/>
            </a:endParaRPr>
          </a:p>
          <a:p>
            <a:pPr marL="342900" indent="-342900">
              <a:lnSpc>
                <a:spcPct val="120000"/>
              </a:lnSpc>
              <a:buFont typeface="Arial" panose="020B0604020202020204" pitchFamily="34" charset="0"/>
              <a:buChar char="•"/>
            </a:pPr>
            <a:r>
              <a:rPr lang="en-GB" sz="1600" b="0" i="0" u="none" strike="noStrike" dirty="0">
                <a:solidFill>
                  <a:srgbClr val="000000"/>
                </a:solidFill>
                <a:effectLst/>
                <a:latin typeface="Century Gothic"/>
              </a:rPr>
              <a:t>Brief Introduction to PMH training : Creating awareness and prevalence of signs and symptoms,</a:t>
            </a:r>
            <a:r>
              <a:rPr lang="en-GB" sz="1600" dirty="0">
                <a:solidFill>
                  <a:srgbClr val="000000"/>
                </a:solidFill>
                <a:latin typeface="Century Gothic"/>
              </a:rPr>
              <a:t> </a:t>
            </a:r>
            <a:r>
              <a:rPr lang="en-GB" sz="1600" b="0" i="0" u="none" strike="noStrike" dirty="0">
                <a:solidFill>
                  <a:srgbClr val="000000"/>
                </a:solidFill>
                <a:effectLst/>
                <a:latin typeface="Century Gothic"/>
              </a:rPr>
              <a:t> knowledge on specific disorders, overview of risks, care pathways, and the effect on a child</a:t>
            </a:r>
          </a:p>
          <a:p>
            <a:pPr marL="342900" indent="-342900">
              <a:lnSpc>
                <a:spcPct val="120000"/>
              </a:lnSpc>
              <a:buFont typeface="Arial" panose="020B0604020202020204" pitchFamily="34" charset="0"/>
              <a:buChar char="•"/>
            </a:pPr>
            <a:r>
              <a:rPr lang="en-GB" sz="1600" dirty="0">
                <a:solidFill>
                  <a:schemeClr val="tx1"/>
                </a:solidFill>
                <a:latin typeface="Century Gothic"/>
                <a:cs typeface="Arial" panose="020B0604020202020204" pitchFamily="34" charset="0"/>
                <a:hlinkClick r:id="rId3"/>
              </a:rPr>
              <a:t>https://tavistockandportman.ac.uk/courses/a-brief-introduction-to-perinatal-mental-health/</a:t>
            </a:r>
            <a:endParaRPr lang="en-GB" sz="1600" dirty="0">
              <a:solidFill>
                <a:schemeClr val="tx1"/>
              </a:solidFill>
              <a:latin typeface="Century Gothic"/>
              <a:cs typeface="Arial" panose="020B0604020202020204" pitchFamily="34" charset="0"/>
            </a:endParaRPr>
          </a:p>
          <a:p>
            <a:pPr marL="342900" indent="-342900">
              <a:lnSpc>
                <a:spcPct val="120000"/>
              </a:lnSpc>
              <a:buFont typeface="Arial" panose="020B0604020202020204" pitchFamily="34" charset="0"/>
              <a:buChar char="•"/>
            </a:pPr>
            <a:r>
              <a:rPr lang="en-GB" sz="1600" dirty="0">
                <a:solidFill>
                  <a:schemeClr val="tx1"/>
                </a:solidFill>
                <a:latin typeface="Century Gothic"/>
                <a:cs typeface="Arial" panose="020B0604020202020204" pitchFamily="34" charset="0"/>
              </a:rPr>
              <a:t>If you are an interested staff member, please e-mail: </a:t>
            </a:r>
            <a:r>
              <a:rPr lang="en-GB" sz="1600" dirty="0">
                <a:solidFill>
                  <a:schemeClr val="tx1"/>
                </a:solidFill>
                <a:latin typeface="Century Gothic"/>
                <a:cs typeface="Arial" panose="020B0604020202020204" pitchFamily="34" charset="0"/>
                <a:hlinkClick r:id="rId4"/>
              </a:rPr>
              <a:t>Jessicaclarke1@barnsley.gov.uk</a:t>
            </a:r>
            <a:r>
              <a:rPr lang="en-GB" sz="1600" dirty="0">
                <a:solidFill>
                  <a:schemeClr val="tx1"/>
                </a:solidFill>
                <a:latin typeface="Century Gothic"/>
                <a:cs typeface="Arial" panose="020B0604020202020204" pitchFamily="34" charset="0"/>
              </a:rPr>
              <a:t> if interested. Live from Feb 2024.</a:t>
            </a:r>
          </a:p>
          <a:p>
            <a:pPr>
              <a:lnSpc>
                <a:spcPct val="120000"/>
              </a:lnSpc>
            </a:pPr>
            <a:r>
              <a:rPr lang="en-GB" sz="1600" dirty="0">
                <a:solidFill>
                  <a:schemeClr val="tx1"/>
                </a:solidFill>
                <a:latin typeface="Century Gothic"/>
                <a:cs typeface="Arial" panose="020B0604020202020204" pitchFamily="34" charset="0"/>
              </a:rPr>
              <a:t>Places are limited across 2024.</a:t>
            </a: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a:p>
            <a:pPr>
              <a:lnSpc>
                <a:spcPct val="120000"/>
              </a:lnSpc>
            </a:pPr>
            <a:endParaRPr lang="en-GB"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702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D0AA10A7E6648905BBD9869473DF4" ma:contentTypeVersion="11" ma:contentTypeDescription="Create a new document." ma:contentTypeScope="" ma:versionID="bab4e33b37ae6f1b5d69dc4b92782415">
  <xsd:schema xmlns:xsd="http://www.w3.org/2001/XMLSchema" xmlns:xs="http://www.w3.org/2001/XMLSchema" xmlns:p="http://schemas.microsoft.com/office/2006/metadata/properties" xmlns:ns2="96657b98-d013-4654-99e1-09664c3ba3ed" xmlns:ns3="94ef471f-1523-4098-b4ec-109b9f05b639" targetNamespace="http://schemas.microsoft.com/office/2006/metadata/properties" ma:root="true" ma:fieldsID="4d7537ee143873dad9a089980114886d" ns2:_="" ns3:_="">
    <xsd:import namespace="96657b98-d013-4654-99e1-09664c3ba3ed"/>
    <xsd:import namespace="94ef471f-1523-4098-b4ec-109b9f05b63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57b98-d013-4654-99e1-09664c3ba3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ea54bfa-c754-41e3-b0e3-5b6fcaa0263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ef471f-1523-4098-b4ec-109b9f05b63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e30d055c-6fba-4e10-95df-3c1f509caf47}" ma:internalName="TaxCatchAll" ma:showField="CatchAllData" ma:web="94ef471f-1523-4098-b4ec-109b9f05b6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6657b98-d013-4654-99e1-09664c3ba3ed">
      <Terms xmlns="http://schemas.microsoft.com/office/infopath/2007/PartnerControls"/>
    </lcf76f155ced4ddcb4097134ff3c332f>
    <TaxCatchAll xmlns="94ef471f-1523-4098-b4ec-109b9f05b63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BB4077-574A-45FD-BF89-5232F776BE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57b98-d013-4654-99e1-09664c3ba3ed"/>
    <ds:schemaRef ds:uri="94ef471f-1523-4098-b4ec-109b9f05b6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402D32-514E-4685-802F-AEDAC7FFD969}">
  <ds:schemaRefs>
    <ds:schemaRef ds:uri="http://schemas.microsoft.com/office/2006/metadata/properties"/>
    <ds:schemaRef ds:uri="http://schemas.microsoft.com/office/infopath/2007/PartnerControls"/>
    <ds:schemaRef ds:uri="96657b98-d013-4654-99e1-09664c3ba3ed"/>
    <ds:schemaRef ds:uri="94ef471f-1523-4098-b4ec-109b9f05b639"/>
  </ds:schemaRefs>
</ds:datastoreItem>
</file>

<file path=customXml/itemProps3.xml><?xml version="1.0" encoding="utf-8"?>
<ds:datastoreItem xmlns:ds="http://schemas.openxmlformats.org/officeDocument/2006/customXml" ds:itemID="{98B0F8CE-7463-4040-9A97-CCCAAF6937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6645</TotalTime>
  <Words>1498</Words>
  <Application>Microsoft Office PowerPoint</Application>
  <PresentationFormat>Widescreen</PresentationFormat>
  <Paragraphs>132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Times New Roman</vt:lpstr>
      <vt:lpstr>Office Theme</vt:lpstr>
      <vt:lpstr>Perinatal Mental Health and  Parent Infant Relationships in Barnsley</vt:lpstr>
      <vt:lpstr>New NICE GP guidance for womens physical and psychological health 6-8 weeks postnatally: </vt:lpstr>
      <vt:lpstr>DFE: Start for Life </vt:lpstr>
      <vt:lpstr>Start for Life: Perinatal Mental Health (PMH) and Parent Infant Relationship (PIR) Outcomes</vt:lpstr>
      <vt:lpstr>Targeted interventions:</vt:lpstr>
      <vt:lpstr>Universal new offers:</vt:lpstr>
      <vt:lpstr>Support for dads and co parents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White , Stevie (COMMUNICATIONS &amp; MARKETING OFFICER)</dc:creator>
  <cp:lastModifiedBy>Clarke , Jessica (EHWB LEAD PERINATAL MH &amp;PI RELATIONSHIPS)</cp:lastModifiedBy>
  <cp:revision>246</cp:revision>
  <dcterms:created xsi:type="dcterms:W3CDTF">2023-08-04T12:14:07Z</dcterms:created>
  <dcterms:modified xsi:type="dcterms:W3CDTF">2024-01-17T11:54:34Z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0x0101006BAD0AA10A7E6648905BBD9869473DF4</vt:lpwstr>
  </property>
  <property fmtid="{D5CDD505-2E9C-101B-9397-08002B2CF9AE}" pid="3" name="MediaServiceImageTags">
    <vt:lpwstr/>
  </property>
</Properties>
</file>