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8" r:id="rId5"/>
    <p:sldId id="273" r:id="rId6"/>
    <p:sldId id="299" r:id="rId7"/>
    <p:sldId id="279" r:id="rId8"/>
    <p:sldId id="301" r:id="rId9"/>
    <p:sldId id="300" r:id="rId10"/>
    <p:sldId id="302" r:id="rId11"/>
    <p:sldId id="297"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A643D-81B5-9351-D0A7-A7B427D5EDD5}" name="LEE, Janine (NHS SOUTH YORKSHIRE ICB - 02P)" initials="LJ(SYI0" userId="S::janine.lee@nhs.net::6fc7f8df-6990-42b7-9cf2-2f2cee4e68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7C2855"/>
    <a:srgbClr val="AE2573"/>
    <a:srgbClr val="FFB81C"/>
    <a:srgbClr val="005EB8"/>
    <a:srgbClr val="005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10" autoAdjust="0"/>
  </p:normalViewPr>
  <p:slideViewPr>
    <p:cSldViewPr snapToGrid="0">
      <p:cViewPr varScale="1">
        <p:scale>
          <a:sx n="55" d="100"/>
          <a:sy n="55" d="100"/>
        </p:scale>
        <p:origin x="1028"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7" d="100"/>
          <a:sy n="47" d="100"/>
        </p:scale>
        <p:origin x="278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7247CA-31DA-20FA-1464-4E25F3B670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8F6F52E-1973-9319-B778-5754CC2BF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BFF34-4663-401C-937B-6E3B82C279DF}" type="datetimeFigureOut">
              <a:rPr lang="en-GB" smtClean="0"/>
              <a:t>18/07/2024</a:t>
            </a:fld>
            <a:endParaRPr lang="en-GB"/>
          </a:p>
        </p:txBody>
      </p:sp>
      <p:sp>
        <p:nvSpPr>
          <p:cNvPr id="4" name="Footer Placeholder 3">
            <a:extLst>
              <a:ext uri="{FF2B5EF4-FFF2-40B4-BE49-F238E27FC236}">
                <a16:creationId xmlns:a16="http://schemas.microsoft.com/office/drawing/2014/main" id="{D77F6AF9-BB8E-E38F-10E6-81FC3AD6E7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3A94CE-9637-9C69-5CC4-2D98660A0C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85D26-6011-452A-A7C5-04D88ADC9088}" type="slidenum">
              <a:rPr lang="en-GB" smtClean="0"/>
              <a:t>‹#›</a:t>
            </a:fld>
            <a:endParaRPr lang="en-GB"/>
          </a:p>
        </p:txBody>
      </p:sp>
    </p:spTree>
    <p:extLst>
      <p:ext uri="{BB962C8B-B14F-4D97-AF65-F5344CB8AC3E}">
        <p14:creationId xmlns:p14="http://schemas.microsoft.com/office/powerpoint/2010/main" val="124829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899D2-AD76-4B3B-90DE-7DC33BAF21DA}"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C562A-AA35-4D6C-AB94-07F0D1039C89}" type="slidenum">
              <a:rPr lang="en-GB" smtClean="0"/>
              <a:t>‹#›</a:t>
            </a:fld>
            <a:endParaRPr lang="en-GB"/>
          </a:p>
        </p:txBody>
      </p:sp>
    </p:spTree>
    <p:extLst>
      <p:ext uri="{BB962C8B-B14F-4D97-AF65-F5344CB8AC3E}">
        <p14:creationId xmlns:p14="http://schemas.microsoft.com/office/powerpoint/2010/main" val="381806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1</a:t>
            </a:fld>
            <a:endParaRPr lang="en-GB"/>
          </a:p>
        </p:txBody>
      </p:sp>
    </p:spTree>
    <p:extLst>
      <p:ext uri="{BB962C8B-B14F-4D97-AF65-F5344CB8AC3E}">
        <p14:creationId xmlns:p14="http://schemas.microsoft.com/office/powerpoint/2010/main" val="2239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2</a:t>
            </a:fld>
            <a:endParaRPr lang="en-GB"/>
          </a:p>
        </p:txBody>
      </p:sp>
    </p:spTree>
    <p:extLst>
      <p:ext uri="{BB962C8B-B14F-4D97-AF65-F5344CB8AC3E}">
        <p14:creationId xmlns:p14="http://schemas.microsoft.com/office/powerpoint/2010/main" val="263717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3</a:t>
            </a:fld>
            <a:endParaRPr lang="en-GB"/>
          </a:p>
        </p:txBody>
      </p:sp>
    </p:spTree>
    <p:extLst>
      <p:ext uri="{BB962C8B-B14F-4D97-AF65-F5344CB8AC3E}">
        <p14:creationId xmlns:p14="http://schemas.microsoft.com/office/powerpoint/2010/main" val="146851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4</a:t>
            </a:fld>
            <a:endParaRPr lang="en-GB"/>
          </a:p>
        </p:txBody>
      </p:sp>
    </p:spTree>
    <p:extLst>
      <p:ext uri="{BB962C8B-B14F-4D97-AF65-F5344CB8AC3E}">
        <p14:creationId xmlns:p14="http://schemas.microsoft.com/office/powerpoint/2010/main" val="181723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5</a:t>
            </a:fld>
            <a:endParaRPr lang="en-GB"/>
          </a:p>
        </p:txBody>
      </p:sp>
    </p:spTree>
    <p:extLst>
      <p:ext uri="{BB962C8B-B14F-4D97-AF65-F5344CB8AC3E}">
        <p14:creationId xmlns:p14="http://schemas.microsoft.com/office/powerpoint/2010/main" val="232740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6</a:t>
            </a:fld>
            <a:endParaRPr lang="en-GB"/>
          </a:p>
        </p:txBody>
      </p:sp>
    </p:spTree>
    <p:extLst>
      <p:ext uri="{BB962C8B-B14F-4D97-AF65-F5344CB8AC3E}">
        <p14:creationId xmlns:p14="http://schemas.microsoft.com/office/powerpoint/2010/main" val="332727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7</a:t>
            </a:fld>
            <a:endParaRPr lang="en-GB"/>
          </a:p>
        </p:txBody>
      </p:sp>
    </p:spTree>
    <p:extLst>
      <p:ext uri="{BB962C8B-B14F-4D97-AF65-F5344CB8AC3E}">
        <p14:creationId xmlns:p14="http://schemas.microsoft.com/office/powerpoint/2010/main" val="52457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8</a:t>
            </a:fld>
            <a:endParaRPr lang="en-GB"/>
          </a:p>
        </p:txBody>
      </p:sp>
    </p:spTree>
    <p:extLst>
      <p:ext uri="{BB962C8B-B14F-4D97-AF65-F5344CB8AC3E}">
        <p14:creationId xmlns:p14="http://schemas.microsoft.com/office/powerpoint/2010/main" val="222735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BC562A-AA35-4D6C-AB94-07F0D1039C89}" type="slidenum">
              <a:rPr lang="en-GB" smtClean="0"/>
              <a:t>9</a:t>
            </a:fld>
            <a:endParaRPr lang="en-GB"/>
          </a:p>
        </p:txBody>
      </p:sp>
    </p:spTree>
    <p:extLst>
      <p:ext uri="{BB962C8B-B14F-4D97-AF65-F5344CB8AC3E}">
        <p14:creationId xmlns:p14="http://schemas.microsoft.com/office/powerpoint/2010/main" val="3166797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31596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2970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548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428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41049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997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255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38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0477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41790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18/07/2024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58362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4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34AF-C674-D28A-8958-3CF97C7192DD}"/>
              </a:ext>
            </a:extLst>
          </p:cNvPr>
          <p:cNvSpPr>
            <a:spLocks noGrp="1"/>
          </p:cNvSpPr>
          <p:nvPr>
            <p:ph type="title" idx="4294967295"/>
          </p:nvPr>
        </p:nvSpPr>
        <p:spPr>
          <a:xfrm>
            <a:off x="1010875" y="1874903"/>
            <a:ext cx="10515600" cy="1168410"/>
          </a:xfrm>
          <a:prstGeom prst="rect">
            <a:avLst/>
          </a:prstGeom>
        </p:spPr>
        <p:txBody>
          <a:bodyPr/>
          <a:lstStyle/>
          <a:p>
            <a:pPr algn="ctr"/>
            <a:r>
              <a:rPr lang="en-GB" sz="3600" b="1" dirty="0">
                <a:latin typeface="Arial" panose="020B0604020202020204" pitchFamily="34" charset="0"/>
                <a:cs typeface="Arial" panose="020B0604020202020204" pitchFamily="34" charset="0"/>
              </a:rPr>
              <a:t>Pharmacy BEST JULY 2024</a:t>
            </a:r>
            <a:br>
              <a:rPr lang="en-GB" sz="3600" b="1"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Barnsley Respiratory Transformation Plan </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97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A0DBAA-B3B1-62CB-B56C-887321A263D4}"/>
              </a:ext>
            </a:extLst>
          </p:cNvPr>
          <p:cNvPicPr>
            <a:picLocks noChangeAspect="1"/>
          </p:cNvPicPr>
          <p:nvPr/>
        </p:nvPicPr>
        <p:blipFill>
          <a:blip r:embed="rId3"/>
          <a:stretch>
            <a:fillRect/>
          </a:stretch>
        </p:blipFill>
        <p:spPr>
          <a:xfrm>
            <a:off x="85725" y="0"/>
            <a:ext cx="12106275" cy="7258050"/>
          </a:xfrm>
          <a:prstGeom prst="rect">
            <a:avLst/>
          </a:prstGeom>
        </p:spPr>
      </p:pic>
      <p:pic>
        <p:nvPicPr>
          <p:cNvPr id="2" name="Picture 1">
            <a:extLst>
              <a:ext uri="{FF2B5EF4-FFF2-40B4-BE49-F238E27FC236}">
                <a16:creationId xmlns:a16="http://schemas.microsoft.com/office/drawing/2014/main" id="{9868B813-FE7A-5504-2906-A58A171FA47D}"/>
              </a:ext>
            </a:extLst>
          </p:cNvPr>
          <p:cNvPicPr>
            <a:picLocks noChangeAspect="1"/>
          </p:cNvPicPr>
          <p:nvPr/>
        </p:nvPicPr>
        <p:blipFill>
          <a:blip r:embed="rId4"/>
          <a:stretch>
            <a:fillRect/>
          </a:stretch>
        </p:blipFill>
        <p:spPr>
          <a:xfrm>
            <a:off x="85725" y="0"/>
            <a:ext cx="3352800" cy="1876425"/>
          </a:xfrm>
          <a:prstGeom prst="rect">
            <a:avLst/>
          </a:prstGeom>
          <a:ln>
            <a:solidFill>
              <a:schemeClr val="tx1"/>
            </a:solidFill>
          </a:ln>
        </p:spPr>
      </p:pic>
    </p:spTree>
    <p:extLst>
      <p:ext uri="{BB962C8B-B14F-4D97-AF65-F5344CB8AC3E}">
        <p14:creationId xmlns:p14="http://schemas.microsoft.com/office/powerpoint/2010/main" val="34451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BDDE-1D3C-57C7-680C-29EFDD6F4E1F}"/>
              </a:ext>
            </a:extLst>
          </p:cNvPr>
          <p:cNvSpPr>
            <a:spLocks noGrp="1"/>
          </p:cNvSpPr>
          <p:nvPr>
            <p:ph type="title"/>
          </p:nvPr>
        </p:nvSpPr>
        <p:spPr/>
        <p:txBody>
          <a:bodyPr/>
          <a:lstStyle/>
          <a:p>
            <a:pPr algn="ctr"/>
            <a:r>
              <a:rPr lang="en-GB" b="1" dirty="0"/>
              <a:t>Progress to date</a:t>
            </a:r>
          </a:p>
        </p:txBody>
      </p:sp>
      <p:sp>
        <p:nvSpPr>
          <p:cNvPr id="3" name="Content Placeholder 2">
            <a:extLst>
              <a:ext uri="{FF2B5EF4-FFF2-40B4-BE49-F238E27FC236}">
                <a16:creationId xmlns:a16="http://schemas.microsoft.com/office/drawing/2014/main" id="{B33FBA00-9052-80B9-49C1-E33F6FD71E3C}"/>
              </a:ext>
            </a:extLst>
          </p:cNvPr>
          <p:cNvSpPr>
            <a:spLocks noGrp="1"/>
          </p:cNvSpPr>
          <p:nvPr>
            <p:ph idx="1"/>
          </p:nvPr>
        </p:nvSpPr>
        <p:spPr/>
        <p:txBody>
          <a:bodyPr/>
          <a:lstStyle/>
          <a:p>
            <a:pPr marL="342900" lvl="0" indent="-342900">
              <a:buFont typeface="Calibri" panose="020F0502020204030204" pitchFamily="34" charset="0"/>
              <a:buChar char="-"/>
            </a:pPr>
            <a:r>
              <a:rPr lang="en-GB" sz="2000" dirty="0">
                <a:effectLst/>
                <a:latin typeface="Calibri" panose="020F0502020204030204" pitchFamily="34" charset="0"/>
                <a:ea typeface="Times New Roman" panose="02020603050405020304" pitchFamily="18" charset="0"/>
              </a:rPr>
              <a:t>South Yorkshire ICB pulled carried out a comprehensive data review across multiple sources. The data review found the key findings which was outlined in the previous slide.</a:t>
            </a:r>
          </a:p>
          <a:p>
            <a:pPr marL="342900" lvl="0" indent="-342900">
              <a:buFont typeface="Calibri" panose="020F0502020204030204" pitchFamily="34" charset="0"/>
              <a:buChar char="-"/>
            </a:pPr>
            <a:r>
              <a:rPr lang="en-GB" sz="2000" dirty="0">
                <a:latin typeface="Calibri" panose="020F0502020204030204" pitchFamily="34" charset="0"/>
                <a:ea typeface="Times New Roman" panose="02020603050405020304" pitchFamily="18" charset="0"/>
              </a:rPr>
              <a:t>The </a:t>
            </a:r>
            <a:r>
              <a:rPr lang="en-GB" sz="2000" dirty="0">
                <a:effectLst/>
                <a:latin typeface="Calibri" panose="020F0502020204030204" pitchFamily="34" charset="0"/>
                <a:ea typeface="Times New Roman" panose="02020603050405020304" pitchFamily="18" charset="0"/>
              </a:rPr>
              <a:t>Barnsley partnership agreed that respiratory would be a priority to improve outcomes for patients. </a:t>
            </a:r>
            <a:endParaRPr lang="en-GB" sz="20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2000" dirty="0">
                <a:effectLst/>
                <a:latin typeface="Calibri" panose="020F0502020204030204" pitchFamily="34" charset="0"/>
                <a:ea typeface="Times New Roman" panose="02020603050405020304" pitchFamily="18" charset="0"/>
              </a:rPr>
              <a:t>A respiratory transformation group has been established to start to build a transformation plan to improve patient outcomes. </a:t>
            </a:r>
          </a:p>
          <a:p>
            <a:pPr marL="342900" lvl="0" indent="-342900">
              <a:buFont typeface="Calibri" panose="020F0502020204030204" pitchFamily="34" charset="0"/>
              <a:buChar char="-"/>
            </a:pPr>
            <a:r>
              <a:rPr lang="en-GB" sz="2000" dirty="0">
                <a:latin typeface="Calibri" panose="020F0502020204030204" pitchFamily="34" charset="0"/>
                <a:ea typeface="Times New Roman" panose="02020603050405020304" pitchFamily="18" charset="0"/>
              </a:rPr>
              <a:t>A</a:t>
            </a:r>
            <a:r>
              <a:rPr lang="en-GB" sz="2000" dirty="0">
                <a:effectLst/>
                <a:latin typeface="Calibri" panose="020F0502020204030204" pitchFamily="34" charset="0"/>
                <a:ea typeface="Times New Roman" panose="02020603050405020304" pitchFamily="18" charset="0"/>
              </a:rPr>
              <a:t> respiratory MDT has been established.</a:t>
            </a:r>
          </a:p>
          <a:p>
            <a:pPr marL="342900" lvl="0" indent="-342900">
              <a:buFont typeface="Calibri" panose="020F0502020204030204" pitchFamily="34" charset="0"/>
              <a:buChar char="-"/>
            </a:pPr>
            <a:r>
              <a:rPr lang="en-GB" sz="2000" dirty="0">
                <a:effectLst/>
                <a:latin typeface="Calibri" panose="020F0502020204030204" pitchFamily="34" charset="0"/>
                <a:ea typeface="Times New Roman" panose="02020603050405020304" pitchFamily="18" charset="0"/>
              </a:rPr>
              <a:t>The Barnsley Respiratory plan has 6 agreed areas of focus. </a:t>
            </a:r>
          </a:p>
          <a:p>
            <a:pPr marL="342900" lvl="0" indent="-342900">
              <a:buFont typeface="Calibri" panose="020F0502020204030204" pitchFamily="34" charset="0"/>
              <a:buChar char="-"/>
            </a:pPr>
            <a:r>
              <a:rPr lang="en-GB" sz="2000" dirty="0">
                <a:effectLst/>
                <a:latin typeface="Calibri" panose="020F0502020204030204" pitchFamily="34" charset="0"/>
                <a:ea typeface="Times New Roman" panose="02020603050405020304" pitchFamily="18" charset="0"/>
              </a:rPr>
              <a:t>The Respiratory working group is </a:t>
            </a:r>
            <a:r>
              <a:rPr lang="en-GB" sz="2000" dirty="0">
                <a:latin typeface="Calibri" panose="020F0502020204030204" pitchFamily="34" charset="0"/>
                <a:ea typeface="Times New Roman" panose="02020603050405020304" pitchFamily="18" charset="0"/>
              </a:rPr>
              <a:t>seeking </a:t>
            </a:r>
            <a:r>
              <a:rPr lang="en-GB" sz="2000" dirty="0">
                <a:effectLst/>
                <a:latin typeface="Calibri" panose="020F0502020204030204" pitchFamily="34" charset="0"/>
                <a:ea typeface="Times New Roman" panose="02020603050405020304" pitchFamily="18" charset="0"/>
              </a:rPr>
              <a:t>community pharmacy input into the planning with the aim to build in any work which could be undertaken by community pharmacy, with support from partners to improve outcomes for patients particularly with COPD or Asthma as our focused disease areas.</a:t>
            </a:r>
            <a:endParaRPr lang="en-GB" sz="2000" dirty="0">
              <a:effectLst/>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396728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D80BD-D382-0FF9-92EB-BFA1B173C622}"/>
              </a:ext>
            </a:extLst>
          </p:cNvPr>
          <p:cNvSpPr txBox="1"/>
          <p:nvPr/>
        </p:nvSpPr>
        <p:spPr>
          <a:xfrm>
            <a:off x="294221" y="1122513"/>
            <a:ext cx="11309684" cy="923330"/>
          </a:xfrm>
          <a:prstGeom prst="rect">
            <a:avLst/>
          </a:prstGeom>
          <a:noFill/>
        </p:spPr>
        <p:txBody>
          <a:bodyPr wrap="square">
            <a:spAutoFit/>
          </a:bodyPr>
          <a:lstStyle/>
          <a:p>
            <a:pPr algn="ctr"/>
            <a:r>
              <a:rPr lang="en-GB" dirty="0">
                <a:latin typeface="Arial" panose="020B0604020202020204" pitchFamily="34" charset="0"/>
                <a:cs typeface="Arial" panose="020B0604020202020204" pitchFamily="34" charset="0"/>
              </a:rPr>
              <a:t>Have a strategic approach across Barnsley Health and Care Partners for COPD &amp; Asthma Management which aims to bring together and support partners in the prevention, diagnosis, treatment and care of respiratory conditions.</a:t>
            </a:r>
          </a:p>
        </p:txBody>
      </p:sp>
      <p:sp>
        <p:nvSpPr>
          <p:cNvPr id="6" name="TextBox 5">
            <a:extLst>
              <a:ext uri="{FF2B5EF4-FFF2-40B4-BE49-F238E27FC236}">
                <a16:creationId xmlns:a16="http://schemas.microsoft.com/office/drawing/2014/main" id="{8D011CAF-66FF-33EC-FB13-FBCC628A3B5F}"/>
              </a:ext>
            </a:extLst>
          </p:cNvPr>
          <p:cNvSpPr txBox="1"/>
          <p:nvPr/>
        </p:nvSpPr>
        <p:spPr>
          <a:xfrm>
            <a:off x="1749391" y="2622686"/>
            <a:ext cx="9281160" cy="1477328"/>
          </a:xfrm>
          <a:prstGeom prst="rect">
            <a:avLst/>
          </a:prstGeom>
          <a:noFill/>
        </p:spPr>
        <p:txBody>
          <a:bodyPr wrap="square">
            <a:spAutoFit/>
          </a:bodyPr>
          <a:lstStyle/>
          <a:p>
            <a:pPr marL="342900" indent="-342900">
              <a:buAutoNum type="arabicPeriod"/>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AutoNum type="arabicPeriod" startAt="5"/>
            </a:pPr>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159E78-D5CA-B022-D33B-D629F2F5347B}"/>
              </a:ext>
            </a:extLst>
          </p:cNvPr>
          <p:cNvSpPr txBox="1"/>
          <p:nvPr/>
        </p:nvSpPr>
        <p:spPr>
          <a:xfrm>
            <a:off x="2081914" y="293480"/>
            <a:ext cx="8028171" cy="584775"/>
          </a:xfrm>
          <a:prstGeom prst="rect">
            <a:avLst/>
          </a:prstGeom>
          <a:noFill/>
        </p:spPr>
        <p:txBody>
          <a:bodyPr wrap="square" rtlCol="0">
            <a:spAutoFit/>
          </a:bodyPr>
          <a:lstStyle/>
          <a:p>
            <a:pPr algn="ctr"/>
            <a:r>
              <a:rPr lang="en-GB" sz="3200" b="1" dirty="0"/>
              <a:t>Barnsley Respiratory Transformation Plan  </a:t>
            </a:r>
          </a:p>
        </p:txBody>
      </p:sp>
      <p:sp>
        <p:nvSpPr>
          <p:cNvPr id="2" name="Rectangle: Rounded Corners 1">
            <a:extLst>
              <a:ext uri="{FF2B5EF4-FFF2-40B4-BE49-F238E27FC236}">
                <a16:creationId xmlns:a16="http://schemas.microsoft.com/office/drawing/2014/main" id="{71CE51FF-26A1-371A-6BCA-FA9D496B5EA9}"/>
              </a:ext>
            </a:extLst>
          </p:cNvPr>
          <p:cNvSpPr/>
          <p:nvPr/>
        </p:nvSpPr>
        <p:spPr>
          <a:xfrm>
            <a:off x="946272" y="2284131"/>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 </a:t>
            </a:r>
            <a:r>
              <a:rPr lang="en-GB" dirty="0">
                <a:latin typeface="Arial" panose="020B0604020202020204" pitchFamily="34" charset="0"/>
                <a:cs typeface="Arial" panose="020B0604020202020204" pitchFamily="34" charset="0"/>
              </a:rPr>
              <a:t>Case Finding and screening for undiagnosed COPD and Asthma patients</a:t>
            </a:r>
          </a:p>
          <a:p>
            <a:pPr algn="ctr"/>
            <a:r>
              <a:rPr lang="en-GB" dirty="0"/>
              <a:t> </a:t>
            </a:r>
          </a:p>
        </p:txBody>
      </p:sp>
      <p:sp>
        <p:nvSpPr>
          <p:cNvPr id="4" name="Rectangle: Rounded Corners 3">
            <a:extLst>
              <a:ext uri="{FF2B5EF4-FFF2-40B4-BE49-F238E27FC236}">
                <a16:creationId xmlns:a16="http://schemas.microsoft.com/office/drawing/2014/main" id="{D0FF5E90-2764-6882-E244-AFDF28253D1E}"/>
              </a:ext>
            </a:extLst>
          </p:cNvPr>
          <p:cNvSpPr/>
          <p:nvPr/>
        </p:nvSpPr>
        <p:spPr>
          <a:xfrm>
            <a:off x="8216778" y="4142516"/>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 6. Workforce Development</a:t>
            </a:r>
          </a:p>
          <a:p>
            <a:pPr algn="ctr"/>
            <a:r>
              <a:rPr lang="en-GB" dirty="0"/>
              <a:t> </a:t>
            </a:r>
          </a:p>
        </p:txBody>
      </p:sp>
      <p:sp>
        <p:nvSpPr>
          <p:cNvPr id="5" name="Rectangle: Rounded Corners 4">
            <a:extLst>
              <a:ext uri="{FF2B5EF4-FFF2-40B4-BE49-F238E27FC236}">
                <a16:creationId xmlns:a16="http://schemas.microsoft.com/office/drawing/2014/main" id="{007BAAE8-21DE-1E41-BB3E-78BC0D8948E3}"/>
              </a:ext>
            </a:extLst>
          </p:cNvPr>
          <p:cNvSpPr/>
          <p:nvPr/>
        </p:nvSpPr>
        <p:spPr>
          <a:xfrm>
            <a:off x="4676775" y="4142515"/>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5. Using data to target cohorts of patients that are at risk of admission</a:t>
            </a:r>
          </a:p>
          <a:p>
            <a:pPr algn="ctr"/>
            <a:r>
              <a:rPr lang="en-GB" dirty="0"/>
              <a:t> </a:t>
            </a:r>
          </a:p>
        </p:txBody>
      </p:sp>
      <p:sp>
        <p:nvSpPr>
          <p:cNvPr id="8" name="Rectangle: Rounded Corners 7">
            <a:extLst>
              <a:ext uri="{FF2B5EF4-FFF2-40B4-BE49-F238E27FC236}">
                <a16:creationId xmlns:a16="http://schemas.microsoft.com/office/drawing/2014/main" id="{18966FDA-20E6-D230-7B14-479797840915}"/>
              </a:ext>
            </a:extLst>
          </p:cNvPr>
          <p:cNvSpPr/>
          <p:nvPr/>
        </p:nvSpPr>
        <p:spPr>
          <a:xfrm>
            <a:off x="946272" y="4142515"/>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4.  Self-management and patient education</a:t>
            </a:r>
          </a:p>
          <a:p>
            <a:pPr algn="ctr"/>
            <a:r>
              <a:rPr lang="en-GB" dirty="0"/>
              <a:t> </a:t>
            </a:r>
          </a:p>
        </p:txBody>
      </p:sp>
      <p:sp>
        <p:nvSpPr>
          <p:cNvPr id="9" name="Rectangle: Rounded Corners 8">
            <a:extLst>
              <a:ext uri="{FF2B5EF4-FFF2-40B4-BE49-F238E27FC236}">
                <a16:creationId xmlns:a16="http://schemas.microsoft.com/office/drawing/2014/main" id="{E17CBD69-0D6A-6B26-CEF4-5279947B3291}"/>
              </a:ext>
            </a:extLst>
          </p:cNvPr>
          <p:cNvSpPr/>
          <p:nvPr/>
        </p:nvSpPr>
        <p:spPr>
          <a:xfrm>
            <a:off x="8216778" y="2353949"/>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  Partnership projects to optimise respiratory care across the Barnsley system </a:t>
            </a:r>
          </a:p>
          <a:p>
            <a:pPr algn="ctr"/>
            <a:r>
              <a:rPr lang="en-GB" dirty="0"/>
              <a:t> </a:t>
            </a:r>
          </a:p>
        </p:txBody>
      </p:sp>
      <p:sp>
        <p:nvSpPr>
          <p:cNvPr id="10" name="Rectangle: Rounded Corners 9">
            <a:extLst>
              <a:ext uri="{FF2B5EF4-FFF2-40B4-BE49-F238E27FC236}">
                <a16:creationId xmlns:a16="http://schemas.microsoft.com/office/drawing/2014/main" id="{2ECB1EE3-0B2E-FE8A-EE9E-82D312174E2C}"/>
              </a:ext>
            </a:extLst>
          </p:cNvPr>
          <p:cNvSpPr/>
          <p:nvPr/>
        </p:nvSpPr>
        <p:spPr>
          <a:xfrm>
            <a:off x="4676775" y="2319039"/>
            <a:ext cx="3028950" cy="15716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 Access to accurate and timely diagnostics in the community</a:t>
            </a:r>
          </a:p>
          <a:p>
            <a:pPr algn="ctr"/>
            <a:r>
              <a:rPr lang="en-GB" dirty="0"/>
              <a:t> </a:t>
            </a:r>
          </a:p>
        </p:txBody>
      </p:sp>
      <p:sp>
        <p:nvSpPr>
          <p:cNvPr id="11" name="Rectangle: Rounded Corners 10">
            <a:extLst>
              <a:ext uri="{FF2B5EF4-FFF2-40B4-BE49-F238E27FC236}">
                <a16:creationId xmlns:a16="http://schemas.microsoft.com/office/drawing/2014/main" id="{4A8F3E40-B4FA-5E15-B5DA-E477A7FF25F4}"/>
              </a:ext>
            </a:extLst>
          </p:cNvPr>
          <p:cNvSpPr/>
          <p:nvPr/>
        </p:nvSpPr>
        <p:spPr>
          <a:xfrm>
            <a:off x="476250" y="6009057"/>
            <a:ext cx="11430000" cy="7220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Barnsley Respiratory Transformation Group </a:t>
            </a:r>
          </a:p>
          <a:p>
            <a:pPr algn="ctr"/>
            <a:r>
              <a:rPr lang="en-GB" dirty="0">
                <a:latin typeface="Arial" panose="020B0604020202020204" pitchFamily="34" charset="0"/>
                <a:cs typeface="Arial" panose="020B0604020202020204" pitchFamily="34" charset="0"/>
              </a:rPr>
              <a:t>YAS/ BREATHE/ PULMONARY REHAB/ BHNFT/ PRIMARY CARE/ MEDS OPT/ PUBLIC HEALTH</a:t>
            </a:r>
          </a:p>
        </p:txBody>
      </p:sp>
    </p:spTree>
    <p:extLst>
      <p:ext uri="{BB962C8B-B14F-4D97-AF65-F5344CB8AC3E}">
        <p14:creationId xmlns:p14="http://schemas.microsoft.com/office/powerpoint/2010/main" val="260775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DB33-CFFD-CBA1-4E6D-C1C403376C1F}"/>
              </a:ext>
            </a:extLst>
          </p:cNvPr>
          <p:cNvSpPr>
            <a:spLocks noGrp="1"/>
          </p:cNvSpPr>
          <p:nvPr>
            <p:ph type="title"/>
          </p:nvPr>
        </p:nvSpPr>
        <p:spPr/>
        <p:txBody>
          <a:bodyPr/>
          <a:lstStyle/>
          <a:p>
            <a:pPr algn="ctr"/>
            <a:r>
              <a:rPr lang="en-GB" b="1" dirty="0"/>
              <a:t>What is community pharmacy currently doing to support Respiratory Care ?</a:t>
            </a:r>
          </a:p>
        </p:txBody>
      </p:sp>
      <p:pic>
        <p:nvPicPr>
          <p:cNvPr id="15" name="Content Placeholder 14" descr="Stocking shelves at pharmacy">
            <a:extLst>
              <a:ext uri="{FF2B5EF4-FFF2-40B4-BE49-F238E27FC236}">
                <a16:creationId xmlns:a16="http://schemas.microsoft.com/office/drawing/2014/main" id="{4168FFE5-2F8D-71C5-1B6F-66E73B2E21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7428" y="1690688"/>
            <a:ext cx="5717144" cy="3811429"/>
          </a:xfrm>
        </p:spPr>
      </p:pic>
    </p:spTree>
    <p:extLst>
      <p:ext uri="{BB962C8B-B14F-4D97-AF65-F5344CB8AC3E}">
        <p14:creationId xmlns:p14="http://schemas.microsoft.com/office/powerpoint/2010/main" val="267731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B2F9-DC19-0823-E82E-8998EF64C130}"/>
              </a:ext>
            </a:extLst>
          </p:cNvPr>
          <p:cNvSpPr>
            <a:spLocks noGrp="1"/>
          </p:cNvSpPr>
          <p:nvPr>
            <p:ph type="title"/>
          </p:nvPr>
        </p:nvSpPr>
        <p:spPr/>
        <p:txBody>
          <a:bodyPr/>
          <a:lstStyle/>
          <a:p>
            <a:pPr algn="ctr"/>
            <a:r>
              <a:rPr lang="en-GB" b="1" dirty="0"/>
              <a:t>Current opportunities for Community Pharmacy to support this work ? Thoughts ?</a:t>
            </a:r>
          </a:p>
        </p:txBody>
      </p:sp>
      <p:sp>
        <p:nvSpPr>
          <p:cNvPr id="4" name="Thought Bubble: Cloud 3">
            <a:extLst>
              <a:ext uri="{FF2B5EF4-FFF2-40B4-BE49-F238E27FC236}">
                <a16:creationId xmlns:a16="http://schemas.microsoft.com/office/drawing/2014/main" id="{8FCAD04F-9873-CC96-D747-51A42FDED279}"/>
              </a:ext>
            </a:extLst>
          </p:cNvPr>
          <p:cNvSpPr/>
          <p:nvPr/>
        </p:nvSpPr>
        <p:spPr>
          <a:xfrm>
            <a:off x="1844040" y="1690688"/>
            <a:ext cx="8229600" cy="4163695"/>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800" dirty="0"/>
          </a:p>
          <a:p>
            <a:pPr algn="ctr"/>
            <a:endParaRPr lang="en-GB" sz="2800" dirty="0"/>
          </a:p>
          <a:p>
            <a:pPr algn="ctr"/>
            <a:endParaRPr lang="en-GB" sz="2800" dirty="0"/>
          </a:p>
          <a:p>
            <a:pPr marL="457200" indent="-457200" algn="ctr">
              <a:buFont typeface="Arial" panose="020B0604020202020204" pitchFamily="34" charset="0"/>
              <a:buChar char="•"/>
            </a:pPr>
            <a:r>
              <a:rPr lang="en-GB" sz="2800" dirty="0"/>
              <a:t>Flu/Covid Vaccinations</a:t>
            </a:r>
          </a:p>
          <a:p>
            <a:pPr marL="457200" indent="-457200" algn="ctr">
              <a:buFont typeface="Arial" panose="020B0604020202020204" pitchFamily="34" charset="0"/>
              <a:buChar char="•"/>
            </a:pPr>
            <a:r>
              <a:rPr lang="en-GB" sz="2800" dirty="0"/>
              <a:t>DMS Referrals</a:t>
            </a:r>
          </a:p>
          <a:p>
            <a:pPr marL="457200" indent="-457200" algn="ctr">
              <a:buFont typeface="Arial" panose="020B0604020202020204" pitchFamily="34" charset="0"/>
              <a:buChar char="•"/>
            </a:pPr>
            <a:r>
              <a:rPr lang="en-GB" sz="2800" dirty="0"/>
              <a:t>Smoking Cessation National</a:t>
            </a:r>
          </a:p>
          <a:p>
            <a:pPr algn="ctr"/>
            <a:r>
              <a:rPr lang="en-GB" sz="2800" dirty="0"/>
              <a:t>Advanced Service </a:t>
            </a:r>
          </a:p>
          <a:p>
            <a:pPr marL="457200" indent="-457200" algn="ctr">
              <a:buFont typeface="Arial" panose="020B0604020202020204" pitchFamily="34" charset="0"/>
              <a:buChar char="•"/>
            </a:pPr>
            <a:r>
              <a:rPr lang="en-GB" sz="2800" dirty="0"/>
              <a:t>New Medicines Service</a:t>
            </a:r>
          </a:p>
          <a:p>
            <a:pPr marL="457200" indent="-457200" algn="ctr">
              <a:buFont typeface="Arial" panose="020B0604020202020204" pitchFamily="34" charset="0"/>
              <a:buChar char="•"/>
            </a:pPr>
            <a:r>
              <a:rPr lang="en-GB" sz="2800" dirty="0"/>
              <a:t>Healthy Living promotions ? </a:t>
            </a:r>
          </a:p>
          <a:p>
            <a:pPr algn="ctr"/>
            <a:endParaRPr lang="en-GB" sz="2800" dirty="0"/>
          </a:p>
          <a:p>
            <a:pPr algn="ctr"/>
            <a:endParaRPr lang="en-GB" sz="2800" dirty="0"/>
          </a:p>
          <a:p>
            <a:pPr algn="ctr"/>
            <a:r>
              <a:rPr lang="en-GB" sz="2800" dirty="0"/>
              <a:t>8</a:t>
            </a:r>
          </a:p>
        </p:txBody>
      </p:sp>
    </p:spTree>
    <p:extLst>
      <p:ext uri="{BB962C8B-B14F-4D97-AF65-F5344CB8AC3E}">
        <p14:creationId xmlns:p14="http://schemas.microsoft.com/office/powerpoint/2010/main" val="142203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0991-3C41-AF0A-BE19-BB8298869974}"/>
              </a:ext>
            </a:extLst>
          </p:cNvPr>
          <p:cNvSpPr>
            <a:spLocks noGrp="1"/>
          </p:cNvSpPr>
          <p:nvPr>
            <p:ph type="title"/>
          </p:nvPr>
        </p:nvSpPr>
        <p:spPr/>
        <p:txBody>
          <a:bodyPr/>
          <a:lstStyle/>
          <a:p>
            <a:pPr algn="ctr"/>
            <a:r>
              <a:rPr lang="en-GB" b="1" dirty="0"/>
              <a:t>What could Community pharmacy offer to Respiratory patients in Barnsley ?</a:t>
            </a:r>
          </a:p>
        </p:txBody>
      </p:sp>
      <p:pic>
        <p:nvPicPr>
          <p:cNvPr id="5" name="Content Placeholder 4" descr="Different colored question marks">
            <a:extLst>
              <a:ext uri="{FF2B5EF4-FFF2-40B4-BE49-F238E27FC236}">
                <a16:creationId xmlns:a16="http://schemas.microsoft.com/office/drawing/2014/main" id="{BE63E86A-922D-A114-8D64-6305D415BA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8287" y="1825625"/>
            <a:ext cx="7735426" cy="4351338"/>
          </a:xfrm>
        </p:spPr>
      </p:pic>
    </p:spTree>
    <p:extLst>
      <p:ext uri="{BB962C8B-B14F-4D97-AF65-F5344CB8AC3E}">
        <p14:creationId xmlns:p14="http://schemas.microsoft.com/office/powerpoint/2010/main" val="107350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2DDCC4-76A6-4937-04D9-05492495AABD}"/>
              </a:ext>
            </a:extLst>
          </p:cNvPr>
          <p:cNvSpPr txBox="1"/>
          <p:nvPr/>
        </p:nvSpPr>
        <p:spPr>
          <a:xfrm>
            <a:off x="1099600" y="481902"/>
            <a:ext cx="10490646" cy="523220"/>
          </a:xfrm>
          <a:prstGeom prst="rect">
            <a:avLst/>
          </a:prstGeom>
          <a:noFill/>
        </p:spPr>
        <p:txBody>
          <a:bodyPr wrap="square">
            <a:spAutoFit/>
          </a:bodyPr>
          <a:lstStyle/>
          <a:p>
            <a:pPr algn="ctr"/>
            <a:r>
              <a:rPr lang="en-GB" sz="2800" b="1" u="sng" dirty="0">
                <a:latin typeface="Arial" panose="020B0604020202020204" pitchFamily="34" charset="0"/>
                <a:cs typeface="Arial" panose="020B0604020202020204" pitchFamily="34" charset="0"/>
              </a:rPr>
              <a:t>Workforce Development </a:t>
            </a:r>
            <a:endParaRPr lang="en-GB" sz="2800" b="1" u="sng" dirty="0"/>
          </a:p>
        </p:txBody>
      </p:sp>
      <p:sp>
        <p:nvSpPr>
          <p:cNvPr id="15" name="TextBox 14">
            <a:extLst>
              <a:ext uri="{FF2B5EF4-FFF2-40B4-BE49-F238E27FC236}">
                <a16:creationId xmlns:a16="http://schemas.microsoft.com/office/drawing/2014/main" id="{0396AAAC-A9BF-CE94-7B5C-E14E186AD25E}"/>
              </a:ext>
            </a:extLst>
          </p:cNvPr>
          <p:cNvSpPr txBox="1"/>
          <p:nvPr/>
        </p:nvSpPr>
        <p:spPr>
          <a:xfrm>
            <a:off x="627961" y="1298452"/>
            <a:ext cx="9208999" cy="2554545"/>
          </a:xfrm>
          <a:prstGeom prst="rect">
            <a:avLst/>
          </a:prstGeom>
          <a:noFill/>
        </p:spPr>
        <p:txBody>
          <a:bodyPr wrap="square" rtlCol="0">
            <a:spAutoFit/>
          </a:bodyPr>
          <a:lstStyle/>
          <a:p>
            <a:pPr marL="228600" indent="-228600">
              <a:buAutoNum type="arabicPeriod"/>
            </a:pPr>
            <a:r>
              <a:rPr lang="en-GB" sz="3200" dirty="0"/>
              <a:t>Work will be undertaken  to understand any training needs across the system – what is the community pharmacy support needed?</a:t>
            </a:r>
          </a:p>
          <a:p>
            <a:pPr marL="228600" indent="-228600">
              <a:buAutoNum type="arabicPeriod"/>
            </a:pPr>
            <a:r>
              <a:rPr lang="en-GB" sz="3200" dirty="0"/>
              <a:t>Respiratory BEST and PN event in developments -  could this be covered at Pharmacy BEST?</a:t>
            </a:r>
          </a:p>
        </p:txBody>
      </p:sp>
    </p:spTree>
    <p:extLst>
      <p:ext uri="{BB962C8B-B14F-4D97-AF65-F5344CB8AC3E}">
        <p14:creationId xmlns:p14="http://schemas.microsoft.com/office/powerpoint/2010/main" val="353012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D80BD-D382-0FF9-92EB-BFA1B173C622}"/>
              </a:ext>
            </a:extLst>
          </p:cNvPr>
          <p:cNvSpPr txBox="1"/>
          <p:nvPr/>
        </p:nvSpPr>
        <p:spPr>
          <a:xfrm>
            <a:off x="1121021" y="1370797"/>
            <a:ext cx="10681722" cy="4401205"/>
          </a:xfrm>
          <a:prstGeom prst="rect">
            <a:avLst/>
          </a:prstGeom>
          <a:noFill/>
        </p:spPr>
        <p:txBody>
          <a:bodyPr wrap="square">
            <a:spAutoFit/>
          </a:bodyPr>
          <a:lstStyle/>
          <a:p>
            <a:r>
              <a:rPr lang="en-GB" sz="3200" b="1" dirty="0">
                <a:latin typeface="Arial" panose="020B0604020202020204" pitchFamily="34" charset="0"/>
                <a:cs typeface="Arial" panose="020B0604020202020204" pitchFamily="34" charset="0"/>
              </a:rPr>
              <a:t>Next Steps:</a:t>
            </a:r>
          </a:p>
          <a:p>
            <a:endParaRPr lang="en-GB" sz="32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419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41175ad-5aee-4862-9c19-d00d69a21c19" xsi:nil="true"/>
    <lcf76f155ced4ddcb4097134ff3c332f xmlns="6d6a54b7-fc96-4537-b515-e30173027318">
      <Terms xmlns="http://schemas.microsoft.com/office/infopath/2007/PartnerControls"/>
    </lcf76f155ced4ddcb4097134ff3c332f>
    <SharedWithUsers xmlns="b41175ad-5aee-4862-9c19-d00d69a21c19">
      <UserInfo>
        <DisplayName>FRANCEY, Georgina (BARNSLEY HOSPITAL NHS FOUNDATION TRUST)</DisplayName>
        <AccountId>749</AccountId>
        <AccountType/>
      </UserInfo>
    </SharedWithUsers>
    <comment xmlns="6d6a54b7-fc96-4537-b515-e301730273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0" ma:contentTypeDescription="Create a new document." ma:contentTypeScope="" ma:versionID="c2514347a253623e8d680110f4b84ede">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be79c57233d3eaccbd59d213e34b94fb"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9C2069-B6F9-4582-B4D7-67FCA1263D76}">
  <ds:schemaRefs>
    <ds:schemaRef ds:uri="http://schemas.microsoft.com/office/2006/metadata/properties"/>
    <ds:schemaRef ds:uri="http://schemas.microsoft.com/office/infopath/2007/PartnerControls"/>
    <ds:schemaRef ds:uri="2f92b566-68b0-4e93-a721-85ee9c5be68c"/>
    <ds:schemaRef ds:uri="fd7c9ef7-bc95-4a24-a600-cba988ea7871"/>
    <ds:schemaRef ds:uri="df970c33-9b8f-4068-ab13-ebe077d13844"/>
    <ds:schemaRef ds:uri="1f37d402-6a77-4544-a0ff-b6ebd45db07e"/>
    <ds:schemaRef ds:uri="http://schemas.microsoft.com/sharepoint/v3"/>
    <ds:schemaRef ds:uri="b41175ad-5aee-4862-9c19-d00d69a21c19"/>
    <ds:schemaRef ds:uri="6d6a54b7-fc96-4537-b515-e30173027318"/>
  </ds:schemaRefs>
</ds:datastoreItem>
</file>

<file path=customXml/itemProps2.xml><?xml version="1.0" encoding="utf-8"?>
<ds:datastoreItem xmlns:ds="http://schemas.openxmlformats.org/officeDocument/2006/customXml" ds:itemID="{45A2815B-D7DD-4F60-9D36-8D6A28BE9405}">
  <ds:schemaRefs>
    <ds:schemaRef ds:uri="http://schemas.microsoft.com/sharepoint/v3/contenttype/forms"/>
  </ds:schemaRefs>
</ds:datastoreItem>
</file>

<file path=customXml/itemProps3.xml><?xml version="1.0" encoding="utf-8"?>
<ds:datastoreItem xmlns:ds="http://schemas.openxmlformats.org/officeDocument/2006/customXml" ds:itemID="{62FF828F-701C-4328-9588-196B960CC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6a54b7-fc96-4537-b515-e30173027318"/>
    <ds:schemaRef ds:uri="b41175ad-5aee-4862-9c19-d00d69a21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SYICB-Presentation</Template>
  <TotalTime>14028</TotalTime>
  <Words>377</Words>
  <Application>Microsoft Office PowerPoint</Application>
  <PresentationFormat>Widescreen</PresentationFormat>
  <Paragraphs>63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Pharmacy BEST JULY 2024  Barnsley Respiratory Transformation Plan   </vt:lpstr>
      <vt:lpstr>PowerPoint Presentation</vt:lpstr>
      <vt:lpstr>Progress to date</vt:lpstr>
      <vt:lpstr>PowerPoint Presentation</vt:lpstr>
      <vt:lpstr>What is community pharmacy currently doing to support Respiratory Care ?</vt:lpstr>
      <vt:lpstr>Current opportunities for Community Pharmacy to support this work ? Thoughts ?</vt:lpstr>
      <vt:lpstr>What could Community pharmacy offer to Respiratory patients in Barnsley ?</vt:lpstr>
      <vt:lpstr>PowerPoint Presentation</vt:lpstr>
      <vt:lpstr>PowerPoint Presentation</vt:lpstr>
    </vt:vector>
  </TitlesOfParts>
  <Company>BBS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  Author</dc:title>
  <dc:creator>STRIKE, Phillip (NHS SOUTH YORKSHIRE ICB - 02P)</dc:creator>
  <cp:lastModifiedBy>SMITH, Emma (BHF LUNDWOOD SURGERY)</cp:lastModifiedBy>
  <cp:revision>113</cp:revision>
  <dcterms:created xsi:type="dcterms:W3CDTF">2023-03-29T11:34:24Z</dcterms:created>
  <dcterms:modified xsi:type="dcterms:W3CDTF">2024-07-18T09:09:08Z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