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1" r:id="rId6"/>
  </p:sldMasterIdLst>
  <p:notesMasterIdLst>
    <p:notesMasterId r:id="rId25"/>
  </p:notesMasterIdLst>
  <p:sldIdLst>
    <p:sldId id="257" r:id="rId7"/>
    <p:sldId id="273" r:id="rId8"/>
    <p:sldId id="292" r:id="rId9"/>
    <p:sldId id="294" r:id="rId10"/>
    <p:sldId id="293" r:id="rId11"/>
    <p:sldId id="295" r:id="rId12"/>
    <p:sldId id="296" r:id="rId13"/>
    <p:sldId id="297" r:id="rId14"/>
    <p:sldId id="298" r:id="rId15"/>
    <p:sldId id="299" r:id="rId16"/>
    <p:sldId id="300" r:id="rId17"/>
    <p:sldId id="302" r:id="rId18"/>
    <p:sldId id="304" r:id="rId19"/>
    <p:sldId id="303" r:id="rId20"/>
    <p:sldId id="305" r:id="rId21"/>
    <p:sldId id="307" r:id="rId22"/>
    <p:sldId id="301"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60FCF7-0A27-430A-9A88-955646A7063F}">
          <p14:sldIdLst>
            <p14:sldId id="257"/>
            <p14:sldId id="273"/>
            <p14:sldId id="292"/>
            <p14:sldId id="294"/>
            <p14:sldId id="293"/>
            <p14:sldId id="295"/>
            <p14:sldId id="296"/>
            <p14:sldId id="297"/>
            <p14:sldId id="298"/>
            <p14:sldId id="299"/>
            <p14:sldId id="300"/>
            <p14:sldId id="302"/>
            <p14:sldId id="304"/>
            <p14:sldId id="303"/>
            <p14:sldId id="305"/>
            <p14:sldId id="307"/>
            <p14:sldId id="301"/>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A499"/>
    <a:srgbClr val="E8EDEE"/>
    <a:srgbClr val="330072"/>
    <a:srgbClr val="005EC2"/>
    <a:srgbClr val="0072CE"/>
    <a:srgbClr val="0E45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93792" autoAdjust="0"/>
  </p:normalViewPr>
  <p:slideViewPr>
    <p:cSldViewPr snapToGrid="0" snapToObjects="1">
      <p:cViewPr>
        <p:scale>
          <a:sx n="100" d="100"/>
          <a:sy n="100" d="100"/>
        </p:scale>
        <p:origin x="143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F7CD6-7E1A-4B87-B86A-F0A0B7BD02FC}" type="datetimeFigureOut">
              <a:rPr lang="en-GB" smtClean="0"/>
              <a:pPr/>
              <a:t>11/07/2024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E91F6-C4EA-493E-AE25-242520713E3B}" type="slidenum">
              <a:rPr lang="en-GB" smtClean="0"/>
              <a:pPr/>
              <a:t>‹#›</a:t>
            </a:fld>
            <a:endParaRPr lang="en-GB"/>
          </a:p>
        </p:txBody>
      </p:sp>
    </p:spTree>
    <p:extLst>
      <p:ext uri="{BB962C8B-B14F-4D97-AF65-F5344CB8AC3E}">
        <p14:creationId xmlns:p14="http://schemas.microsoft.com/office/powerpoint/2010/main" val="211581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9E91F6-C4EA-493E-AE25-242520713E3B}" type="slidenum">
              <a:rPr lang="en-GB" smtClean="0"/>
              <a:pPr/>
              <a:t>1</a:t>
            </a:fld>
            <a:endParaRPr lang="en-GB"/>
          </a:p>
        </p:txBody>
      </p:sp>
    </p:spTree>
    <p:extLst>
      <p:ext uri="{BB962C8B-B14F-4D97-AF65-F5344CB8AC3E}">
        <p14:creationId xmlns:p14="http://schemas.microsoft.com/office/powerpoint/2010/main" val="140225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j-lt"/>
                <a:ea typeface="Calibri" panose="020F0502020204030204" pitchFamily="34" charset="0"/>
                <a:cs typeface="Times New Roman" panose="02020603050405020304" pitchFamily="18" charset="0"/>
              </a:rPr>
              <a:t>NICE guidelines state people with GAD who </a:t>
            </a:r>
            <a:r>
              <a:rPr lang="en-GB" sz="1200" dirty="0">
                <a:solidFill>
                  <a:srgbClr val="000000"/>
                </a:solidFill>
                <a:effectLst/>
                <a:latin typeface="+mj-lt"/>
                <a:ea typeface="Calibri" panose="020F0502020204030204" pitchFamily="34" charset="0"/>
                <a:cs typeface="Times New Roman" panose="02020603050405020304" pitchFamily="18" charset="0"/>
              </a:rPr>
              <a:t>have a mild-moderate learning disability should be offered the same intervention </a:t>
            </a:r>
            <a:r>
              <a:rPr lang="en-GB" sz="1200" dirty="0">
                <a:solidFill>
                  <a:srgbClr val="000000"/>
                </a:solidFill>
                <a:latin typeface="+mj-lt"/>
                <a:ea typeface="Calibri" panose="020F0502020204030204" pitchFamily="34" charset="0"/>
                <a:cs typeface="Times New Roman" panose="02020603050405020304" pitchFamily="18" charset="0"/>
              </a:rPr>
              <a:t>with necessary adjustments </a:t>
            </a:r>
            <a:r>
              <a:rPr lang="en-GB" sz="1200" dirty="0">
                <a:solidFill>
                  <a:srgbClr val="000000"/>
                </a:solidFill>
                <a:effectLst/>
                <a:latin typeface="+mj-lt"/>
                <a:ea typeface="Calibri" panose="020F0502020204030204" pitchFamily="34" charset="0"/>
                <a:cs typeface="Times New Roman" panose="02020603050405020304" pitchFamily="18" charset="0"/>
              </a:rPr>
              <a:t>to take account of the disability and the practitioner </a:t>
            </a:r>
            <a:r>
              <a:rPr lang="en-GB" sz="1200" dirty="0">
                <a:effectLst/>
                <a:latin typeface="+mj-lt"/>
                <a:ea typeface="Calibri" panose="020F0502020204030204" pitchFamily="34" charset="0"/>
                <a:cs typeface="Times New Roman" panose="02020603050405020304" pitchFamily="18" charset="0"/>
              </a:rPr>
              <a:t>should receive regular high-quality supervision (NCCMH, 2011). </a:t>
            </a:r>
          </a:p>
          <a:p>
            <a:endParaRPr lang="en-GB" sz="1200" dirty="0">
              <a:effectLst/>
              <a:latin typeface="+mj-lt"/>
              <a:ea typeface="Calibri" panose="020F0502020204030204" pitchFamily="34" charset="0"/>
              <a:cs typeface="Times New Roman" panose="02020603050405020304" pitchFamily="18" charset="0"/>
            </a:endParaRPr>
          </a:p>
          <a:p>
            <a:r>
              <a:rPr lang="en-GB" sz="1200" dirty="0">
                <a:solidFill>
                  <a:schemeClr val="tx1"/>
                </a:solidFill>
                <a:ea typeface="Calibri" panose="020F0502020204030204" pitchFamily="34" charset="0"/>
                <a:cs typeface="Times New Roman" panose="02020603050405020304" pitchFamily="18" charset="0"/>
              </a:rPr>
              <a:t>GSH booklet in </a:t>
            </a:r>
            <a:r>
              <a:rPr lang="en-GB" sz="1200" b="1" dirty="0">
                <a:solidFill>
                  <a:schemeClr val="tx1"/>
                </a:solidFill>
                <a:ea typeface="Calibri" panose="020F0502020204030204" pitchFamily="34" charset="0"/>
                <a:cs typeface="Times New Roman" panose="02020603050405020304" pitchFamily="18" charset="0"/>
              </a:rPr>
              <a:t>Easy Read </a:t>
            </a:r>
            <a:r>
              <a:rPr lang="en-GB" sz="1200" dirty="0">
                <a:solidFill>
                  <a:schemeClr val="tx1"/>
                </a:solidFill>
                <a:ea typeface="Calibri" panose="020F0502020204030204" pitchFamily="34" charset="0"/>
                <a:cs typeface="Times New Roman" panose="02020603050405020304" pitchFamily="18" charset="0"/>
              </a:rPr>
              <a:t>produced by our service, adhering to </a:t>
            </a:r>
            <a:r>
              <a:rPr lang="en-GB" sz="1200" dirty="0">
                <a:solidFill>
                  <a:schemeClr val="tx1"/>
                </a:solidFill>
                <a:effectLst/>
                <a:ea typeface="Calibri" panose="020F0502020204030204" pitchFamily="34" charset="0"/>
              </a:rPr>
              <a:t>‘guidelines for producing easy read’ (Department of Health, 2010) </a:t>
            </a:r>
            <a:endParaRPr lang="en-GB" sz="1200" dirty="0">
              <a:effectLst/>
              <a:latin typeface="+mj-lt"/>
              <a:ea typeface="Calibri" panose="020F0502020204030204" pitchFamily="34" charset="0"/>
              <a:cs typeface="Times New Roman" panose="02020603050405020304" pitchFamily="18" charset="0"/>
            </a:endParaRPr>
          </a:p>
          <a:p>
            <a:endParaRPr lang="en-GB" sz="1200" dirty="0">
              <a:effectLst/>
              <a:latin typeface="+mj-lt"/>
              <a:ea typeface="Calibri" panose="020F0502020204030204" pitchFamily="34" charset="0"/>
              <a:cs typeface="Times New Roman" panose="02020603050405020304" pitchFamily="18" charset="0"/>
            </a:endParaRPr>
          </a:p>
          <a:p>
            <a:pPr algn="just">
              <a:lnSpc>
                <a:spcPct val="90000"/>
              </a:lnSpc>
            </a:pPr>
            <a:r>
              <a:rPr lang="en-GB" sz="1200" b="1" dirty="0">
                <a:solidFill>
                  <a:schemeClr val="tx1"/>
                </a:solidFill>
                <a:effectLst/>
                <a:ea typeface="Calibri" panose="020F0502020204030204" pitchFamily="34" charset="0"/>
                <a:cs typeface="Times New Roman" panose="02020603050405020304" pitchFamily="18" charset="0"/>
              </a:rPr>
              <a:t>Longer appointments </a:t>
            </a:r>
            <a:r>
              <a:rPr lang="en-GB" sz="1200" dirty="0">
                <a:solidFill>
                  <a:schemeClr val="tx1"/>
                </a:solidFill>
                <a:effectLst/>
                <a:ea typeface="Calibri" panose="020F0502020204030204" pitchFamily="34" charset="0"/>
                <a:cs typeface="Times New Roman" panose="02020603050405020304" pitchFamily="18" charset="0"/>
              </a:rPr>
              <a:t>agreed – Socratic Questioning (Bennet-Levy, 2006) and pros and cons list</a:t>
            </a:r>
          </a:p>
          <a:p>
            <a:pPr marL="0" indent="0" algn="just">
              <a:lnSpc>
                <a:spcPct val="90000"/>
              </a:lnSpc>
              <a:buNone/>
            </a:pPr>
            <a:endParaRPr lang="en-GB" sz="1200" dirty="0">
              <a:solidFill>
                <a:schemeClr val="tx1"/>
              </a:solidFill>
              <a:effectLst/>
              <a:ea typeface="Calibri" panose="020F0502020204030204" pitchFamily="34" charset="0"/>
              <a:cs typeface="Times New Roman" panose="02020603050405020304" pitchFamily="18" charset="0"/>
            </a:endParaRPr>
          </a:p>
          <a:p>
            <a:pPr algn="just">
              <a:lnSpc>
                <a:spcPct val="90000"/>
              </a:lnSpc>
            </a:pPr>
            <a:r>
              <a:rPr lang="en-GB" sz="1200" b="1" dirty="0">
                <a:solidFill>
                  <a:schemeClr val="tx1"/>
                </a:solidFill>
                <a:effectLst/>
                <a:ea typeface="Calibri" panose="020F0502020204030204" pitchFamily="34" charset="0"/>
                <a:cs typeface="Times New Roman" panose="02020603050405020304" pitchFamily="18" charset="0"/>
              </a:rPr>
              <a:t>More repetition </a:t>
            </a:r>
            <a:r>
              <a:rPr lang="en-GB" sz="1200" dirty="0">
                <a:solidFill>
                  <a:schemeClr val="tx1"/>
                </a:solidFill>
                <a:effectLst/>
                <a:ea typeface="Calibri" panose="020F0502020204030204" pitchFamily="34" charset="0"/>
                <a:cs typeface="Times New Roman" panose="02020603050405020304" pitchFamily="18" charset="0"/>
              </a:rPr>
              <a:t>- </a:t>
            </a:r>
            <a:r>
              <a:rPr lang="en-GB" sz="1200" dirty="0">
                <a:solidFill>
                  <a:schemeClr val="tx1"/>
                </a:solidFill>
                <a:effectLst/>
                <a:ea typeface="Calibri" panose="020F0502020204030204" pitchFamily="34" charset="0"/>
              </a:rPr>
              <a:t>crucially important for the effectiveness of treatment for people with learning difficulties to support retention of key information (McCabe et al, 2006)</a:t>
            </a:r>
          </a:p>
          <a:p>
            <a:pPr marL="0" indent="0" algn="just">
              <a:lnSpc>
                <a:spcPct val="90000"/>
              </a:lnSpc>
              <a:buNone/>
            </a:pPr>
            <a:endParaRPr lang="en-GB" sz="1200" dirty="0">
              <a:solidFill>
                <a:schemeClr val="tx1"/>
              </a:solidFill>
              <a:ea typeface="Calibri" panose="020F0502020204030204" pitchFamily="34" charset="0"/>
              <a:cs typeface="Times New Roman" panose="02020603050405020304" pitchFamily="18" charset="0"/>
            </a:endParaRPr>
          </a:p>
          <a:p>
            <a:pPr algn="just">
              <a:lnSpc>
                <a:spcPct val="90000"/>
              </a:lnSpc>
            </a:pPr>
            <a:r>
              <a:rPr lang="en-GB" sz="1200" dirty="0">
                <a:solidFill>
                  <a:schemeClr val="tx1"/>
                </a:solidFill>
                <a:effectLst/>
                <a:ea typeface="Calibri" panose="020F0502020204030204" pitchFamily="34" charset="0"/>
                <a:cs typeface="Times New Roman" panose="02020603050405020304" pitchFamily="18" charset="0"/>
              </a:rPr>
              <a:t>Involvement of mother to support therapy - </a:t>
            </a:r>
            <a:r>
              <a:rPr lang="en-GB" sz="1200" b="1" dirty="0">
                <a:solidFill>
                  <a:schemeClr val="tx1"/>
                </a:solidFill>
                <a:effectLst/>
                <a:ea typeface="Calibri" panose="020F0502020204030204" pitchFamily="34" charset="0"/>
              </a:rPr>
              <a:t>social supports </a:t>
            </a:r>
            <a:r>
              <a:rPr lang="en-GB" sz="1200" dirty="0">
                <a:solidFill>
                  <a:schemeClr val="tx1"/>
                </a:solidFill>
                <a:effectLst/>
                <a:ea typeface="Calibri" panose="020F0502020204030204" pitchFamily="34" charset="0"/>
              </a:rPr>
              <a:t>are vital for people with learning disabilities to facilitate their learning of new skills and engagement in new activities in CBT (</a:t>
            </a:r>
            <a:r>
              <a:rPr lang="en-GB" sz="1200" dirty="0" err="1">
                <a:solidFill>
                  <a:schemeClr val="tx1"/>
                </a:solidFill>
                <a:effectLst/>
                <a:ea typeface="Calibri" panose="020F0502020204030204" pitchFamily="34" charset="0"/>
              </a:rPr>
              <a:t>Dagnan</a:t>
            </a:r>
            <a:r>
              <a:rPr lang="en-GB" sz="1200" dirty="0">
                <a:solidFill>
                  <a:schemeClr val="tx1"/>
                </a:solidFill>
                <a:effectLst/>
                <a:ea typeface="Calibri" panose="020F0502020204030204" pitchFamily="34" charset="0"/>
              </a:rPr>
              <a:t> &amp; Chadwick, 1997)</a:t>
            </a:r>
            <a:endParaRPr lang="en-GB" sz="1200" dirty="0">
              <a:solidFill>
                <a:schemeClr val="tx1"/>
              </a:solidFill>
              <a:effectLst/>
              <a:ea typeface="Calibri" panose="020F0502020204030204" pitchFamily="34" charset="0"/>
              <a:cs typeface="Times New Roman" panose="02020603050405020304" pitchFamily="18" charset="0"/>
            </a:endParaRPr>
          </a:p>
          <a:p>
            <a:endParaRPr lang="en-GB" sz="1200" dirty="0">
              <a:effectLst/>
              <a:latin typeface="+mj-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9E91F6-C4EA-493E-AE25-242520713E3B}" type="slidenum">
              <a:rPr lang="en-GB" smtClean="0"/>
              <a:pPr/>
              <a:t>15</a:t>
            </a:fld>
            <a:endParaRPr lang="en-GB"/>
          </a:p>
        </p:txBody>
      </p:sp>
    </p:spTree>
    <p:extLst>
      <p:ext uri="{BB962C8B-B14F-4D97-AF65-F5344CB8AC3E}">
        <p14:creationId xmlns:p14="http://schemas.microsoft.com/office/powerpoint/2010/main" val="164731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9E91F6-C4EA-493E-AE25-242520713E3B}" type="slidenum">
              <a:rPr lang="en-GB" smtClean="0"/>
              <a:pPr/>
              <a:t>16</a:t>
            </a:fld>
            <a:endParaRPr lang="en-GB"/>
          </a:p>
        </p:txBody>
      </p:sp>
    </p:spTree>
    <p:extLst>
      <p:ext uri="{BB962C8B-B14F-4D97-AF65-F5344CB8AC3E}">
        <p14:creationId xmlns:p14="http://schemas.microsoft.com/office/powerpoint/2010/main" val="165058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6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648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B2BE6C4-429E-C734-F2C7-C4B7405F71AF}"/>
              </a:ext>
            </a:extLst>
          </p:cNvPr>
          <p:cNvPicPr>
            <a:picLocks noChangeAspect="1"/>
          </p:cNvPicPr>
          <p:nvPr userDrawn="1"/>
        </p:nvPicPr>
        <p:blipFill>
          <a:blip r:embed="rId3"/>
          <a:stretch>
            <a:fillRect/>
          </a:stretch>
        </p:blipFill>
        <p:spPr>
          <a:xfrm>
            <a:off x="6641076" y="304289"/>
            <a:ext cx="2194560" cy="1078992"/>
          </a:xfrm>
          <a:prstGeom prst="rect">
            <a:avLst/>
          </a:prstGeom>
        </p:spPr>
      </p:pic>
      <p:pic>
        <p:nvPicPr>
          <p:cNvPr id="11" name="Picture 10" descr="Graphical user interface, application&#10;&#10;Description automatically generated with medium confidence">
            <a:extLst>
              <a:ext uri="{FF2B5EF4-FFF2-40B4-BE49-F238E27FC236}">
                <a16:creationId xmlns:a16="http://schemas.microsoft.com/office/drawing/2014/main" id="{AB681552-BA61-E9F1-8E78-81FE646EF1D2}"/>
              </a:ext>
            </a:extLst>
          </p:cNvPr>
          <p:cNvPicPr>
            <a:picLocks noChangeAspect="1"/>
          </p:cNvPicPr>
          <p:nvPr userDrawn="1"/>
        </p:nvPicPr>
        <p:blipFill>
          <a:blip r:embed="rId4"/>
          <a:stretch>
            <a:fillRect/>
          </a:stretch>
        </p:blipFill>
        <p:spPr>
          <a:xfrm>
            <a:off x="0" y="5438528"/>
            <a:ext cx="9144000" cy="1261601"/>
          </a:xfrm>
          <a:prstGeom prst="rect">
            <a:avLst/>
          </a:prstGeom>
        </p:spPr>
      </p:pic>
    </p:spTree>
    <p:extLst>
      <p:ext uri="{BB962C8B-B14F-4D97-AF65-F5344CB8AC3E}">
        <p14:creationId xmlns:p14="http://schemas.microsoft.com/office/powerpoint/2010/main" val="1083164152"/>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F25CB6B-CCB1-4B0B-584B-F2BDAF7BC6AE}"/>
              </a:ext>
            </a:extLst>
          </p:cNvPr>
          <p:cNvPicPr>
            <a:picLocks noChangeAspect="1"/>
          </p:cNvPicPr>
          <p:nvPr userDrawn="1"/>
        </p:nvPicPr>
        <p:blipFill>
          <a:blip r:embed="rId3"/>
          <a:stretch>
            <a:fillRect/>
          </a:stretch>
        </p:blipFill>
        <p:spPr>
          <a:xfrm>
            <a:off x="6641076" y="304289"/>
            <a:ext cx="2194560" cy="1078992"/>
          </a:xfrm>
          <a:prstGeom prst="rect">
            <a:avLst/>
          </a:prstGeom>
        </p:spPr>
      </p:pic>
    </p:spTree>
    <p:extLst>
      <p:ext uri="{BB962C8B-B14F-4D97-AF65-F5344CB8AC3E}">
        <p14:creationId xmlns:p14="http://schemas.microsoft.com/office/powerpoint/2010/main" val="3238103903"/>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barnsley-talkingtherapies.nhs.uk/" TargetMode="External"/><Relationship Id="rId2" Type="http://schemas.openxmlformats.org/officeDocument/2006/relationships/hyperlink" Target="http://Mailto:barnsley.talkingtherapies@swyt.nhs.uk/"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403580" y="1400602"/>
            <a:ext cx="8480272" cy="10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Geneva" charset="0"/>
              </a:defRPr>
            </a:lvl1pPr>
            <a:lvl2pPr fontAlgn="base">
              <a:spcBef>
                <a:spcPct val="0"/>
              </a:spcBef>
              <a:spcAft>
                <a:spcPct val="0"/>
              </a:spcAft>
              <a:defRPr sz="2400">
                <a:solidFill>
                  <a:schemeClr val="tx1"/>
                </a:solidFill>
                <a:latin typeface="Arial" charset="0"/>
                <a:ea typeface="Geneva" charset="0"/>
              </a:defRPr>
            </a:lvl2pPr>
            <a:lvl3pPr fontAlgn="base">
              <a:spcBef>
                <a:spcPct val="0"/>
              </a:spcBef>
              <a:spcAft>
                <a:spcPct val="0"/>
              </a:spcAft>
              <a:defRPr sz="2400">
                <a:solidFill>
                  <a:schemeClr val="tx1"/>
                </a:solidFill>
                <a:latin typeface="Arial" charset="0"/>
                <a:ea typeface="Geneva" charset="0"/>
              </a:defRPr>
            </a:lvl3pPr>
            <a:lvl4pPr fontAlgn="base">
              <a:spcBef>
                <a:spcPct val="0"/>
              </a:spcBef>
              <a:spcAft>
                <a:spcPct val="0"/>
              </a:spcAft>
              <a:defRPr sz="2400">
                <a:solidFill>
                  <a:schemeClr val="tx1"/>
                </a:solidFill>
                <a:latin typeface="Arial" charset="0"/>
                <a:ea typeface="Geneva" charset="0"/>
              </a:defRPr>
            </a:lvl4pPr>
            <a:lvl5pPr fontAlgn="base">
              <a:spcBef>
                <a:spcPct val="0"/>
              </a:spcBef>
              <a:spcAft>
                <a:spcPct val="0"/>
              </a:spcAft>
              <a:defRPr sz="2400">
                <a:solidFill>
                  <a:schemeClr val="tx1"/>
                </a:solidFill>
                <a:latin typeface="Arial" charset="0"/>
                <a:ea typeface="Geneva" charset="0"/>
              </a:defRPr>
            </a:lvl5pPr>
            <a:lvl6pPr fontAlgn="base">
              <a:spcBef>
                <a:spcPct val="0"/>
              </a:spcBef>
              <a:spcAft>
                <a:spcPct val="0"/>
              </a:spcAft>
              <a:defRPr sz="2400">
                <a:solidFill>
                  <a:schemeClr val="tx1"/>
                </a:solidFill>
                <a:latin typeface="Arial" charset="0"/>
                <a:ea typeface="Geneva" charset="0"/>
              </a:defRPr>
            </a:lvl6pPr>
            <a:lvl7pPr fontAlgn="base">
              <a:spcBef>
                <a:spcPct val="0"/>
              </a:spcBef>
              <a:spcAft>
                <a:spcPct val="0"/>
              </a:spcAft>
              <a:defRPr sz="2400">
                <a:solidFill>
                  <a:schemeClr val="tx1"/>
                </a:solidFill>
                <a:latin typeface="Arial" charset="0"/>
                <a:ea typeface="Geneva" charset="0"/>
              </a:defRPr>
            </a:lvl7pPr>
            <a:lvl8pPr fontAlgn="base">
              <a:spcBef>
                <a:spcPct val="0"/>
              </a:spcBef>
              <a:spcAft>
                <a:spcPct val="0"/>
              </a:spcAft>
              <a:defRPr sz="2400">
                <a:solidFill>
                  <a:schemeClr val="tx1"/>
                </a:solidFill>
                <a:latin typeface="Arial" charset="0"/>
                <a:ea typeface="Geneva" charset="0"/>
              </a:defRPr>
            </a:lvl8pPr>
            <a:lvl9pPr fontAlgn="base">
              <a:spcBef>
                <a:spcPct val="0"/>
              </a:spcBef>
              <a:spcAft>
                <a:spcPct val="0"/>
              </a:spcAft>
              <a:defRPr sz="2400">
                <a:solidFill>
                  <a:schemeClr val="tx1"/>
                </a:solidFill>
                <a:latin typeface="Arial" charset="0"/>
                <a:ea typeface="Geneva" charset="0"/>
              </a:defRPr>
            </a:lvl9pPr>
          </a:lstStyle>
          <a:p>
            <a:pPr marL="0" marR="0" lvl="0" indent="0" defTabSz="914400" rtl="0" eaLnBrk="1" fontAlgn="base" latinLnBrk="0" hangingPunct="1">
              <a:lnSpc>
                <a:spcPct val="100000"/>
              </a:lnSpc>
              <a:spcBef>
                <a:spcPct val="0"/>
              </a:spcBef>
              <a:spcAft>
                <a:spcPts val="700"/>
              </a:spcAft>
              <a:buClrTx/>
              <a:buSzTx/>
              <a:buFontTx/>
              <a:buNone/>
              <a:tabLst/>
            </a:pPr>
            <a:endParaRPr lang="en-US" sz="1800" b="1" dirty="0">
              <a:solidFill>
                <a:srgbClr val="000000"/>
              </a:solidFill>
            </a:endParaRPr>
          </a:p>
        </p:txBody>
      </p:sp>
      <p:sp>
        <p:nvSpPr>
          <p:cNvPr id="2" name="TextBox 1">
            <a:extLst>
              <a:ext uri="{FF2B5EF4-FFF2-40B4-BE49-F238E27FC236}">
                <a16:creationId xmlns:a16="http://schemas.microsoft.com/office/drawing/2014/main" id="{F40C2016-BDCC-A858-F6B7-A6D0E50BCF40}"/>
              </a:ext>
            </a:extLst>
          </p:cNvPr>
          <p:cNvSpPr txBox="1"/>
          <p:nvPr/>
        </p:nvSpPr>
        <p:spPr>
          <a:xfrm>
            <a:off x="1256867" y="3154768"/>
            <a:ext cx="6773697"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Formerly known as IAPT -  improving access to psychological therapies </a:t>
            </a:r>
          </a:p>
        </p:txBody>
      </p:sp>
      <p:sp>
        <p:nvSpPr>
          <p:cNvPr id="4" name="TextBox 3">
            <a:extLst>
              <a:ext uri="{FF2B5EF4-FFF2-40B4-BE49-F238E27FC236}">
                <a16:creationId xmlns:a16="http://schemas.microsoft.com/office/drawing/2014/main" id="{D6E1F60C-000E-675A-7286-BA1BA0159931}"/>
              </a:ext>
            </a:extLst>
          </p:cNvPr>
          <p:cNvSpPr txBox="1"/>
          <p:nvPr/>
        </p:nvSpPr>
        <p:spPr>
          <a:xfrm>
            <a:off x="1191678" y="1549971"/>
            <a:ext cx="7604956" cy="3877985"/>
          </a:xfrm>
          <a:prstGeom prst="rect">
            <a:avLst/>
          </a:prstGeom>
          <a:noFill/>
        </p:spPr>
        <p:txBody>
          <a:bodyPr wrap="square" rtlCol="0">
            <a:spAutoFit/>
          </a:bodyPr>
          <a:lstStyle/>
          <a:p>
            <a:r>
              <a:rPr lang="en-GB" sz="4400" dirty="0">
                <a:solidFill>
                  <a:srgbClr val="0072CE"/>
                </a:solidFill>
                <a:latin typeface="Arial Black" panose="020B0A04020102020204" pitchFamily="34" charset="0"/>
                <a:cs typeface="Arial" panose="020B0604020202020204" pitchFamily="34" charset="0"/>
              </a:rPr>
              <a:t>NHS Barnsley Talking Therapies	</a:t>
            </a:r>
          </a:p>
          <a:p>
            <a:endParaRPr lang="en-GB" sz="4400" dirty="0">
              <a:solidFill>
                <a:srgbClr val="0072CE"/>
              </a:solidFill>
              <a:latin typeface="Arial Black" panose="020B0A040201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Tom Brown</a:t>
            </a:r>
          </a:p>
          <a:p>
            <a:r>
              <a:rPr lang="en-GB" dirty="0">
                <a:latin typeface="Arial" panose="020B0604020202020204" pitchFamily="34" charset="0"/>
                <a:cs typeface="Arial" panose="020B0604020202020204" pitchFamily="34" charset="0"/>
              </a:rPr>
              <a:t>Team manager, CBT and EMDR psychotherapist</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Samuel Johnson</a:t>
            </a:r>
          </a:p>
          <a:p>
            <a:r>
              <a:rPr lang="en-GB" dirty="0">
                <a:latin typeface="Arial" panose="020B0604020202020204" pitchFamily="34" charset="0"/>
                <a:cs typeface="Arial" panose="020B0604020202020204" pitchFamily="34" charset="0"/>
              </a:rPr>
              <a:t>Senior Psychological Wellbeing Practitioner</a:t>
            </a:r>
          </a:p>
        </p:txBody>
      </p:sp>
      <p:pic>
        <p:nvPicPr>
          <p:cNvPr id="12" name="Picture 11" descr="Health care support worker.png">
            <a:extLst>
              <a:ext uri="{FF2B5EF4-FFF2-40B4-BE49-F238E27FC236}">
                <a16:creationId xmlns:a16="http://schemas.microsoft.com/office/drawing/2014/main" id="{ADA1FA28-E6A7-1DCD-F891-91C839F85387}"/>
              </a:ext>
            </a:extLst>
          </p:cNvPr>
          <p:cNvPicPr>
            <a:picLocks noChangeAspect="1"/>
          </p:cNvPicPr>
          <p:nvPr/>
        </p:nvPicPr>
        <p:blipFill>
          <a:blip r:embed="rId3"/>
          <a:stretch>
            <a:fillRect/>
          </a:stretch>
        </p:blipFill>
        <p:spPr>
          <a:xfrm>
            <a:off x="260148" y="187716"/>
            <a:ext cx="1247105" cy="1247105"/>
          </a:xfrm>
          <a:prstGeom prst="rect">
            <a:avLst/>
          </a:prstGeom>
        </p:spPr>
      </p:pic>
      <p:pic>
        <p:nvPicPr>
          <p:cNvPr id="13" name="Picture 12">
            <a:extLst>
              <a:ext uri="{FF2B5EF4-FFF2-40B4-BE49-F238E27FC236}">
                <a16:creationId xmlns:a16="http://schemas.microsoft.com/office/drawing/2014/main" id="{D6905DA5-6721-FB97-FD12-0F0AA5D329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500" y="1509161"/>
            <a:ext cx="889000" cy="889000"/>
          </a:xfrm>
          <a:prstGeom prst="rect">
            <a:avLst/>
          </a:prstGeom>
          <a:solidFill>
            <a:srgbClr val="FFFFFF"/>
          </a:solidFill>
        </p:spPr>
      </p:pic>
      <p:pic>
        <p:nvPicPr>
          <p:cNvPr id="14" name="Picture 13">
            <a:extLst>
              <a:ext uri="{FF2B5EF4-FFF2-40B4-BE49-F238E27FC236}">
                <a16:creationId xmlns:a16="http://schemas.microsoft.com/office/drawing/2014/main" id="{D0404D16-797C-F13E-D5BB-C30132275A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491" y="2678946"/>
            <a:ext cx="889000" cy="889000"/>
          </a:xfrm>
          <a:prstGeom prst="rect">
            <a:avLst/>
          </a:prstGeom>
          <a:solidFill>
            <a:srgbClr val="FFFFFF"/>
          </a:solidFill>
        </p:spPr>
      </p:pic>
      <p:pic>
        <p:nvPicPr>
          <p:cNvPr id="15" name="Picture 14">
            <a:extLst>
              <a:ext uri="{FF2B5EF4-FFF2-40B4-BE49-F238E27FC236}">
                <a16:creationId xmlns:a16="http://schemas.microsoft.com/office/drawing/2014/main" id="{1BB0B7CC-1E93-1716-237D-91F11E6AE1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5370" y="1349938"/>
            <a:ext cx="889000" cy="889000"/>
          </a:xfrm>
          <a:prstGeom prst="rect">
            <a:avLst/>
          </a:prstGeom>
          <a:solidFill>
            <a:srgbClr val="FFFFFF"/>
          </a:solidFill>
        </p:spPr>
      </p:pic>
      <p:pic>
        <p:nvPicPr>
          <p:cNvPr id="16" name="Picture 15">
            <a:extLst>
              <a:ext uri="{FF2B5EF4-FFF2-40B4-BE49-F238E27FC236}">
                <a16:creationId xmlns:a16="http://schemas.microsoft.com/office/drawing/2014/main" id="{0B1D0010-D1ED-011A-5A17-CB8DE5737D8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2114" y="2485752"/>
            <a:ext cx="883285" cy="883285"/>
          </a:xfrm>
          <a:prstGeom prst="rect">
            <a:avLst/>
          </a:prstGeom>
          <a:solidFill>
            <a:srgbClr val="FFFFFF"/>
          </a:solidFill>
        </p:spPr>
      </p:pic>
    </p:spTree>
    <p:extLst>
      <p:ext uri="{BB962C8B-B14F-4D97-AF65-F5344CB8AC3E}">
        <p14:creationId xmlns:p14="http://schemas.microsoft.com/office/powerpoint/2010/main" val="356049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652DE-7281-B9A0-4061-25DE2124B8E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250DEB2-34B3-874D-D1C7-5F627576D4A8}"/>
              </a:ext>
            </a:extLst>
          </p:cNvPr>
          <p:cNvSpPr txBox="1"/>
          <p:nvPr/>
        </p:nvSpPr>
        <p:spPr>
          <a:xfrm>
            <a:off x="332388" y="1158099"/>
            <a:ext cx="7032507" cy="1384995"/>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How pharmacy services can support people with common mental health problems</a:t>
            </a:r>
          </a:p>
        </p:txBody>
      </p:sp>
      <p:sp>
        <p:nvSpPr>
          <p:cNvPr id="7" name="TextBox 6">
            <a:extLst>
              <a:ext uri="{FF2B5EF4-FFF2-40B4-BE49-F238E27FC236}">
                <a16:creationId xmlns:a16="http://schemas.microsoft.com/office/drawing/2014/main" id="{D1EF08F3-0C0E-4746-9680-8BB21B6BBB20}"/>
              </a:ext>
            </a:extLst>
          </p:cNvPr>
          <p:cNvSpPr txBox="1"/>
          <p:nvPr/>
        </p:nvSpPr>
        <p:spPr>
          <a:xfrm>
            <a:off x="332391" y="2433139"/>
            <a:ext cx="8479220" cy="3139321"/>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Early identification of a common mental health problem (as described previously) is important in successful treatment and recovery.</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Anyone who is newly </a:t>
            </a:r>
            <a:r>
              <a:rPr lang="en-GB" dirty="0" err="1">
                <a:latin typeface="Arial" panose="020B0604020202020204" pitchFamily="34" charset="0"/>
                <a:cs typeface="Arial" panose="020B0604020202020204" pitchFamily="34" charset="0"/>
              </a:rPr>
              <a:t>px</a:t>
            </a:r>
            <a:r>
              <a:rPr lang="en-GB" dirty="0">
                <a:latin typeface="Arial" panose="020B0604020202020204" pitchFamily="34" charset="0"/>
                <a:cs typeface="Arial" panose="020B0604020202020204" pitchFamily="34" charset="0"/>
              </a:rPr>
              <a:t> antidepressants or anxiolytics, ideally a pharmacist would: </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Hold a discussion around the benefits of Talking Therapies</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Provide a leaflet for the Barnsley Talking Therapies </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Signposting to Barnsley Talking Therapies website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(Positive practice keeps the conversation alive with clients experiencing common mental health problems)</a:t>
            </a:r>
          </a:p>
        </p:txBody>
      </p:sp>
      <p:pic>
        <p:nvPicPr>
          <p:cNvPr id="2" name="Picture 2" descr="K:\Communications\Design\Logos and icons\icons\New icons\Pharmacy.png">
            <a:extLst>
              <a:ext uri="{FF2B5EF4-FFF2-40B4-BE49-F238E27FC236}">
                <a16:creationId xmlns:a16="http://schemas.microsoft.com/office/drawing/2014/main" id="{95034522-C6F3-CFE2-5867-A5B8CE923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91" y="144333"/>
            <a:ext cx="1367500" cy="93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57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6C6A-9435-87C9-D6C5-09FBD13F955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4BB3F1F-7B68-0997-9299-CB50AE59E389}"/>
              </a:ext>
            </a:extLst>
          </p:cNvPr>
          <p:cNvSpPr txBox="1"/>
          <p:nvPr/>
        </p:nvSpPr>
        <p:spPr>
          <a:xfrm>
            <a:off x="332388" y="1158099"/>
            <a:ext cx="7032507"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Access to mental health services</a:t>
            </a:r>
          </a:p>
        </p:txBody>
      </p:sp>
      <p:pic>
        <p:nvPicPr>
          <p:cNvPr id="3" name="Picture 2" descr="Icon&#10;&#10;Description automatically generated">
            <a:extLst>
              <a:ext uri="{FF2B5EF4-FFF2-40B4-BE49-F238E27FC236}">
                <a16:creationId xmlns:a16="http://schemas.microsoft.com/office/drawing/2014/main" id="{753C9B63-7D14-EC4B-9F27-0BE0E51D625B}"/>
              </a:ext>
            </a:extLst>
          </p:cNvPr>
          <p:cNvPicPr>
            <a:picLocks noChangeAspect="1"/>
          </p:cNvPicPr>
          <p:nvPr/>
        </p:nvPicPr>
        <p:blipFill>
          <a:blip r:embed="rId2"/>
          <a:stretch>
            <a:fillRect/>
          </a:stretch>
        </p:blipFill>
        <p:spPr>
          <a:xfrm>
            <a:off x="313368" y="248055"/>
            <a:ext cx="720121" cy="910044"/>
          </a:xfrm>
          <a:prstGeom prst="rect">
            <a:avLst/>
          </a:prstGeom>
        </p:spPr>
      </p:pic>
      <p:sp>
        <p:nvSpPr>
          <p:cNvPr id="4" name="Rectangle 3">
            <a:extLst>
              <a:ext uri="{FF2B5EF4-FFF2-40B4-BE49-F238E27FC236}">
                <a16:creationId xmlns:a16="http://schemas.microsoft.com/office/drawing/2014/main" id="{64CF16EE-D5EB-A000-E183-6B1A0C80E609}"/>
              </a:ext>
            </a:extLst>
          </p:cNvPr>
          <p:cNvSpPr/>
          <p:nvPr/>
        </p:nvSpPr>
        <p:spPr>
          <a:xfrm>
            <a:off x="918799" y="1681956"/>
            <a:ext cx="3017099" cy="523220"/>
          </a:xfrm>
          <a:prstGeom prst="rect">
            <a:avLst/>
          </a:prstGeom>
          <a:solidFill>
            <a:srgbClr val="00A499"/>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latin typeface="Arial" panose="020B0604020202020204" pitchFamily="34" charset="0"/>
                <a:cs typeface="Arial" panose="020B0604020202020204" pitchFamily="34" charset="0"/>
              </a:rPr>
              <a:t>Mild to moderate anxiety and depression</a:t>
            </a:r>
          </a:p>
        </p:txBody>
      </p:sp>
      <p:sp>
        <p:nvSpPr>
          <p:cNvPr id="5" name="Rectangle 4">
            <a:extLst>
              <a:ext uri="{FF2B5EF4-FFF2-40B4-BE49-F238E27FC236}">
                <a16:creationId xmlns:a16="http://schemas.microsoft.com/office/drawing/2014/main" id="{D1ACB865-0D0B-5C43-6677-F226B4E5C335}"/>
              </a:ext>
            </a:extLst>
          </p:cNvPr>
          <p:cNvSpPr/>
          <p:nvPr/>
        </p:nvSpPr>
        <p:spPr>
          <a:xfrm>
            <a:off x="918799" y="2270901"/>
            <a:ext cx="3017099" cy="523220"/>
          </a:xfrm>
          <a:prstGeom prst="rect">
            <a:avLst/>
          </a:prstGeom>
          <a:solidFill>
            <a:srgbClr val="00A499"/>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latin typeface="Arial" panose="020B0604020202020204" pitchFamily="34" charset="0"/>
                <a:cs typeface="Arial" panose="020B0604020202020204" pitchFamily="34" charset="0"/>
              </a:rPr>
              <a:t>Organic mental health</a:t>
            </a:r>
          </a:p>
        </p:txBody>
      </p:sp>
      <p:sp>
        <p:nvSpPr>
          <p:cNvPr id="8" name="Rectangle 7">
            <a:extLst>
              <a:ext uri="{FF2B5EF4-FFF2-40B4-BE49-F238E27FC236}">
                <a16:creationId xmlns:a16="http://schemas.microsoft.com/office/drawing/2014/main" id="{0AC41F67-5EB2-D201-D62F-B4B4B3957FD2}"/>
              </a:ext>
            </a:extLst>
          </p:cNvPr>
          <p:cNvSpPr/>
          <p:nvPr/>
        </p:nvSpPr>
        <p:spPr>
          <a:xfrm>
            <a:off x="918799" y="2872599"/>
            <a:ext cx="3017099" cy="556401"/>
          </a:xfrm>
          <a:prstGeom prst="rect">
            <a:avLst/>
          </a:prstGeom>
          <a:solidFill>
            <a:srgbClr val="00A499"/>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latin typeface="Arial" panose="020B0604020202020204" pitchFamily="34" charset="0"/>
                <a:cs typeface="Arial" panose="020B0604020202020204" pitchFamily="34" charset="0"/>
              </a:rPr>
              <a:t>Concerns possible first episode psychosis</a:t>
            </a:r>
          </a:p>
        </p:txBody>
      </p:sp>
      <p:sp>
        <p:nvSpPr>
          <p:cNvPr id="9" name="Rectangle 8">
            <a:extLst>
              <a:ext uri="{FF2B5EF4-FFF2-40B4-BE49-F238E27FC236}">
                <a16:creationId xmlns:a16="http://schemas.microsoft.com/office/drawing/2014/main" id="{37B23381-58C6-BD7A-B178-755E8BBFE7F6}"/>
              </a:ext>
            </a:extLst>
          </p:cNvPr>
          <p:cNvSpPr/>
          <p:nvPr/>
        </p:nvSpPr>
        <p:spPr>
          <a:xfrm>
            <a:off x="918799" y="3510825"/>
            <a:ext cx="3017099" cy="556401"/>
          </a:xfrm>
          <a:prstGeom prst="rect">
            <a:avLst/>
          </a:prstGeom>
          <a:solidFill>
            <a:srgbClr val="00A499"/>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latin typeface="Arial" panose="020B0604020202020204" pitchFamily="34" charset="0"/>
                <a:cs typeface="Arial" panose="020B0604020202020204" pitchFamily="34" charset="0"/>
              </a:rPr>
              <a:t>Urgent and ALL other mental health needs</a:t>
            </a:r>
          </a:p>
        </p:txBody>
      </p:sp>
      <p:sp>
        <p:nvSpPr>
          <p:cNvPr id="10" name="Rectangle 9">
            <a:extLst>
              <a:ext uri="{FF2B5EF4-FFF2-40B4-BE49-F238E27FC236}">
                <a16:creationId xmlns:a16="http://schemas.microsoft.com/office/drawing/2014/main" id="{30843B02-B15B-16BE-6704-7D2812A88D77}"/>
              </a:ext>
            </a:extLst>
          </p:cNvPr>
          <p:cNvSpPr/>
          <p:nvPr/>
        </p:nvSpPr>
        <p:spPr>
          <a:xfrm>
            <a:off x="918799" y="4153522"/>
            <a:ext cx="3017099" cy="479425"/>
          </a:xfrm>
          <a:prstGeom prst="rect">
            <a:avLst/>
          </a:prstGeom>
          <a:solidFill>
            <a:srgbClr val="00A499"/>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latin typeface="Arial" panose="020B0604020202020204" pitchFamily="34" charset="0"/>
                <a:cs typeface="Arial" panose="020B0604020202020204" pitchFamily="34" charset="0"/>
              </a:rPr>
              <a:t>Urgent out of SPA hours</a:t>
            </a:r>
          </a:p>
        </p:txBody>
      </p:sp>
      <p:sp>
        <p:nvSpPr>
          <p:cNvPr id="16" name="Rectangle 15">
            <a:extLst>
              <a:ext uri="{FF2B5EF4-FFF2-40B4-BE49-F238E27FC236}">
                <a16:creationId xmlns:a16="http://schemas.microsoft.com/office/drawing/2014/main" id="{DFA59A3A-2F5E-462F-7477-95BEC838D566}"/>
              </a:ext>
            </a:extLst>
          </p:cNvPr>
          <p:cNvSpPr/>
          <p:nvPr/>
        </p:nvSpPr>
        <p:spPr>
          <a:xfrm>
            <a:off x="332388" y="4719244"/>
            <a:ext cx="8503499" cy="712388"/>
          </a:xfrm>
          <a:prstGeom prst="rect">
            <a:avLst/>
          </a:prstGeom>
          <a:solidFill>
            <a:srgbClr val="005EC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b="1" dirty="0">
                <a:latin typeface="Arial" panose="020B0604020202020204" pitchFamily="34" charset="0"/>
                <a:cs typeface="Arial" panose="020B0604020202020204" pitchFamily="34" charset="0"/>
              </a:rPr>
              <a:t>Services work together to meet people’s need so will redirect. </a:t>
            </a:r>
          </a:p>
          <a:p>
            <a:pPr algn="ctr" fontAlgn="auto">
              <a:spcBef>
                <a:spcPts val="0"/>
              </a:spcBef>
              <a:spcAft>
                <a:spcPts val="0"/>
              </a:spcAft>
              <a:defRPr/>
            </a:pPr>
            <a:r>
              <a:rPr lang="en-GB" b="1" dirty="0">
                <a:latin typeface="Arial" panose="020B0604020202020204" pitchFamily="34" charset="0"/>
                <a:cs typeface="Arial" panose="020B0604020202020204" pitchFamily="34" charset="0"/>
              </a:rPr>
              <a:t> If not sure, please ring and ask.</a:t>
            </a:r>
          </a:p>
        </p:txBody>
      </p:sp>
      <p:sp>
        <p:nvSpPr>
          <p:cNvPr id="17" name="Arrow: Right 16">
            <a:extLst>
              <a:ext uri="{FF2B5EF4-FFF2-40B4-BE49-F238E27FC236}">
                <a16:creationId xmlns:a16="http://schemas.microsoft.com/office/drawing/2014/main" id="{DE6CD340-7BFD-61FF-6AB4-32F980F39F34}"/>
              </a:ext>
            </a:extLst>
          </p:cNvPr>
          <p:cNvSpPr/>
          <p:nvPr/>
        </p:nvSpPr>
        <p:spPr>
          <a:xfrm>
            <a:off x="4134680" y="1742502"/>
            <a:ext cx="1023731" cy="396254"/>
          </a:xfrm>
          <a:prstGeom prst="rightArrow">
            <a:avLst/>
          </a:prstGeom>
          <a:solidFill>
            <a:srgbClr val="330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0B64722C-972C-931E-F0DD-9EC1E62A57C4}"/>
              </a:ext>
            </a:extLst>
          </p:cNvPr>
          <p:cNvSpPr/>
          <p:nvPr/>
        </p:nvSpPr>
        <p:spPr>
          <a:xfrm>
            <a:off x="4134679" y="2355058"/>
            <a:ext cx="1023731" cy="396254"/>
          </a:xfrm>
          <a:prstGeom prst="rightArrow">
            <a:avLst/>
          </a:prstGeom>
          <a:solidFill>
            <a:srgbClr val="330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42E28690-B35E-4FC0-B964-60AB35964DFA}"/>
              </a:ext>
            </a:extLst>
          </p:cNvPr>
          <p:cNvSpPr/>
          <p:nvPr/>
        </p:nvSpPr>
        <p:spPr>
          <a:xfrm>
            <a:off x="4134678" y="2924595"/>
            <a:ext cx="1023731" cy="396254"/>
          </a:xfrm>
          <a:prstGeom prst="rightArrow">
            <a:avLst/>
          </a:prstGeom>
          <a:solidFill>
            <a:srgbClr val="330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E1D2660D-91EC-DC6F-519A-D0291C677886}"/>
              </a:ext>
            </a:extLst>
          </p:cNvPr>
          <p:cNvSpPr/>
          <p:nvPr/>
        </p:nvSpPr>
        <p:spPr>
          <a:xfrm>
            <a:off x="4134677" y="3590238"/>
            <a:ext cx="1023731" cy="396254"/>
          </a:xfrm>
          <a:prstGeom prst="rightArrow">
            <a:avLst/>
          </a:prstGeom>
          <a:solidFill>
            <a:srgbClr val="330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D8EFD2F9-40E9-4759-25BB-38452D24E010}"/>
              </a:ext>
            </a:extLst>
          </p:cNvPr>
          <p:cNvSpPr/>
          <p:nvPr/>
        </p:nvSpPr>
        <p:spPr>
          <a:xfrm>
            <a:off x="4134676" y="4202794"/>
            <a:ext cx="1023731" cy="396254"/>
          </a:xfrm>
          <a:prstGeom prst="rightArrow">
            <a:avLst/>
          </a:prstGeom>
          <a:solidFill>
            <a:srgbClr val="330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CA93B63-B72E-DAAF-8F4A-940F12755565}"/>
              </a:ext>
            </a:extLst>
          </p:cNvPr>
          <p:cNvSpPr/>
          <p:nvPr/>
        </p:nvSpPr>
        <p:spPr>
          <a:xfrm>
            <a:off x="5495483" y="1681319"/>
            <a:ext cx="2594971" cy="545416"/>
          </a:xfrm>
          <a:prstGeom prst="rect">
            <a:avLst/>
          </a:prstGeom>
          <a:solidFill>
            <a:srgbClr val="E8EDEE"/>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Barnsley Talking Therapies referral </a:t>
            </a:r>
          </a:p>
        </p:txBody>
      </p:sp>
      <p:sp>
        <p:nvSpPr>
          <p:cNvPr id="23" name="Rectangle 22">
            <a:extLst>
              <a:ext uri="{FF2B5EF4-FFF2-40B4-BE49-F238E27FC236}">
                <a16:creationId xmlns:a16="http://schemas.microsoft.com/office/drawing/2014/main" id="{FB0C495C-27BE-6579-0FC3-EEE3548D8B62}"/>
              </a:ext>
            </a:extLst>
          </p:cNvPr>
          <p:cNvSpPr/>
          <p:nvPr/>
        </p:nvSpPr>
        <p:spPr>
          <a:xfrm>
            <a:off x="5495482" y="2296222"/>
            <a:ext cx="2594972" cy="539718"/>
          </a:xfrm>
          <a:prstGeom prst="rect">
            <a:avLst/>
          </a:prstGeom>
          <a:solidFill>
            <a:srgbClr val="E8EDEE"/>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Memory services - GP </a:t>
            </a:r>
          </a:p>
        </p:txBody>
      </p:sp>
      <p:sp>
        <p:nvSpPr>
          <p:cNvPr id="24" name="Rectangle 23">
            <a:extLst>
              <a:ext uri="{FF2B5EF4-FFF2-40B4-BE49-F238E27FC236}">
                <a16:creationId xmlns:a16="http://schemas.microsoft.com/office/drawing/2014/main" id="{4BA196EF-35FA-B919-9AF8-F1AD64C6D8BD}"/>
              </a:ext>
            </a:extLst>
          </p:cNvPr>
          <p:cNvSpPr/>
          <p:nvPr/>
        </p:nvSpPr>
        <p:spPr>
          <a:xfrm>
            <a:off x="5495483" y="2904717"/>
            <a:ext cx="2618567" cy="570417"/>
          </a:xfrm>
          <a:prstGeom prst="rect">
            <a:avLst/>
          </a:prstGeom>
          <a:solidFill>
            <a:srgbClr val="E8EDEE"/>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Early Intervention Team</a:t>
            </a:r>
          </a:p>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GP  - self referral </a:t>
            </a:r>
          </a:p>
        </p:txBody>
      </p:sp>
      <p:sp>
        <p:nvSpPr>
          <p:cNvPr id="25" name="Rectangle 24">
            <a:extLst>
              <a:ext uri="{FF2B5EF4-FFF2-40B4-BE49-F238E27FC236}">
                <a16:creationId xmlns:a16="http://schemas.microsoft.com/office/drawing/2014/main" id="{93781AC5-FB0D-60B0-4BE0-9A8A76207B48}"/>
              </a:ext>
            </a:extLst>
          </p:cNvPr>
          <p:cNvSpPr/>
          <p:nvPr/>
        </p:nvSpPr>
        <p:spPr>
          <a:xfrm>
            <a:off x="5495483" y="3560183"/>
            <a:ext cx="2618567" cy="537006"/>
          </a:xfrm>
          <a:prstGeom prst="rect">
            <a:avLst/>
          </a:prstGeom>
          <a:solidFill>
            <a:srgbClr val="E8EDEE"/>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SPA</a:t>
            </a:r>
          </a:p>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GP/professional referral </a:t>
            </a:r>
          </a:p>
        </p:txBody>
      </p:sp>
      <p:sp>
        <p:nvSpPr>
          <p:cNvPr id="26" name="Rectangle 25">
            <a:extLst>
              <a:ext uri="{FF2B5EF4-FFF2-40B4-BE49-F238E27FC236}">
                <a16:creationId xmlns:a16="http://schemas.microsoft.com/office/drawing/2014/main" id="{B66F5E96-8445-8BF1-32EE-FFB0725D6D18}"/>
              </a:ext>
            </a:extLst>
          </p:cNvPr>
          <p:cNvSpPr/>
          <p:nvPr/>
        </p:nvSpPr>
        <p:spPr>
          <a:xfrm>
            <a:off x="5495482" y="4173400"/>
            <a:ext cx="2618567" cy="479425"/>
          </a:xfrm>
          <a:prstGeom prst="rect">
            <a:avLst/>
          </a:prstGeom>
          <a:solidFill>
            <a:srgbClr val="E8EDEE"/>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IHBTT</a:t>
            </a:r>
          </a:p>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Out of Hours GP  - 111</a:t>
            </a:r>
          </a:p>
        </p:txBody>
      </p:sp>
    </p:spTree>
    <p:extLst>
      <p:ext uri="{BB962C8B-B14F-4D97-AF65-F5344CB8AC3E}">
        <p14:creationId xmlns:p14="http://schemas.microsoft.com/office/powerpoint/2010/main" val="357496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343F-E095-6CA2-5993-32B84E683015}"/>
              </a:ext>
            </a:extLst>
          </p:cNvPr>
          <p:cNvSpPr txBox="1">
            <a:spLocks/>
          </p:cNvSpPr>
          <p:nvPr/>
        </p:nvSpPr>
        <p:spPr>
          <a:xfrm>
            <a:off x="1760788" y="1003592"/>
            <a:ext cx="7835387" cy="12048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u="sng" dirty="0">
                <a:solidFill>
                  <a:schemeClr val="tx1"/>
                </a:solidFill>
              </a:rPr>
              <a:t>Patient Assessment</a:t>
            </a:r>
          </a:p>
        </p:txBody>
      </p:sp>
      <p:sp>
        <p:nvSpPr>
          <p:cNvPr id="3" name="Content Placeholder 2">
            <a:extLst>
              <a:ext uri="{FF2B5EF4-FFF2-40B4-BE49-F238E27FC236}">
                <a16:creationId xmlns:a16="http://schemas.microsoft.com/office/drawing/2014/main" id="{672C7409-101D-C1BF-ADC3-2B18FB78B76B}"/>
              </a:ext>
            </a:extLst>
          </p:cNvPr>
          <p:cNvSpPr txBox="1">
            <a:spLocks/>
          </p:cNvSpPr>
          <p:nvPr/>
        </p:nvSpPr>
        <p:spPr>
          <a:xfrm>
            <a:off x="208275" y="1389887"/>
            <a:ext cx="6181373" cy="394575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GB" sz="2200" dirty="0">
                <a:solidFill>
                  <a:schemeClr val="tx1"/>
                </a:solidFill>
                <a:latin typeface="Arial" panose="020B0604020202020204" pitchFamily="34" charset="0"/>
                <a:cs typeface="Arial" panose="020B0604020202020204" pitchFamily="34" charset="0"/>
              </a:rPr>
              <a:t>Melissa – pseudonym – 19 years old, Heterosexual Female – lives in Barnsley with her mother and 2 siblings </a:t>
            </a:r>
          </a:p>
          <a:p>
            <a:pPr algn="just"/>
            <a:r>
              <a:rPr lang="en-GB" sz="2200" dirty="0">
                <a:solidFill>
                  <a:schemeClr val="tx1"/>
                </a:solidFill>
                <a:latin typeface="Arial" panose="020B0604020202020204" pitchFamily="34" charset="0"/>
                <a:cs typeface="Arial" panose="020B0604020202020204" pitchFamily="34" charset="0"/>
              </a:rPr>
              <a:t>Problem Descriptor -  </a:t>
            </a:r>
            <a:r>
              <a:rPr lang="en-GB" altLang="en-US" sz="2200" dirty="0">
                <a:solidFill>
                  <a:schemeClr val="tx1"/>
                </a:solidFill>
                <a:latin typeface="Arial" panose="020B0604020202020204" pitchFamily="34" charset="0"/>
                <a:ea typeface="Roboto" panose="02000000000000000000" pitchFamily="2" charset="0"/>
                <a:cs typeface="Arial" panose="020B0604020202020204" pitchFamily="34" charset="0"/>
              </a:rPr>
              <a:t>Generalised Anxiety Disorder (F41.1 in ICD-11*; 300.02 in DSM-5*). Onset = 1 year</a:t>
            </a:r>
          </a:p>
          <a:p>
            <a:pPr algn="just"/>
            <a:r>
              <a:rPr lang="en-GB" altLang="en-US" sz="2200" dirty="0">
                <a:solidFill>
                  <a:schemeClr val="tx1"/>
                </a:solidFill>
                <a:latin typeface="Arial" panose="020B0604020202020204" pitchFamily="34" charset="0"/>
                <a:ea typeface="Roboto" panose="02000000000000000000" pitchFamily="2" charset="0"/>
                <a:cs typeface="Arial" panose="020B0604020202020204" pitchFamily="34" charset="0"/>
              </a:rPr>
              <a:t>Sertraline 100mg for last 6 months – reported limited benefit. Did not know talking therapy was an option during this time.</a:t>
            </a:r>
          </a:p>
          <a:p>
            <a:pPr algn="just"/>
            <a:r>
              <a:rPr lang="en-GB" sz="2000" dirty="0">
                <a:solidFill>
                  <a:schemeClr val="tx1"/>
                </a:solidFill>
                <a:latin typeface="Arial" panose="020B0604020202020204" pitchFamily="34" charset="0"/>
                <a:cs typeface="Arial" panose="020B0604020202020204" pitchFamily="34" charset="0"/>
              </a:rPr>
              <a:t>Diverse needs: presented with Learning Difficulties and similar characteristics to Learning Disability (</a:t>
            </a:r>
            <a:r>
              <a:rPr lang="en-GB" sz="2000" dirty="0" err="1">
                <a:solidFill>
                  <a:schemeClr val="tx1"/>
                </a:solidFill>
                <a:latin typeface="Arial" panose="020B0604020202020204" pitchFamily="34" charset="0"/>
                <a:cs typeface="Arial" panose="020B0604020202020204" pitchFamily="34" charset="0"/>
              </a:rPr>
              <a:t>DoH</a:t>
            </a:r>
            <a:r>
              <a:rPr lang="en-GB" sz="2000" dirty="0">
                <a:solidFill>
                  <a:schemeClr val="tx1"/>
                </a:solidFill>
                <a:latin typeface="Arial" panose="020B0604020202020204" pitchFamily="34" charset="0"/>
                <a:cs typeface="Arial" panose="020B0604020202020204" pitchFamily="34" charset="0"/>
              </a:rPr>
              <a:t>, 2001); </a:t>
            </a:r>
          </a:p>
          <a:p>
            <a:pPr lvl="1" algn="just"/>
            <a:r>
              <a:rPr lang="en-GB" sz="2000" dirty="0">
                <a:solidFill>
                  <a:schemeClr val="tx1"/>
                </a:solidFill>
                <a:latin typeface="Arial" panose="020B0604020202020204" pitchFamily="34" charset="0"/>
                <a:cs typeface="Arial" panose="020B0604020202020204" pitchFamily="34" charset="0"/>
              </a:rPr>
              <a:t>Basic literacy – “I really struggle to read and write so need pictures and easy words”. </a:t>
            </a:r>
          </a:p>
          <a:p>
            <a:pPr lvl="1" algn="just"/>
            <a:r>
              <a:rPr lang="en-GB" sz="2000" dirty="0">
                <a:solidFill>
                  <a:schemeClr val="tx1"/>
                </a:solidFill>
                <a:latin typeface="Arial" panose="020B0604020202020204" pitchFamily="34" charset="0"/>
                <a:cs typeface="Arial" panose="020B0604020202020204" pitchFamily="34" charset="0"/>
              </a:rPr>
              <a:t>Significantly reduced ability to understand new or complex information </a:t>
            </a:r>
          </a:p>
          <a:p>
            <a:pPr lvl="1" algn="just"/>
            <a:r>
              <a:rPr lang="en-GB" sz="2000" dirty="0">
                <a:solidFill>
                  <a:schemeClr val="tx1"/>
                </a:solidFill>
                <a:latin typeface="Arial" panose="020B0604020202020204" pitchFamily="34" charset="0"/>
                <a:cs typeface="Arial" panose="020B0604020202020204" pitchFamily="34" charset="0"/>
              </a:rPr>
              <a:t>Reduced ability to cope independently </a:t>
            </a:r>
          </a:p>
          <a:p>
            <a:pPr lvl="1" algn="just"/>
            <a:r>
              <a:rPr lang="en-GB" sz="2000" dirty="0">
                <a:solidFill>
                  <a:schemeClr val="tx1"/>
                </a:solidFill>
                <a:latin typeface="Arial" panose="020B0604020202020204" pitchFamily="34" charset="0"/>
                <a:cs typeface="Arial" panose="020B0604020202020204" pitchFamily="34" charset="0"/>
              </a:rPr>
              <a:t>Few or no standard school qualifications and no paid employment</a:t>
            </a:r>
          </a:p>
          <a:p>
            <a:pPr marL="457200" lvl="1" indent="0" algn="just">
              <a:buNone/>
            </a:pPr>
            <a:endParaRPr lang="en-GB" sz="20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4" name="TextBox 3">
            <a:extLst>
              <a:ext uri="{FF2B5EF4-FFF2-40B4-BE49-F238E27FC236}">
                <a16:creationId xmlns:a16="http://schemas.microsoft.com/office/drawing/2014/main" id="{2E6B86AC-DCE2-FAFD-D49D-F3DD4E524F6A}"/>
              </a:ext>
            </a:extLst>
          </p:cNvPr>
          <p:cNvSpPr txBox="1"/>
          <p:nvPr/>
        </p:nvSpPr>
        <p:spPr>
          <a:xfrm>
            <a:off x="1659100" y="5315153"/>
            <a:ext cx="5825800" cy="276999"/>
          </a:xfrm>
          <a:prstGeom prst="rect">
            <a:avLst/>
          </a:prstGeom>
          <a:noFill/>
        </p:spPr>
        <p:txBody>
          <a:bodyPr wrap="square">
            <a:spAutoFit/>
          </a:bodyPr>
          <a:lstStyle/>
          <a:p>
            <a:r>
              <a:rPr lang="en-GB" sz="1200" b="0" i="0" dirty="0">
                <a:solidFill>
                  <a:schemeClr val="tx1"/>
                </a:solidFill>
                <a:effectLst/>
                <a:latin typeface="Times New Roman" panose="02020603050405020304" pitchFamily="18" charset="0"/>
                <a:cs typeface="Times New Roman" panose="02020603050405020304" pitchFamily="18" charset="0"/>
              </a:rPr>
              <a:t>*</a:t>
            </a:r>
            <a:r>
              <a:rPr lang="en-GB" sz="1200" b="0" dirty="0">
                <a:solidFill>
                  <a:schemeClr val="tx1"/>
                </a:solidFill>
                <a:effectLst/>
                <a:latin typeface="Times New Roman" panose="02020603050405020304" pitchFamily="18" charset="0"/>
                <a:cs typeface="Times New Roman" panose="02020603050405020304" pitchFamily="18" charset="0"/>
              </a:rPr>
              <a:t>American Psychiatric Association (2013)</a:t>
            </a:r>
            <a:r>
              <a:rPr lang="en-GB" sz="1200" dirty="0">
                <a:latin typeface="Times New Roman" panose="02020603050405020304" pitchFamily="18" charset="0"/>
                <a:cs typeface="Times New Roman" panose="02020603050405020304" pitchFamily="18" charset="0"/>
              </a:rPr>
              <a:t>; World Health Organisation (2020)</a:t>
            </a:r>
            <a:endParaRPr lang="en-GB" sz="1200" dirty="0"/>
          </a:p>
        </p:txBody>
      </p:sp>
      <p:sp>
        <p:nvSpPr>
          <p:cNvPr id="5" name="Rectangle: Rounded Corners 4">
            <a:extLst>
              <a:ext uri="{FF2B5EF4-FFF2-40B4-BE49-F238E27FC236}">
                <a16:creationId xmlns:a16="http://schemas.microsoft.com/office/drawing/2014/main" id="{FB28B714-70DE-2734-B354-57224A59A526}"/>
              </a:ext>
            </a:extLst>
          </p:cNvPr>
          <p:cNvSpPr/>
          <p:nvPr/>
        </p:nvSpPr>
        <p:spPr>
          <a:xfrm>
            <a:off x="6558456" y="1468042"/>
            <a:ext cx="2438400" cy="4222983"/>
          </a:xfrm>
          <a:prstGeom prst="roundRec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dirty="0">
                <a:solidFill>
                  <a:schemeClr val="bg1"/>
                </a:solidFill>
              </a:rPr>
              <a:t>MDS</a:t>
            </a:r>
            <a:r>
              <a:rPr lang="en-GB" sz="2400" dirty="0">
                <a:solidFill>
                  <a:schemeClr val="bg1"/>
                </a:solidFill>
              </a:rPr>
              <a:t> </a:t>
            </a:r>
          </a:p>
          <a:p>
            <a:pPr algn="ctr"/>
            <a:r>
              <a:rPr lang="en-GB" dirty="0">
                <a:solidFill>
                  <a:schemeClr val="bg1"/>
                </a:solidFill>
              </a:rPr>
              <a:t> PHQ9- 9 (mild) </a:t>
            </a:r>
          </a:p>
          <a:p>
            <a:pPr algn="ctr"/>
            <a:r>
              <a:rPr lang="en-GB" dirty="0">
                <a:solidFill>
                  <a:schemeClr val="bg1"/>
                </a:solidFill>
              </a:rPr>
              <a:t>  GAD-7 – 16 (severe)  W&amp;SAS – 20</a:t>
            </a:r>
          </a:p>
          <a:p>
            <a:pPr algn="ctr"/>
            <a:endParaRPr lang="en-GB" dirty="0">
              <a:solidFill>
                <a:schemeClr val="bg1"/>
              </a:solidFill>
            </a:endParaRPr>
          </a:p>
          <a:p>
            <a:pPr algn="ctr"/>
            <a:endParaRPr lang="en-GB" dirty="0">
              <a:solidFill>
                <a:schemeClr val="bg1"/>
              </a:solidFill>
            </a:endParaRPr>
          </a:p>
          <a:p>
            <a:pPr algn="ctr"/>
            <a:r>
              <a:rPr lang="en-GB" sz="2800" u="sng" dirty="0">
                <a:solidFill>
                  <a:schemeClr val="bg1"/>
                </a:solidFill>
              </a:rPr>
              <a:t>DSM </a:t>
            </a:r>
          </a:p>
          <a:p>
            <a:pPr algn="ctr"/>
            <a:r>
              <a:rPr lang="en-GB" dirty="0">
                <a:solidFill>
                  <a:schemeClr val="bg1"/>
                </a:solidFill>
              </a:rPr>
              <a:t> PSWQ - 64 – “</a:t>
            </a:r>
            <a:r>
              <a:rPr lang="en-GB" sz="1800" dirty="0">
                <a:solidFill>
                  <a:schemeClr val="bg1"/>
                </a:solidFill>
                <a:latin typeface="Roboto" panose="02000000000000000000" pitchFamily="2" charset="0"/>
              </a:rPr>
              <a:t>currently have problems with worry and may benefit from treatment”</a:t>
            </a:r>
          </a:p>
          <a:p>
            <a:pPr algn="ctr"/>
            <a:r>
              <a:rPr lang="en-GB" sz="1800" dirty="0">
                <a:solidFill>
                  <a:schemeClr val="bg1"/>
                </a:solidFill>
                <a:latin typeface="Roboto" panose="02000000000000000000" pitchFamily="2" charset="0"/>
              </a:rPr>
              <a:t> </a:t>
            </a:r>
            <a:endParaRPr lang="en-GB" dirty="0"/>
          </a:p>
        </p:txBody>
      </p:sp>
      <p:pic>
        <p:nvPicPr>
          <p:cNvPr id="6" name="Picture 6" descr="K:\Communications\Design\Logos and icons\icons\New icons\CPA.png">
            <a:extLst>
              <a:ext uri="{FF2B5EF4-FFF2-40B4-BE49-F238E27FC236}">
                <a16:creationId xmlns:a16="http://schemas.microsoft.com/office/drawing/2014/main" id="{22B20323-9DA8-DFA0-832E-04512CADD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90" y="136119"/>
            <a:ext cx="1092438" cy="1021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0E1C75-9BF8-4502-0E76-209F0ECC88A1}"/>
              </a:ext>
            </a:extLst>
          </p:cNvPr>
          <p:cNvSpPr txBox="1"/>
          <p:nvPr/>
        </p:nvSpPr>
        <p:spPr>
          <a:xfrm>
            <a:off x="3121176" y="263845"/>
            <a:ext cx="5114610" cy="584775"/>
          </a:xfrm>
          <a:prstGeom prst="rect">
            <a:avLst/>
          </a:prstGeom>
          <a:noFill/>
        </p:spPr>
        <p:txBody>
          <a:bodyPr wrap="square">
            <a:spAutoFit/>
          </a:bodyPr>
          <a:lstStyle/>
          <a:p>
            <a:r>
              <a:rPr lang="en-GB" sz="3200" dirty="0">
                <a:solidFill>
                  <a:srgbClr val="0072CE"/>
                </a:solidFill>
                <a:latin typeface="Arial Black" panose="020B0A04020102020204" pitchFamily="34" charset="0"/>
                <a:cs typeface="Arial" panose="020B0604020202020204" pitchFamily="34" charset="0"/>
              </a:rPr>
              <a:t>Case Study </a:t>
            </a:r>
          </a:p>
        </p:txBody>
      </p:sp>
    </p:spTree>
    <p:extLst>
      <p:ext uri="{BB962C8B-B14F-4D97-AF65-F5344CB8AC3E}">
        <p14:creationId xmlns:p14="http://schemas.microsoft.com/office/powerpoint/2010/main" val="263272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675B18D-91A8-3951-BC40-AFB7D8ED8EA3}"/>
              </a:ext>
            </a:extLst>
          </p:cNvPr>
          <p:cNvPicPr>
            <a:picLocks noChangeAspect="1"/>
          </p:cNvPicPr>
          <p:nvPr/>
        </p:nvPicPr>
        <p:blipFill>
          <a:blip r:embed="rId2"/>
          <a:stretch>
            <a:fillRect/>
          </a:stretch>
        </p:blipFill>
        <p:spPr>
          <a:xfrm>
            <a:off x="156047" y="884255"/>
            <a:ext cx="6124173" cy="4821888"/>
          </a:xfrm>
          <a:prstGeom prst="rect">
            <a:avLst/>
          </a:prstGeom>
        </p:spPr>
      </p:pic>
      <p:cxnSp>
        <p:nvCxnSpPr>
          <p:cNvPr id="20" name="Straight Arrow Connector 19">
            <a:extLst>
              <a:ext uri="{FF2B5EF4-FFF2-40B4-BE49-F238E27FC236}">
                <a16:creationId xmlns:a16="http://schemas.microsoft.com/office/drawing/2014/main" id="{D78F4F99-561C-917D-41DB-1BC52D112917}"/>
              </a:ext>
            </a:extLst>
          </p:cNvPr>
          <p:cNvCxnSpPr>
            <a:cxnSpLocks/>
          </p:cNvCxnSpPr>
          <p:nvPr/>
        </p:nvCxnSpPr>
        <p:spPr>
          <a:xfrm flipV="1">
            <a:off x="3798276" y="4863402"/>
            <a:ext cx="1004836" cy="643095"/>
          </a:xfrm>
          <a:prstGeom prst="straightConnector1">
            <a:avLst/>
          </a:prstGeom>
          <a:ln w="127000">
            <a:solidFill>
              <a:schemeClr val="accent5">
                <a:lumMod val="40000"/>
                <a:lumOff val="60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76AC5006-0BBA-E6A0-55AD-9FE55240B406}"/>
              </a:ext>
            </a:extLst>
          </p:cNvPr>
          <p:cNvSpPr txBox="1"/>
          <p:nvPr/>
        </p:nvSpPr>
        <p:spPr>
          <a:xfrm>
            <a:off x="3121176" y="82975"/>
            <a:ext cx="5114610" cy="584775"/>
          </a:xfrm>
          <a:prstGeom prst="rect">
            <a:avLst/>
          </a:prstGeom>
          <a:noFill/>
        </p:spPr>
        <p:txBody>
          <a:bodyPr wrap="square">
            <a:spAutoFit/>
          </a:bodyPr>
          <a:lstStyle/>
          <a:p>
            <a:r>
              <a:rPr lang="en-GB" sz="3200" dirty="0">
                <a:solidFill>
                  <a:srgbClr val="0072CE"/>
                </a:solidFill>
                <a:latin typeface="Arial Black" panose="020B0A04020102020204" pitchFamily="34" charset="0"/>
                <a:cs typeface="Arial" panose="020B0604020202020204" pitchFamily="34" charset="0"/>
              </a:rPr>
              <a:t>Case Study </a:t>
            </a:r>
          </a:p>
        </p:txBody>
      </p:sp>
      <p:sp>
        <p:nvSpPr>
          <p:cNvPr id="26" name="Rectangle: Rounded Corners 25">
            <a:extLst>
              <a:ext uri="{FF2B5EF4-FFF2-40B4-BE49-F238E27FC236}">
                <a16:creationId xmlns:a16="http://schemas.microsoft.com/office/drawing/2014/main" id="{4964B3FA-A001-355C-9057-15792D5F4AA6}"/>
              </a:ext>
            </a:extLst>
          </p:cNvPr>
          <p:cNvSpPr/>
          <p:nvPr/>
        </p:nvSpPr>
        <p:spPr>
          <a:xfrm>
            <a:off x="6436267" y="1468042"/>
            <a:ext cx="2438400" cy="4222983"/>
          </a:xfrm>
          <a:prstGeom prst="roundRec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rPr>
              <a:t>Helping clients to make sense of the maintenance of their own symptoms</a:t>
            </a:r>
            <a:endParaRPr lang="en-GB" dirty="0"/>
          </a:p>
        </p:txBody>
      </p:sp>
      <p:pic>
        <p:nvPicPr>
          <p:cNvPr id="29" name="Picture 6" descr="K:\Communications\Design\Logos and icons\icons\New icons\CPA.png">
            <a:extLst>
              <a:ext uri="{FF2B5EF4-FFF2-40B4-BE49-F238E27FC236}">
                <a16:creationId xmlns:a16="http://schemas.microsoft.com/office/drawing/2014/main" id="{0EFF35DB-FD73-A19E-12CD-0D973BF6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47" y="82975"/>
            <a:ext cx="1092438" cy="10219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1E7A292-ED63-99DA-B554-7F1953FCD8B4}"/>
              </a:ext>
            </a:extLst>
          </p:cNvPr>
          <p:cNvSpPr txBox="1"/>
          <p:nvPr/>
        </p:nvSpPr>
        <p:spPr>
          <a:xfrm>
            <a:off x="4426298" y="5336846"/>
            <a:ext cx="2321169" cy="307777"/>
          </a:xfrm>
          <a:prstGeom prst="rect">
            <a:avLst/>
          </a:prstGeom>
          <a:noFill/>
        </p:spPr>
        <p:txBody>
          <a:bodyPr wrap="square" rtlCol="0">
            <a:spAutoFit/>
          </a:bodyPr>
          <a:lstStyle/>
          <a:p>
            <a:r>
              <a:rPr lang="en-GB" sz="1400" dirty="0"/>
              <a:t>Williams &amp; Garland (2002)</a:t>
            </a:r>
          </a:p>
        </p:txBody>
      </p:sp>
    </p:spTree>
    <p:extLst>
      <p:ext uri="{BB962C8B-B14F-4D97-AF65-F5344CB8AC3E}">
        <p14:creationId xmlns:p14="http://schemas.microsoft.com/office/powerpoint/2010/main" val="176637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0587169-39ED-51BD-FDDF-125D96E087E6}"/>
              </a:ext>
            </a:extLst>
          </p:cNvPr>
          <p:cNvSpPr txBox="1">
            <a:spLocks/>
          </p:cNvSpPr>
          <p:nvPr/>
        </p:nvSpPr>
        <p:spPr>
          <a:xfrm>
            <a:off x="299987" y="1244753"/>
            <a:ext cx="5809412" cy="4368493"/>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800" u="sng" dirty="0">
                <a:latin typeface="Arial" panose="020B0604020202020204" pitchFamily="34" charset="0"/>
                <a:cs typeface="Arial" panose="020B0604020202020204" pitchFamily="34" charset="0"/>
              </a:rPr>
              <a:t>Problem Statement</a:t>
            </a:r>
          </a:p>
          <a:p>
            <a:pPr marL="0" indent="0">
              <a:buFont typeface="Arial"/>
              <a:buNone/>
            </a:pPr>
            <a:r>
              <a:rPr lang="en-GB" sz="2800" dirty="0">
                <a:latin typeface="Arial" panose="020B0604020202020204" pitchFamily="34" charset="0"/>
                <a:cs typeface="Arial" panose="020B0604020202020204" pitchFamily="34" charset="0"/>
              </a:rPr>
              <a:t>“My main problem is feeling worried too much. I </a:t>
            </a:r>
            <a:r>
              <a:rPr lang="en-GB" sz="2800" dirty="0">
                <a:solidFill>
                  <a:srgbClr val="FF0000"/>
                </a:solidFill>
                <a:latin typeface="Arial" panose="020B0604020202020204" pitchFamily="34" charset="0"/>
                <a:cs typeface="Arial" panose="020B0604020202020204" pitchFamily="34" charset="0"/>
              </a:rPr>
              <a:t>feel sad </a:t>
            </a:r>
            <a:r>
              <a:rPr lang="en-GB" sz="2800" dirty="0">
                <a:latin typeface="Arial" panose="020B0604020202020204" pitchFamily="34" charset="0"/>
                <a:cs typeface="Arial" panose="020B0604020202020204" pitchFamily="34" charset="0"/>
              </a:rPr>
              <a:t>when I am worried. When I am worried I </a:t>
            </a:r>
            <a:r>
              <a:rPr lang="en-GB" sz="2800" dirty="0">
                <a:solidFill>
                  <a:schemeClr val="accent5"/>
                </a:solidFill>
                <a:latin typeface="Arial" panose="020B0604020202020204" pitchFamily="34" charset="0"/>
                <a:cs typeface="Arial" panose="020B0604020202020204" pitchFamily="34" charset="0"/>
              </a:rPr>
              <a:t>shake</a:t>
            </a:r>
            <a:r>
              <a:rPr lang="en-GB" sz="2800" dirty="0">
                <a:latin typeface="Arial" panose="020B0604020202020204" pitchFamily="34" charset="0"/>
                <a:cs typeface="Arial" panose="020B0604020202020204" pitchFamily="34" charset="0"/>
              </a:rPr>
              <a:t> and feel so </a:t>
            </a:r>
            <a:r>
              <a:rPr lang="en-GB" sz="2800" dirty="0">
                <a:solidFill>
                  <a:schemeClr val="accent5"/>
                </a:solidFill>
                <a:latin typeface="Arial" panose="020B0604020202020204" pitchFamily="34" charset="0"/>
                <a:cs typeface="Arial" panose="020B0604020202020204" pitchFamily="34" charset="0"/>
              </a:rPr>
              <a:t>hot</a:t>
            </a:r>
            <a:r>
              <a:rPr lang="en-GB" sz="2800" dirty="0">
                <a:latin typeface="Arial" panose="020B0604020202020204" pitchFamily="34" charset="0"/>
                <a:cs typeface="Arial" panose="020B0604020202020204" pitchFamily="34" charset="0"/>
              </a:rPr>
              <a:t> like my </a:t>
            </a:r>
            <a:r>
              <a:rPr lang="en-GB" sz="2800" dirty="0">
                <a:solidFill>
                  <a:schemeClr val="accent5"/>
                </a:solidFill>
                <a:latin typeface="Arial" panose="020B0604020202020204" pitchFamily="34" charset="0"/>
                <a:cs typeface="Arial" panose="020B0604020202020204" pitchFamily="34" charset="0"/>
              </a:rPr>
              <a:t>body is going to explode</a:t>
            </a:r>
            <a:r>
              <a:rPr lang="en-GB" sz="2800" dirty="0">
                <a:latin typeface="Arial" panose="020B0604020202020204" pitchFamily="34" charset="0"/>
                <a:cs typeface="Arial" panose="020B0604020202020204" pitchFamily="34" charset="0"/>
              </a:rPr>
              <a:t>. I think </a:t>
            </a:r>
            <a:r>
              <a:rPr lang="en-GB" sz="2800" dirty="0">
                <a:solidFill>
                  <a:srgbClr val="7030A0"/>
                </a:solidFill>
                <a:latin typeface="Arial" panose="020B0604020202020204" pitchFamily="34" charset="0"/>
                <a:cs typeface="Arial" panose="020B0604020202020204" pitchFamily="34" charset="0"/>
              </a:rPr>
              <a:t>“people won’t like me” </a:t>
            </a:r>
            <a:r>
              <a:rPr lang="en-GB" sz="2800" dirty="0">
                <a:latin typeface="Arial" panose="020B0604020202020204" pitchFamily="34" charset="0"/>
                <a:cs typeface="Arial" panose="020B0604020202020204" pitchFamily="34" charset="0"/>
              </a:rPr>
              <a:t>and that </a:t>
            </a:r>
            <a:r>
              <a:rPr lang="en-GB" sz="2800" dirty="0">
                <a:solidFill>
                  <a:srgbClr val="7030A0"/>
                </a:solidFill>
                <a:latin typeface="Arial" panose="020B0604020202020204" pitchFamily="34" charset="0"/>
                <a:cs typeface="Arial" panose="020B0604020202020204" pitchFamily="34" charset="0"/>
              </a:rPr>
              <a:t>“they could not be nice to me</a:t>
            </a:r>
            <a:r>
              <a:rPr lang="en-GB" sz="2800" dirty="0">
                <a:latin typeface="Arial" panose="020B0604020202020204" pitchFamily="34" charset="0"/>
                <a:cs typeface="Arial" panose="020B0604020202020204" pitchFamily="34" charset="0"/>
              </a:rPr>
              <a:t>”. This means that I </a:t>
            </a:r>
            <a:r>
              <a:rPr lang="en-GB" sz="2800" dirty="0">
                <a:solidFill>
                  <a:srgbClr val="FFC000"/>
                </a:solidFill>
                <a:latin typeface="Arial" panose="020B0604020202020204" pitchFamily="34" charset="0"/>
                <a:cs typeface="Arial" panose="020B0604020202020204" pitchFamily="34" charset="0"/>
              </a:rPr>
              <a:t>do not go out</a:t>
            </a:r>
            <a:r>
              <a:rPr lang="en-GB" sz="2800" dirty="0">
                <a:latin typeface="Arial" panose="020B0604020202020204" pitchFamily="34" charset="0"/>
                <a:cs typeface="Arial" panose="020B0604020202020204" pitchFamily="34" charset="0"/>
              </a:rPr>
              <a:t>. When I do go out I </a:t>
            </a:r>
            <a:r>
              <a:rPr lang="en-GB" sz="2800" dirty="0">
                <a:solidFill>
                  <a:srgbClr val="FFC000"/>
                </a:solidFill>
                <a:latin typeface="Arial" panose="020B0604020202020204" pitchFamily="34" charset="0"/>
                <a:cs typeface="Arial" panose="020B0604020202020204" pitchFamily="34" charset="0"/>
              </a:rPr>
              <a:t>avoid people</a:t>
            </a:r>
            <a:r>
              <a:rPr lang="en-GB" sz="2800" dirty="0">
                <a:latin typeface="Arial" panose="020B0604020202020204" pitchFamily="34" charset="0"/>
                <a:cs typeface="Arial" panose="020B0604020202020204" pitchFamily="34" charset="0"/>
              </a:rPr>
              <a:t>. </a:t>
            </a:r>
          </a:p>
          <a:p>
            <a:pPr marL="0" indent="0">
              <a:buFont typeface="Arial"/>
              <a:buNone/>
            </a:pPr>
            <a:endParaRPr lang="en-GB" sz="2800" u="sng" dirty="0">
              <a:latin typeface="Arial" panose="020B0604020202020204" pitchFamily="34" charset="0"/>
              <a:cs typeface="Arial" panose="020B0604020202020204" pitchFamily="34" charset="0"/>
            </a:endParaRPr>
          </a:p>
          <a:p>
            <a:pPr marL="0" indent="0">
              <a:buFont typeface="Arial"/>
              <a:buNone/>
            </a:pPr>
            <a:r>
              <a:rPr lang="en-GB" sz="2800" u="sng" dirty="0">
                <a:latin typeface="Arial" panose="020B0604020202020204" pitchFamily="34" charset="0"/>
                <a:cs typeface="Arial" panose="020B0604020202020204" pitchFamily="34" charset="0"/>
              </a:rPr>
              <a:t>Goal </a:t>
            </a:r>
          </a:p>
          <a:p>
            <a:pPr marL="0" indent="0">
              <a:buFont typeface="Arial"/>
              <a:buNone/>
            </a:pPr>
            <a:r>
              <a:rPr lang="en-GB" sz="2800" dirty="0">
                <a:latin typeface="Arial" panose="020B0604020202020204" pitchFamily="34" charset="0"/>
                <a:cs typeface="Arial" panose="020B0604020202020204" pitchFamily="34" charset="0"/>
              </a:rPr>
              <a:t>“To not feel as worried all the time. If I felt less worried I would be around people more and do more fun things like shopping. “</a:t>
            </a:r>
          </a:p>
        </p:txBody>
      </p:sp>
      <p:sp>
        <p:nvSpPr>
          <p:cNvPr id="3" name="TextBox 2">
            <a:extLst>
              <a:ext uri="{FF2B5EF4-FFF2-40B4-BE49-F238E27FC236}">
                <a16:creationId xmlns:a16="http://schemas.microsoft.com/office/drawing/2014/main" id="{31A25E72-7288-9B83-0448-37EAD3677EE4}"/>
              </a:ext>
            </a:extLst>
          </p:cNvPr>
          <p:cNvSpPr txBox="1"/>
          <p:nvPr/>
        </p:nvSpPr>
        <p:spPr>
          <a:xfrm>
            <a:off x="3121176" y="263845"/>
            <a:ext cx="5114610" cy="584775"/>
          </a:xfrm>
          <a:prstGeom prst="rect">
            <a:avLst/>
          </a:prstGeom>
          <a:noFill/>
        </p:spPr>
        <p:txBody>
          <a:bodyPr wrap="square">
            <a:spAutoFit/>
          </a:bodyPr>
          <a:lstStyle/>
          <a:p>
            <a:r>
              <a:rPr lang="en-GB" sz="3200" dirty="0">
                <a:solidFill>
                  <a:srgbClr val="0072CE"/>
                </a:solidFill>
                <a:latin typeface="Arial Black" panose="020B0A04020102020204" pitchFamily="34" charset="0"/>
                <a:cs typeface="Arial" panose="020B0604020202020204" pitchFamily="34" charset="0"/>
              </a:rPr>
              <a:t>Case Study </a:t>
            </a:r>
          </a:p>
        </p:txBody>
      </p:sp>
      <p:pic>
        <p:nvPicPr>
          <p:cNvPr id="4" name="Picture 6" descr="K:\Communications\Design\Logos and icons\icons\New icons\CPA.png">
            <a:extLst>
              <a:ext uri="{FF2B5EF4-FFF2-40B4-BE49-F238E27FC236}">
                <a16:creationId xmlns:a16="http://schemas.microsoft.com/office/drawing/2014/main" id="{05231A53-D961-B461-EE60-81C3A29DA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90" y="136119"/>
            <a:ext cx="1092438" cy="1021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F678D1A-0605-CE16-1AEA-4381CE30899D}"/>
              </a:ext>
            </a:extLst>
          </p:cNvPr>
          <p:cNvSpPr/>
          <p:nvPr/>
        </p:nvSpPr>
        <p:spPr>
          <a:xfrm>
            <a:off x="6358634" y="1428831"/>
            <a:ext cx="2438400" cy="4222983"/>
          </a:xfrm>
          <a:prstGeom prst="roundRec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rPr>
              <a:t>Structured, focused on the current time, and goal-oriented </a:t>
            </a:r>
            <a:endParaRPr lang="en-GB" dirty="0"/>
          </a:p>
        </p:txBody>
      </p:sp>
    </p:spTree>
    <p:extLst>
      <p:ext uri="{BB962C8B-B14F-4D97-AF65-F5344CB8AC3E}">
        <p14:creationId xmlns:p14="http://schemas.microsoft.com/office/powerpoint/2010/main" val="196769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0587169-39ED-51BD-FDDF-125D96E087E6}"/>
              </a:ext>
            </a:extLst>
          </p:cNvPr>
          <p:cNvSpPr txBox="1">
            <a:spLocks/>
          </p:cNvSpPr>
          <p:nvPr/>
        </p:nvSpPr>
        <p:spPr>
          <a:xfrm>
            <a:off x="299987" y="1127955"/>
            <a:ext cx="5809412" cy="436849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800" u="sng" dirty="0">
              <a:latin typeface="Arial" panose="020B0604020202020204" pitchFamily="34" charset="0"/>
              <a:cs typeface="Arial" panose="020B0604020202020204" pitchFamily="34" charset="0"/>
            </a:endParaRPr>
          </a:p>
          <a:p>
            <a:pPr marL="0" indent="0">
              <a:buFont typeface="Arial"/>
              <a:buNone/>
            </a:pPr>
            <a:r>
              <a:rPr lang="en-GB" sz="2800" u="sng" dirty="0">
                <a:latin typeface="Arial" panose="020B0604020202020204" pitchFamily="34" charset="0"/>
                <a:cs typeface="Arial" panose="020B0604020202020204" pitchFamily="34" charset="0"/>
              </a:rPr>
              <a:t>Intervention</a:t>
            </a:r>
          </a:p>
          <a:p>
            <a:pPr marL="0" indent="0">
              <a:lnSpc>
                <a:spcPct val="90000"/>
              </a:lnSpc>
              <a:buNone/>
            </a:pPr>
            <a:endPar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r>
              <a:rPr lang="en-GB" sz="2800" dirty="0">
                <a:latin typeface="Arial" panose="020B0604020202020204" pitchFamily="34" charset="0"/>
                <a:ea typeface="Calibri" panose="020F0502020204030204" pitchFamily="34" charset="0"/>
                <a:cs typeface="Arial" panose="020B0604020202020204" pitchFamily="34" charset="0"/>
              </a:rPr>
              <a:t>6 sessions of LICBT</a:t>
            </a:r>
          </a:p>
          <a:p>
            <a:pPr marL="0" indent="0">
              <a:lnSpc>
                <a:spcPct val="90000"/>
              </a:lnSpc>
              <a:buNone/>
            </a:pPr>
            <a:endParaRPr lang="en-GB" sz="2800"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Worry Management</a:t>
            </a:r>
          </a:p>
          <a:p>
            <a:pPr marL="0" indent="0">
              <a:lnSpc>
                <a:spcPct val="90000"/>
              </a:lnSpc>
              <a:buNone/>
            </a:pPr>
            <a:endPar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Easy Read</a:t>
            </a:r>
          </a:p>
          <a:p>
            <a:pPr>
              <a:lnSpc>
                <a:spcPct val="90000"/>
              </a:lnSpc>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Longer appointments</a:t>
            </a:r>
          </a:p>
          <a:p>
            <a:pPr>
              <a:lnSpc>
                <a:spcPct val="90000"/>
              </a:lnSpc>
            </a:pPr>
            <a:r>
              <a:rPr lang="en-GB" sz="2800" dirty="0">
                <a:latin typeface="Arial" panose="020B0604020202020204" pitchFamily="34" charset="0"/>
                <a:ea typeface="Calibri" panose="020F0502020204030204" pitchFamily="34" charset="0"/>
                <a:cs typeface="Arial" panose="020B0604020202020204" pitchFamily="34" charset="0"/>
              </a:rPr>
              <a:t>More repetition</a:t>
            </a:r>
          </a:p>
          <a:p>
            <a:pPr>
              <a:lnSpc>
                <a:spcPct val="90000"/>
              </a:lnSpc>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Social supports  </a:t>
            </a:r>
          </a:p>
          <a:p>
            <a:pPr marL="0" indent="0">
              <a:lnSpc>
                <a:spcPct val="90000"/>
              </a:lnSpc>
              <a:buNone/>
            </a:pPr>
            <a:endParaRPr lang="en-GB" sz="2800"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endParaRPr lang="en-GB" sz="2800" dirty="0">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NICE guidelines (NCCMH, 2011). </a:t>
            </a: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marL="0" indent="0">
              <a:buFont typeface="Arial"/>
              <a:buNone/>
            </a:pPr>
            <a:endParaRPr lang="en-GB" sz="2800" dirty="0"/>
          </a:p>
        </p:txBody>
      </p:sp>
      <p:sp>
        <p:nvSpPr>
          <p:cNvPr id="3" name="TextBox 2">
            <a:extLst>
              <a:ext uri="{FF2B5EF4-FFF2-40B4-BE49-F238E27FC236}">
                <a16:creationId xmlns:a16="http://schemas.microsoft.com/office/drawing/2014/main" id="{31A25E72-7288-9B83-0448-37EAD3677EE4}"/>
              </a:ext>
            </a:extLst>
          </p:cNvPr>
          <p:cNvSpPr txBox="1"/>
          <p:nvPr/>
        </p:nvSpPr>
        <p:spPr>
          <a:xfrm>
            <a:off x="3121176" y="263845"/>
            <a:ext cx="5114610" cy="584775"/>
          </a:xfrm>
          <a:prstGeom prst="rect">
            <a:avLst/>
          </a:prstGeom>
          <a:noFill/>
        </p:spPr>
        <p:txBody>
          <a:bodyPr wrap="square">
            <a:spAutoFit/>
          </a:bodyPr>
          <a:lstStyle/>
          <a:p>
            <a:r>
              <a:rPr lang="en-GB" sz="3200" dirty="0">
                <a:solidFill>
                  <a:srgbClr val="0072CE"/>
                </a:solidFill>
                <a:latin typeface="Arial Black" panose="020B0A04020102020204" pitchFamily="34" charset="0"/>
                <a:cs typeface="Arial" panose="020B0604020202020204" pitchFamily="34" charset="0"/>
              </a:rPr>
              <a:t>Case Study </a:t>
            </a:r>
          </a:p>
        </p:txBody>
      </p:sp>
      <p:pic>
        <p:nvPicPr>
          <p:cNvPr id="4" name="Picture 6" descr="K:\Communications\Design\Logos and icons\icons\New icons\CPA.png">
            <a:extLst>
              <a:ext uri="{FF2B5EF4-FFF2-40B4-BE49-F238E27FC236}">
                <a16:creationId xmlns:a16="http://schemas.microsoft.com/office/drawing/2014/main" id="{05231A53-D961-B461-EE60-81C3A29DA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90" y="136119"/>
            <a:ext cx="1092438" cy="1021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F678D1A-0605-CE16-1AEA-4381CE30899D}"/>
              </a:ext>
            </a:extLst>
          </p:cNvPr>
          <p:cNvSpPr/>
          <p:nvPr/>
        </p:nvSpPr>
        <p:spPr>
          <a:xfrm>
            <a:off x="6358634" y="1428831"/>
            <a:ext cx="2438400" cy="4222983"/>
          </a:xfrm>
          <a:prstGeom prst="roundRec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rPr>
              <a:t>Reasonable adjustments to treatment, in line with NICE guidelines </a:t>
            </a:r>
            <a:endParaRPr lang="en-GB" dirty="0"/>
          </a:p>
        </p:txBody>
      </p:sp>
      <p:pic>
        <p:nvPicPr>
          <p:cNvPr id="6" name="Picture 5">
            <a:extLst>
              <a:ext uri="{FF2B5EF4-FFF2-40B4-BE49-F238E27FC236}">
                <a16:creationId xmlns:a16="http://schemas.microsoft.com/office/drawing/2014/main" id="{26E92F9F-091A-CECB-0DAB-6C2EFAAABF94}"/>
              </a:ext>
            </a:extLst>
          </p:cNvPr>
          <p:cNvPicPr>
            <a:picLocks noChangeAspect="1"/>
          </p:cNvPicPr>
          <p:nvPr/>
        </p:nvPicPr>
        <p:blipFill rotWithShape="1">
          <a:blip r:embed="rId4"/>
          <a:srcRect l="3221"/>
          <a:stretch/>
        </p:blipFill>
        <p:spPr>
          <a:xfrm>
            <a:off x="3401122" y="1127955"/>
            <a:ext cx="2574462" cy="3430212"/>
          </a:xfrm>
          <a:prstGeom prst="rect">
            <a:avLst/>
          </a:prstGeom>
        </p:spPr>
      </p:pic>
    </p:spTree>
    <p:extLst>
      <p:ext uri="{BB962C8B-B14F-4D97-AF65-F5344CB8AC3E}">
        <p14:creationId xmlns:p14="http://schemas.microsoft.com/office/powerpoint/2010/main" val="219726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0587169-39ED-51BD-FDDF-125D96E087E6}"/>
              </a:ext>
            </a:extLst>
          </p:cNvPr>
          <p:cNvSpPr txBox="1">
            <a:spLocks/>
          </p:cNvSpPr>
          <p:nvPr/>
        </p:nvSpPr>
        <p:spPr>
          <a:xfrm>
            <a:off x="299987" y="1127955"/>
            <a:ext cx="5809412" cy="4368493"/>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800" u="sng" dirty="0">
              <a:latin typeface="Arial" panose="020B0604020202020204" pitchFamily="34" charset="0"/>
              <a:cs typeface="Arial" panose="020B0604020202020204" pitchFamily="34" charset="0"/>
            </a:endParaRPr>
          </a:p>
          <a:p>
            <a:pPr marL="0" indent="0">
              <a:buFont typeface="Arial"/>
              <a:buNone/>
            </a:pPr>
            <a:r>
              <a:rPr lang="en-GB" sz="2800" u="sng" dirty="0">
                <a:latin typeface="Arial" panose="020B0604020202020204" pitchFamily="34" charset="0"/>
                <a:cs typeface="Arial" panose="020B0604020202020204" pitchFamily="34" charset="0"/>
              </a:rPr>
              <a:t>Treatment outcome</a:t>
            </a:r>
          </a:p>
          <a:p>
            <a:pPr marL="0" indent="0">
              <a:buFont typeface="Arial"/>
              <a:buNone/>
            </a:pPr>
            <a:endParaRPr lang="en-GB" sz="2600" u="sng"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Reduction in clinical outcome measures – PHQ9- 9; GAD-7 – 9; W&amp;SAS – 12, PSWQ - 40</a:t>
            </a:r>
          </a:p>
          <a:p>
            <a:endParaRPr lang="en-GB" sz="19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Melissa met her goal – </a:t>
            </a:r>
            <a:r>
              <a:rPr lang="en-GB" sz="2600" dirty="0">
                <a:effectLst/>
                <a:latin typeface="Arial" panose="020B0604020202020204" pitchFamily="34" charset="0"/>
                <a:ea typeface="Calibri" panose="020F0502020204030204" pitchFamily="34" charset="0"/>
                <a:cs typeface="Arial" panose="020B0604020202020204" pitchFamily="34" charset="0"/>
              </a:rPr>
              <a:t>“I have been able to go Christmas shopping at a busy shopping mall with </a:t>
            </a:r>
            <a:r>
              <a:rPr lang="en-GB" sz="2600" dirty="0">
                <a:latin typeface="Arial" panose="020B0604020202020204" pitchFamily="34" charset="0"/>
                <a:ea typeface="Calibri" panose="020F0502020204030204" pitchFamily="34" charset="0"/>
                <a:cs typeface="Arial" panose="020B0604020202020204" pitchFamily="34" charset="0"/>
              </a:rPr>
              <a:t>my</a:t>
            </a:r>
            <a:r>
              <a:rPr lang="en-GB" sz="2600" dirty="0">
                <a:effectLst/>
                <a:latin typeface="Arial" panose="020B0604020202020204" pitchFamily="34" charset="0"/>
                <a:ea typeface="Calibri" panose="020F0502020204030204" pitchFamily="34" charset="0"/>
                <a:cs typeface="Arial" panose="020B0604020202020204" pitchFamily="34" charset="0"/>
              </a:rPr>
              <a:t> mum</a:t>
            </a:r>
            <a:r>
              <a:rPr lang="en-GB" sz="2600" dirty="0">
                <a:latin typeface="Arial" panose="020B0604020202020204" pitchFamily="34" charset="0"/>
                <a:ea typeface="Calibri" panose="020F0502020204030204" pitchFamily="34" charset="0"/>
                <a:cs typeface="Arial" panose="020B0604020202020204" pitchFamily="34" charset="0"/>
              </a:rPr>
              <a:t> without worrying as much”.</a:t>
            </a:r>
          </a:p>
          <a:p>
            <a:endParaRPr lang="en-GB" sz="1900" dirty="0">
              <a:effectLst/>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Employment support – agreed mutually a referral to employment support at session 5 – BTT Employment Advisors</a:t>
            </a:r>
            <a:br>
              <a:rPr lang="en-GB" sz="2600" dirty="0">
                <a:latin typeface="Arial" panose="020B0604020202020204" pitchFamily="34" charset="0"/>
                <a:cs typeface="Arial" panose="020B0604020202020204" pitchFamily="34" charset="0"/>
              </a:rPr>
            </a:br>
            <a:endParaRPr lang="en-GB" sz="19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Suggested consultation with GP/Pharmacist regarding Sertraline medication having limited benefit </a:t>
            </a:r>
          </a:p>
          <a:p>
            <a:endParaRPr lang="en-GB" sz="19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Referral to SWYT adult learning disability services for further exploration of learning disability </a:t>
            </a: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a:lnSpc>
                <a:spcPct val="90000"/>
              </a:lnSpc>
            </a:pPr>
            <a:endParaRPr lang="en-GB" sz="2800" dirty="0">
              <a:solidFill>
                <a:schemeClr val="tx1"/>
              </a:solidFill>
              <a:effectLst/>
              <a:ea typeface="Calibri" panose="020F0502020204030204" pitchFamily="34" charset="0"/>
              <a:cs typeface="Times New Roman" panose="02020603050405020304" pitchFamily="18" charset="0"/>
            </a:endParaRPr>
          </a:p>
          <a:p>
            <a:pPr marL="0" indent="0">
              <a:buFont typeface="Arial"/>
              <a:buNone/>
            </a:pPr>
            <a:endParaRPr lang="en-GB" sz="2800" dirty="0"/>
          </a:p>
        </p:txBody>
      </p:sp>
      <p:sp>
        <p:nvSpPr>
          <p:cNvPr id="3" name="TextBox 2">
            <a:extLst>
              <a:ext uri="{FF2B5EF4-FFF2-40B4-BE49-F238E27FC236}">
                <a16:creationId xmlns:a16="http://schemas.microsoft.com/office/drawing/2014/main" id="{31A25E72-7288-9B83-0448-37EAD3677EE4}"/>
              </a:ext>
            </a:extLst>
          </p:cNvPr>
          <p:cNvSpPr txBox="1"/>
          <p:nvPr/>
        </p:nvSpPr>
        <p:spPr>
          <a:xfrm>
            <a:off x="3121176" y="263845"/>
            <a:ext cx="5114610" cy="584775"/>
          </a:xfrm>
          <a:prstGeom prst="rect">
            <a:avLst/>
          </a:prstGeom>
          <a:noFill/>
        </p:spPr>
        <p:txBody>
          <a:bodyPr wrap="square">
            <a:spAutoFit/>
          </a:bodyPr>
          <a:lstStyle/>
          <a:p>
            <a:r>
              <a:rPr lang="en-GB" sz="3200" dirty="0">
                <a:solidFill>
                  <a:srgbClr val="0072CE"/>
                </a:solidFill>
                <a:latin typeface="Arial Black" panose="020B0A04020102020204" pitchFamily="34" charset="0"/>
                <a:cs typeface="Arial" panose="020B0604020202020204" pitchFamily="34" charset="0"/>
              </a:rPr>
              <a:t>Case Study </a:t>
            </a:r>
          </a:p>
        </p:txBody>
      </p:sp>
      <p:pic>
        <p:nvPicPr>
          <p:cNvPr id="4" name="Picture 6" descr="K:\Communications\Design\Logos and icons\icons\New icons\CPA.png">
            <a:extLst>
              <a:ext uri="{FF2B5EF4-FFF2-40B4-BE49-F238E27FC236}">
                <a16:creationId xmlns:a16="http://schemas.microsoft.com/office/drawing/2014/main" id="{05231A53-D961-B461-EE60-81C3A29DA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90" y="136119"/>
            <a:ext cx="1092438" cy="1021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F678D1A-0605-CE16-1AEA-4381CE30899D}"/>
              </a:ext>
            </a:extLst>
          </p:cNvPr>
          <p:cNvSpPr/>
          <p:nvPr/>
        </p:nvSpPr>
        <p:spPr>
          <a:xfrm>
            <a:off x="6358634" y="1428831"/>
            <a:ext cx="2438400" cy="4222983"/>
          </a:xfrm>
          <a:prstGeom prst="roundRec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latin typeface="Calibri" panose="020F0502020204030204" pitchFamily="34" charset="0"/>
              <a:cs typeface="Calibri" panose="020F0502020204030204" pitchFamily="34" charset="0"/>
            </a:endParaRPr>
          </a:p>
          <a:p>
            <a:r>
              <a:rPr lang="en-GB" sz="2400" dirty="0">
                <a:cs typeface="Calibri" panose="020F0502020204030204" pitchFamily="34" charset="0"/>
              </a:rPr>
              <a:t>Effective, timely and promotes relapse prevention and maintenance for more long-lasting change </a:t>
            </a:r>
          </a:p>
        </p:txBody>
      </p:sp>
    </p:spTree>
    <p:extLst>
      <p:ext uri="{BB962C8B-B14F-4D97-AF65-F5344CB8AC3E}">
        <p14:creationId xmlns:p14="http://schemas.microsoft.com/office/powerpoint/2010/main" val="110612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 care support worker.png">
            <a:extLst>
              <a:ext uri="{FF2B5EF4-FFF2-40B4-BE49-F238E27FC236}">
                <a16:creationId xmlns:a16="http://schemas.microsoft.com/office/drawing/2014/main" id="{9A0B1BF8-1F56-A55C-6B3D-66FB26336BAD}"/>
              </a:ext>
            </a:extLst>
          </p:cNvPr>
          <p:cNvPicPr>
            <a:picLocks noChangeAspect="1"/>
          </p:cNvPicPr>
          <p:nvPr/>
        </p:nvPicPr>
        <p:blipFill>
          <a:blip r:embed="rId2"/>
          <a:stretch>
            <a:fillRect/>
          </a:stretch>
        </p:blipFill>
        <p:spPr>
          <a:xfrm>
            <a:off x="260148" y="241954"/>
            <a:ext cx="1347587" cy="1347587"/>
          </a:xfrm>
          <a:prstGeom prst="rect">
            <a:avLst/>
          </a:prstGeom>
        </p:spPr>
      </p:pic>
      <p:sp>
        <p:nvSpPr>
          <p:cNvPr id="4" name="TextBox 3">
            <a:extLst>
              <a:ext uri="{FF2B5EF4-FFF2-40B4-BE49-F238E27FC236}">
                <a16:creationId xmlns:a16="http://schemas.microsoft.com/office/drawing/2014/main" id="{85AE45E2-9009-17EC-9E1F-855C6E348A98}"/>
              </a:ext>
            </a:extLst>
          </p:cNvPr>
          <p:cNvSpPr txBox="1"/>
          <p:nvPr/>
        </p:nvSpPr>
        <p:spPr>
          <a:xfrm>
            <a:off x="1904162" y="895300"/>
            <a:ext cx="4572000"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Client Feedback </a:t>
            </a:r>
          </a:p>
        </p:txBody>
      </p:sp>
      <p:pic>
        <p:nvPicPr>
          <p:cNvPr id="10" name="Picture 9">
            <a:extLst>
              <a:ext uri="{FF2B5EF4-FFF2-40B4-BE49-F238E27FC236}">
                <a16:creationId xmlns:a16="http://schemas.microsoft.com/office/drawing/2014/main" id="{9D707EFE-18B9-352B-58F8-0BFBED26AA40}"/>
              </a:ext>
            </a:extLst>
          </p:cNvPr>
          <p:cNvPicPr>
            <a:picLocks noChangeAspect="1"/>
          </p:cNvPicPr>
          <p:nvPr/>
        </p:nvPicPr>
        <p:blipFill rotWithShape="1">
          <a:blip r:embed="rId3"/>
          <a:srcRect l="6975" t="11029" r="6104" b="9335"/>
          <a:stretch/>
        </p:blipFill>
        <p:spPr>
          <a:xfrm>
            <a:off x="6286500" y="1922980"/>
            <a:ext cx="2847975" cy="3144321"/>
          </a:xfrm>
          <a:prstGeom prst="rect">
            <a:avLst/>
          </a:prstGeom>
        </p:spPr>
      </p:pic>
      <p:pic>
        <p:nvPicPr>
          <p:cNvPr id="6" name="Picture 5" descr="A white speech bubble with blue and white text&#10;&#10;Description automatically generated">
            <a:extLst>
              <a:ext uri="{FF2B5EF4-FFF2-40B4-BE49-F238E27FC236}">
                <a16:creationId xmlns:a16="http://schemas.microsoft.com/office/drawing/2014/main" id="{2851A0C2-F7DD-3370-17CD-3CDC8E0502CC}"/>
              </a:ext>
            </a:extLst>
          </p:cNvPr>
          <p:cNvPicPr>
            <a:picLocks noChangeAspect="1"/>
          </p:cNvPicPr>
          <p:nvPr/>
        </p:nvPicPr>
        <p:blipFill rotWithShape="1">
          <a:blip r:embed="rId4"/>
          <a:srcRect l="6159" t="15206" r="6596" b="16899"/>
          <a:stretch/>
        </p:blipFill>
        <p:spPr>
          <a:xfrm>
            <a:off x="9526" y="1922980"/>
            <a:ext cx="2847976" cy="3144322"/>
          </a:xfrm>
          <a:prstGeom prst="rect">
            <a:avLst/>
          </a:prstGeom>
        </p:spPr>
      </p:pic>
      <p:pic>
        <p:nvPicPr>
          <p:cNvPr id="8" name="Picture 7">
            <a:extLst>
              <a:ext uri="{FF2B5EF4-FFF2-40B4-BE49-F238E27FC236}">
                <a16:creationId xmlns:a16="http://schemas.microsoft.com/office/drawing/2014/main" id="{2AC2A2B8-6413-F2F6-9AC1-D7ED977D4EE4}"/>
              </a:ext>
            </a:extLst>
          </p:cNvPr>
          <p:cNvPicPr>
            <a:picLocks noChangeAspect="1"/>
          </p:cNvPicPr>
          <p:nvPr/>
        </p:nvPicPr>
        <p:blipFill rotWithShape="1">
          <a:blip r:embed="rId5"/>
          <a:srcRect l="9281" t="12497" r="9103" b="22440"/>
          <a:stretch/>
        </p:blipFill>
        <p:spPr>
          <a:xfrm>
            <a:off x="2571751" y="1922979"/>
            <a:ext cx="3867150" cy="3144322"/>
          </a:xfrm>
          <a:prstGeom prst="rect">
            <a:avLst/>
          </a:prstGeom>
        </p:spPr>
      </p:pic>
    </p:spTree>
    <p:extLst>
      <p:ext uri="{BB962C8B-B14F-4D97-AF65-F5344CB8AC3E}">
        <p14:creationId xmlns:p14="http://schemas.microsoft.com/office/powerpoint/2010/main" val="359336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CF08D-7BDC-CA77-873F-439130247D13}"/>
              </a:ext>
            </a:extLst>
          </p:cNvPr>
          <p:cNvSpPr txBox="1"/>
          <p:nvPr/>
        </p:nvSpPr>
        <p:spPr>
          <a:xfrm>
            <a:off x="-151582" y="1092784"/>
            <a:ext cx="7354529" cy="707886"/>
          </a:xfrm>
          <a:prstGeom prst="rect">
            <a:avLst/>
          </a:prstGeom>
          <a:noFill/>
        </p:spPr>
        <p:txBody>
          <a:bodyPr wrap="square" rtlCol="0">
            <a:spAutoFit/>
          </a:bodyPr>
          <a:lstStyle/>
          <a:p>
            <a:pPr algn="ctr"/>
            <a:r>
              <a:rPr lang="en-GB" sz="4000" b="1" dirty="0">
                <a:solidFill>
                  <a:srgbClr val="005EB8"/>
                </a:solidFill>
                <a:latin typeface="Arial Black" panose="020B0A04020102020204" pitchFamily="34" charset="0"/>
              </a:rPr>
              <a:t>Questions Welcome</a:t>
            </a:r>
          </a:p>
        </p:txBody>
      </p:sp>
      <p:sp>
        <p:nvSpPr>
          <p:cNvPr id="3" name="TextBox 2">
            <a:extLst>
              <a:ext uri="{FF2B5EF4-FFF2-40B4-BE49-F238E27FC236}">
                <a16:creationId xmlns:a16="http://schemas.microsoft.com/office/drawing/2014/main" id="{AC88E0BF-3637-E16A-0FC6-ADF7CAE8FB65}"/>
              </a:ext>
            </a:extLst>
          </p:cNvPr>
          <p:cNvSpPr txBox="1"/>
          <p:nvPr/>
        </p:nvSpPr>
        <p:spPr>
          <a:xfrm>
            <a:off x="1379712" y="4645116"/>
            <a:ext cx="7140297" cy="968278"/>
          </a:xfrm>
          <a:prstGeom prst="rect">
            <a:avLst/>
          </a:prstGeom>
          <a:noFill/>
        </p:spPr>
        <p:txBody>
          <a:bodyPr wrap="square">
            <a:spAutoFit/>
          </a:bodyPr>
          <a:lstStyle/>
          <a:p>
            <a:pPr marL="457200">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document has been produced by the Trust NHS Barnsley Talking Therapies Team, </a:t>
            </a:r>
            <a:r>
              <a:rPr lang="en-GB" sz="1800" kern="100" dirty="0">
                <a:solidFill>
                  <a:srgbClr val="005EB8"/>
                </a:solidFill>
                <a:effectLst/>
                <a:latin typeface="Helvetica" panose="020B0604020202020204" pitchFamily="34" charset="0"/>
                <a:ea typeface="Calibri" panose="020F0502020204030204" pitchFamily="34" charset="0"/>
                <a:cs typeface="Segoe UI" panose="020B0502040204020203" pitchFamily="34" charset="0"/>
                <a:hlinkClick r:id="rId2"/>
              </a:rPr>
              <a:t>barnsley.talkingtherapies@swyt.nhs.uk</a:t>
            </a:r>
            <a:r>
              <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Tel: 01226 644900 (Mon- Fri 9.00am – 5.00pm)</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30425B5-4F5E-CDA0-74A7-6B6C639D6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918" y="294341"/>
            <a:ext cx="889000" cy="889000"/>
          </a:xfrm>
          <a:prstGeom prst="rect">
            <a:avLst/>
          </a:prstGeom>
          <a:solidFill>
            <a:srgbClr val="FFFFFF"/>
          </a:solidFill>
        </p:spPr>
      </p:pic>
      <p:pic>
        <p:nvPicPr>
          <p:cNvPr id="5" name="Picture 4">
            <a:extLst>
              <a:ext uri="{FF2B5EF4-FFF2-40B4-BE49-F238E27FC236}">
                <a16:creationId xmlns:a16="http://schemas.microsoft.com/office/drawing/2014/main" id="{929A64FA-1113-C95F-C987-83DE948202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918" y="1800670"/>
            <a:ext cx="889000" cy="889000"/>
          </a:xfrm>
          <a:prstGeom prst="rect">
            <a:avLst/>
          </a:prstGeom>
          <a:solidFill>
            <a:srgbClr val="FFFFFF"/>
          </a:solidFill>
        </p:spPr>
      </p:pic>
      <p:pic>
        <p:nvPicPr>
          <p:cNvPr id="6" name="Picture 5">
            <a:extLst>
              <a:ext uri="{FF2B5EF4-FFF2-40B4-BE49-F238E27FC236}">
                <a16:creationId xmlns:a16="http://schemas.microsoft.com/office/drawing/2014/main" id="{D1C3E303-A9AA-28E6-A966-670D0F8D0A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5404" y="294341"/>
            <a:ext cx="889000" cy="889000"/>
          </a:xfrm>
          <a:prstGeom prst="rect">
            <a:avLst/>
          </a:prstGeom>
          <a:solidFill>
            <a:srgbClr val="FFFFFF"/>
          </a:solidFill>
        </p:spPr>
      </p:pic>
      <p:pic>
        <p:nvPicPr>
          <p:cNvPr id="7" name="Picture 6">
            <a:extLst>
              <a:ext uri="{FF2B5EF4-FFF2-40B4-BE49-F238E27FC236}">
                <a16:creationId xmlns:a16="http://schemas.microsoft.com/office/drawing/2014/main" id="{1E371672-29B3-C0F2-5015-ADEFB09EDB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1119" y="1779906"/>
            <a:ext cx="883285" cy="883285"/>
          </a:xfrm>
          <a:prstGeom prst="rect">
            <a:avLst/>
          </a:prstGeom>
          <a:solidFill>
            <a:srgbClr val="FFFFFF"/>
          </a:solidFill>
        </p:spPr>
      </p:pic>
      <p:sp>
        <p:nvSpPr>
          <p:cNvPr id="10" name="Text Box 2">
            <a:extLst>
              <a:ext uri="{FF2B5EF4-FFF2-40B4-BE49-F238E27FC236}">
                <a16:creationId xmlns:a16="http://schemas.microsoft.com/office/drawing/2014/main" id="{A50A8F61-4CBC-5022-3827-D6FFBF2801DA}"/>
              </a:ext>
            </a:extLst>
          </p:cNvPr>
          <p:cNvSpPr txBox="1">
            <a:spLocks noChangeArrowheads="1"/>
          </p:cNvSpPr>
          <p:nvPr/>
        </p:nvSpPr>
        <p:spPr bwMode="auto">
          <a:xfrm>
            <a:off x="182387" y="2982973"/>
            <a:ext cx="2840553" cy="1558882"/>
          </a:xfrm>
          <a:prstGeom prst="rect">
            <a:avLst/>
          </a:prstGeom>
          <a:solidFill>
            <a:srgbClr val="00A49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FFFFFF"/>
                </a:solidFill>
                <a:effectLst/>
                <a:latin typeface="Arial" panose="020B0604020202020204" pitchFamily="34" charset="0"/>
              </a:rPr>
              <a:t>Refer to our service: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Online: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hlinkClick r:id="rId7"/>
              </a:rPr>
              <a:t>www.barnsley-talkingtherapies.nhs.uk</a:t>
            </a:r>
            <a:endParaRPr kumimoji="0" lang="en-GB" altLang="en-US" sz="1200" b="0" i="0" u="none" strike="noStrike" cap="none" normalizeH="0" baseline="0" dirty="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Call: </a:t>
            </a:r>
            <a:r>
              <a:rPr kumimoji="0" lang="en-GB" altLang="en-US" sz="1200" b="0" i="0" u="none" strike="noStrike" cap="none" normalizeH="0" baseline="0" dirty="0">
                <a:ln>
                  <a:noFill/>
                </a:ln>
                <a:solidFill>
                  <a:srgbClr val="FFFFFF"/>
                </a:solidFill>
                <a:effectLst/>
                <a:latin typeface="Arial" panose="020B0604020202020204" pitchFamily="34" charset="0"/>
              </a:rPr>
              <a:t>01226 644900</a:t>
            </a:r>
            <a:r>
              <a:rPr kumimoji="0" lang="en-GB" altLang="en-US" sz="1200" b="0" i="0" u="none" strike="noStrike" cap="none" normalizeH="0" baseline="0" dirty="0">
                <a:ln>
                  <a:noFill/>
                </a:ln>
                <a:solidFill>
                  <a:srgbClr val="FFFFFF"/>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3">
            <a:extLst>
              <a:ext uri="{FF2B5EF4-FFF2-40B4-BE49-F238E27FC236}">
                <a16:creationId xmlns:a16="http://schemas.microsoft.com/office/drawing/2014/main" id="{0691C2C5-4A20-6A46-6FB2-ED3774E9EE3F}"/>
              </a:ext>
            </a:extLst>
          </p:cNvPr>
          <p:cNvSpPr txBox="1">
            <a:spLocks noChangeArrowheads="1"/>
          </p:cNvSpPr>
          <p:nvPr/>
        </p:nvSpPr>
        <p:spPr bwMode="auto">
          <a:xfrm>
            <a:off x="3085694" y="2988087"/>
            <a:ext cx="2972612" cy="1553767"/>
          </a:xfrm>
          <a:prstGeom prst="rect">
            <a:avLst/>
          </a:prstGeom>
          <a:solidFill>
            <a:srgbClr val="00A49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FFFFFF"/>
                </a:solidFill>
                <a:effectLst/>
                <a:latin typeface="Arial" panose="020B0604020202020204" pitchFamily="34" charset="0"/>
              </a:rPr>
              <a:t>Follow us on socials: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400" b="1" i="0" u="none" strike="noStrike" cap="none" normalizeH="0" baseline="0" dirty="0">
                <a:ln>
                  <a:noFill/>
                </a:ln>
                <a:solidFill>
                  <a:srgbClr val="FFFFFF"/>
                </a:solidFill>
                <a:effectLst/>
                <a:latin typeface="Arial" panose="020B0604020202020204" pitchFamily="34" charset="0"/>
              </a:rPr>
            </a:br>
            <a:r>
              <a:rPr kumimoji="0" lang="en-GB" altLang="en-US" sz="1400" b="1" i="0" u="none" strike="noStrike" cap="none" normalizeH="0" baseline="0" dirty="0">
                <a:ln>
                  <a:noFill/>
                </a:ln>
                <a:solidFill>
                  <a:srgbClr val="FFFFFF"/>
                </a:solidFill>
                <a:effectLst/>
                <a:latin typeface="Arial" panose="020B0604020202020204" pitchFamily="34" charset="0"/>
              </a:rPr>
              <a:t>I</a:t>
            </a:r>
            <a:r>
              <a:rPr kumimoji="0" lang="en-GB" altLang="en-US" sz="1200" b="1" i="0" u="none" strike="noStrike" cap="none" normalizeH="0" baseline="0" dirty="0">
                <a:ln>
                  <a:noFill/>
                </a:ln>
                <a:solidFill>
                  <a:srgbClr val="FFFFFF"/>
                </a:solidFill>
                <a:effectLst/>
                <a:latin typeface="Arial" panose="020B0604020202020204" pitchFamily="34" charset="0"/>
              </a:rPr>
              <a:t>nstagram</a:t>
            </a:r>
            <a:r>
              <a:rPr kumimoji="0" lang="en-GB" altLang="en-US" sz="1200" b="0" i="0" u="none" strike="noStrike" cap="none" normalizeH="0" baseline="0" dirty="0">
                <a:ln>
                  <a:noFill/>
                </a:ln>
                <a:solidFill>
                  <a:srgbClr val="FFFFFF"/>
                </a:solidFill>
                <a:effectLst/>
                <a:latin typeface="Arial" panose="020B0604020202020204" pitchFamily="34" charset="0"/>
              </a:rPr>
              <a:t>: </a:t>
            </a:r>
            <a:r>
              <a:rPr kumimoji="0" lang="en-GB" altLang="en-US" sz="1200" b="1" i="0" u="none" strike="noStrike" cap="none" normalizeH="0" baseline="0" dirty="0">
                <a:ln>
                  <a:noFill/>
                </a:ln>
                <a:solidFill>
                  <a:srgbClr val="FFFFFF"/>
                </a:solidFill>
                <a:effectLst/>
                <a:latin typeface="Arial" panose="020B0604020202020204" pitchFamily="34" charset="0"/>
              </a:rPr>
              <a:t>@barnsleytalkingtherapies</a:t>
            </a:r>
            <a:r>
              <a:rPr kumimoji="0" lang="en-GB" altLang="en-US" sz="1200" b="0" i="0" u="none" strike="noStrike" cap="none" normalizeH="0" baseline="0" dirty="0">
                <a:ln>
                  <a:noFill/>
                </a:ln>
                <a:solidFill>
                  <a:srgbClr val="FFFFFF"/>
                </a:solidFill>
                <a:effectLst/>
                <a:latin typeface="Arial" panose="020B0604020202020204" pitchFamily="34" charset="0"/>
              </a:rPr>
              <a:t> </a:t>
            </a:r>
            <a:br>
              <a:rPr kumimoji="0" lang="en-GB" altLang="en-US" sz="1200" b="1" i="0" u="none" strike="noStrike" cap="none" normalizeH="0" baseline="0" dirty="0">
                <a:ln>
                  <a:noFill/>
                </a:ln>
                <a:solidFill>
                  <a:srgbClr val="FFFFFF"/>
                </a:solidFill>
                <a:effectLst/>
                <a:latin typeface="Arial" panose="020B0604020202020204" pitchFamily="34" charset="0"/>
              </a:rPr>
            </a:br>
            <a:r>
              <a:rPr kumimoji="0" lang="en-GB" altLang="en-US" sz="1200" b="1" i="0" u="none" strike="noStrike" cap="none" normalizeH="0" baseline="0" dirty="0">
                <a:ln>
                  <a:noFill/>
                </a:ln>
                <a:solidFill>
                  <a:srgbClr val="FFFFFF"/>
                </a:solidFill>
                <a:effectLst/>
                <a:latin typeface="Arial" panose="020B0604020202020204" pitchFamily="34" charset="0"/>
              </a:rPr>
              <a:t>Facebook: @TalkingTherapiesBarnsley</a:t>
            </a:r>
            <a:endParaRPr kumimoji="0" lang="en-GB" altLang="en-US" sz="1200" b="0" i="0" u="none" strike="noStrike" cap="none" normalizeH="0" baseline="0" dirty="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FFFFFF"/>
              </a:solidFill>
              <a:effectLst/>
              <a:latin typeface="Arial" panose="020B0604020202020204" pitchFamily="34" charset="0"/>
            </a:endParaRPr>
          </a:p>
        </p:txBody>
      </p:sp>
      <p:sp>
        <p:nvSpPr>
          <p:cNvPr id="14" name="Text Box 4">
            <a:extLst>
              <a:ext uri="{FF2B5EF4-FFF2-40B4-BE49-F238E27FC236}">
                <a16:creationId xmlns:a16="http://schemas.microsoft.com/office/drawing/2014/main" id="{408B61C6-E112-2BE1-4677-FB0C8DFCE84D}"/>
              </a:ext>
            </a:extLst>
          </p:cNvPr>
          <p:cNvSpPr txBox="1">
            <a:spLocks noChangeArrowheads="1"/>
          </p:cNvSpPr>
          <p:nvPr/>
        </p:nvSpPr>
        <p:spPr bwMode="auto">
          <a:xfrm>
            <a:off x="6121060" y="2968685"/>
            <a:ext cx="2751548" cy="1573170"/>
          </a:xfrm>
          <a:prstGeom prst="rect">
            <a:avLst/>
          </a:prstGeom>
          <a:solidFill>
            <a:srgbClr val="00A49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FFFFFF"/>
                </a:solidFill>
                <a:effectLst/>
                <a:latin typeface="Arial" panose="020B0604020202020204" pitchFamily="34" charset="0"/>
              </a:rPr>
              <a:t>Monthly Newsletter: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If you would like to get a copy of our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newsletter, please email 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FFFFFF"/>
                </a:solidFill>
                <a:effectLst/>
                <a:latin typeface="Helvetica" panose="020B0604020202020204" pitchFamily="34" charset="0"/>
              </a:rPr>
              <a:t>barnsley.talkingtherapies@swyt.nhs.uk</a:t>
            </a:r>
            <a:r>
              <a:rPr kumimoji="0" lang="en-GB" altLang="en-US" sz="1200" b="1" i="0" u="none" strike="noStrike" cap="none" normalizeH="0" baseline="0" dirty="0">
                <a:ln>
                  <a:noFill/>
                </a:ln>
                <a:solidFill>
                  <a:srgbClr val="FFFFFF"/>
                </a:solidFill>
                <a:effectLst/>
                <a:latin typeface="Times New Roman" panose="02020603050405020304" pitchFamily="18" charset="0"/>
              </a:rPr>
              <a:t> </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642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804D5-7D0C-CA2F-C3BC-CB579EC78EB6}"/>
              </a:ext>
            </a:extLst>
          </p:cNvPr>
          <p:cNvSpPr txBox="1"/>
          <p:nvPr/>
        </p:nvSpPr>
        <p:spPr>
          <a:xfrm>
            <a:off x="332390" y="1680898"/>
            <a:ext cx="8443861" cy="3693319"/>
          </a:xfrm>
          <a:prstGeom prst="rect">
            <a:avLst/>
          </a:prstGeom>
          <a:noFill/>
        </p:spPr>
        <p:txBody>
          <a:bodyPr wrap="square" rtlCol="0">
            <a:spAutoFit/>
          </a:bodyPr>
          <a:lstStyle/>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The service was set up in 2008 as IAPT, it was re-branded nationally in 2023 to NHS Barnsley Talking Therapies: for anxiety and depression (BTT)</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The team is based at Rose Tree Avenue, Cudworth </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We offer primary care talking therapies to people who have a Barnsley GP, are aged 16+ and have mild to moderate common mental health problems of Anxiety and/or Depression</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We offer therapy face to face in various settings including our base, lift buildings, some community centres and Barnsley College. We also provide Virtual (MST) or over the telephone (step 2) sessions. We offer Courses, Workshops, Groups and Individual one to one treatment</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We accept self-referrals online via our website / (potentially AI system in near future), over the phone or referrals from any professional involved in the persons care (with the persons consent)</a:t>
            </a:r>
          </a:p>
        </p:txBody>
      </p:sp>
      <p:sp>
        <p:nvSpPr>
          <p:cNvPr id="6" name="TextBox 5">
            <a:extLst>
              <a:ext uri="{FF2B5EF4-FFF2-40B4-BE49-F238E27FC236}">
                <a16:creationId xmlns:a16="http://schemas.microsoft.com/office/drawing/2014/main" id="{7BF812B0-290D-46E0-528C-93AB1AD3D534}"/>
              </a:ext>
            </a:extLst>
          </p:cNvPr>
          <p:cNvSpPr txBox="1"/>
          <p:nvPr/>
        </p:nvSpPr>
        <p:spPr>
          <a:xfrm>
            <a:off x="332390" y="1158099"/>
            <a:ext cx="4572000"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About our service</a:t>
            </a:r>
          </a:p>
        </p:txBody>
      </p:sp>
      <p:pic>
        <p:nvPicPr>
          <p:cNvPr id="7" name="Picture 6" descr="Icon&#10;&#10;Description automatically generated">
            <a:extLst>
              <a:ext uri="{FF2B5EF4-FFF2-40B4-BE49-F238E27FC236}">
                <a16:creationId xmlns:a16="http://schemas.microsoft.com/office/drawing/2014/main" id="{FE424C6F-5DC3-539A-4640-CD7C7DF18254}"/>
              </a:ext>
            </a:extLst>
          </p:cNvPr>
          <p:cNvPicPr>
            <a:picLocks noChangeAspect="1"/>
          </p:cNvPicPr>
          <p:nvPr/>
        </p:nvPicPr>
        <p:blipFill>
          <a:blip r:embed="rId2"/>
          <a:stretch>
            <a:fillRect/>
          </a:stretch>
        </p:blipFill>
        <p:spPr>
          <a:xfrm>
            <a:off x="313368" y="248055"/>
            <a:ext cx="720121" cy="910044"/>
          </a:xfrm>
          <a:prstGeom prst="rect">
            <a:avLst/>
          </a:prstGeom>
        </p:spPr>
      </p:pic>
    </p:spTree>
    <p:extLst>
      <p:ext uri="{BB962C8B-B14F-4D97-AF65-F5344CB8AC3E}">
        <p14:creationId xmlns:p14="http://schemas.microsoft.com/office/powerpoint/2010/main" val="106389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DF58-5C8B-A310-CF90-694F0D37AAD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FA2BA54-61E8-DC42-2D0A-1264D4D2AFFF}"/>
              </a:ext>
            </a:extLst>
          </p:cNvPr>
          <p:cNvSpPr txBox="1"/>
          <p:nvPr/>
        </p:nvSpPr>
        <p:spPr>
          <a:xfrm>
            <a:off x="332390" y="1158099"/>
            <a:ext cx="4572000"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About our service</a:t>
            </a:r>
          </a:p>
        </p:txBody>
      </p:sp>
      <p:pic>
        <p:nvPicPr>
          <p:cNvPr id="7" name="Picture 6" descr="Icon&#10;&#10;Description automatically generated">
            <a:extLst>
              <a:ext uri="{FF2B5EF4-FFF2-40B4-BE49-F238E27FC236}">
                <a16:creationId xmlns:a16="http://schemas.microsoft.com/office/drawing/2014/main" id="{3CE86D27-4F18-B50A-646F-3B356FAEEFB1}"/>
              </a:ext>
            </a:extLst>
          </p:cNvPr>
          <p:cNvPicPr>
            <a:picLocks noChangeAspect="1"/>
          </p:cNvPicPr>
          <p:nvPr/>
        </p:nvPicPr>
        <p:blipFill>
          <a:blip r:embed="rId2"/>
          <a:stretch>
            <a:fillRect/>
          </a:stretch>
        </p:blipFill>
        <p:spPr>
          <a:xfrm>
            <a:off x="313368" y="248055"/>
            <a:ext cx="720121" cy="910044"/>
          </a:xfrm>
          <a:prstGeom prst="rect">
            <a:avLst/>
          </a:prstGeom>
        </p:spPr>
      </p:pic>
      <p:sp>
        <p:nvSpPr>
          <p:cNvPr id="2" name="TextBox 1">
            <a:extLst>
              <a:ext uri="{FF2B5EF4-FFF2-40B4-BE49-F238E27FC236}">
                <a16:creationId xmlns:a16="http://schemas.microsoft.com/office/drawing/2014/main" id="{0C4036A6-DA71-C061-691B-161BBC27AB06}"/>
              </a:ext>
            </a:extLst>
          </p:cNvPr>
          <p:cNvSpPr txBox="1"/>
          <p:nvPr/>
        </p:nvSpPr>
        <p:spPr>
          <a:xfrm>
            <a:off x="332390" y="1611746"/>
            <a:ext cx="847922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We offer a range of therapies to treat the following mental health conditions</a:t>
            </a:r>
            <a:r>
              <a:rPr lang="en-GB" sz="1600" dirty="0">
                <a:latin typeface="Arial" panose="020B0604020202020204" pitchFamily="34" charset="0"/>
                <a:cs typeface="Arial" panose="020B0604020202020204" pitchFamily="34" charset="0"/>
              </a:rPr>
              <a:t>:</a:t>
            </a:r>
          </a:p>
        </p:txBody>
      </p:sp>
      <p:sp>
        <p:nvSpPr>
          <p:cNvPr id="4" name="Text Box 1">
            <a:extLst>
              <a:ext uri="{FF2B5EF4-FFF2-40B4-BE49-F238E27FC236}">
                <a16:creationId xmlns:a16="http://schemas.microsoft.com/office/drawing/2014/main" id="{94331588-1988-762E-7F18-F52A9D492B44}"/>
              </a:ext>
            </a:extLst>
          </p:cNvPr>
          <p:cNvSpPr txBox="1">
            <a:spLocks noChangeArrowheads="1"/>
          </p:cNvSpPr>
          <p:nvPr/>
        </p:nvSpPr>
        <p:spPr bwMode="auto">
          <a:xfrm>
            <a:off x="124506" y="2031981"/>
            <a:ext cx="8687104" cy="336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fontAlgn="base">
              <a:spcBef>
                <a:spcPct val="0"/>
              </a:spcBef>
              <a:spcAft>
                <a:spcPct val="0"/>
              </a:spcAft>
              <a:defRPr sz="2400">
                <a:solidFill>
                  <a:schemeClr val="tx1"/>
                </a:solidFill>
                <a:latin typeface="Arial" charset="0"/>
                <a:ea typeface="Geneva" charset="0"/>
              </a:defRPr>
            </a:lvl1pPr>
            <a:lvl2pPr fontAlgn="base">
              <a:spcBef>
                <a:spcPct val="0"/>
              </a:spcBef>
              <a:spcAft>
                <a:spcPct val="0"/>
              </a:spcAft>
              <a:defRPr sz="2400">
                <a:solidFill>
                  <a:schemeClr val="tx1"/>
                </a:solidFill>
                <a:latin typeface="Arial" charset="0"/>
                <a:ea typeface="Geneva" charset="0"/>
              </a:defRPr>
            </a:lvl2pPr>
            <a:lvl3pPr fontAlgn="base">
              <a:spcBef>
                <a:spcPct val="0"/>
              </a:spcBef>
              <a:spcAft>
                <a:spcPct val="0"/>
              </a:spcAft>
              <a:defRPr sz="2400">
                <a:solidFill>
                  <a:schemeClr val="tx1"/>
                </a:solidFill>
                <a:latin typeface="Arial" charset="0"/>
                <a:ea typeface="Geneva" charset="0"/>
              </a:defRPr>
            </a:lvl3pPr>
            <a:lvl4pPr fontAlgn="base">
              <a:spcBef>
                <a:spcPct val="0"/>
              </a:spcBef>
              <a:spcAft>
                <a:spcPct val="0"/>
              </a:spcAft>
              <a:defRPr sz="2400">
                <a:solidFill>
                  <a:schemeClr val="tx1"/>
                </a:solidFill>
                <a:latin typeface="Arial" charset="0"/>
                <a:ea typeface="Geneva" charset="0"/>
              </a:defRPr>
            </a:lvl4pPr>
            <a:lvl5pPr fontAlgn="base">
              <a:spcBef>
                <a:spcPct val="0"/>
              </a:spcBef>
              <a:spcAft>
                <a:spcPct val="0"/>
              </a:spcAft>
              <a:defRPr sz="2400">
                <a:solidFill>
                  <a:schemeClr val="tx1"/>
                </a:solidFill>
                <a:latin typeface="Arial" charset="0"/>
                <a:ea typeface="Geneva" charset="0"/>
              </a:defRPr>
            </a:lvl5pPr>
            <a:lvl6pPr fontAlgn="base">
              <a:spcBef>
                <a:spcPct val="0"/>
              </a:spcBef>
              <a:spcAft>
                <a:spcPct val="0"/>
              </a:spcAft>
              <a:defRPr sz="2400">
                <a:solidFill>
                  <a:schemeClr val="tx1"/>
                </a:solidFill>
                <a:latin typeface="Arial" charset="0"/>
                <a:ea typeface="Geneva" charset="0"/>
              </a:defRPr>
            </a:lvl6pPr>
            <a:lvl7pPr fontAlgn="base">
              <a:spcBef>
                <a:spcPct val="0"/>
              </a:spcBef>
              <a:spcAft>
                <a:spcPct val="0"/>
              </a:spcAft>
              <a:defRPr sz="2400">
                <a:solidFill>
                  <a:schemeClr val="tx1"/>
                </a:solidFill>
                <a:latin typeface="Arial" charset="0"/>
                <a:ea typeface="Geneva" charset="0"/>
              </a:defRPr>
            </a:lvl7pPr>
            <a:lvl8pPr fontAlgn="base">
              <a:spcBef>
                <a:spcPct val="0"/>
              </a:spcBef>
              <a:spcAft>
                <a:spcPct val="0"/>
              </a:spcAft>
              <a:defRPr sz="2400">
                <a:solidFill>
                  <a:schemeClr val="tx1"/>
                </a:solidFill>
                <a:latin typeface="Arial" charset="0"/>
                <a:ea typeface="Geneva" charset="0"/>
              </a:defRPr>
            </a:lvl8pPr>
            <a:lvl9pPr fontAlgn="base">
              <a:spcBef>
                <a:spcPct val="0"/>
              </a:spcBef>
              <a:spcAft>
                <a:spcPct val="0"/>
              </a:spcAft>
              <a:defRPr sz="2400">
                <a:solidFill>
                  <a:schemeClr val="tx1"/>
                </a:solidFill>
                <a:latin typeface="Arial" charset="0"/>
                <a:ea typeface="Geneva" charset="0"/>
              </a:defRPr>
            </a:lvl9pPr>
          </a:lstStyle>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Generalised anxiety disorder (GAD)                          </a:t>
            </a:r>
          </a:p>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 Traumatic Stress Disorder (PTSD) single incident and complex </a:t>
            </a:r>
          </a:p>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Depression </a:t>
            </a:r>
          </a:p>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Body Dysmorphic Disorder </a:t>
            </a:r>
          </a:p>
          <a:p>
            <a:pPr marL="742950" lvl="1" indent="-285750">
              <a:lnSpc>
                <a:spcPct val="150000"/>
              </a:lnSpc>
              <a:buClr>
                <a:srgbClr val="00A499"/>
              </a:buClr>
              <a:buFont typeface="Arial" panose="020B0604020202020204" pitchFamily="34" charset="0"/>
              <a:buChar char="•"/>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Panic disorder (with or without agoraphobia)</a:t>
            </a:r>
            <a:endParaRPr lang="en-GB" sz="2000" dirty="0">
              <a:solidFill>
                <a:prstClr val="black"/>
              </a:solidFill>
              <a:latin typeface="Arial" panose="020B0604020202020204" pitchFamily="34" charset="0"/>
              <a:ea typeface="+mn-ea"/>
              <a:cs typeface="Arial" panose="020B0604020202020204" pitchFamily="34" charset="0"/>
            </a:endParaRPr>
          </a:p>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anxiety</a:t>
            </a:r>
          </a:p>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Phobias</a:t>
            </a:r>
          </a:p>
          <a:p>
            <a:pPr marL="742950" lvl="1" indent="-285750">
              <a:lnSpc>
                <a:spcPct val="150000"/>
              </a:lnSpc>
              <a:buClr>
                <a:srgbClr val="00A499"/>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Obsessional Compulsive Disorder (OCD)</a:t>
            </a:r>
          </a:p>
          <a:p>
            <a:pPr marL="742950" lvl="1" indent="-285750">
              <a:lnSpc>
                <a:spcPct val="150000"/>
              </a:lnSpc>
              <a:buClr>
                <a:srgbClr val="00A499"/>
              </a:buClr>
              <a:buFont typeface="Arial" panose="020B0604020202020204" pitchFamily="34" charset="0"/>
              <a:buChar char="•"/>
              <a:defRPr/>
            </a:pPr>
            <a:r>
              <a:rPr lang="en-GB" sz="2000" dirty="0">
                <a:solidFill>
                  <a:prstClr val="black"/>
                </a:solidFill>
                <a:latin typeface="Arial" panose="020B0604020202020204" pitchFamily="34" charset="0"/>
                <a:ea typeface="+mn-ea"/>
                <a:cs typeface="Arial" panose="020B0604020202020204" pitchFamily="34" charset="0"/>
              </a:rPr>
              <a:t>Social anxiety</a:t>
            </a:r>
          </a:p>
          <a:p>
            <a:pPr marL="742950" lvl="1" indent="-285750">
              <a:lnSpc>
                <a:spcPct val="150000"/>
              </a:lnSpc>
              <a:buFont typeface="Arial" panose="020B0604020202020204" pitchFamily="34" charset="0"/>
              <a:buChar char="•"/>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69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6682-5F5A-C5CD-8344-B95BB4C0DF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9C1D826-111F-7A7A-3190-7139F7A6B70B}"/>
              </a:ext>
            </a:extLst>
          </p:cNvPr>
          <p:cNvSpPr txBox="1"/>
          <p:nvPr/>
        </p:nvSpPr>
        <p:spPr>
          <a:xfrm>
            <a:off x="332389" y="1158099"/>
            <a:ext cx="6147923"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Stepped care model – step 2</a:t>
            </a:r>
          </a:p>
        </p:txBody>
      </p:sp>
      <p:graphicFrame>
        <p:nvGraphicFramePr>
          <p:cNvPr id="3" name="Table 2">
            <a:extLst>
              <a:ext uri="{FF2B5EF4-FFF2-40B4-BE49-F238E27FC236}">
                <a16:creationId xmlns:a16="http://schemas.microsoft.com/office/drawing/2014/main" id="{6BEEBA51-50C5-9E9F-1B93-1E6C12903ED7}"/>
              </a:ext>
            </a:extLst>
          </p:cNvPr>
          <p:cNvGraphicFramePr>
            <a:graphicFrameLocks noGrp="1"/>
          </p:cNvGraphicFramePr>
          <p:nvPr>
            <p:extLst>
              <p:ext uri="{D42A27DB-BD31-4B8C-83A1-F6EECF244321}">
                <p14:modId xmlns:p14="http://schemas.microsoft.com/office/powerpoint/2010/main" val="1309893205"/>
              </p:ext>
            </p:extLst>
          </p:nvPr>
        </p:nvGraphicFramePr>
        <p:xfrm>
          <a:off x="437322" y="1765991"/>
          <a:ext cx="8368748" cy="3657588"/>
        </p:xfrm>
        <a:graphic>
          <a:graphicData uri="http://schemas.openxmlformats.org/drawingml/2006/table">
            <a:tbl>
              <a:tblPr/>
              <a:tblGrid>
                <a:gridCol w="4177432">
                  <a:extLst>
                    <a:ext uri="{9D8B030D-6E8A-4147-A177-3AD203B41FA5}">
                      <a16:colId xmlns:a16="http://schemas.microsoft.com/office/drawing/2014/main" val="3802508577"/>
                    </a:ext>
                  </a:extLst>
                </a:gridCol>
                <a:gridCol w="4191316">
                  <a:extLst>
                    <a:ext uri="{9D8B030D-6E8A-4147-A177-3AD203B41FA5}">
                      <a16:colId xmlns:a16="http://schemas.microsoft.com/office/drawing/2014/main" val="799139034"/>
                    </a:ext>
                  </a:extLst>
                </a:gridCol>
              </a:tblGrid>
              <a:tr h="36071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Black" panose="020B0A04020102020204" pitchFamily="34" charset="0"/>
                          <a:ea typeface="MS MinNew Roman"/>
                          <a:cs typeface="Arial" pitchFamily="34" charset="0"/>
                        </a:rPr>
                        <a:t>Focus of the intervention</a:t>
                      </a:r>
                      <a:endParaRPr kumimoji="0" lang="en-US" sz="1800" b="0" i="0" u="none" strike="noStrike" cap="none" normalizeH="0" baseline="0" dirty="0">
                        <a:ln>
                          <a:noFill/>
                        </a:ln>
                        <a:solidFill>
                          <a:schemeClr val="bg1"/>
                        </a:solidFill>
                        <a:effectLst/>
                        <a:latin typeface="Arial Black" panose="020B0A04020102020204" pitchFamily="34" charset="0"/>
                        <a:ea typeface="MS MinNew Roman"/>
                        <a:cs typeface="Arial" pitchFamily="34" charset="0"/>
                      </a:endParaRP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00A499"/>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Black" panose="020B0A04020102020204" pitchFamily="34" charset="0"/>
                          <a:ea typeface="MS MinNew Roman"/>
                          <a:cs typeface="Arial" pitchFamily="34" charset="0"/>
                        </a:rPr>
                        <a:t>Nature of the intervention</a:t>
                      </a:r>
                      <a:endParaRPr kumimoji="0" lang="en-US" sz="1800" b="0" i="0" u="none" strike="noStrike" cap="none" normalizeH="0" baseline="0" dirty="0">
                        <a:ln>
                          <a:noFill/>
                        </a:ln>
                        <a:solidFill>
                          <a:schemeClr val="bg1"/>
                        </a:solidFill>
                        <a:effectLst/>
                        <a:latin typeface="Arial Black" panose="020B0A04020102020204" pitchFamily="34" charset="0"/>
                        <a:ea typeface="MS MinNew Roman"/>
                        <a:cs typeface="Arial" pitchFamily="34" charset="0"/>
                      </a:endParaRP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00A499"/>
                    </a:solidFill>
                  </a:tcPr>
                </a:tc>
                <a:extLst>
                  <a:ext uri="{0D108BD9-81ED-4DB2-BD59-A6C34878D82A}">
                    <a16:rowId xmlns:a16="http://schemas.microsoft.com/office/drawing/2014/main" val="1019679490"/>
                  </a:ext>
                </a:extLst>
              </a:tr>
              <a:tr h="195642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Mild to moderate depression;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Mild to moderate GAD;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Mild to moderate panic disorder;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Mild to moderate OCD;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Mild to moderate specific phobias. </a:t>
                      </a:r>
                      <a:endParaRPr kumimoji="0" lang="en-GB" sz="1400" b="0" i="0" u="none" strike="noStrike" cap="none" normalizeH="0" baseline="0" dirty="0">
                        <a:ln>
                          <a:noFill/>
                        </a:ln>
                        <a:solidFill>
                          <a:schemeClr val="tx1"/>
                        </a:solidFill>
                        <a:effectLst/>
                        <a:latin typeface="Times New Roman" pitchFamily="18" charset="0"/>
                        <a:ea typeface="MS MinNew Roman"/>
                        <a:cs typeface="Times New Roman" pitchFamily="18" charset="0"/>
                      </a:endParaRP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3B342F"/>
                          </a:solidFill>
                          <a:effectLst/>
                          <a:latin typeface="Arial" pitchFamily="34" charset="0"/>
                          <a:ea typeface="MS MinNew Roman"/>
                          <a:cs typeface="Arial" pitchFamily="34" charset="0"/>
                        </a:rPr>
                        <a:t>NICE approved low intensity psychological treatments for: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Less Severe Depression:</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Individual facilitated self-help, computerised CBT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GAD: </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Individual non-facilitated and facilitated self-help, psychoeducational groups</a:t>
                      </a:r>
                      <a:endParaRPr kumimoji="0" lang="en-US" sz="1400" b="1" i="0" u="none" strike="noStrike" cap="none" normalizeH="0" baseline="0" dirty="0">
                        <a:ln>
                          <a:noFill/>
                        </a:ln>
                        <a:solidFill>
                          <a:srgbClr val="3B342F"/>
                        </a:solidFill>
                        <a:effectLst/>
                        <a:latin typeface="Arial" pitchFamily="34" charset="0"/>
                        <a:ea typeface="MS MinNew Roman"/>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Panic disorder:</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Individual non-facilitated and facilitated self-help, psycho-educational groups, Agoraphobia package (for Panic with Agoraphobia).</a:t>
                      </a:r>
                      <a:endParaRPr kumimoji="0" lang="en-GB" sz="1400" b="0" i="0" u="none" strike="noStrike" cap="none" normalizeH="0" baseline="0" dirty="0">
                        <a:ln>
                          <a:noFill/>
                        </a:ln>
                        <a:solidFill>
                          <a:schemeClr val="tx1"/>
                        </a:solidFill>
                        <a:effectLst/>
                        <a:latin typeface="Times New Roman" pitchFamily="18" charset="0"/>
                        <a:ea typeface="MS MinNew Roma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OCD:</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Brief Individual LICBT (including ERP).</a:t>
                      </a:r>
                      <a:endParaRPr kumimoji="0" lang="en-GB"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MS MinNew Roman"/>
                        </a:rPr>
                        <a:t>Phobias: </a:t>
                      </a:r>
                      <a:r>
                        <a:rPr kumimoji="0" lang="en-US" sz="1400" b="0" i="0" u="none" strike="noStrike" cap="none" normalizeH="0" baseline="0" dirty="0">
                          <a:ln>
                            <a:noFill/>
                          </a:ln>
                          <a:solidFill>
                            <a:srgbClr val="3B342F"/>
                          </a:solidFill>
                          <a:effectLst/>
                          <a:latin typeface="Arial" pitchFamily="34" charset="0"/>
                          <a:ea typeface="MS MinNew Roman"/>
                          <a:cs typeface="MS MinNew Roman"/>
                        </a:rPr>
                        <a:t>Graded Exposure programs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MS MinNew Roman"/>
                        </a:rPr>
                        <a:t>All problems = Understanding and Managing Wellbeing (psycho-education group)/various workshops</a:t>
                      </a: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854608257"/>
                  </a:ext>
                </a:extLst>
              </a:tr>
            </a:tbl>
          </a:graphicData>
        </a:graphic>
      </p:graphicFrame>
      <p:pic>
        <p:nvPicPr>
          <p:cNvPr id="5" name="Picture 4" descr="Depression.png">
            <a:extLst>
              <a:ext uri="{FF2B5EF4-FFF2-40B4-BE49-F238E27FC236}">
                <a16:creationId xmlns:a16="http://schemas.microsoft.com/office/drawing/2014/main" id="{B361AE23-9E38-801C-8D99-5FD9DC14F75E}"/>
              </a:ext>
            </a:extLst>
          </p:cNvPr>
          <p:cNvPicPr>
            <a:picLocks noChangeAspect="1"/>
          </p:cNvPicPr>
          <p:nvPr/>
        </p:nvPicPr>
        <p:blipFill>
          <a:blip r:embed="rId2"/>
          <a:stretch>
            <a:fillRect/>
          </a:stretch>
        </p:blipFill>
        <p:spPr>
          <a:xfrm>
            <a:off x="437321" y="157860"/>
            <a:ext cx="772487" cy="1012082"/>
          </a:xfrm>
          <a:prstGeom prst="rect">
            <a:avLst/>
          </a:prstGeom>
        </p:spPr>
      </p:pic>
    </p:spTree>
    <p:extLst>
      <p:ext uri="{BB962C8B-B14F-4D97-AF65-F5344CB8AC3E}">
        <p14:creationId xmlns:p14="http://schemas.microsoft.com/office/powerpoint/2010/main" val="250179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3BD85-1B32-D5B9-9F8A-60F5F966E39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54391F-B0AE-E876-CF22-A7C37F8D8298}"/>
              </a:ext>
            </a:extLst>
          </p:cNvPr>
          <p:cNvSpPr txBox="1"/>
          <p:nvPr/>
        </p:nvSpPr>
        <p:spPr>
          <a:xfrm>
            <a:off x="332389" y="1158099"/>
            <a:ext cx="6147923"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Stepped care model – step 3</a:t>
            </a:r>
          </a:p>
        </p:txBody>
      </p:sp>
      <p:graphicFrame>
        <p:nvGraphicFramePr>
          <p:cNvPr id="3" name="Table 2">
            <a:extLst>
              <a:ext uri="{FF2B5EF4-FFF2-40B4-BE49-F238E27FC236}">
                <a16:creationId xmlns:a16="http://schemas.microsoft.com/office/drawing/2014/main" id="{9E6E3ED0-6008-C383-CFC2-CE27A83F3FC2}"/>
              </a:ext>
            </a:extLst>
          </p:cNvPr>
          <p:cNvGraphicFramePr>
            <a:graphicFrameLocks noGrp="1"/>
          </p:cNvGraphicFramePr>
          <p:nvPr>
            <p:extLst>
              <p:ext uri="{D42A27DB-BD31-4B8C-83A1-F6EECF244321}">
                <p14:modId xmlns:p14="http://schemas.microsoft.com/office/powerpoint/2010/main" val="3944408724"/>
              </p:ext>
            </p:extLst>
          </p:nvPr>
        </p:nvGraphicFramePr>
        <p:xfrm>
          <a:off x="437322" y="1765991"/>
          <a:ext cx="8368748" cy="3657588"/>
        </p:xfrm>
        <a:graphic>
          <a:graphicData uri="http://schemas.openxmlformats.org/drawingml/2006/table">
            <a:tbl>
              <a:tblPr/>
              <a:tblGrid>
                <a:gridCol w="4177432">
                  <a:extLst>
                    <a:ext uri="{9D8B030D-6E8A-4147-A177-3AD203B41FA5}">
                      <a16:colId xmlns:a16="http://schemas.microsoft.com/office/drawing/2014/main" val="3802508577"/>
                    </a:ext>
                  </a:extLst>
                </a:gridCol>
                <a:gridCol w="4191316">
                  <a:extLst>
                    <a:ext uri="{9D8B030D-6E8A-4147-A177-3AD203B41FA5}">
                      <a16:colId xmlns:a16="http://schemas.microsoft.com/office/drawing/2014/main" val="799139034"/>
                    </a:ext>
                  </a:extLst>
                </a:gridCol>
              </a:tblGrid>
              <a:tr h="36071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Black" panose="020B0A04020102020204" pitchFamily="34" charset="0"/>
                          <a:ea typeface="MS MinNew Roman"/>
                          <a:cs typeface="Arial" pitchFamily="34" charset="0"/>
                        </a:rPr>
                        <a:t>Focus of the intervention</a:t>
                      </a:r>
                      <a:endParaRPr kumimoji="0" lang="en-US" sz="1800" b="0" i="0" u="none" strike="noStrike" cap="none" normalizeH="0" baseline="0" dirty="0">
                        <a:ln>
                          <a:noFill/>
                        </a:ln>
                        <a:solidFill>
                          <a:schemeClr val="bg1"/>
                        </a:solidFill>
                        <a:effectLst/>
                        <a:latin typeface="Arial Black" panose="020B0A04020102020204" pitchFamily="34" charset="0"/>
                        <a:ea typeface="MS MinNew Roman"/>
                        <a:cs typeface="Arial" pitchFamily="34" charset="0"/>
                      </a:endParaRP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00A499"/>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Black" panose="020B0A04020102020204" pitchFamily="34" charset="0"/>
                          <a:ea typeface="MS MinNew Roman"/>
                          <a:cs typeface="Arial" pitchFamily="34" charset="0"/>
                        </a:rPr>
                        <a:t>Nature of the intervention</a:t>
                      </a:r>
                      <a:endParaRPr kumimoji="0" lang="en-US" sz="1800" b="0" i="0" u="none" strike="noStrike" cap="none" normalizeH="0" baseline="0" dirty="0">
                        <a:ln>
                          <a:noFill/>
                        </a:ln>
                        <a:solidFill>
                          <a:schemeClr val="bg1"/>
                        </a:solidFill>
                        <a:effectLst/>
                        <a:latin typeface="Arial Black" panose="020B0A04020102020204" pitchFamily="34" charset="0"/>
                        <a:ea typeface="MS MinNew Roman"/>
                        <a:cs typeface="Arial" pitchFamily="34" charset="0"/>
                      </a:endParaRP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00A499"/>
                    </a:solidFill>
                  </a:tcPr>
                </a:tc>
                <a:extLst>
                  <a:ext uri="{0D108BD9-81ED-4DB2-BD59-A6C34878D82A}">
                    <a16:rowId xmlns:a16="http://schemas.microsoft.com/office/drawing/2014/main" val="1019679490"/>
                  </a:ext>
                </a:extLst>
              </a:tr>
              <a:tr h="195642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More severe or persistent depression that has not responded to a low-intensity intervention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Initial presentation of moderate or severe depression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GAD with marked functional impairment or that has not responded to a low-intensity intervention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moderate to severe panic disorder;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OCD with moderate or severe functional impairment;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BDD with mild – moderate impairment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PTSD.</a:t>
                      </a:r>
                      <a:endParaRPr kumimoji="0" lang="en-GB" sz="1400" b="0" i="0" u="none" strike="noStrike" cap="none" normalizeH="0" baseline="0" dirty="0">
                        <a:ln>
                          <a:noFill/>
                        </a:ln>
                        <a:solidFill>
                          <a:schemeClr val="tx1"/>
                        </a:solidFill>
                        <a:effectLst/>
                        <a:latin typeface="Times New Roman" pitchFamily="18" charset="0"/>
                        <a:ea typeface="MS MinNew Roman"/>
                        <a:cs typeface="Times New Roman" pitchFamily="18" charset="0"/>
                      </a:endParaRP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NICE approved high intensity psychological treatments for: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Depression:</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CBT, Counselling for Depression and Couple Therapy for Depression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Generalised Anxiety Disorder (GAD):</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CBT</a:t>
                      </a:r>
                      <a:endParaRPr kumimoji="0" lang="en-GB" sz="1400" b="0" i="0" u="none" strike="noStrike" cap="none" normalizeH="0" baseline="0" dirty="0">
                        <a:ln>
                          <a:noFill/>
                        </a:ln>
                        <a:solidFill>
                          <a:schemeClr val="tx1"/>
                        </a:solidFill>
                        <a:effectLst/>
                        <a:latin typeface="Times New Roman" pitchFamily="18" charset="0"/>
                        <a:ea typeface="MS MinNew Roma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Panic disorder:</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CBT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Arial" pitchFamily="34" charset="0"/>
                        </a:rPr>
                        <a:t>Obsessional Compulsive Disorder / Body Dysmorphic Disorder (mild impairment):</a:t>
                      </a:r>
                      <a:r>
                        <a:rPr kumimoji="0" lang="en-US" sz="1400" b="0" i="0" u="none" strike="noStrike" cap="none" normalizeH="0" baseline="0" dirty="0">
                          <a:ln>
                            <a:noFill/>
                          </a:ln>
                          <a:solidFill>
                            <a:srgbClr val="3B342F"/>
                          </a:solidFill>
                          <a:effectLst/>
                          <a:latin typeface="Arial" pitchFamily="34" charset="0"/>
                          <a:ea typeface="MS MinNew Roman"/>
                          <a:cs typeface="Arial" pitchFamily="34" charset="0"/>
                        </a:rPr>
                        <a:t> CBT (including ERP)</a:t>
                      </a:r>
                      <a:endParaRPr kumimoji="0" lang="en-GB"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MS MinNew Roman"/>
                        </a:rPr>
                        <a:t>Post Traumatic Stress Disorder (PTSD):</a:t>
                      </a:r>
                      <a:r>
                        <a:rPr kumimoji="0" lang="en-US" sz="1400" b="0" i="0" u="none" strike="noStrike" cap="none" normalizeH="0" baseline="0" dirty="0">
                          <a:ln>
                            <a:noFill/>
                          </a:ln>
                          <a:solidFill>
                            <a:srgbClr val="3B342F"/>
                          </a:solidFill>
                          <a:effectLst/>
                          <a:latin typeface="Arial" pitchFamily="34" charset="0"/>
                          <a:ea typeface="MS MinNew Roman"/>
                          <a:cs typeface="MS MinNew Roman"/>
                        </a:rPr>
                        <a:t> Trauma-focused CBT, EMDR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MS MinNew Roman"/>
                        </a:rPr>
                        <a:t>Health Anxiety:</a:t>
                      </a:r>
                      <a:r>
                        <a:rPr kumimoji="0" lang="en-US" sz="1400" b="0" i="0" u="none" strike="noStrike" cap="none" normalizeH="0" baseline="0" dirty="0">
                          <a:ln>
                            <a:noFill/>
                          </a:ln>
                          <a:solidFill>
                            <a:srgbClr val="3B342F"/>
                          </a:solidFill>
                          <a:effectLst/>
                          <a:latin typeface="Arial" pitchFamily="34" charset="0"/>
                          <a:ea typeface="MS MinNew Roman"/>
                          <a:cs typeface="MS MinNew Roman"/>
                        </a:rPr>
                        <a:t> CBT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MS MinNew Roman"/>
                        </a:rPr>
                        <a:t>Unresolved Bereavement</a:t>
                      </a:r>
                      <a:r>
                        <a:rPr kumimoji="0" lang="en-US" sz="1400" b="0" i="0" u="none" strike="noStrike" cap="none" normalizeH="0" baseline="0" dirty="0">
                          <a:ln>
                            <a:noFill/>
                          </a:ln>
                          <a:solidFill>
                            <a:srgbClr val="3B342F"/>
                          </a:solidFill>
                          <a:effectLst/>
                          <a:latin typeface="Arial" pitchFamily="34" charset="0"/>
                          <a:ea typeface="MS MinNew Roman"/>
                          <a:cs typeface="MS MinNew Roman"/>
                        </a:rPr>
                        <a:t>: Counselling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MS MinNew Roman"/>
                        </a:rPr>
                        <a:t>Phobias:</a:t>
                      </a:r>
                      <a:r>
                        <a:rPr kumimoji="0" lang="en-US" sz="1400" b="0" i="0" u="none" strike="noStrike" cap="none" normalizeH="0" baseline="0" dirty="0">
                          <a:ln>
                            <a:noFill/>
                          </a:ln>
                          <a:solidFill>
                            <a:srgbClr val="3B342F"/>
                          </a:solidFill>
                          <a:effectLst/>
                          <a:latin typeface="Arial" pitchFamily="34" charset="0"/>
                          <a:ea typeface="MS MinNew Roman"/>
                          <a:cs typeface="MS MinNew Roman"/>
                        </a:rPr>
                        <a:t> CBT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3B342F"/>
                          </a:solidFill>
                          <a:effectLst/>
                          <a:latin typeface="Arial" pitchFamily="34" charset="0"/>
                          <a:ea typeface="MS MinNew Roman"/>
                          <a:cs typeface="MS MinNew Roman"/>
                        </a:rPr>
                        <a:t>Social Anxiety</a:t>
                      </a:r>
                      <a:r>
                        <a:rPr kumimoji="0" lang="en-US" sz="1400" b="0" i="0" u="none" strike="noStrike" cap="none" normalizeH="0" baseline="0" dirty="0">
                          <a:ln>
                            <a:noFill/>
                          </a:ln>
                          <a:solidFill>
                            <a:srgbClr val="3B342F"/>
                          </a:solidFill>
                          <a:effectLst/>
                          <a:latin typeface="Arial" pitchFamily="34" charset="0"/>
                          <a:ea typeface="MS MinNew Roman"/>
                          <a:cs typeface="MS MinNew Roman"/>
                        </a:rPr>
                        <a:t>: CBT</a:t>
                      </a:r>
                      <a:endParaRPr kumimoji="0" lang="en-GB" sz="1400" b="0" i="0" u="none" strike="noStrike" cap="none" normalizeH="0" baseline="0" dirty="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564B42"/>
                      </a:solidFill>
                      <a:prstDash val="solid"/>
                      <a:round/>
                      <a:headEnd type="none" w="med" len="med"/>
                      <a:tailEnd type="none" w="med" len="med"/>
                    </a:lnL>
                    <a:lnR w="12700" cap="flat" cmpd="sng" algn="ctr">
                      <a:solidFill>
                        <a:srgbClr val="564B42"/>
                      </a:solidFill>
                      <a:prstDash val="solid"/>
                      <a:round/>
                      <a:headEnd type="none" w="med" len="med"/>
                      <a:tailEnd type="none" w="med" len="med"/>
                    </a:lnR>
                    <a:lnT w="12700" cap="flat" cmpd="sng" algn="ctr">
                      <a:solidFill>
                        <a:srgbClr val="564B42"/>
                      </a:solidFill>
                      <a:prstDash val="solid"/>
                      <a:round/>
                      <a:headEnd type="none" w="med" len="med"/>
                      <a:tailEnd type="none" w="med" len="med"/>
                    </a:lnT>
                    <a:lnB w="12700" cap="flat" cmpd="sng" algn="ctr">
                      <a:solidFill>
                        <a:srgbClr val="564B4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854608257"/>
                  </a:ext>
                </a:extLst>
              </a:tr>
            </a:tbl>
          </a:graphicData>
        </a:graphic>
      </p:graphicFrame>
      <p:pic>
        <p:nvPicPr>
          <p:cNvPr id="5" name="Picture 4" descr="Depression.png">
            <a:extLst>
              <a:ext uri="{FF2B5EF4-FFF2-40B4-BE49-F238E27FC236}">
                <a16:creationId xmlns:a16="http://schemas.microsoft.com/office/drawing/2014/main" id="{28217EFB-B673-E511-2F50-3DC20CD02FCA}"/>
              </a:ext>
            </a:extLst>
          </p:cNvPr>
          <p:cNvPicPr>
            <a:picLocks noChangeAspect="1"/>
          </p:cNvPicPr>
          <p:nvPr/>
        </p:nvPicPr>
        <p:blipFill>
          <a:blip r:embed="rId2"/>
          <a:stretch>
            <a:fillRect/>
          </a:stretch>
        </p:blipFill>
        <p:spPr>
          <a:xfrm>
            <a:off x="437321" y="157860"/>
            <a:ext cx="772487" cy="1012082"/>
          </a:xfrm>
          <a:prstGeom prst="rect">
            <a:avLst/>
          </a:prstGeom>
        </p:spPr>
      </p:pic>
    </p:spTree>
    <p:extLst>
      <p:ext uri="{BB962C8B-B14F-4D97-AF65-F5344CB8AC3E}">
        <p14:creationId xmlns:p14="http://schemas.microsoft.com/office/powerpoint/2010/main" val="159020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9E96-13C3-7FCF-9F5C-774CB86E2A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7419DF-1A2B-8D8E-E00E-FCBC4930A8EB}"/>
              </a:ext>
            </a:extLst>
          </p:cNvPr>
          <p:cNvSpPr txBox="1"/>
          <p:nvPr/>
        </p:nvSpPr>
        <p:spPr>
          <a:xfrm>
            <a:off x="332390" y="1680898"/>
            <a:ext cx="8443861" cy="3693319"/>
          </a:xfrm>
          <a:prstGeom prst="rect">
            <a:avLst/>
          </a:prstGeom>
          <a:noFill/>
        </p:spPr>
        <p:txBody>
          <a:bodyPr wrap="square" rtlCol="0">
            <a:spAutoFit/>
          </a:bodyPr>
          <a:lstStyle/>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Referrals come from GP’s, any associated professional and self-referral.</a:t>
            </a:r>
          </a:p>
          <a:p>
            <a:pPr marL="285750" indent="-285750">
              <a:buClr>
                <a:srgbClr val="00A499"/>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Clients can be advised of / directed to the BTT website and make a self-referral (this will soon be AI-led)</a:t>
            </a:r>
          </a:p>
          <a:p>
            <a:pPr marL="285750" indent="-285750">
              <a:buClr>
                <a:srgbClr val="00A499"/>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We work collaboratively with other mental health services in Barnsley, as well as the ICU unit at Barnsley Hospital NHS Foundation Trust, where we offer therapy and support to clients and staff</a:t>
            </a:r>
          </a:p>
          <a:p>
            <a:pPr marL="285750" indent="-285750">
              <a:buClr>
                <a:srgbClr val="00A499"/>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We work jointly with Barnsley College where we offer a full Talking Therapies service to students aged 16+ and staff members</a:t>
            </a:r>
          </a:p>
          <a:p>
            <a:pPr>
              <a:buClr>
                <a:srgbClr val="00A499"/>
              </a:buClr>
            </a:pPr>
            <a:endParaRPr lang="en-GB" dirty="0">
              <a:latin typeface="Arial" panose="020B0604020202020204" pitchFamily="34" charset="0"/>
              <a:cs typeface="Arial" panose="020B0604020202020204" pitchFamily="34" charset="0"/>
            </a:endParaRPr>
          </a:p>
          <a:p>
            <a:pPr marL="285750" indent="-285750">
              <a:buClr>
                <a:srgbClr val="00A499"/>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735313-AA52-6B90-0465-1AADB918A931}"/>
              </a:ext>
            </a:extLst>
          </p:cNvPr>
          <p:cNvSpPr txBox="1"/>
          <p:nvPr/>
        </p:nvSpPr>
        <p:spPr>
          <a:xfrm>
            <a:off x="332389" y="1158099"/>
            <a:ext cx="5780175"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Where referrals come from</a:t>
            </a:r>
          </a:p>
        </p:txBody>
      </p:sp>
      <p:pic>
        <p:nvPicPr>
          <p:cNvPr id="2" name="Picture 6" descr="K:\Communications\Design\Logos and icons\icons\New icons\CPA.png">
            <a:extLst>
              <a:ext uri="{FF2B5EF4-FFF2-40B4-BE49-F238E27FC236}">
                <a16:creationId xmlns:a16="http://schemas.microsoft.com/office/drawing/2014/main" id="{A7166488-E052-0F10-9AF7-381CA3356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90" y="136119"/>
            <a:ext cx="1092438" cy="102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0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708F-B189-168E-4D04-61F4A7D06F4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3E8093D-9372-6CA5-73F6-A1460148E820}"/>
              </a:ext>
            </a:extLst>
          </p:cNvPr>
          <p:cNvSpPr txBox="1"/>
          <p:nvPr/>
        </p:nvSpPr>
        <p:spPr>
          <a:xfrm>
            <a:off x="332389" y="1158099"/>
            <a:ext cx="5780175"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What happens next?</a:t>
            </a:r>
          </a:p>
        </p:txBody>
      </p:sp>
      <p:pic>
        <p:nvPicPr>
          <p:cNvPr id="2" name="Picture 6" descr="K:\Communications\Design\Logos and icons\icons\New icons\CPA.png">
            <a:extLst>
              <a:ext uri="{FF2B5EF4-FFF2-40B4-BE49-F238E27FC236}">
                <a16:creationId xmlns:a16="http://schemas.microsoft.com/office/drawing/2014/main" id="{643A2B82-1A56-8AAE-2B7F-8DE41BFD8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90" y="136119"/>
            <a:ext cx="1092438" cy="1021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02D7CF-72B0-6859-A91E-BDE0A0B44A7D}"/>
              </a:ext>
            </a:extLst>
          </p:cNvPr>
          <p:cNvSpPr txBox="1"/>
          <p:nvPr/>
        </p:nvSpPr>
        <p:spPr>
          <a:xfrm>
            <a:off x="332390" y="1611746"/>
            <a:ext cx="8479220"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After referral</a:t>
            </a:r>
            <a:r>
              <a:rPr lang="en-GB" sz="24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32FAA11D-4184-F324-766B-EA128BFF14F4}"/>
              </a:ext>
            </a:extLst>
          </p:cNvPr>
          <p:cNvSpPr txBox="1"/>
          <p:nvPr/>
        </p:nvSpPr>
        <p:spPr>
          <a:xfrm>
            <a:off x="427383" y="2134966"/>
            <a:ext cx="8384227" cy="1754326"/>
          </a:xfrm>
          <a:prstGeom prst="rect">
            <a:avLst/>
          </a:prstGeom>
          <a:noFill/>
        </p:spPr>
        <p:txBody>
          <a:bodyPr wrap="square">
            <a:spAutoFit/>
          </a:bodyPr>
          <a:lstStyle/>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Clients' needs are identified on referral and any potential high risks will be triaged by a duty clinician. Onward referral may be made at this point, if required</a:t>
            </a:r>
          </a:p>
          <a:p>
            <a:pPr>
              <a:buClr>
                <a:srgbClr val="00A499"/>
              </a:buClr>
            </a:pPr>
            <a:endParaRPr lang="en-GB" dirty="0">
              <a:latin typeface="Arial" panose="020B0604020202020204" pitchFamily="34" charset="0"/>
              <a:cs typeface="Arial" panose="020B0604020202020204" pitchFamily="34" charset="0"/>
            </a:endParaRP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Clients are given access to ‘choose and book’ for a suitable 60-minute phone-based screening assessment within 1 week</a:t>
            </a:r>
          </a:p>
        </p:txBody>
      </p:sp>
    </p:spTree>
    <p:extLst>
      <p:ext uri="{BB962C8B-B14F-4D97-AF65-F5344CB8AC3E}">
        <p14:creationId xmlns:p14="http://schemas.microsoft.com/office/powerpoint/2010/main" val="429084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09BE4-23E7-C430-37F3-F3523B37D0F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F6F7D6E-0B78-E779-3979-3C68D6F816E8}"/>
              </a:ext>
            </a:extLst>
          </p:cNvPr>
          <p:cNvSpPr txBox="1"/>
          <p:nvPr/>
        </p:nvSpPr>
        <p:spPr>
          <a:xfrm>
            <a:off x="332389" y="1158099"/>
            <a:ext cx="5780175" cy="523220"/>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What happens next?</a:t>
            </a:r>
          </a:p>
        </p:txBody>
      </p:sp>
      <p:pic>
        <p:nvPicPr>
          <p:cNvPr id="2" name="Picture 6" descr="K:\Communications\Design\Logos and icons\icons\New icons\CPA.png">
            <a:extLst>
              <a:ext uri="{FF2B5EF4-FFF2-40B4-BE49-F238E27FC236}">
                <a16:creationId xmlns:a16="http://schemas.microsoft.com/office/drawing/2014/main" id="{88C057A9-CDB7-71D0-0F8B-2306DFF9D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90" y="136119"/>
            <a:ext cx="1092438" cy="1021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25C8BE-D124-4852-328C-44FF9ACF5566}"/>
              </a:ext>
            </a:extLst>
          </p:cNvPr>
          <p:cNvSpPr txBox="1"/>
          <p:nvPr/>
        </p:nvSpPr>
        <p:spPr>
          <a:xfrm>
            <a:off x="332390" y="1611746"/>
            <a:ext cx="8479220"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After assessment</a:t>
            </a:r>
            <a:r>
              <a:rPr lang="en-GB" sz="24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4E54C463-4F44-E467-A958-B4657E655C12}"/>
              </a:ext>
            </a:extLst>
          </p:cNvPr>
          <p:cNvSpPr txBox="1"/>
          <p:nvPr/>
        </p:nvSpPr>
        <p:spPr>
          <a:xfrm>
            <a:off x="427383" y="2134966"/>
            <a:ext cx="8384227" cy="2585323"/>
          </a:xfrm>
          <a:prstGeom prst="rect">
            <a:avLst/>
          </a:prstGeom>
          <a:noFill/>
        </p:spPr>
        <p:txBody>
          <a:bodyPr wrap="square">
            <a:spAutoFit/>
          </a:bodyPr>
          <a:lstStyle/>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Clients are considered for Talking Therapies treatment, as defined previously in the stepped care model</a:t>
            </a:r>
          </a:p>
          <a:p>
            <a:pPr marL="285750" indent="-285750">
              <a:buClr>
                <a:srgbClr val="00A499"/>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Access to online </a:t>
            </a:r>
            <a:r>
              <a:rPr lang="en-GB" dirty="0" err="1">
                <a:latin typeface="Arial" panose="020B0604020202020204" pitchFamily="34" charset="0"/>
                <a:cs typeface="Arial" panose="020B0604020202020204" pitchFamily="34" charset="0"/>
              </a:rPr>
              <a:t>cCBT</a:t>
            </a:r>
            <a:r>
              <a:rPr lang="en-GB" dirty="0">
                <a:latin typeface="Arial" panose="020B0604020202020204" pitchFamily="34" charset="0"/>
                <a:cs typeface="Arial" panose="020B0604020202020204" pitchFamily="34" charset="0"/>
              </a:rPr>
              <a:t>, alternatively a psychoeducational course </a:t>
            </a:r>
          </a:p>
          <a:p>
            <a:pPr>
              <a:buClr>
                <a:srgbClr val="00A499"/>
              </a:buClr>
            </a:pPr>
            <a:endParaRPr lang="en-GB" dirty="0">
              <a:latin typeface="Arial" panose="020B0604020202020204" pitchFamily="34" charset="0"/>
              <a:cs typeface="Arial" panose="020B0604020202020204" pitchFamily="34" charset="0"/>
            </a:endParaRP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Signposting and/or referrals made to other services e.g. Social Prescribing, BSARCS, IDAS, CAB, Social Care, Barnsley Bereavement, Recovery College, Drugs and alcohol services, and any other 3rd sector services as appropriate to clients' needs</a:t>
            </a:r>
          </a:p>
        </p:txBody>
      </p:sp>
    </p:spTree>
    <p:extLst>
      <p:ext uri="{BB962C8B-B14F-4D97-AF65-F5344CB8AC3E}">
        <p14:creationId xmlns:p14="http://schemas.microsoft.com/office/powerpoint/2010/main" val="407900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A1F21-8329-E254-453F-99DF993B827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16DBB13-2CA9-31FC-09D9-459C29DD483D}"/>
              </a:ext>
            </a:extLst>
          </p:cNvPr>
          <p:cNvSpPr txBox="1"/>
          <p:nvPr/>
        </p:nvSpPr>
        <p:spPr>
          <a:xfrm>
            <a:off x="332389" y="1158099"/>
            <a:ext cx="6356646" cy="954107"/>
          </a:xfrm>
          <a:prstGeom prst="rect">
            <a:avLst/>
          </a:prstGeom>
          <a:noFill/>
        </p:spPr>
        <p:txBody>
          <a:bodyPr wrap="square">
            <a:spAutoFit/>
          </a:bodyPr>
          <a:lstStyle/>
          <a:p>
            <a:r>
              <a:rPr lang="en-GB" sz="2800" dirty="0">
                <a:solidFill>
                  <a:srgbClr val="0072CE"/>
                </a:solidFill>
                <a:latin typeface="Arial Black" panose="020B0A04020102020204" pitchFamily="34" charset="0"/>
                <a:cs typeface="Arial" panose="020B0604020202020204" pitchFamily="34" charset="0"/>
              </a:rPr>
              <a:t>Long term conditions and anxiety and depression</a:t>
            </a:r>
          </a:p>
        </p:txBody>
      </p:sp>
      <p:sp>
        <p:nvSpPr>
          <p:cNvPr id="7" name="TextBox 6">
            <a:extLst>
              <a:ext uri="{FF2B5EF4-FFF2-40B4-BE49-F238E27FC236}">
                <a16:creationId xmlns:a16="http://schemas.microsoft.com/office/drawing/2014/main" id="{31C75927-8735-DE19-0219-356858B7F88E}"/>
              </a:ext>
            </a:extLst>
          </p:cNvPr>
          <p:cNvSpPr txBox="1"/>
          <p:nvPr/>
        </p:nvSpPr>
        <p:spPr>
          <a:xfrm>
            <a:off x="332391" y="2134966"/>
            <a:ext cx="8479220" cy="2862322"/>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We understand the correlation between physical and mental health and we want to ensure parity of esteem when working with all clients.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Staff trained to work with depression and anxiety alongside physical long term health conditions e.g. (not exhaustive list):</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Diabetes    </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Cardiovascular disease </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Respiratory disease </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Medically unexplained symptoms </a:t>
            </a:r>
          </a:p>
          <a:p>
            <a:pPr marL="285750" indent="-285750">
              <a:buClr>
                <a:srgbClr val="00A499"/>
              </a:buClr>
              <a:buFont typeface="Arial" panose="020B0604020202020204" pitchFamily="34" charset="0"/>
              <a:buChar char="•"/>
            </a:pPr>
            <a:r>
              <a:rPr lang="en-GB" dirty="0">
                <a:latin typeface="Arial" panose="020B0604020202020204" pitchFamily="34" charset="0"/>
                <a:cs typeface="Arial" panose="020B0604020202020204" pitchFamily="34" charset="0"/>
              </a:rPr>
              <a:t>Persistent Pain</a:t>
            </a:r>
          </a:p>
        </p:txBody>
      </p:sp>
      <p:pic>
        <p:nvPicPr>
          <p:cNvPr id="3" name="Picture 7" descr="K:\Communications\Design\Logos and icons\icons\New icons\Physical health.png">
            <a:extLst>
              <a:ext uri="{FF2B5EF4-FFF2-40B4-BE49-F238E27FC236}">
                <a16:creationId xmlns:a16="http://schemas.microsoft.com/office/drawing/2014/main" id="{E76CCE86-0AC8-CC99-D444-7C921CAD7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633" y="105172"/>
            <a:ext cx="839051" cy="10529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1AD6F477-8B65-1D24-27EF-1E665A6548C1}"/>
              </a:ext>
            </a:extLst>
          </p:cNvPr>
          <p:cNvPicPr>
            <a:picLocks noChangeAspect="1"/>
          </p:cNvPicPr>
          <p:nvPr/>
        </p:nvPicPr>
        <p:blipFill>
          <a:blip r:embed="rId3"/>
          <a:stretch>
            <a:fillRect/>
          </a:stretch>
        </p:blipFill>
        <p:spPr>
          <a:xfrm>
            <a:off x="406978" y="234040"/>
            <a:ext cx="674310" cy="852150"/>
          </a:xfrm>
          <a:prstGeom prst="rect">
            <a:avLst/>
          </a:prstGeom>
        </p:spPr>
      </p:pic>
    </p:spTree>
    <p:extLst>
      <p:ext uri="{BB962C8B-B14F-4D97-AF65-F5344CB8AC3E}">
        <p14:creationId xmlns:p14="http://schemas.microsoft.com/office/powerpoint/2010/main" val="956416285"/>
      </p:ext>
    </p:extLst>
  </p:cSld>
  <p:clrMapOvr>
    <a:masterClrMapping/>
  </p:clrMapOvr>
</p:sld>
</file>

<file path=ppt/theme/theme1.xml><?xml version="1.0" encoding="utf-8"?>
<a:theme xmlns:a="http://schemas.openxmlformats.org/drawingml/2006/main" name="Office Theme">
  <a:themeElements>
    <a:clrScheme name="Talking Therapies colours">
      <a:dk1>
        <a:srgbClr val="000000"/>
      </a:dk1>
      <a:lt1>
        <a:srgbClr val="FFFFFF"/>
      </a:lt1>
      <a:dk2>
        <a:srgbClr val="0563C1"/>
      </a:dk2>
      <a:lt2>
        <a:srgbClr val="00A499"/>
      </a:lt2>
      <a:accent1>
        <a:srgbClr val="330072"/>
      </a:accent1>
      <a:accent2>
        <a:srgbClr val="E8EDEE"/>
      </a:accent2>
      <a:accent3>
        <a:srgbClr val="000000"/>
      </a:accent3>
      <a:accent4>
        <a:srgbClr val="FFFFFF"/>
      </a:accent4>
      <a:accent5>
        <a:srgbClr val="0563C1"/>
      </a:accent5>
      <a:accent6>
        <a:srgbClr val="00A9CE"/>
      </a:accent6>
      <a:hlink>
        <a:srgbClr val="330072"/>
      </a:hlink>
      <a:folHlink>
        <a:srgbClr val="E8ED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9d70efa-cf0d-4760-b298-15933b01a82c">ZEXKAYJVUWQ7-106-241</_dlc_DocId>
    <_dlc_DocIdUrl xmlns="e9d70efa-cf0d-4760-b298-15933b01a82c">
      <Url>https://swyt.sharepoint.com/sites/Intranet/communications/_layouts/15/DocIdRedir.aspx?ID=ZEXKAYJVUWQ7-106-241</Url>
      <Description>ZEXKAYJVUWQ7-106-241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C84870C64A974C905B2FF2FB0EF236" ma:contentTypeVersion="85" ma:contentTypeDescription="Create a new document." ma:contentTypeScope="" ma:versionID="213fbacdca5222d83d9bedda43a21d33">
  <xsd:schema xmlns:xsd="http://www.w3.org/2001/XMLSchema" xmlns:xs="http://www.w3.org/2001/XMLSchema" xmlns:p="http://schemas.microsoft.com/office/2006/metadata/properties" xmlns:ns2="e9d70efa-cf0d-4760-b298-15933b01a82c" xmlns:ns3="f3010c1d-a0da-4079-ae40-572bdfb9e4c0" targetNamespace="http://schemas.microsoft.com/office/2006/metadata/properties" ma:root="true" ma:fieldsID="f949691a4f73c642be21a9d24114214a" ns2:_="" ns3:_="">
    <xsd:import namespace="e9d70efa-cf0d-4760-b298-15933b01a82c"/>
    <xsd:import namespace="f3010c1d-a0da-4079-ae40-572bdfb9e4c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70efa-cf0d-4760-b298-15933b01a82c"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3010c1d-a0da-4079-ae40-572bdfb9e4c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5779B8-8C06-4649-899B-97BE88549D70}">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f3010c1d-a0da-4079-ae40-572bdfb9e4c0"/>
    <ds:schemaRef ds:uri="e9d70efa-cf0d-4760-b298-15933b01a82c"/>
    <ds:schemaRef ds:uri="http://www.w3.org/XML/1998/namespace"/>
    <ds:schemaRef ds:uri="http://purl.org/dc/dcmitype/"/>
  </ds:schemaRefs>
</ds:datastoreItem>
</file>

<file path=customXml/itemProps2.xml><?xml version="1.0" encoding="utf-8"?>
<ds:datastoreItem xmlns:ds="http://schemas.openxmlformats.org/officeDocument/2006/customXml" ds:itemID="{5D52D909-2237-4B08-96DE-A7FB73BB8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70efa-cf0d-4760-b298-15933b01a82c"/>
    <ds:schemaRef ds:uri="f3010c1d-a0da-4079-ae40-572bdfb9e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8E5660-8884-406D-B4AB-CD2357F5593E}">
  <ds:schemaRefs>
    <ds:schemaRef ds:uri="http://schemas.microsoft.com/sharepoint/events"/>
  </ds:schemaRefs>
</ds:datastoreItem>
</file>

<file path=customXml/itemProps4.xml><?xml version="1.0" encoding="utf-8"?>
<ds:datastoreItem xmlns:ds="http://schemas.openxmlformats.org/officeDocument/2006/customXml" ds:itemID="{17A266EE-DB4C-47F0-B29A-0E122354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1845</TotalTime>
  <Words>1682</Words>
  <Application>Microsoft Office PowerPoint</Application>
  <PresentationFormat>On-screen Show (4:3)</PresentationFormat>
  <Paragraphs>216</Paragraphs>
  <Slides>18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Black</vt:lpstr>
      <vt:lpstr>Calibri</vt:lpstr>
      <vt:lpstr>Helvetica</vt:lpstr>
      <vt:lpstr>Roboto</vt:lpstr>
      <vt:lpstr>Times New Roman</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Manifest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Senior</dc:creator>
  <cp:lastModifiedBy>SMITH, Emma (BHF LUNDWOOD SURGERY)</cp:lastModifiedBy>
  <cp:revision>109</cp:revision>
  <dcterms:created xsi:type="dcterms:W3CDTF">2017-07-06T10:37:22Z</dcterms:created>
  <dcterms:modified xsi:type="dcterms:W3CDTF">2024-07-11T14:09:13Z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0x010100E7C84870C64A974C905B2FF2FB0EF236</vt:lpwstr>
  </property>
  <property fmtid="{D5CDD505-2E9C-101B-9397-08002B2CF9AE}" pid="3" name="_dlc_DocIdItemGuid">
    <vt:lpwstr>c66aad78-970b-4666-a6a1-a49b24c763f6</vt:lpwstr>
  </property>
</Properties>
</file>