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60" r:id="rId4"/>
    <p:sldId id="261" r:id="rId5"/>
    <p:sldId id="268" r:id="rId6"/>
    <p:sldId id="269" r:id="rId7"/>
    <p:sldId id="270" r:id="rId8"/>
    <p:sldId id="271" r:id="rId9"/>
    <p:sldId id="272" r:id="rId10"/>
    <p:sldId id="273" r:id="rId11"/>
    <p:sldId id="262" r:id="rId12"/>
    <p:sldId id="263" r:id="rId13"/>
    <p:sldId id="264" r:id="rId14"/>
    <p:sldId id="267" r:id="rId15"/>
    <p:sldId id="265" r:id="rId16"/>
    <p:sldId id="266" r:id="rId17"/>
    <p:sldId id="25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C0DF"/>
    <a:srgbClr val="1D1D1B"/>
    <a:srgbClr val="E355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4640"/>
  </p:normalViewPr>
  <p:slideViewPr>
    <p:cSldViewPr snapToGrid="0" snapToObjects="1">
      <p:cViewPr varScale="1">
        <p:scale>
          <a:sx n="59" d="100"/>
          <a:sy n="59" d="100"/>
        </p:scale>
        <p:origin x="156"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DA54C-349D-EA4C-8D76-FE06585198B9}" type="datetimeFigureOut">
              <a:rPr lang="en-US" smtClean="0"/>
              <a:t>7/12/2024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672C4B-2AF4-6348-824C-6806DAA96806}" type="slidenum">
              <a:rPr lang="en-US" smtClean="0"/>
              <a:t>‹#›</a:t>
            </a:fld>
            <a:endParaRPr lang="en-US"/>
          </a:p>
        </p:txBody>
      </p:sp>
    </p:spTree>
    <p:extLst>
      <p:ext uri="{BB962C8B-B14F-4D97-AF65-F5344CB8AC3E}">
        <p14:creationId xmlns:p14="http://schemas.microsoft.com/office/powerpoint/2010/main" val="258684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Where possible these patients should be referred to the phlebotomy service at the glassworks or hospital. We are often asked about bloods for QOF – the requirement here is to organise the test not perform 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There is very clear guidance from NHSE that is clear this should be available for GPs to book via </a:t>
            </a:r>
            <a:r>
              <a:rPr lang="en-GB" sz="1200" kern="100" dirty="0" err="1">
                <a:effectLst/>
                <a:latin typeface="Calibri" panose="020F0502020204030204" pitchFamily="34" charset="0"/>
                <a:ea typeface="Calibri" panose="020F0502020204030204" pitchFamily="34" charset="0"/>
                <a:cs typeface="Times New Roman" panose="02020603050405020304" pitchFamily="18" charset="0"/>
              </a:rPr>
              <a:t>eRS</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The hospital is accepting referrals for spirometry and we would encourage practices to use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many areas have an ECG locally commissioned service, providing ECGs does not form part of essential services and where possible these patients should be referred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Providing recall for PSA testing under the direction of the hospital should have a formal, funded shared care arrangement. There are not robust mechanisms in place to manage these patients in General Practice. The LMC has been made aware of a number of significant events concerning the follow up of PSA results, which may require actioning even when in the normal range. We do not have the infrastructure in place or the knowledge to independently decide how to manage these results. GMC guidance ‘Good medical practice’ is clear that Drs should  ‘provide a good standard of practice and care and work within competence’. Please see attached letter to serve notice to urology about accepting the care 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There is a significant level of risk in managing patients with Monoclonal gammopathy of undetermined significance. Patients are monitored due the increased risk of malignancy. Monitoring of these patients does not fall into the GMS/PMS definition of essential services, and legal advice taken by the BMA suggested GPs treating such patients are putting themselves at risk, due to their limited knowledge of the condition. All patients with MGUS should be returned to haematology for the appropriate specialist follow up. There are several examples across England of good practice such as University college London MGUS , nurse led telephone follow up clinic that utilises Nurse specialists to follow up these patients. Please see attached letter to return all patients currently under follow up for</a:t>
            </a:r>
            <a:r>
              <a:rPr lang="en-GB" sz="1050" dirty="0">
                <a:effectLst/>
              </a:rPr>
              <a:t>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C672C4B-2AF4-6348-824C-6806DAA96806}" type="slidenum">
              <a:rPr lang="en-US" smtClean="0"/>
              <a:t>12</a:t>
            </a:fld>
            <a:endParaRPr lang="en-US"/>
          </a:p>
        </p:txBody>
      </p:sp>
    </p:spTree>
    <p:extLst>
      <p:ext uri="{BB962C8B-B14F-4D97-AF65-F5344CB8AC3E}">
        <p14:creationId xmlns:p14="http://schemas.microsoft.com/office/powerpoint/2010/main" val="3973395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 Social Services Research </a:t>
            </a:r>
            <a:r>
              <a:rPr lang="en-US" dirty="0" err="1"/>
              <a:t>UnitUniversity</a:t>
            </a:r>
            <a:r>
              <a:rPr lang="en-US" dirty="0"/>
              <a:t> of Kent and University of York Research</a:t>
            </a:r>
          </a:p>
        </p:txBody>
      </p:sp>
      <p:sp>
        <p:nvSpPr>
          <p:cNvPr id="4" name="Slide Number Placeholder 3"/>
          <p:cNvSpPr>
            <a:spLocks noGrp="1"/>
          </p:cNvSpPr>
          <p:nvPr>
            <p:ph type="sldNum" sz="quarter" idx="5"/>
          </p:nvPr>
        </p:nvSpPr>
        <p:spPr/>
        <p:txBody>
          <a:bodyPr/>
          <a:lstStyle/>
          <a:p>
            <a:fld id="{AC672C4B-2AF4-6348-824C-6806DAA96806}" type="slidenum">
              <a:rPr lang="en-US" smtClean="0"/>
              <a:t>13</a:t>
            </a:fld>
            <a:endParaRPr lang="en-US"/>
          </a:p>
        </p:txBody>
      </p:sp>
    </p:spTree>
    <p:extLst>
      <p:ext uri="{BB962C8B-B14F-4D97-AF65-F5344CB8AC3E}">
        <p14:creationId xmlns:p14="http://schemas.microsoft.com/office/powerpoint/2010/main" val="4273391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 Social Services Research Unit University of Kent and University of York Research</a:t>
            </a:r>
          </a:p>
        </p:txBody>
      </p:sp>
      <p:sp>
        <p:nvSpPr>
          <p:cNvPr id="4" name="Slide Number Placeholder 3"/>
          <p:cNvSpPr>
            <a:spLocks noGrp="1"/>
          </p:cNvSpPr>
          <p:nvPr>
            <p:ph type="sldNum" sz="quarter" idx="5"/>
          </p:nvPr>
        </p:nvSpPr>
        <p:spPr/>
        <p:txBody>
          <a:bodyPr/>
          <a:lstStyle/>
          <a:p>
            <a:fld id="{AC672C4B-2AF4-6348-824C-6806DAA96806}" type="slidenum">
              <a:rPr lang="en-US" smtClean="0"/>
              <a:t>14</a:t>
            </a:fld>
            <a:endParaRPr lang="en-US"/>
          </a:p>
        </p:txBody>
      </p:sp>
    </p:spTree>
    <p:extLst>
      <p:ext uri="{BB962C8B-B14F-4D97-AF65-F5344CB8AC3E}">
        <p14:creationId xmlns:p14="http://schemas.microsoft.com/office/powerpoint/2010/main" val="2579621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B3C97-8792-CC4A-BDFD-989D8D3763B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23DE1A0-BB3B-6046-BAA3-F0BD5849B5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2295825-C532-8E4C-9AD0-D49C9A54FBA0}"/>
              </a:ext>
            </a:extLst>
          </p:cNvPr>
          <p:cNvSpPr>
            <a:spLocks noGrp="1"/>
          </p:cNvSpPr>
          <p:nvPr>
            <p:ph type="dt" sz="half" idx="10"/>
          </p:nvPr>
        </p:nvSpPr>
        <p:spPr/>
        <p:txBody>
          <a:bodyPr/>
          <a:lstStyle/>
          <a:p>
            <a:fld id="{51B2BD1D-37F6-5C43-8B43-E748F1AB9405}" type="datetimeFigureOut">
              <a:rPr lang="en-US" smtClean="0"/>
              <a:t>7/12/2024</a:t>
            </a:fld>
            <a:endParaRPr lang="en-US"/>
          </a:p>
        </p:txBody>
      </p:sp>
      <p:sp>
        <p:nvSpPr>
          <p:cNvPr id="5" name="Footer Placeholder 4">
            <a:extLst>
              <a:ext uri="{FF2B5EF4-FFF2-40B4-BE49-F238E27FC236}">
                <a16:creationId xmlns:a16="http://schemas.microsoft.com/office/drawing/2014/main" id="{CC7C926C-8666-6647-A696-5A5090626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99F1F-5752-BA41-A3F5-348872913504}"/>
              </a:ext>
            </a:extLst>
          </p:cNvPr>
          <p:cNvSpPr>
            <a:spLocks noGrp="1"/>
          </p:cNvSpPr>
          <p:nvPr>
            <p:ph type="sldNum" sz="quarter" idx="12"/>
          </p:nvPr>
        </p:nvSpPr>
        <p:spPr/>
        <p:txBody>
          <a:bodyPr/>
          <a:lstStyle/>
          <a:p>
            <a:fld id="{9230144F-31E2-D24E-A04B-4F2940DABF53}" type="slidenum">
              <a:rPr lang="en-US" smtClean="0"/>
              <a:t>‹#›</a:t>
            </a:fld>
            <a:endParaRPr lang="en-US"/>
          </a:p>
        </p:txBody>
      </p:sp>
    </p:spTree>
    <p:extLst>
      <p:ext uri="{BB962C8B-B14F-4D97-AF65-F5344CB8AC3E}">
        <p14:creationId xmlns:p14="http://schemas.microsoft.com/office/powerpoint/2010/main" val="4183231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9A71-B94C-6045-A427-90092AA495E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050327B-DAE9-E24E-9030-3C8BC6E1074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032D5D-6E12-5D47-AF58-F7775507CBC3}"/>
              </a:ext>
            </a:extLst>
          </p:cNvPr>
          <p:cNvSpPr>
            <a:spLocks noGrp="1"/>
          </p:cNvSpPr>
          <p:nvPr>
            <p:ph type="dt" sz="half" idx="10"/>
          </p:nvPr>
        </p:nvSpPr>
        <p:spPr/>
        <p:txBody>
          <a:bodyPr/>
          <a:lstStyle/>
          <a:p>
            <a:fld id="{51B2BD1D-37F6-5C43-8B43-E748F1AB9405}" type="datetimeFigureOut">
              <a:rPr lang="en-US" smtClean="0"/>
              <a:t>7/12/2024</a:t>
            </a:fld>
            <a:endParaRPr lang="en-US"/>
          </a:p>
        </p:txBody>
      </p:sp>
      <p:sp>
        <p:nvSpPr>
          <p:cNvPr id="5" name="Footer Placeholder 4">
            <a:extLst>
              <a:ext uri="{FF2B5EF4-FFF2-40B4-BE49-F238E27FC236}">
                <a16:creationId xmlns:a16="http://schemas.microsoft.com/office/drawing/2014/main" id="{86C6B85F-C3A2-5B4A-B8A0-B2120C75A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C83ECC-E8C9-4F43-A088-6C0EE6A4EE1B}"/>
              </a:ext>
            </a:extLst>
          </p:cNvPr>
          <p:cNvSpPr>
            <a:spLocks noGrp="1"/>
          </p:cNvSpPr>
          <p:nvPr>
            <p:ph type="sldNum" sz="quarter" idx="12"/>
          </p:nvPr>
        </p:nvSpPr>
        <p:spPr/>
        <p:txBody>
          <a:bodyPr/>
          <a:lstStyle/>
          <a:p>
            <a:fld id="{9230144F-31E2-D24E-A04B-4F2940DABF53}" type="slidenum">
              <a:rPr lang="en-US" smtClean="0"/>
              <a:t>‹#›</a:t>
            </a:fld>
            <a:endParaRPr lang="en-US"/>
          </a:p>
        </p:txBody>
      </p:sp>
    </p:spTree>
    <p:extLst>
      <p:ext uri="{BB962C8B-B14F-4D97-AF65-F5344CB8AC3E}">
        <p14:creationId xmlns:p14="http://schemas.microsoft.com/office/powerpoint/2010/main" val="1484705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62DB58-3E3F-2149-8C92-B7918082F77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70BABCB-D3E7-A445-AB2A-E1BDFCAB711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7247DB-3452-464D-9605-221F2B0B751B}"/>
              </a:ext>
            </a:extLst>
          </p:cNvPr>
          <p:cNvSpPr>
            <a:spLocks noGrp="1"/>
          </p:cNvSpPr>
          <p:nvPr>
            <p:ph type="dt" sz="half" idx="10"/>
          </p:nvPr>
        </p:nvSpPr>
        <p:spPr/>
        <p:txBody>
          <a:bodyPr/>
          <a:lstStyle/>
          <a:p>
            <a:fld id="{51B2BD1D-37F6-5C43-8B43-E748F1AB9405}" type="datetimeFigureOut">
              <a:rPr lang="en-US" smtClean="0"/>
              <a:t>7/12/2024</a:t>
            </a:fld>
            <a:endParaRPr lang="en-US"/>
          </a:p>
        </p:txBody>
      </p:sp>
      <p:sp>
        <p:nvSpPr>
          <p:cNvPr id="5" name="Footer Placeholder 4">
            <a:extLst>
              <a:ext uri="{FF2B5EF4-FFF2-40B4-BE49-F238E27FC236}">
                <a16:creationId xmlns:a16="http://schemas.microsoft.com/office/drawing/2014/main" id="{C9246E25-DF86-2E4B-9513-8EAA9D68D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CA8B0A-5055-B542-9C26-89C3EFADE055}"/>
              </a:ext>
            </a:extLst>
          </p:cNvPr>
          <p:cNvSpPr>
            <a:spLocks noGrp="1"/>
          </p:cNvSpPr>
          <p:nvPr>
            <p:ph type="sldNum" sz="quarter" idx="12"/>
          </p:nvPr>
        </p:nvSpPr>
        <p:spPr/>
        <p:txBody>
          <a:bodyPr/>
          <a:lstStyle/>
          <a:p>
            <a:fld id="{9230144F-31E2-D24E-A04B-4F2940DABF53}" type="slidenum">
              <a:rPr lang="en-US" smtClean="0"/>
              <a:t>‹#›</a:t>
            </a:fld>
            <a:endParaRPr lang="en-US"/>
          </a:p>
        </p:txBody>
      </p:sp>
    </p:spTree>
    <p:extLst>
      <p:ext uri="{BB962C8B-B14F-4D97-AF65-F5344CB8AC3E}">
        <p14:creationId xmlns:p14="http://schemas.microsoft.com/office/powerpoint/2010/main" val="328744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49DB1-3233-6E47-B9C6-A27C7C4966A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87F734C-99C2-BE4A-BB64-8C6D4D63EB1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79E6B0C-DAAF-5C4B-A503-5DC7153FF010}"/>
              </a:ext>
            </a:extLst>
          </p:cNvPr>
          <p:cNvSpPr>
            <a:spLocks noGrp="1"/>
          </p:cNvSpPr>
          <p:nvPr>
            <p:ph type="dt" sz="half" idx="10"/>
          </p:nvPr>
        </p:nvSpPr>
        <p:spPr/>
        <p:txBody>
          <a:bodyPr/>
          <a:lstStyle/>
          <a:p>
            <a:fld id="{51B2BD1D-37F6-5C43-8B43-E748F1AB9405}" type="datetimeFigureOut">
              <a:rPr lang="en-US" smtClean="0"/>
              <a:t>7/12/2024</a:t>
            </a:fld>
            <a:endParaRPr lang="en-US"/>
          </a:p>
        </p:txBody>
      </p:sp>
      <p:sp>
        <p:nvSpPr>
          <p:cNvPr id="5" name="Footer Placeholder 4">
            <a:extLst>
              <a:ext uri="{FF2B5EF4-FFF2-40B4-BE49-F238E27FC236}">
                <a16:creationId xmlns:a16="http://schemas.microsoft.com/office/drawing/2014/main" id="{BE237D57-97ED-474D-BB19-DD6E4CE941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51A1B9-37BE-044F-9E2F-EAC200DE5DF8}"/>
              </a:ext>
            </a:extLst>
          </p:cNvPr>
          <p:cNvSpPr>
            <a:spLocks noGrp="1"/>
          </p:cNvSpPr>
          <p:nvPr>
            <p:ph type="sldNum" sz="quarter" idx="12"/>
          </p:nvPr>
        </p:nvSpPr>
        <p:spPr/>
        <p:txBody>
          <a:bodyPr/>
          <a:lstStyle/>
          <a:p>
            <a:fld id="{9230144F-31E2-D24E-A04B-4F2940DABF53}" type="slidenum">
              <a:rPr lang="en-US" smtClean="0"/>
              <a:t>‹#›</a:t>
            </a:fld>
            <a:endParaRPr lang="en-US"/>
          </a:p>
        </p:txBody>
      </p:sp>
    </p:spTree>
    <p:extLst>
      <p:ext uri="{BB962C8B-B14F-4D97-AF65-F5344CB8AC3E}">
        <p14:creationId xmlns:p14="http://schemas.microsoft.com/office/powerpoint/2010/main" val="185407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19E6-7D7C-5541-B056-EA26161503C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BAA0D15-76CD-BB46-9142-D8F2AB2BF6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ECE7B3C-6D35-8E45-BACD-FF2A4FA77F4A}"/>
              </a:ext>
            </a:extLst>
          </p:cNvPr>
          <p:cNvSpPr>
            <a:spLocks noGrp="1"/>
          </p:cNvSpPr>
          <p:nvPr>
            <p:ph type="dt" sz="half" idx="10"/>
          </p:nvPr>
        </p:nvSpPr>
        <p:spPr/>
        <p:txBody>
          <a:bodyPr/>
          <a:lstStyle/>
          <a:p>
            <a:fld id="{51B2BD1D-37F6-5C43-8B43-E748F1AB9405}" type="datetimeFigureOut">
              <a:rPr lang="en-US" smtClean="0"/>
              <a:t>7/12/2024</a:t>
            </a:fld>
            <a:endParaRPr lang="en-US"/>
          </a:p>
        </p:txBody>
      </p:sp>
      <p:sp>
        <p:nvSpPr>
          <p:cNvPr id="5" name="Footer Placeholder 4">
            <a:extLst>
              <a:ext uri="{FF2B5EF4-FFF2-40B4-BE49-F238E27FC236}">
                <a16:creationId xmlns:a16="http://schemas.microsoft.com/office/drawing/2014/main" id="{AD5956D9-A587-C441-98A8-5DF393CAB7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EC22A-3533-D744-8873-929873AE2EB9}"/>
              </a:ext>
            </a:extLst>
          </p:cNvPr>
          <p:cNvSpPr>
            <a:spLocks noGrp="1"/>
          </p:cNvSpPr>
          <p:nvPr>
            <p:ph type="sldNum" sz="quarter" idx="12"/>
          </p:nvPr>
        </p:nvSpPr>
        <p:spPr/>
        <p:txBody>
          <a:bodyPr/>
          <a:lstStyle/>
          <a:p>
            <a:fld id="{9230144F-31E2-D24E-A04B-4F2940DABF53}" type="slidenum">
              <a:rPr lang="en-US" smtClean="0"/>
              <a:t>‹#›</a:t>
            </a:fld>
            <a:endParaRPr lang="en-US"/>
          </a:p>
        </p:txBody>
      </p:sp>
    </p:spTree>
    <p:extLst>
      <p:ext uri="{BB962C8B-B14F-4D97-AF65-F5344CB8AC3E}">
        <p14:creationId xmlns:p14="http://schemas.microsoft.com/office/powerpoint/2010/main" val="257369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B8534-2DC0-9B4A-B563-D416520E080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007B52D-165B-2840-AFA8-DD2CB5EF791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C84980B-C2FA-F347-80C5-2BE65066096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D65E654-BE32-BB4D-A718-091336E7BA0C}"/>
              </a:ext>
            </a:extLst>
          </p:cNvPr>
          <p:cNvSpPr>
            <a:spLocks noGrp="1"/>
          </p:cNvSpPr>
          <p:nvPr>
            <p:ph type="dt" sz="half" idx="10"/>
          </p:nvPr>
        </p:nvSpPr>
        <p:spPr/>
        <p:txBody>
          <a:bodyPr/>
          <a:lstStyle/>
          <a:p>
            <a:fld id="{51B2BD1D-37F6-5C43-8B43-E748F1AB9405}" type="datetimeFigureOut">
              <a:rPr lang="en-US" smtClean="0"/>
              <a:t>7/12/2024</a:t>
            </a:fld>
            <a:endParaRPr lang="en-US"/>
          </a:p>
        </p:txBody>
      </p:sp>
      <p:sp>
        <p:nvSpPr>
          <p:cNvPr id="6" name="Footer Placeholder 5">
            <a:extLst>
              <a:ext uri="{FF2B5EF4-FFF2-40B4-BE49-F238E27FC236}">
                <a16:creationId xmlns:a16="http://schemas.microsoft.com/office/drawing/2014/main" id="{1C3B15CD-568F-1F41-970D-9E87373F4A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A21ADC-8A73-2F46-82B9-A03C623762D6}"/>
              </a:ext>
            </a:extLst>
          </p:cNvPr>
          <p:cNvSpPr>
            <a:spLocks noGrp="1"/>
          </p:cNvSpPr>
          <p:nvPr>
            <p:ph type="sldNum" sz="quarter" idx="12"/>
          </p:nvPr>
        </p:nvSpPr>
        <p:spPr/>
        <p:txBody>
          <a:bodyPr/>
          <a:lstStyle/>
          <a:p>
            <a:fld id="{9230144F-31E2-D24E-A04B-4F2940DABF53}" type="slidenum">
              <a:rPr lang="en-US" smtClean="0"/>
              <a:t>‹#›</a:t>
            </a:fld>
            <a:endParaRPr lang="en-US"/>
          </a:p>
        </p:txBody>
      </p:sp>
    </p:spTree>
    <p:extLst>
      <p:ext uri="{BB962C8B-B14F-4D97-AF65-F5344CB8AC3E}">
        <p14:creationId xmlns:p14="http://schemas.microsoft.com/office/powerpoint/2010/main" val="1209859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05B0D-4019-A24A-8870-B7AB89FC40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741BE61-C396-DF4F-9DB7-487E05E143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391BD7B-6405-3F47-8F73-8DC12CB6F7C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FCA0B0C-203C-6840-BBAE-675C54B48A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C70EC97-25F1-8542-9A0B-A09913AB3C2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AF31454-9083-C241-8E5F-C77E83A4FBDE}"/>
              </a:ext>
            </a:extLst>
          </p:cNvPr>
          <p:cNvSpPr>
            <a:spLocks noGrp="1"/>
          </p:cNvSpPr>
          <p:nvPr>
            <p:ph type="dt" sz="half" idx="10"/>
          </p:nvPr>
        </p:nvSpPr>
        <p:spPr/>
        <p:txBody>
          <a:bodyPr/>
          <a:lstStyle/>
          <a:p>
            <a:fld id="{51B2BD1D-37F6-5C43-8B43-E748F1AB9405}" type="datetimeFigureOut">
              <a:rPr lang="en-US" smtClean="0"/>
              <a:t>7/12/2024</a:t>
            </a:fld>
            <a:endParaRPr lang="en-US"/>
          </a:p>
        </p:txBody>
      </p:sp>
      <p:sp>
        <p:nvSpPr>
          <p:cNvPr id="8" name="Footer Placeholder 7">
            <a:extLst>
              <a:ext uri="{FF2B5EF4-FFF2-40B4-BE49-F238E27FC236}">
                <a16:creationId xmlns:a16="http://schemas.microsoft.com/office/drawing/2014/main" id="{987276C4-9E40-EA44-B34C-7D6EEED8C5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8A47F9-1758-B24C-98FA-A0105462310E}"/>
              </a:ext>
            </a:extLst>
          </p:cNvPr>
          <p:cNvSpPr>
            <a:spLocks noGrp="1"/>
          </p:cNvSpPr>
          <p:nvPr>
            <p:ph type="sldNum" sz="quarter" idx="12"/>
          </p:nvPr>
        </p:nvSpPr>
        <p:spPr/>
        <p:txBody>
          <a:bodyPr/>
          <a:lstStyle/>
          <a:p>
            <a:fld id="{9230144F-31E2-D24E-A04B-4F2940DABF53}" type="slidenum">
              <a:rPr lang="en-US" smtClean="0"/>
              <a:t>‹#›</a:t>
            </a:fld>
            <a:endParaRPr lang="en-US"/>
          </a:p>
        </p:txBody>
      </p:sp>
    </p:spTree>
    <p:extLst>
      <p:ext uri="{BB962C8B-B14F-4D97-AF65-F5344CB8AC3E}">
        <p14:creationId xmlns:p14="http://schemas.microsoft.com/office/powerpoint/2010/main" val="207788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693B7-F848-7840-BCB8-D99749D7BAA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AB5403D-E365-3D47-8EAA-50FD1F16A687}"/>
              </a:ext>
            </a:extLst>
          </p:cNvPr>
          <p:cNvSpPr>
            <a:spLocks noGrp="1"/>
          </p:cNvSpPr>
          <p:nvPr>
            <p:ph type="dt" sz="half" idx="10"/>
          </p:nvPr>
        </p:nvSpPr>
        <p:spPr/>
        <p:txBody>
          <a:bodyPr/>
          <a:lstStyle/>
          <a:p>
            <a:fld id="{51B2BD1D-37F6-5C43-8B43-E748F1AB9405}" type="datetimeFigureOut">
              <a:rPr lang="en-US" smtClean="0"/>
              <a:t>7/12/2024</a:t>
            </a:fld>
            <a:endParaRPr lang="en-US"/>
          </a:p>
        </p:txBody>
      </p:sp>
      <p:sp>
        <p:nvSpPr>
          <p:cNvPr id="4" name="Footer Placeholder 3">
            <a:extLst>
              <a:ext uri="{FF2B5EF4-FFF2-40B4-BE49-F238E27FC236}">
                <a16:creationId xmlns:a16="http://schemas.microsoft.com/office/drawing/2014/main" id="{4108D792-4F25-4A4C-ADEF-16330414A9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37814C-B4E7-7348-80E0-CB51B74B2567}"/>
              </a:ext>
            </a:extLst>
          </p:cNvPr>
          <p:cNvSpPr>
            <a:spLocks noGrp="1"/>
          </p:cNvSpPr>
          <p:nvPr>
            <p:ph type="sldNum" sz="quarter" idx="12"/>
          </p:nvPr>
        </p:nvSpPr>
        <p:spPr/>
        <p:txBody>
          <a:bodyPr/>
          <a:lstStyle/>
          <a:p>
            <a:fld id="{9230144F-31E2-D24E-A04B-4F2940DABF53}" type="slidenum">
              <a:rPr lang="en-US" smtClean="0"/>
              <a:t>‹#›</a:t>
            </a:fld>
            <a:endParaRPr lang="en-US"/>
          </a:p>
        </p:txBody>
      </p:sp>
    </p:spTree>
    <p:extLst>
      <p:ext uri="{BB962C8B-B14F-4D97-AF65-F5344CB8AC3E}">
        <p14:creationId xmlns:p14="http://schemas.microsoft.com/office/powerpoint/2010/main" val="3754587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9DF82F-CDE7-8544-AE9F-D1412C91D07B}"/>
              </a:ext>
            </a:extLst>
          </p:cNvPr>
          <p:cNvSpPr>
            <a:spLocks noGrp="1"/>
          </p:cNvSpPr>
          <p:nvPr>
            <p:ph type="dt" sz="half" idx="10"/>
          </p:nvPr>
        </p:nvSpPr>
        <p:spPr/>
        <p:txBody>
          <a:bodyPr/>
          <a:lstStyle/>
          <a:p>
            <a:fld id="{51B2BD1D-37F6-5C43-8B43-E748F1AB9405}" type="datetimeFigureOut">
              <a:rPr lang="en-US" smtClean="0"/>
              <a:t>7/12/2024</a:t>
            </a:fld>
            <a:endParaRPr lang="en-US"/>
          </a:p>
        </p:txBody>
      </p:sp>
      <p:sp>
        <p:nvSpPr>
          <p:cNvPr id="3" name="Footer Placeholder 2">
            <a:extLst>
              <a:ext uri="{FF2B5EF4-FFF2-40B4-BE49-F238E27FC236}">
                <a16:creationId xmlns:a16="http://schemas.microsoft.com/office/drawing/2014/main" id="{F2E63CEC-8AF4-2C4A-BFCC-69A0727B24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C727BC-1A18-824F-A282-0DB5A77E87BF}"/>
              </a:ext>
            </a:extLst>
          </p:cNvPr>
          <p:cNvSpPr>
            <a:spLocks noGrp="1"/>
          </p:cNvSpPr>
          <p:nvPr>
            <p:ph type="sldNum" sz="quarter" idx="12"/>
          </p:nvPr>
        </p:nvSpPr>
        <p:spPr/>
        <p:txBody>
          <a:bodyPr/>
          <a:lstStyle/>
          <a:p>
            <a:fld id="{9230144F-31E2-D24E-A04B-4F2940DABF53}" type="slidenum">
              <a:rPr lang="en-US" smtClean="0"/>
              <a:t>‹#›</a:t>
            </a:fld>
            <a:endParaRPr lang="en-US"/>
          </a:p>
        </p:txBody>
      </p:sp>
    </p:spTree>
    <p:extLst>
      <p:ext uri="{BB962C8B-B14F-4D97-AF65-F5344CB8AC3E}">
        <p14:creationId xmlns:p14="http://schemas.microsoft.com/office/powerpoint/2010/main" val="2586836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8744-A3AF-7941-A724-B9401835C95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E87D1F4-4525-354E-AA4E-CF8181154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1FA6F72-99E2-A54C-9FF1-D5C875FCDD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232C693-5AC2-B94B-A7BC-7038278F3EA3}"/>
              </a:ext>
            </a:extLst>
          </p:cNvPr>
          <p:cNvSpPr>
            <a:spLocks noGrp="1"/>
          </p:cNvSpPr>
          <p:nvPr>
            <p:ph type="dt" sz="half" idx="10"/>
          </p:nvPr>
        </p:nvSpPr>
        <p:spPr/>
        <p:txBody>
          <a:bodyPr/>
          <a:lstStyle/>
          <a:p>
            <a:fld id="{51B2BD1D-37F6-5C43-8B43-E748F1AB9405}" type="datetimeFigureOut">
              <a:rPr lang="en-US" smtClean="0"/>
              <a:t>7/12/2024</a:t>
            </a:fld>
            <a:endParaRPr lang="en-US"/>
          </a:p>
        </p:txBody>
      </p:sp>
      <p:sp>
        <p:nvSpPr>
          <p:cNvPr id="6" name="Footer Placeholder 5">
            <a:extLst>
              <a:ext uri="{FF2B5EF4-FFF2-40B4-BE49-F238E27FC236}">
                <a16:creationId xmlns:a16="http://schemas.microsoft.com/office/drawing/2014/main" id="{2ED2BB9A-31D1-CF42-83B9-0D61AC1256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64F015-05E9-B648-B67E-91EFA7853B3B}"/>
              </a:ext>
            </a:extLst>
          </p:cNvPr>
          <p:cNvSpPr>
            <a:spLocks noGrp="1"/>
          </p:cNvSpPr>
          <p:nvPr>
            <p:ph type="sldNum" sz="quarter" idx="12"/>
          </p:nvPr>
        </p:nvSpPr>
        <p:spPr/>
        <p:txBody>
          <a:bodyPr/>
          <a:lstStyle/>
          <a:p>
            <a:fld id="{9230144F-31E2-D24E-A04B-4F2940DABF53}" type="slidenum">
              <a:rPr lang="en-US" smtClean="0"/>
              <a:t>‹#›</a:t>
            </a:fld>
            <a:endParaRPr lang="en-US"/>
          </a:p>
        </p:txBody>
      </p:sp>
    </p:spTree>
    <p:extLst>
      <p:ext uri="{BB962C8B-B14F-4D97-AF65-F5344CB8AC3E}">
        <p14:creationId xmlns:p14="http://schemas.microsoft.com/office/powerpoint/2010/main" val="3433540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C7BBF-E548-9A4B-BDD4-2EE837C22E2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07765BA-7089-8B4E-BC63-D41ECF3960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ADCB8F-BA50-9F49-B636-FACDACE7FB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CD0D7D9-2DA0-CA4D-A741-C88908E175F3}"/>
              </a:ext>
            </a:extLst>
          </p:cNvPr>
          <p:cNvSpPr>
            <a:spLocks noGrp="1"/>
          </p:cNvSpPr>
          <p:nvPr>
            <p:ph type="dt" sz="half" idx="10"/>
          </p:nvPr>
        </p:nvSpPr>
        <p:spPr/>
        <p:txBody>
          <a:bodyPr/>
          <a:lstStyle/>
          <a:p>
            <a:fld id="{51B2BD1D-37F6-5C43-8B43-E748F1AB9405}" type="datetimeFigureOut">
              <a:rPr lang="en-US" smtClean="0"/>
              <a:t>7/12/2024</a:t>
            </a:fld>
            <a:endParaRPr lang="en-US"/>
          </a:p>
        </p:txBody>
      </p:sp>
      <p:sp>
        <p:nvSpPr>
          <p:cNvPr id="6" name="Footer Placeholder 5">
            <a:extLst>
              <a:ext uri="{FF2B5EF4-FFF2-40B4-BE49-F238E27FC236}">
                <a16:creationId xmlns:a16="http://schemas.microsoft.com/office/drawing/2014/main" id="{96510B3F-D784-6440-B053-FB5F09EACF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F76F97-AA9D-1947-8563-3082858E7DB7}"/>
              </a:ext>
            </a:extLst>
          </p:cNvPr>
          <p:cNvSpPr>
            <a:spLocks noGrp="1"/>
          </p:cNvSpPr>
          <p:nvPr>
            <p:ph type="sldNum" sz="quarter" idx="12"/>
          </p:nvPr>
        </p:nvSpPr>
        <p:spPr/>
        <p:txBody>
          <a:bodyPr/>
          <a:lstStyle/>
          <a:p>
            <a:fld id="{9230144F-31E2-D24E-A04B-4F2940DABF53}" type="slidenum">
              <a:rPr lang="en-US" smtClean="0"/>
              <a:t>‹#›</a:t>
            </a:fld>
            <a:endParaRPr lang="en-US"/>
          </a:p>
        </p:txBody>
      </p:sp>
    </p:spTree>
    <p:extLst>
      <p:ext uri="{BB962C8B-B14F-4D97-AF65-F5344CB8AC3E}">
        <p14:creationId xmlns:p14="http://schemas.microsoft.com/office/powerpoint/2010/main" val="3606140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6F4379-BD7D-F645-B6F4-70ECC9D64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85132A6-65AF-F849-AEDC-1BF55AF5BC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53F1156-684F-D740-8A99-2AD197DB5C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2BD1D-37F6-5C43-8B43-E748F1AB9405}" type="datetimeFigureOut">
              <a:rPr lang="en-US" smtClean="0"/>
              <a:t>7/12/2024</a:t>
            </a:fld>
            <a:endParaRPr lang="en-US"/>
          </a:p>
        </p:txBody>
      </p:sp>
      <p:sp>
        <p:nvSpPr>
          <p:cNvPr id="5" name="Footer Placeholder 4">
            <a:extLst>
              <a:ext uri="{FF2B5EF4-FFF2-40B4-BE49-F238E27FC236}">
                <a16:creationId xmlns:a16="http://schemas.microsoft.com/office/drawing/2014/main" id="{7B53C36A-3E91-3643-B154-70849A18C4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AE938E-9718-4A42-816E-0080C8EF9E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30144F-31E2-D24E-A04B-4F2940DABF53}" type="slidenum">
              <a:rPr lang="en-US" smtClean="0"/>
              <a:t>‹#›</a:t>
            </a:fld>
            <a:endParaRPr lang="en-US"/>
          </a:p>
        </p:txBody>
      </p:sp>
    </p:spTree>
    <p:extLst>
      <p:ext uri="{BB962C8B-B14F-4D97-AF65-F5344CB8AC3E}">
        <p14:creationId xmlns:p14="http://schemas.microsoft.com/office/powerpoint/2010/main" val="4261808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39B6D-02F3-1C4D-80FF-24638215C532}"/>
              </a:ext>
            </a:extLst>
          </p:cNvPr>
          <p:cNvSpPr>
            <a:spLocks noGrp="1"/>
          </p:cNvSpPr>
          <p:nvPr>
            <p:ph type="ctrTitle"/>
          </p:nvPr>
        </p:nvSpPr>
        <p:spPr>
          <a:xfrm>
            <a:off x="921905" y="3709321"/>
            <a:ext cx="9144000" cy="1374652"/>
          </a:xfrm>
        </p:spPr>
        <p:txBody>
          <a:bodyPr lIns="0" tIns="0" rIns="0" bIns="0" anchor="t" anchorCtr="0">
            <a:normAutofit fontScale="90000"/>
          </a:bodyPr>
          <a:lstStyle/>
          <a:p>
            <a:pPr algn="l"/>
            <a:r>
              <a:rPr lang="en-US" b="1" dirty="0">
                <a:solidFill>
                  <a:schemeClr val="bg1"/>
                </a:solidFill>
                <a:latin typeface="Manrope SemiBold" pitchFamily="2" charset="0"/>
              </a:rPr>
              <a:t>BMA Industrial Action what does it mean for Barnsley GPs?</a:t>
            </a:r>
          </a:p>
        </p:txBody>
      </p:sp>
      <p:sp>
        <p:nvSpPr>
          <p:cNvPr id="4" name="Title 1">
            <a:extLst>
              <a:ext uri="{FF2B5EF4-FFF2-40B4-BE49-F238E27FC236}">
                <a16:creationId xmlns:a16="http://schemas.microsoft.com/office/drawing/2014/main" id="{B6573F21-FDC2-1C4E-909F-019DF7DFF4F0}"/>
              </a:ext>
            </a:extLst>
          </p:cNvPr>
          <p:cNvSpPr txBox="1">
            <a:spLocks/>
          </p:cNvSpPr>
          <p:nvPr/>
        </p:nvSpPr>
        <p:spPr>
          <a:xfrm>
            <a:off x="921905" y="5748152"/>
            <a:ext cx="9144000" cy="266822"/>
          </a:xfrm>
          <a:prstGeom prst="rect">
            <a:avLst/>
          </a:prstGeom>
        </p:spPr>
        <p:txBody>
          <a:bodyPr vert="horz" lIns="0" tIns="0" rIns="0" bIns="0" rtlCol="0" anchor="t" anchorCtr="0">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anrope" pitchFamily="2" charset="0"/>
              </a:rPr>
              <a:t>Presented by Dr Clare Bannon</a:t>
            </a:r>
          </a:p>
        </p:txBody>
      </p:sp>
      <p:cxnSp>
        <p:nvCxnSpPr>
          <p:cNvPr id="6" name="Straight Connector 5">
            <a:extLst>
              <a:ext uri="{FF2B5EF4-FFF2-40B4-BE49-F238E27FC236}">
                <a16:creationId xmlns:a16="http://schemas.microsoft.com/office/drawing/2014/main" id="{F54B68F8-D3B8-4A48-95E0-F46147326C71}"/>
              </a:ext>
            </a:extLst>
          </p:cNvPr>
          <p:cNvCxnSpPr>
            <a:cxnSpLocks/>
          </p:cNvCxnSpPr>
          <p:nvPr/>
        </p:nvCxnSpPr>
        <p:spPr>
          <a:xfrm>
            <a:off x="921905" y="5416062"/>
            <a:ext cx="1034819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3A74005-9943-5640-A821-29A3376EE882}"/>
              </a:ext>
            </a:extLst>
          </p:cNvPr>
          <p:cNvPicPr>
            <a:picLocks noChangeAspect="1"/>
          </p:cNvPicPr>
          <p:nvPr/>
        </p:nvPicPr>
        <p:blipFill>
          <a:blip r:embed="rId3"/>
          <a:srcRect/>
          <a:stretch/>
        </p:blipFill>
        <p:spPr>
          <a:xfrm>
            <a:off x="921905" y="676772"/>
            <a:ext cx="1823217" cy="952750"/>
          </a:xfrm>
          <a:prstGeom prst="rect">
            <a:avLst/>
          </a:prstGeom>
        </p:spPr>
      </p:pic>
      <p:sp>
        <p:nvSpPr>
          <p:cNvPr id="11" name="Date Placeholder 10">
            <a:extLst>
              <a:ext uri="{FF2B5EF4-FFF2-40B4-BE49-F238E27FC236}">
                <a16:creationId xmlns:a16="http://schemas.microsoft.com/office/drawing/2014/main" id="{2F5189C8-4382-454C-A3C7-269577B4008A}"/>
              </a:ext>
            </a:extLst>
          </p:cNvPr>
          <p:cNvSpPr>
            <a:spLocks noGrp="1"/>
          </p:cNvSpPr>
          <p:nvPr>
            <p:ph type="dt" sz="half" idx="10"/>
          </p:nvPr>
        </p:nvSpPr>
        <p:spPr>
          <a:xfrm>
            <a:off x="7643724" y="676772"/>
            <a:ext cx="3626371" cy="365125"/>
          </a:xfrm>
        </p:spPr>
        <p:txBody>
          <a:bodyPr/>
          <a:lstStyle/>
          <a:p>
            <a:pPr algn="r"/>
            <a:fld id="{267ACAE5-65A8-D144-8436-AA1DBA4F8692}" type="datetime2">
              <a:rPr lang="en-GB" sz="1600" smtClean="0">
                <a:solidFill>
                  <a:srgbClr val="1D1D1B"/>
                </a:solidFill>
                <a:latin typeface="Manrope" pitchFamily="2" charset="0"/>
              </a:rPr>
              <a:pPr algn="r"/>
              <a:t>Friday, 12 July 2024</a:t>
            </a:fld>
            <a:endParaRPr lang="en-US" dirty="0">
              <a:solidFill>
                <a:srgbClr val="1D1D1B"/>
              </a:solidFill>
              <a:latin typeface="Manrope" pitchFamily="2" charset="0"/>
            </a:endParaRPr>
          </a:p>
        </p:txBody>
      </p:sp>
    </p:spTree>
    <p:extLst>
      <p:ext uri="{BB962C8B-B14F-4D97-AF65-F5344CB8AC3E}">
        <p14:creationId xmlns:p14="http://schemas.microsoft.com/office/powerpoint/2010/main" val="88378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E52A0313-D5BF-469C-7E93-F6F1C799F6D1}"/>
              </a:ext>
            </a:extLst>
          </p:cNvPr>
          <p:cNvPicPr>
            <a:picLocks noGrp="1" noChangeAspect="1"/>
          </p:cNvPicPr>
          <p:nvPr>
            <p:ph idx="1"/>
          </p:nvPr>
        </p:nvPicPr>
        <p:blipFill rotWithShape="1">
          <a:blip r:embed="rId2"/>
          <a:srcRect r="1315"/>
          <a:stretch/>
        </p:blipFill>
        <p:spPr>
          <a:xfrm>
            <a:off x="20" y="1282"/>
            <a:ext cx="12191980" cy="6856718"/>
          </a:xfrm>
          <a:prstGeom prst="rect">
            <a:avLst/>
          </a:prstGeom>
        </p:spPr>
      </p:pic>
      <p:sp>
        <p:nvSpPr>
          <p:cNvPr id="6" name="Oval 5">
            <a:extLst>
              <a:ext uri="{FF2B5EF4-FFF2-40B4-BE49-F238E27FC236}">
                <a16:creationId xmlns:a16="http://schemas.microsoft.com/office/drawing/2014/main" id="{A06C0035-9075-D8BF-686B-C94F8B16A333}"/>
              </a:ext>
            </a:extLst>
          </p:cNvPr>
          <p:cNvSpPr/>
          <p:nvPr/>
        </p:nvSpPr>
        <p:spPr>
          <a:xfrm>
            <a:off x="10994571" y="6259286"/>
            <a:ext cx="838200" cy="47897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8418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A2B8EF-F38B-0049-A79D-18BDD88FB4BF}"/>
              </a:ext>
            </a:extLst>
          </p:cNvPr>
          <p:cNvSpPr>
            <a:spLocks noGrp="1"/>
          </p:cNvSpPr>
          <p:nvPr>
            <p:ph type="sldNum" sz="quarter" idx="12"/>
          </p:nvPr>
        </p:nvSpPr>
        <p:spPr>
          <a:xfrm>
            <a:off x="8780030" y="6437455"/>
            <a:ext cx="2743200" cy="365125"/>
          </a:xfrm>
        </p:spPr>
        <p:txBody>
          <a:bodyPr/>
          <a:lstStyle/>
          <a:p>
            <a:r>
              <a:rPr lang="en-US" b="1">
                <a:solidFill>
                  <a:schemeClr val="bg1"/>
                </a:solidFill>
                <a:latin typeface="Manrope SemiBold" pitchFamily="2" charset="0"/>
              </a:rPr>
              <a:t>Page </a:t>
            </a:r>
            <a:fld id="{9230144F-31E2-D24E-A04B-4F2940DABF53}" type="slidenum">
              <a:rPr lang="en-US" b="1" smtClean="0">
                <a:solidFill>
                  <a:schemeClr val="bg1"/>
                </a:solidFill>
                <a:latin typeface="Manrope SemiBold" pitchFamily="2" charset="0"/>
              </a:rPr>
              <a:t>11</a:t>
            </a:fld>
            <a:endParaRPr lang="en-US" b="1" dirty="0">
              <a:solidFill>
                <a:schemeClr val="bg1"/>
              </a:solidFill>
              <a:latin typeface="Manrope SemiBold" pitchFamily="2" charset="0"/>
            </a:endParaRPr>
          </a:p>
        </p:txBody>
      </p:sp>
      <p:sp>
        <p:nvSpPr>
          <p:cNvPr id="6" name="Title 1">
            <a:extLst>
              <a:ext uri="{FF2B5EF4-FFF2-40B4-BE49-F238E27FC236}">
                <a16:creationId xmlns:a16="http://schemas.microsoft.com/office/drawing/2014/main" id="{8D5349B3-33F7-9A45-B366-78643FE0298C}"/>
              </a:ext>
            </a:extLst>
          </p:cNvPr>
          <p:cNvSpPr txBox="1">
            <a:spLocks/>
          </p:cNvSpPr>
          <p:nvPr/>
        </p:nvSpPr>
        <p:spPr>
          <a:xfrm>
            <a:off x="668770" y="484732"/>
            <a:ext cx="9144000" cy="36211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1D1D1B"/>
                </a:solidFill>
                <a:latin typeface="Manrope Medium" pitchFamily="2" charset="0"/>
              </a:rPr>
              <a:t>Advice and Guidance</a:t>
            </a:r>
          </a:p>
        </p:txBody>
      </p:sp>
      <p:sp>
        <p:nvSpPr>
          <p:cNvPr id="8" name="TextBox 7">
            <a:extLst>
              <a:ext uri="{FF2B5EF4-FFF2-40B4-BE49-F238E27FC236}">
                <a16:creationId xmlns:a16="http://schemas.microsoft.com/office/drawing/2014/main" id="{2CE0E0A2-C654-4F49-BB55-D4F46094DCC5}"/>
              </a:ext>
            </a:extLst>
          </p:cNvPr>
          <p:cNvSpPr txBox="1"/>
          <p:nvPr/>
        </p:nvSpPr>
        <p:spPr>
          <a:xfrm>
            <a:off x="429659" y="1681626"/>
            <a:ext cx="6178960" cy="3613746"/>
          </a:xfrm>
          <a:prstGeom prst="rect">
            <a:avLst/>
          </a:prstGeom>
          <a:noFill/>
        </p:spPr>
        <p:txBody>
          <a:bodyPr wrap="square" lIns="0" tIns="0" rIns="0" bIns="0" rtlCol="0">
            <a:spAutoFit/>
          </a:bodyPr>
          <a:lstStyle/>
          <a:p>
            <a:pPr marL="285750" indent="-285750">
              <a:lnSpc>
                <a:spcPct val="150000"/>
              </a:lnSpc>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Advice and Guidance, see BMA guidance</a:t>
            </a:r>
          </a:p>
          <a:p>
            <a:pPr marL="285750" indent="-285750">
              <a:lnSpc>
                <a:spcPct val="150000"/>
              </a:lnSpc>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kern="100" dirty="0">
                <a:latin typeface="Calibri" panose="020F0502020204030204" pitchFamily="34" charset="0"/>
                <a:ea typeface="Calibri" panose="020F0502020204030204" pitchFamily="34" charset="0"/>
                <a:cs typeface="Times New Roman" panose="02020603050405020304" pitchFamily="18" charset="0"/>
              </a:rPr>
              <a:t>O</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nly use if genuinely want brief advice </a:t>
            </a:r>
          </a:p>
          <a:p>
            <a:pPr marL="285750" indent="-285750">
              <a:lnSpc>
                <a:spcPct val="150000"/>
              </a:lnSpc>
              <a:buFont typeface="Arial" panose="020B0604020202020204" pitchFamily="34" charset="0"/>
              <a:buChar char="•"/>
            </a:pPr>
            <a:r>
              <a:rPr lang="en-GB" kern="100" dirty="0">
                <a:latin typeface="Calibri" panose="020F0502020204030204" pitchFamily="34" charset="0"/>
                <a:ea typeface="Calibri" panose="020F0502020204030204" pitchFamily="34" charset="0"/>
                <a:cs typeface="Times New Roman" panose="02020603050405020304" pitchFamily="18" charset="0"/>
              </a:rPr>
              <a:t>L</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ong list of actions for the GP is not appropriate </a:t>
            </a:r>
          </a:p>
          <a:p>
            <a:pPr marL="285750" indent="-285750">
              <a:lnSpc>
                <a:spcPct val="150000"/>
              </a:lnSpc>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Please bear in mind the number of consultants continues to rise but the number of fully qualified full-time GPs is over 800 fewer fully qualified FTE GPs since 2019</a:t>
            </a:r>
          </a:p>
          <a:p>
            <a:pPr marL="285750" indent="-285750">
              <a:lnSpc>
                <a:spcPct val="150000"/>
              </a:lnSpc>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Over that same time period we are seeing 20% more patients</a:t>
            </a:r>
          </a:p>
          <a:p>
            <a:pPr marL="285750" indent="-285750">
              <a:lnSpc>
                <a:spcPct val="150000"/>
              </a:lnSpc>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We should not take on further hospital work  </a:t>
            </a:r>
          </a:p>
          <a:p>
            <a:pPr marL="285750" indent="-285750">
              <a:lnSpc>
                <a:spcPct val="150000"/>
              </a:lnSpc>
              <a:buFont typeface="Arial" panose="020B0604020202020204" pitchFamily="34" charset="0"/>
              <a:buChar char="•"/>
            </a:pPr>
            <a:endParaRPr lang="en-US" sz="1400" dirty="0">
              <a:solidFill>
                <a:srgbClr val="1D1D1B"/>
              </a:solidFill>
              <a:latin typeface="Manrope" pitchFamily="2" charset="0"/>
            </a:endParaRPr>
          </a:p>
        </p:txBody>
      </p:sp>
      <p:cxnSp>
        <p:nvCxnSpPr>
          <p:cNvPr id="16" name="Straight Connector 15">
            <a:extLst>
              <a:ext uri="{FF2B5EF4-FFF2-40B4-BE49-F238E27FC236}">
                <a16:creationId xmlns:a16="http://schemas.microsoft.com/office/drawing/2014/main" id="{C5F6B858-8531-684C-A5B8-90E5D2CA695C}"/>
              </a:ext>
            </a:extLst>
          </p:cNvPr>
          <p:cNvCxnSpPr>
            <a:cxnSpLocks/>
          </p:cNvCxnSpPr>
          <p:nvPr/>
        </p:nvCxnSpPr>
        <p:spPr>
          <a:xfrm>
            <a:off x="668770" y="1218134"/>
            <a:ext cx="10854460" cy="0"/>
          </a:xfrm>
          <a:prstGeom prst="line">
            <a:avLst/>
          </a:prstGeom>
          <a:ln w="28575">
            <a:solidFill>
              <a:srgbClr val="E35598"/>
            </a:solidFill>
          </a:ln>
        </p:spPr>
        <p:style>
          <a:lnRef idx="1">
            <a:schemeClr val="accent1"/>
          </a:lnRef>
          <a:fillRef idx="0">
            <a:schemeClr val="accent1"/>
          </a:fillRef>
          <a:effectRef idx="0">
            <a:schemeClr val="accent1"/>
          </a:effectRef>
          <a:fontRef idx="minor">
            <a:schemeClr val="tx1"/>
          </a:fontRef>
        </p:style>
      </p:cxnSp>
      <p:sp>
        <p:nvSpPr>
          <p:cNvPr id="18" name="Slide Number Placeholder 3">
            <a:extLst>
              <a:ext uri="{FF2B5EF4-FFF2-40B4-BE49-F238E27FC236}">
                <a16:creationId xmlns:a16="http://schemas.microsoft.com/office/drawing/2014/main" id="{86D05583-1094-F742-BB7D-DD7F2F641734}"/>
              </a:ext>
            </a:extLst>
          </p:cNvPr>
          <p:cNvSpPr txBox="1">
            <a:spLocks/>
          </p:cNvSpPr>
          <p:nvPr/>
        </p:nvSpPr>
        <p:spPr>
          <a:xfrm>
            <a:off x="508866" y="645131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latin typeface="Manrope" pitchFamily="2" charset="0"/>
              </a:rPr>
              <a:t>Presented by Dr C Bannon</a:t>
            </a:r>
          </a:p>
        </p:txBody>
      </p:sp>
      <p:pic>
        <p:nvPicPr>
          <p:cNvPr id="3074" name="Picture 2">
            <a:extLst>
              <a:ext uri="{FF2B5EF4-FFF2-40B4-BE49-F238E27FC236}">
                <a16:creationId xmlns:a16="http://schemas.microsoft.com/office/drawing/2014/main" id="{8A7721B7-7F3B-F5E8-49D4-A78F4B65FB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1474" y="1399146"/>
            <a:ext cx="4841659" cy="4825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684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A2B8EF-F38B-0049-A79D-18BDD88FB4BF}"/>
              </a:ext>
            </a:extLst>
          </p:cNvPr>
          <p:cNvSpPr>
            <a:spLocks noGrp="1"/>
          </p:cNvSpPr>
          <p:nvPr>
            <p:ph type="sldNum" sz="quarter" idx="12"/>
          </p:nvPr>
        </p:nvSpPr>
        <p:spPr>
          <a:xfrm>
            <a:off x="8780030" y="6437455"/>
            <a:ext cx="2743200" cy="365125"/>
          </a:xfrm>
        </p:spPr>
        <p:txBody>
          <a:bodyPr/>
          <a:lstStyle/>
          <a:p>
            <a:r>
              <a:rPr lang="en-US" b="1">
                <a:solidFill>
                  <a:schemeClr val="bg1"/>
                </a:solidFill>
                <a:latin typeface="Manrope SemiBold" pitchFamily="2" charset="0"/>
              </a:rPr>
              <a:t>Page </a:t>
            </a:r>
            <a:fld id="{9230144F-31E2-D24E-A04B-4F2940DABF53}" type="slidenum">
              <a:rPr lang="en-US" b="1" smtClean="0">
                <a:solidFill>
                  <a:schemeClr val="bg1"/>
                </a:solidFill>
                <a:latin typeface="Manrope SemiBold" pitchFamily="2" charset="0"/>
              </a:rPr>
              <a:t>12</a:t>
            </a:fld>
            <a:endParaRPr lang="en-US" b="1" dirty="0">
              <a:solidFill>
                <a:schemeClr val="bg1"/>
              </a:solidFill>
              <a:latin typeface="Manrope SemiBold" pitchFamily="2" charset="0"/>
            </a:endParaRPr>
          </a:p>
        </p:txBody>
      </p:sp>
      <p:sp>
        <p:nvSpPr>
          <p:cNvPr id="6" name="Title 1">
            <a:extLst>
              <a:ext uri="{FF2B5EF4-FFF2-40B4-BE49-F238E27FC236}">
                <a16:creationId xmlns:a16="http://schemas.microsoft.com/office/drawing/2014/main" id="{8D5349B3-33F7-9A45-B366-78643FE0298C}"/>
              </a:ext>
            </a:extLst>
          </p:cNvPr>
          <p:cNvSpPr txBox="1">
            <a:spLocks/>
          </p:cNvSpPr>
          <p:nvPr/>
        </p:nvSpPr>
        <p:spPr>
          <a:xfrm>
            <a:off x="668770" y="484732"/>
            <a:ext cx="9144000" cy="36211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1D1D1B"/>
                </a:solidFill>
                <a:latin typeface="Manrope Medium" pitchFamily="2" charset="0"/>
              </a:rPr>
              <a:t>Serve notice on commissioning Gaps</a:t>
            </a:r>
          </a:p>
        </p:txBody>
      </p:sp>
      <p:sp>
        <p:nvSpPr>
          <p:cNvPr id="8" name="TextBox 7">
            <a:extLst>
              <a:ext uri="{FF2B5EF4-FFF2-40B4-BE49-F238E27FC236}">
                <a16:creationId xmlns:a16="http://schemas.microsoft.com/office/drawing/2014/main" id="{2CE0E0A2-C654-4F49-BB55-D4F46094DCC5}"/>
              </a:ext>
            </a:extLst>
          </p:cNvPr>
          <p:cNvSpPr txBox="1"/>
          <p:nvPr/>
        </p:nvSpPr>
        <p:spPr>
          <a:xfrm>
            <a:off x="429659" y="1681626"/>
            <a:ext cx="6178960" cy="3736407"/>
          </a:xfrm>
          <a:prstGeom prst="rect">
            <a:avLst/>
          </a:prstGeom>
          <a:noFill/>
        </p:spPr>
        <p:txBody>
          <a:bodyPr wrap="square" lIns="0" tIns="0" rIns="0" bIns="0" rtlCol="0">
            <a:spAutoFit/>
          </a:bodyPr>
          <a:lstStyle/>
          <a:p>
            <a:pPr lvl="0">
              <a:lnSpc>
                <a:spcPct val="107000"/>
              </a:lnSpc>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In Barnsley there are a number of services that are unfunded.</a:t>
            </a:r>
          </a:p>
          <a:p>
            <a:pPr marL="342900" lvl="0" indent="-342900">
              <a:spcAft>
                <a:spcPts val="600"/>
              </a:spcAft>
              <a:buFont typeface="+mj-lt"/>
              <a:buAutoNum type="alphaLcPeriod"/>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Phlebotomy – this is only funded for shared care drugs. We are not funded to provide blood tests for any other reasons.</a:t>
            </a:r>
          </a:p>
          <a:p>
            <a:pPr marL="342900" lvl="0" indent="-342900">
              <a:spcAft>
                <a:spcPts val="600"/>
              </a:spcAft>
              <a:buFont typeface="+mj-lt"/>
              <a:buAutoNum type="alphaLcPeriod"/>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Spirometry - clear guidance from NHSE that is clear this should be available for GPs to book via </a:t>
            </a:r>
            <a:r>
              <a:rPr lang="en-GB" sz="2000" kern="100" dirty="0" err="1">
                <a:effectLst/>
                <a:latin typeface="Calibri" panose="020F0502020204030204" pitchFamily="34" charset="0"/>
                <a:ea typeface="Calibri" panose="020F0502020204030204" pitchFamily="34" charset="0"/>
                <a:cs typeface="Times New Roman" panose="02020603050405020304" pitchFamily="18" charset="0"/>
              </a:rPr>
              <a:t>eRS</a:t>
            </a: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spcAft>
                <a:spcPts val="600"/>
              </a:spcAft>
              <a:buFont typeface="+mj-lt"/>
              <a:buAutoNum type="alphaLcPeriod"/>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ECGs - these do not form part of essential services patients should be referred</a:t>
            </a:r>
          </a:p>
          <a:p>
            <a:pPr marL="342900" lvl="0" indent="-342900">
              <a:spcAft>
                <a:spcPts val="600"/>
              </a:spcAft>
              <a:buFont typeface="+mj-lt"/>
              <a:buAutoNum type="alphaLcPeriod"/>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PSA Call and Recall- LMC Template letter</a:t>
            </a:r>
          </a:p>
          <a:p>
            <a:pPr marL="342900" lvl="0" indent="-342900">
              <a:spcAft>
                <a:spcPts val="600"/>
              </a:spcAft>
              <a:buFont typeface="+mj-lt"/>
              <a:buAutoNum type="alphaLcPeriod"/>
            </a:pPr>
            <a:r>
              <a:rPr lang="en-GB" sz="2000" dirty="0">
                <a:effectLst/>
                <a:latin typeface="Calibri" panose="020F0502020204030204" pitchFamily="34" charset="0"/>
                <a:ea typeface="Calibri" panose="020F0502020204030204" pitchFamily="34" charset="0"/>
                <a:cs typeface="Times New Roman" panose="02020603050405020304" pitchFamily="18" charset="0"/>
              </a:rPr>
              <a:t>MGUS call and recall- LMC Template letter</a:t>
            </a:r>
            <a:endParaRPr lang="en-US" sz="2000" dirty="0">
              <a:solidFill>
                <a:srgbClr val="1D1D1B"/>
              </a:solidFill>
              <a:latin typeface="Manrope" pitchFamily="2" charset="0"/>
            </a:endParaRPr>
          </a:p>
        </p:txBody>
      </p:sp>
      <p:cxnSp>
        <p:nvCxnSpPr>
          <p:cNvPr id="16" name="Straight Connector 15">
            <a:extLst>
              <a:ext uri="{FF2B5EF4-FFF2-40B4-BE49-F238E27FC236}">
                <a16:creationId xmlns:a16="http://schemas.microsoft.com/office/drawing/2014/main" id="{C5F6B858-8531-684C-A5B8-90E5D2CA695C}"/>
              </a:ext>
            </a:extLst>
          </p:cNvPr>
          <p:cNvCxnSpPr>
            <a:cxnSpLocks/>
          </p:cNvCxnSpPr>
          <p:nvPr/>
        </p:nvCxnSpPr>
        <p:spPr>
          <a:xfrm>
            <a:off x="668770" y="1218134"/>
            <a:ext cx="10854460" cy="0"/>
          </a:xfrm>
          <a:prstGeom prst="line">
            <a:avLst/>
          </a:prstGeom>
          <a:ln w="28575">
            <a:solidFill>
              <a:srgbClr val="E35598"/>
            </a:solidFill>
          </a:ln>
        </p:spPr>
        <p:style>
          <a:lnRef idx="1">
            <a:schemeClr val="accent1"/>
          </a:lnRef>
          <a:fillRef idx="0">
            <a:schemeClr val="accent1"/>
          </a:fillRef>
          <a:effectRef idx="0">
            <a:schemeClr val="accent1"/>
          </a:effectRef>
          <a:fontRef idx="minor">
            <a:schemeClr val="tx1"/>
          </a:fontRef>
        </p:style>
      </p:cxnSp>
      <p:sp>
        <p:nvSpPr>
          <p:cNvPr id="18" name="Slide Number Placeholder 3">
            <a:extLst>
              <a:ext uri="{FF2B5EF4-FFF2-40B4-BE49-F238E27FC236}">
                <a16:creationId xmlns:a16="http://schemas.microsoft.com/office/drawing/2014/main" id="{86D05583-1094-F742-BB7D-DD7F2F641734}"/>
              </a:ext>
            </a:extLst>
          </p:cNvPr>
          <p:cNvSpPr txBox="1">
            <a:spLocks/>
          </p:cNvSpPr>
          <p:nvPr/>
        </p:nvSpPr>
        <p:spPr>
          <a:xfrm>
            <a:off x="508866" y="645131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latin typeface="Manrope" pitchFamily="2" charset="0"/>
              </a:rPr>
              <a:t>Presented by Dr C Bannon</a:t>
            </a:r>
          </a:p>
        </p:txBody>
      </p:sp>
      <p:pic>
        <p:nvPicPr>
          <p:cNvPr id="2050" name="Picture 2" descr="Mind The Gap">
            <a:extLst>
              <a:ext uri="{FF2B5EF4-FFF2-40B4-BE49-F238E27FC236}">
                <a16:creationId xmlns:a16="http://schemas.microsoft.com/office/drawing/2014/main" id="{84E72A0D-0202-5EBC-5E55-EEA3677A7C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8619" y="1218135"/>
            <a:ext cx="5234514" cy="4984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635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A2B8EF-F38B-0049-A79D-18BDD88FB4BF}"/>
              </a:ext>
            </a:extLst>
          </p:cNvPr>
          <p:cNvSpPr>
            <a:spLocks noGrp="1"/>
          </p:cNvSpPr>
          <p:nvPr>
            <p:ph type="sldNum" sz="quarter" idx="12"/>
          </p:nvPr>
        </p:nvSpPr>
        <p:spPr>
          <a:xfrm>
            <a:off x="8780030" y="6437455"/>
            <a:ext cx="2743200" cy="365125"/>
          </a:xfrm>
        </p:spPr>
        <p:txBody>
          <a:bodyPr/>
          <a:lstStyle/>
          <a:p>
            <a:r>
              <a:rPr lang="en-US" b="1">
                <a:solidFill>
                  <a:schemeClr val="bg1"/>
                </a:solidFill>
                <a:latin typeface="Manrope SemiBold" pitchFamily="2" charset="0"/>
              </a:rPr>
              <a:t>Page </a:t>
            </a:r>
            <a:fld id="{9230144F-31E2-D24E-A04B-4F2940DABF53}" type="slidenum">
              <a:rPr lang="en-US" b="1" smtClean="0">
                <a:solidFill>
                  <a:schemeClr val="bg1"/>
                </a:solidFill>
                <a:latin typeface="Manrope SemiBold" pitchFamily="2" charset="0"/>
              </a:rPr>
              <a:t>13</a:t>
            </a:fld>
            <a:endParaRPr lang="en-US" b="1" dirty="0">
              <a:solidFill>
                <a:schemeClr val="bg1"/>
              </a:solidFill>
              <a:latin typeface="Manrope SemiBold" pitchFamily="2" charset="0"/>
            </a:endParaRPr>
          </a:p>
        </p:txBody>
      </p:sp>
      <p:sp>
        <p:nvSpPr>
          <p:cNvPr id="6" name="Title 1">
            <a:extLst>
              <a:ext uri="{FF2B5EF4-FFF2-40B4-BE49-F238E27FC236}">
                <a16:creationId xmlns:a16="http://schemas.microsoft.com/office/drawing/2014/main" id="{8D5349B3-33F7-9A45-B366-78643FE0298C}"/>
              </a:ext>
            </a:extLst>
          </p:cNvPr>
          <p:cNvSpPr txBox="1">
            <a:spLocks/>
          </p:cNvSpPr>
          <p:nvPr/>
        </p:nvSpPr>
        <p:spPr>
          <a:xfrm>
            <a:off x="668770" y="484732"/>
            <a:ext cx="9144000" cy="36211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1D1D1B"/>
                </a:solidFill>
                <a:latin typeface="Manrope Medium" pitchFamily="2" charset="0"/>
              </a:rPr>
              <a:t>Shared care</a:t>
            </a:r>
          </a:p>
        </p:txBody>
      </p:sp>
      <p:sp>
        <p:nvSpPr>
          <p:cNvPr id="8" name="TextBox 7">
            <a:extLst>
              <a:ext uri="{FF2B5EF4-FFF2-40B4-BE49-F238E27FC236}">
                <a16:creationId xmlns:a16="http://schemas.microsoft.com/office/drawing/2014/main" id="{2CE0E0A2-C654-4F49-BB55-D4F46094DCC5}"/>
              </a:ext>
            </a:extLst>
          </p:cNvPr>
          <p:cNvSpPr txBox="1"/>
          <p:nvPr/>
        </p:nvSpPr>
        <p:spPr>
          <a:xfrm>
            <a:off x="429659" y="1681626"/>
            <a:ext cx="6178960" cy="4107278"/>
          </a:xfrm>
          <a:prstGeom prst="rect">
            <a:avLst/>
          </a:prstGeom>
          <a:noFill/>
        </p:spPr>
        <p:txBody>
          <a:bodyPr wrap="square" lIns="0" tIns="0" rIns="0" bIns="0" rtlCol="0">
            <a:spAutoFit/>
          </a:bodyPr>
          <a:lstStyle/>
          <a:p>
            <a:pPr marL="285750" indent="-285750">
              <a:lnSpc>
                <a:spcPct val="150000"/>
              </a:lnSpc>
              <a:buFont typeface="Arial" panose="020B0604020202020204" pitchFamily="34" charset="0"/>
              <a:buChar char="•"/>
            </a:pPr>
            <a:r>
              <a:rPr lang="en-US" sz="2000" dirty="0">
                <a:solidFill>
                  <a:srgbClr val="1D1D1B"/>
                </a:solidFill>
                <a:latin typeface="Manrope" pitchFamily="2" charset="0"/>
              </a:rPr>
              <a:t>Some funding for shared care but it is not enough for the work involved</a:t>
            </a:r>
          </a:p>
          <a:p>
            <a:pPr marL="285750" indent="-285750">
              <a:lnSpc>
                <a:spcPct val="150000"/>
              </a:lnSpc>
              <a:buFont typeface="Arial" panose="020B0604020202020204" pitchFamily="34" charset="0"/>
              <a:buChar char="•"/>
            </a:pPr>
            <a:r>
              <a:rPr lang="en-US" sz="2000" dirty="0">
                <a:solidFill>
                  <a:srgbClr val="1D1D1B"/>
                </a:solidFill>
                <a:latin typeface="Manrope" pitchFamily="2" charset="0"/>
              </a:rPr>
              <a:t>Raised with Medicines Management team that  PSSRU figures should be used</a:t>
            </a:r>
          </a:p>
          <a:p>
            <a:pPr marL="285750" indent="-285750">
              <a:lnSpc>
                <a:spcPct val="150000"/>
              </a:lnSpc>
              <a:buFont typeface="Arial" panose="020B0604020202020204" pitchFamily="34" charset="0"/>
              <a:buChar char="•"/>
            </a:pPr>
            <a:r>
              <a:rPr lang="en-US" sz="2000" dirty="0">
                <a:solidFill>
                  <a:srgbClr val="1D1D1B"/>
                </a:solidFill>
                <a:latin typeface="Manrope" pitchFamily="2" charset="0"/>
              </a:rPr>
              <a:t>Propose to continue initially but not support any new shared care during period of action</a:t>
            </a:r>
          </a:p>
          <a:p>
            <a:pPr marL="285750" indent="-285750">
              <a:lnSpc>
                <a:spcPct val="150000"/>
              </a:lnSpc>
              <a:buFont typeface="Arial" panose="020B0604020202020204" pitchFamily="34" charset="0"/>
              <a:buChar char="•"/>
            </a:pPr>
            <a:r>
              <a:rPr lang="en-US" sz="2000" dirty="0">
                <a:solidFill>
                  <a:srgbClr val="1D1D1B"/>
                </a:solidFill>
                <a:latin typeface="Manrope" pitchFamily="2" charset="0"/>
              </a:rPr>
              <a:t>Consider giving notice 3 months from August 1</a:t>
            </a:r>
            <a:r>
              <a:rPr lang="en-US" sz="2000" baseline="30000" dirty="0">
                <a:solidFill>
                  <a:srgbClr val="1D1D1B"/>
                </a:solidFill>
                <a:latin typeface="Manrope" pitchFamily="2" charset="0"/>
              </a:rPr>
              <a:t>st</a:t>
            </a:r>
            <a:r>
              <a:rPr lang="en-US" sz="2000" dirty="0">
                <a:solidFill>
                  <a:srgbClr val="1D1D1B"/>
                </a:solidFill>
                <a:latin typeface="Manrope" pitchFamily="2" charset="0"/>
              </a:rPr>
              <a:t> to withdraw from all shared care due to financial unsustainability</a:t>
            </a:r>
          </a:p>
        </p:txBody>
      </p:sp>
      <p:cxnSp>
        <p:nvCxnSpPr>
          <p:cNvPr id="16" name="Straight Connector 15">
            <a:extLst>
              <a:ext uri="{FF2B5EF4-FFF2-40B4-BE49-F238E27FC236}">
                <a16:creationId xmlns:a16="http://schemas.microsoft.com/office/drawing/2014/main" id="{C5F6B858-8531-684C-A5B8-90E5D2CA695C}"/>
              </a:ext>
            </a:extLst>
          </p:cNvPr>
          <p:cNvCxnSpPr>
            <a:cxnSpLocks/>
          </p:cNvCxnSpPr>
          <p:nvPr/>
        </p:nvCxnSpPr>
        <p:spPr>
          <a:xfrm>
            <a:off x="668770" y="1218134"/>
            <a:ext cx="10854460" cy="0"/>
          </a:xfrm>
          <a:prstGeom prst="line">
            <a:avLst/>
          </a:prstGeom>
          <a:ln w="28575">
            <a:solidFill>
              <a:srgbClr val="E35598"/>
            </a:solidFill>
          </a:ln>
        </p:spPr>
        <p:style>
          <a:lnRef idx="1">
            <a:schemeClr val="accent1"/>
          </a:lnRef>
          <a:fillRef idx="0">
            <a:schemeClr val="accent1"/>
          </a:fillRef>
          <a:effectRef idx="0">
            <a:schemeClr val="accent1"/>
          </a:effectRef>
          <a:fontRef idx="minor">
            <a:schemeClr val="tx1"/>
          </a:fontRef>
        </p:style>
      </p:cxnSp>
      <p:sp>
        <p:nvSpPr>
          <p:cNvPr id="18" name="Slide Number Placeholder 3">
            <a:extLst>
              <a:ext uri="{FF2B5EF4-FFF2-40B4-BE49-F238E27FC236}">
                <a16:creationId xmlns:a16="http://schemas.microsoft.com/office/drawing/2014/main" id="{86D05583-1094-F742-BB7D-DD7F2F641734}"/>
              </a:ext>
            </a:extLst>
          </p:cNvPr>
          <p:cNvSpPr txBox="1">
            <a:spLocks/>
          </p:cNvSpPr>
          <p:nvPr/>
        </p:nvSpPr>
        <p:spPr>
          <a:xfrm>
            <a:off x="508866" y="645131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latin typeface="Manrope" pitchFamily="2" charset="0"/>
              </a:rPr>
              <a:t>Presented by Dr C Bannon</a:t>
            </a:r>
          </a:p>
        </p:txBody>
      </p:sp>
      <p:pic>
        <p:nvPicPr>
          <p:cNvPr id="4098" name="Picture 2">
            <a:extLst>
              <a:ext uri="{FF2B5EF4-FFF2-40B4-BE49-F238E27FC236}">
                <a16:creationId xmlns:a16="http://schemas.microsoft.com/office/drawing/2014/main" id="{65F4835D-2F20-3EF9-A336-AA1CD64E70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391" y="1299995"/>
            <a:ext cx="5277080" cy="4505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441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A2B8EF-F38B-0049-A79D-18BDD88FB4BF}"/>
              </a:ext>
            </a:extLst>
          </p:cNvPr>
          <p:cNvSpPr>
            <a:spLocks noGrp="1"/>
          </p:cNvSpPr>
          <p:nvPr>
            <p:ph type="sldNum" sz="quarter" idx="12"/>
          </p:nvPr>
        </p:nvSpPr>
        <p:spPr>
          <a:xfrm>
            <a:off x="8780030" y="6437455"/>
            <a:ext cx="2743200" cy="365125"/>
          </a:xfrm>
        </p:spPr>
        <p:txBody>
          <a:bodyPr/>
          <a:lstStyle/>
          <a:p>
            <a:r>
              <a:rPr lang="en-US" b="1">
                <a:solidFill>
                  <a:schemeClr val="bg1"/>
                </a:solidFill>
                <a:latin typeface="Manrope SemiBold" pitchFamily="2" charset="0"/>
              </a:rPr>
              <a:t>Page </a:t>
            </a:r>
            <a:fld id="{9230144F-31E2-D24E-A04B-4F2940DABF53}" type="slidenum">
              <a:rPr lang="en-US" b="1" smtClean="0">
                <a:solidFill>
                  <a:schemeClr val="bg1"/>
                </a:solidFill>
                <a:latin typeface="Manrope SemiBold" pitchFamily="2" charset="0"/>
              </a:rPr>
              <a:t>14</a:t>
            </a:fld>
            <a:endParaRPr lang="en-US" b="1" dirty="0">
              <a:solidFill>
                <a:schemeClr val="bg1"/>
              </a:solidFill>
              <a:latin typeface="Manrope SemiBold" pitchFamily="2" charset="0"/>
            </a:endParaRPr>
          </a:p>
        </p:txBody>
      </p:sp>
      <p:sp>
        <p:nvSpPr>
          <p:cNvPr id="6" name="Title 1">
            <a:extLst>
              <a:ext uri="{FF2B5EF4-FFF2-40B4-BE49-F238E27FC236}">
                <a16:creationId xmlns:a16="http://schemas.microsoft.com/office/drawing/2014/main" id="{8D5349B3-33F7-9A45-B366-78643FE0298C}"/>
              </a:ext>
            </a:extLst>
          </p:cNvPr>
          <p:cNvSpPr txBox="1">
            <a:spLocks/>
          </p:cNvSpPr>
          <p:nvPr/>
        </p:nvSpPr>
        <p:spPr>
          <a:xfrm>
            <a:off x="668770" y="484732"/>
            <a:ext cx="9144000" cy="36211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1D1D1B"/>
                </a:solidFill>
                <a:latin typeface="Manrope Medium" pitchFamily="2" charset="0"/>
              </a:rPr>
              <a:t>Vaccinations</a:t>
            </a:r>
          </a:p>
        </p:txBody>
      </p:sp>
      <p:sp>
        <p:nvSpPr>
          <p:cNvPr id="8" name="TextBox 7">
            <a:extLst>
              <a:ext uri="{FF2B5EF4-FFF2-40B4-BE49-F238E27FC236}">
                <a16:creationId xmlns:a16="http://schemas.microsoft.com/office/drawing/2014/main" id="{2CE0E0A2-C654-4F49-BB55-D4F46094DCC5}"/>
              </a:ext>
            </a:extLst>
          </p:cNvPr>
          <p:cNvSpPr txBox="1"/>
          <p:nvPr/>
        </p:nvSpPr>
        <p:spPr>
          <a:xfrm>
            <a:off x="429659" y="1681626"/>
            <a:ext cx="6178960" cy="4107278"/>
          </a:xfrm>
          <a:prstGeom prst="rect">
            <a:avLst/>
          </a:prstGeom>
          <a:noFill/>
        </p:spPr>
        <p:txBody>
          <a:bodyPr wrap="square" lIns="0" tIns="0" rIns="0" bIns="0" rtlCol="0">
            <a:spAutoFit/>
          </a:bodyPr>
          <a:lstStyle/>
          <a:p>
            <a:pPr marL="285750" indent="-285750">
              <a:lnSpc>
                <a:spcPct val="150000"/>
              </a:lnSpc>
              <a:buFont typeface="Arial" panose="020B0604020202020204" pitchFamily="34" charset="0"/>
              <a:buChar char="•"/>
            </a:pPr>
            <a:r>
              <a:rPr lang="en-US" sz="2000" dirty="0">
                <a:solidFill>
                  <a:srgbClr val="1D1D1B"/>
                </a:solidFill>
                <a:latin typeface="Manrope" pitchFamily="2" charset="0"/>
              </a:rPr>
              <a:t>IOS funding for vaccinations is still £10.06</a:t>
            </a:r>
          </a:p>
          <a:p>
            <a:pPr marL="285750" indent="-285750">
              <a:lnSpc>
                <a:spcPct val="150000"/>
              </a:lnSpc>
              <a:buFont typeface="Arial" panose="020B0604020202020204" pitchFamily="34" charset="0"/>
              <a:buChar char="•"/>
            </a:pPr>
            <a:r>
              <a:rPr lang="en-US" sz="2000" dirty="0">
                <a:solidFill>
                  <a:srgbClr val="1D1D1B"/>
                </a:solidFill>
                <a:latin typeface="Manrope" pitchFamily="2" charset="0"/>
              </a:rPr>
              <a:t>A band 5 nurse costs £60 an hour with practice associated costs (room/oncosts mandatory training </a:t>
            </a:r>
            <a:r>
              <a:rPr lang="en-US" sz="2000" dirty="0" err="1">
                <a:solidFill>
                  <a:srgbClr val="1D1D1B"/>
                </a:solidFill>
                <a:latin typeface="Manrope" pitchFamily="2" charset="0"/>
              </a:rPr>
              <a:t>etc</a:t>
            </a:r>
            <a:r>
              <a:rPr lang="en-US" sz="2000" dirty="0">
                <a:solidFill>
                  <a:srgbClr val="1D1D1B"/>
                </a:solidFill>
                <a:latin typeface="Manrope" pitchFamily="2" charset="0"/>
              </a:rPr>
              <a:t>)</a:t>
            </a:r>
          </a:p>
          <a:p>
            <a:pPr marL="285750" indent="-285750">
              <a:lnSpc>
                <a:spcPct val="150000"/>
              </a:lnSpc>
              <a:buFont typeface="Arial" panose="020B0604020202020204" pitchFamily="34" charset="0"/>
              <a:buChar char="•"/>
            </a:pPr>
            <a:r>
              <a:rPr lang="en-US" sz="2000" dirty="0">
                <a:solidFill>
                  <a:srgbClr val="1D1D1B"/>
                </a:solidFill>
                <a:latin typeface="Manrope" pitchFamily="2" charset="0"/>
              </a:rPr>
              <a:t>On top of this there are DNAs, call and recall, Admin/reception time</a:t>
            </a:r>
          </a:p>
          <a:p>
            <a:pPr marL="285750" indent="-285750">
              <a:lnSpc>
                <a:spcPct val="150000"/>
              </a:lnSpc>
              <a:buFont typeface="Arial" panose="020B0604020202020204" pitchFamily="34" charset="0"/>
              <a:buChar char="•"/>
            </a:pPr>
            <a:r>
              <a:rPr lang="en-US" sz="2000" dirty="0">
                <a:solidFill>
                  <a:srgbClr val="1D1D1B"/>
                </a:solidFill>
                <a:latin typeface="Manrope" pitchFamily="2" charset="0"/>
              </a:rPr>
              <a:t>If giving a vaccine in a 10min appointment, we are subsidizing vaccine administration </a:t>
            </a:r>
          </a:p>
          <a:p>
            <a:pPr marL="285750" indent="-285750">
              <a:lnSpc>
                <a:spcPct val="150000"/>
              </a:lnSpc>
              <a:buFont typeface="Arial" panose="020B0604020202020204" pitchFamily="34" charset="0"/>
              <a:buChar char="•"/>
            </a:pPr>
            <a:r>
              <a:rPr lang="en-US" sz="2000" dirty="0">
                <a:solidFill>
                  <a:srgbClr val="1D1D1B"/>
                </a:solidFill>
                <a:latin typeface="Manrope" pitchFamily="2" charset="0"/>
              </a:rPr>
              <a:t>Consider carefully if £7.54 for COVID is sustainable</a:t>
            </a:r>
          </a:p>
          <a:p>
            <a:pPr marL="285750" indent="-285750">
              <a:lnSpc>
                <a:spcPct val="150000"/>
              </a:lnSpc>
              <a:buFont typeface="Arial" panose="020B0604020202020204" pitchFamily="34" charset="0"/>
              <a:buChar char="•"/>
            </a:pPr>
            <a:r>
              <a:rPr lang="en-US" sz="2000" dirty="0">
                <a:solidFill>
                  <a:srgbClr val="1D1D1B"/>
                </a:solidFill>
                <a:latin typeface="Manrope" pitchFamily="2" charset="0"/>
              </a:rPr>
              <a:t>Consider New RSV vaccination </a:t>
            </a:r>
            <a:r>
              <a:rPr lang="en-US" sz="2000" dirty="0" err="1">
                <a:solidFill>
                  <a:srgbClr val="1D1D1B"/>
                </a:solidFill>
                <a:latin typeface="Manrope" pitchFamily="2" charset="0"/>
              </a:rPr>
              <a:t>programme</a:t>
            </a:r>
            <a:r>
              <a:rPr lang="en-US" sz="2000" dirty="0">
                <a:solidFill>
                  <a:srgbClr val="1D1D1B"/>
                </a:solidFill>
                <a:latin typeface="Manrope" pitchFamily="2" charset="0"/>
              </a:rPr>
              <a:t> </a:t>
            </a:r>
          </a:p>
        </p:txBody>
      </p:sp>
      <p:cxnSp>
        <p:nvCxnSpPr>
          <p:cNvPr id="16" name="Straight Connector 15">
            <a:extLst>
              <a:ext uri="{FF2B5EF4-FFF2-40B4-BE49-F238E27FC236}">
                <a16:creationId xmlns:a16="http://schemas.microsoft.com/office/drawing/2014/main" id="{C5F6B858-8531-684C-A5B8-90E5D2CA695C}"/>
              </a:ext>
            </a:extLst>
          </p:cNvPr>
          <p:cNvCxnSpPr>
            <a:cxnSpLocks/>
          </p:cNvCxnSpPr>
          <p:nvPr/>
        </p:nvCxnSpPr>
        <p:spPr>
          <a:xfrm>
            <a:off x="668770" y="1218134"/>
            <a:ext cx="10854460" cy="0"/>
          </a:xfrm>
          <a:prstGeom prst="line">
            <a:avLst/>
          </a:prstGeom>
          <a:ln w="28575">
            <a:solidFill>
              <a:srgbClr val="E35598"/>
            </a:solidFill>
          </a:ln>
        </p:spPr>
        <p:style>
          <a:lnRef idx="1">
            <a:schemeClr val="accent1"/>
          </a:lnRef>
          <a:fillRef idx="0">
            <a:schemeClr val="accent1"/>
          </a:fillRef>
          <a:effectRef idx="0">
            <a:schemeClr val="accent1"/>
          </a:effectRef>
          <a:fontRef idx="minor">
            <a:schemeClr val="tx1"/>
          </a:fontRef>
        </p:style>
      </p:cxnSp>
      <p:sp>
        <p:nvSpPr>
          <p:cNvPr id="18" name="Slide Number Placeholder 3">
            <a:extLst>
              <a:ext uri="{FF2B5EF4-FFF2-40B4-BE49-F238E27FC236}">
                <a16:creationId xmlns:a16="http://schemas.microsoft.com/office/drawing/2014/main" id="{86D05583-1094-F742-BB7D-DD7F2F641734}"/>
              </a:ext>
            </a:extLst>
          </p:cNvPr>
          <p:cNvSpPr txBox="1">
            <a:spLocks/>
          </p:cNvSpPr>
          <p:nvPr/>
        </p:nvSpPr>
        <p:spPr>
          <a:xfrm>
            <a:off x="508866" y="645131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latin typeface="Manrope" pitchFamily="2" charset="0"/>
              </a:rPr>
              <a:t>Presented by Dr C Bannon</a:t>
            </a:r>
          </a:p>
        </p:txBody>
      </p:sp>
      <p:pic>
        <p:nvPicPr>
          <p:cNvPr id="4098" name="Picture 2">
            <a:extLst>
              <a:ext uri="{FF2B5EF4-FFF2-40B4-BE49-F238E27FC236}">
                <a16:creationId xmlns:a16="http://schemas.microsoft.com/office/drawing/2014/main" id="{65F4835D-2F20-3EF9-A336-AA1CD64E70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391" y="1299995"/>
            <a:ext cx="5277080" cy="4505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630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A2B8EF-F38B-0049-A79D-18BDD88FB4BF}"/>
              </a:ext>
            </a:extLst>
          </p:cNvPr>
          <p:cNvSpPr>
            <a:spLocks noGrp="1"/>
          </p:cNvSpPr>
          <p:nvPr>
            <p:ph type="sldNum" sz="quarter" idx="12"/>
          </p:nvPr>
        </p:nvSpPr>
        <p:spPr>
          <a:xfrm>
            <a:off x="8780030" y="6437455"/>
            <a:ext cx="2743200" cy="365125"/>
          </a:xfrm>
        </p:spPr>
        <p:txBody>
          <a:bodyPr/>
          <a:lstStyle/>
          <a:p>
            <a:r>
              <a:rPr lang="en-US" b="1">
                <a:solidFill>
                  <a:schemeClr val="bg1"/>
                </a:solidFill>
                <a:latin typeface="Manrope SemiBold" pitchFamily="2" charset="0"/>
              </a:rPr>
              <a:t>Page </a:t>
            </a:r>
            <a:fld id="{9230144F-31E2-D24E-A04B-4F2940DABF53}" type="slidenum">
              <a:rPr lang="en-US" b="1" smtClean="0">
                <a:solidFill>
                  <a:schemeClr val="bg1"/>
                </a:solidFill>
                <a:latin typeface="Manrope SemiBold" pitchFamily="2" charset="0"/>
              </a:rPr>
              <a:t>15</a:t>
            </a:fld>
            <a:endParaRPr lang="en-US" b="1" dirty="0">
              <a:solidFill>
                <a:schemeClr val="bg1"/>
              </a:solidFill>
              <a:latin typeface="Manrope SemiBold" pitchFamily="2" charset="0"/>
            </a:endParaRPr>
          </a:p>
        </p:txBody>
      </p:sp>
      <p:sp>
        <p:nvSpPr>
          <p:cNvPr id="6" name="Title 1">
            <a:extLst>
              <a:ext uri="{FF2B5EF4-FFF2-40B4-BE49-F238E27FC236}">
                <a16:creationId xmlns:a16="http://schemas.microsoft.com/office/drawing/2014/main" id="{8D5349B3-33F7-9A45-B366-78643FE0298C}"/>
              </a:ext>
            </a:extLst>
          </p:cNvPr>
          <p:cNvSpPr txBox="1">
            <a:spLocks/>
          </p:cNvSpPr>
          <p:nvPr/>
        </p:nvSpPr>
        <p:spPr>
          <a:xfrm>
            <a:off x="668770" y="484732"/>
            <a:ext cx="9144000" cy="36211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1D1D1B"/>
                </a:solidFill>
                <a:latin typeface="Manrope Medium" pitchFamily="2" charset="0"/>
              </a:rPr>
              <a:t>Data Sharing Agreements</a:t>
            </a:r>
          </a:p>
        </p:txBody>
      </p:sp>
      <p:sp>
        <p:nvSpPr>
          <p:cNvPr id="8" name="TextBox 7">
            <a:extLst>
              <a:ext uri="{FF2B5EF4-FFF2-40B4-BE49-F238E27FC236}">
                <a16:creationId xmlns:a16="http://schemas.microsoft.com/office/drawing/2014/main" id="{2CE0E0A2-C654-4F49-BB55-D4F46094DCC5}"/>
              </a:ext>
            </a:extLst>
          </p:cNvPr>
          <p:cNvSpPr txBox="1"/>
          <p:nvPr/>
        </p:nvSpPr>
        <p:spPr>
          <a:xfrm>
            <a:off x="429659" y="1681626"/>
            <a:ext cx="5552500" cy="2865528"/>
          </a:xfrm>
          <a:prstGeom prst="rect">
            <a:avLst/>
          </a:prstGeom>
          <a:noFill/>
        </p:spPr>
        <p:txBody>
          <a:bodyPr wrap="square" lIns="0" tIns="0" rIns="0" bIns="0" rtlCol="0">
            <a:spAutoFit/>
          </a:bodyPr>
          <a:lstStyle/>
          <a:p>
            <a:pPr marL="285750" indent="-285750">
              <a:lnSpc>
                <a:spcPct val="150000"/>
              </a:lnSpc>
              <a:buFont typeface="Arial" panose="020B0604020202020204" pitchFamily="34" charset="0"/>
              <a:buChar char="•"/>
            </a:pPr>
            <a:r>
              <a:rPr lang="en-US" dirty="0">
                <a:solidFill>
                  <a:srgbClr val="1D1D1B"/>
                </a:solidFill>
                <a:latin typeface="Manrope" pitchFamily="2" charset="0"/>
              </a:rPr>
              <a:t>We recommend practices do not sign any new data sharing agreements</a:t>
            </a:r>
          </a:p>
          <a:p>
            <a:pPr marL="285750" indent="-285750">
              <a:lnSpc>
                <a:spcPct val="150000"/>
              </a:lnSpc>
              <a:buFont typeface="Arial" panose="020B0604020202020204" pitchFamily="34" charset="0"/>
              <a:buChar char="•"/>
            </a:pPr>
            <a:r>
              <a:rPr lang="en-US" dirty="0">
                <a:solidFill>
                  <a:srgbClr val="1D1D1B"/>
                </a:solidFill>
                <a:latin typeface="Manrope" pitchFamily="2" charset="0"/>
              </a:rPr>
              <a:t>ICB ‘Connecting GP data </a:t>
            </a:r>
          </a:p>
          <a:p>
            <a:pPr marL="285750" indent="-285750">
              <a:lnSpc>
                <a:spcPct val="150000"/>
              </a:lnSpc>
              <a:buFont typeface="Arial" panose="020B0604020202020204" pitchFamily="34" charset="0"/>
              <a:buChar char="•"/>
            </a:pPr>
            <a:r>
              <a:rPr lang="en-US" dirty="0">
                <a:solidFill>
                  <a:srgbClr val="1D1D1B"/>
                </a:solidFill>
                <a:latin typeface="Manrope" pitchFamily="2" charset="0"/>
              </a:rPr>
              <a:t>Whilst could be beneficial in long term, must have the funding to underpin plan is to use for service redesign</a:t>
            </a:r>
          </a:p>
          <a:p>
            <a:pPr marL="285750" indent="-285750">
              <a:lnSpc>
                <a:spcPct val="150000"/>
              </a:lnSpc>
              <a:buFont typeface="Arial" panose="020B0604020202020204" pitchFamily="34" charset="0"/>
              <a:buChar char="•"/>
            </a:pPr>
            <a:r>
              <a:rPr lang="en-US" dirty="0">
                <a:solidFill>
                  <a:srgbClr val="1D1D1B"/>
                </a:solidFill>
                <a:latin typeface="Manrope" pitchFamily="2" charset="0"/>
              </a:rPr>
              <a:t>We are not recommending </a:t>
            </a:r>
            <a:r>
              <a:rPr lang="en-US" dirty="0" err="1">
                <a:solidFill>
                  <a:srgbClr val="1D1D1B"/>
                </a:solidFill>
                <a:latin typeface="Manrope" pitchFamily="2" charset="0"/>
              </a:rPr>
              <a:t>Scriptswitch</a:t>
            </a:r>
            <a:r>
              <a:rPr lang="en-US" dirty="0">
                <a:solidFill>
                  <a:srgbClr val="1D1D1B"/>
                </a:solidFill>
                <a:latin typeface="Manrope" pitchFamily="2" charset="0"/>
              </a:rPr>
              <a:t> or Eclipse are switched off as feel these have important safety uses</a:t>
            </a:r>
          </a:p>
        </p:txBody>
      </p:sp>
      <p:cxnSp>
        <p:nvCxnSpPr>
          <p:cNvPr id="16" name="Straight Connector 15">
            <a:extLst>
              <a:ext uri="{FF2B5EF4-FFF2-40B4-BE49-F238E27FC236}">
                <a16:creationId xmlns:a16="http://schemas.microsoft.com/office/drawing/2014/main" id="{C5F6B858-8531-684C-A5B8-90E5D2CA695C}"/>
              </a:ext>
            </a:extLst>
          </p:cNvPr>
          <p:cNvCxnSpPr>
            <a:cxnSpLocks/>
          </p:cNvCxnSpPr>
          <p:nvPr/>
        </p:nvCxnSpPr>
        <p:spPr>
          <a:xfrm>
            <a:off x="668770" y="1218134"/>
            <a:ext cx="10854460" cy="0"/>
          </a:xfrm>
          <a:prstGeom prst="line">
            <a:avLst/>
          </a:prstGeom>
          <a:ln w="28575">
            <a:solidFill>
              <a:srgbClr val="E35598"/>
            </a:solidFill>
          </a:ln>
        </p:spPr>
        <p:style>
          <a:lnRef idx="1">
            <a:schemeClr val="accent1"/>
          </a:lnRef>
          <a:fillRef idx="0">
            <a:schemeClr val="accent1"/>
          </a:fillRef>
          <a:effectRef idx="0">
            <a:schemeClr val="accent1"/>
          </a:effectRef>
          <a:fontRef idx="minor">
            <a:schemeClr val="tx1"/>
          </a:fontRef>
        </p:style>
      </p:cxnSp>
      <p:sp>
        <p:nvSpPr>
          <p:cNvPr id="18" name="Slide Number Placeholder 3">
            <a:extLst>
              <a:ext uri="{FF2B5EF4-FFF2-40B4-BE49-F238E27FC236}">
                <a16:creationId xmlns:a16="http://schemas.microsoft.com/office/drawing/2014/main" id="{86D05583-1094-F742-BB7D-DD7F2F641734}"/>
              </a:ext>
            </a:extLst>
          </p:cNvPr>
          <p:cNvSpPr txBox="1">
            <a:spLocks/>
          </p:cNvSpPr>
          <p:nvPr/>
        </p:nvSpPr>
        <p:spPr>
          <a:xfrm>
            <a:off x="508866" y="645131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latin typeface="Manrope" pitchFamily="2" charset="0"/>
              </a:rPr>
              <a:t>Presented by Dr C Bannon</a:t>
            </a:r>
          </a:p>
        </p:txBody>
      </p:sp>
      <p:pic>
        <p:nvPicPr>
          <p:cNvPr id="5122" name="Picture 2" descr="What Are Data Sharing Agreements and ...">
            <a:extLst>
              <a:ext uri="{FF2B5EF4-FFF2-40B4-BE49-F238E27FC236}">
                <a16:creationId xmlns:a16="http://schemas.microsoft.com/office/drawing/2014/main" id="{9A3D1F1A-47D4-C0DB-6994-FCCBC41725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7750" y="1681625"/>
            <a:ext cx="5155480" cy="3958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947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A2B8EF-F38B-0049-A79D-18BDD88FB4BF}"/>
              </a:ext>
            </a:extLst>
          </p:cNvPr>
          <p:cNvSpPr>
            <a:spLocks noGrp="1"/>
          </p:cNvSpPr>
          <p:nvPr>
            <p:ph type="sldNum" sz="quarter" idx="12"/>
          </p:nvPr>
        </p:nvSpPr>
        <p:spPr>
          <a:xfrm>
            <a:off x="8780030" y="6437455"/>
            <a:ext cx="2743200" cy="365125"/>
          </a:xfrm>
        </p:spPr>
        <p:txBody>
          <a:bodyPr/>
          <a:lstStyle/>
          <a:p>
            <a:r>
              <a:rPr lang="en-US" b="1">
                <a:solidFill>
                  <a:schemeClr val="bg1"/>
                </a:solidFill>
                <a:latin typeface="Manrope SemiBold" pitchFamily="2" charset="0"/>
              </a:rPr>
              <a:t>Page </a:t>
            </a:r>
            <a:fld id="{9230144F-31E2-D24E-A04B-4F2940DABF53}" type="slidenum">
              <a:rPr lang="en-US" b="1" smtClean="0">
                <a:solidFill>
                  <a:schemeClr val="bg1"/>
                </a:solidFill>
                <a:latin typeface="Manrope SemiBold" pitchFamily="2" charset="0"/>
              </a:rPr>
              <a:t>16</a:t>
            </a:fld>
            <a:endParaRPr lang="en-US" b="1" dirty="0">
              <a:solidFill>
                <a:schemeClr val="bg1"/>
              </a:solidFill>
              <a:latin typeface="Manrope SemiBold" pitchFamily="2" charset="0"/>
            </a:endParaRPr>
          </a:p>
        </p:txBody>
      </p:sp>
      <p:sp>
        <p:nvSpPr>
          <p:cNvPr id="6" name="Title 1">
            <a:extLst>
              <a:ext uri="{FF2B5EF4-FFF2-40B4-BE49-F238E27FC236}">
                <a16:creationId xmlns:a16="http://schemas.microsoft.com/office/drawing/2014/main" id="{8D5349B3-33F7-9A45-B366-78643FE0298C}"/>
              </a:ext>
            </a:extLst>
          </p:cNvPr>
          <p:cNvSpPr txBox="1">
            <a:spLocks/>
          </p:cNvSpPr>
          <p:nvPr/>
        </p:nvSpPr>
        <p:spPr>
          <a:xfrm>
            <a:off x="668770" y="484732"/>
            <a:ext cx="9144000" cy="36211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1D1D1B"/>
                </a:solidFill>
                <a:latin typeface="Manrope Medium" pitchFamily="2" charset="0"/>
              </a:rPr>
              <a:t>LMC Incorporation </a:t>
            </a:r>
          </a:p>
        </p:txBody>
      </p:sp>
      <p:sp>
        <p:nvSpPr>
          <p:cNvPr id="8" name="TextBox 7">
            <a:extLst>
              <a:ext uri="{FF2B5EF4-FFF2-40B4-BE49-F238E27FC236}">
                <a16:creationId xmlns:a16="http://schemas.microsoft.com/office/drawing/2014/main" id="{2CE0E0A2-C654-4F49-BB55-D4F46094DCC5}"/>
              </a:ext>
            </a:extLst>
          </p:cNvPr>
          <p:cNvSpPr txBox="1"/>
          <p:nvPr/>
        </p:nvSpPr>
        <p:spPr>
          <a:xfrm>
            <a:off x="429659" y="1681626"/>
            <a:ext cx="6178960" cy="3004027"/>
          </a:xfrm>
          <a:prstGeom prst="rect">
            <a:avLst/>
          </a:prstGeom>
          <a:noFill/>
        </p:spPr>
        <p:txBody>
          <a:bodyPr wrap="square" lIns="0" tIns="0" rIns="0" bIns="0" rtlCol="0">
            <a:spAutoFit/>
          </a:bodyPr>
          <a:lstStyle/>
          <a:p>
            <a:pPr marL="285750" indent="-285750">
              <a:lnSpc>
                <a:spcPct val="150000"/>
              </a:lnSpc>
              <a:buFont typeface="Arial" panose="020B0604020202020204" pitchFamily="34" charset="0"/>
              <a:buChar char="•"/>
            </a:pPr>
            <a:r>
              <a:rPr lang="en-US" sz="1600" dirty="0">
                <a:solidFill>
                  <a:srgbClr val="1D1D1B"/>
                </a:solidFill>
                <a:latin typeface="Manrope" pitchFamily="2" charset="0"/>
              </a:rPr>
              <a:t>We are re-structuring the LMC to provide YOU better services </a:t>
            </a:r>
          </a:p>
          <a:p>
            <a:pPr marL="285750" indent="-285750">
              <a:lnSpc>
                <a:spcPct val="150000"/>
              </a:lnSpc>
              <a:buFont typeface="Arial" panose="020B0604020202020204" pitchFamily="34" charset="0"/>
              <a:buChar char="•"/>
            </a:pPr>
            <a:r>
              <a:rPr lang="en-US" sz="1600" dirty="0">
                <a:solidFill>
                  <a:srgbClr val="1D1D1B"/>
                </a:solidFill>
                <a:latin typeface="Manrope" pitchFamily="2" charset="0"/>
              </a:rPr>
              <a:t>We intend to establish as a limited liability company by guarantee</a:t>
            </a:r>
          </a:p>
          <a:p>
            <a:pPr marL="285750" indent="-285750">
              <a:lnSpc>
                <a:spcPct val="150000"/>
              </a:lnSpc>
              <a:buFont typeface="Arial" panose="020B0604020202020204" pitchFamily="34" charset="0"/>
              <a:buChar char="•"/>
            </a:pPr>
            <a:r>
              <a:rPr lang="en-US" sz="1600" dirty="0">
                <a:solidFill>
                  <a:srgbClr val="1D1D1B"/>
                </a:solidFill>
                <a:latin typeface="Manrope" pitchFamily="2" charset="0"/>
              </a:rPr>
              <a:t>We are following suit other LMCs  (BBO, Doncaster </a:t>
            </a:r>
            <a:r>
              <a:rPr lang="en-US" sz="1600" dirty="0" err="1">
                <a:solidFill>
                  <a:srgbClr val="1D1D1B"/>
                </a:solidFill>
                <a:latin typeface="Manrope" pitchFamily="2" charset="0"/>
              </a:rPr>
              <a:t>etc</a:t>
            </a:r>
            <a:r>
              <a:rPr lang="en-US" sz="1600" dirty="0">
                <a:solidFill>
                  <a:srgbClr val="1D1D1B"/>
                </a:solidFill>
                <a:latin typeface="Manrope" pitchFamily="2" charset="0"/>
              </a:rPr>
              <a:t>)</a:t>
            </a:r>
          </a:p>
          <a:p>
            <a:pPr marL="285750" indent="-285750">
              <a:lnSpc>
                <a:spcPct val="150000"/>
              </a:lnSpc>
              <a:buFont typeface="Arial" panose="020B0604020202020204" pitchFamily="34" charset="0"/>
              <a:buChar char="•"/>
            </a:pPr>
            <a:r>
              <a:rPr lang="en-US" sz="1600" dirty="0">
                <a:solidFill>
                  <a:srgbClr val="1D1D1B"/>
                </a:solidFill>
                <a:latin typeface="Manrope" pitchFamily="2" charset="0"/>
              </a:rPr>
              <a:t>Will NOT change your representation</a:t>
            </a:r>
          </a:p>
          <a:p>
            <a:pPr marL="285750" indent="-285750">
              <a:lnSpc>
                <a:spcPct val="150000"/>
              </a:lnSpc>
              <a:buFont typeface="Arial" panose="020B0604020202020204" pitchFamily="34" charset="0"/>
              <a:buChar char="•"/>
            </a:pPr>
            <a:r>
              <a:rPr lang="en-US" sz="1600" dirty="0">
                <a:solidFill>
                  <a:srgbClr val="1D1D1B"/>
                </a:solidFill>
                <a:latin typeface="Manrope" pitchFamily="2" charset="0"/>
              </a:rPr>
              <a:t>Currently we are unable to employ staff or provide any extra services (training </a:t>
            </a:r>
            <a:r>
              <a:rPr lang="en-US" sz="1600" dirty="0" err="1">
                <a:solidFill>
                  <a:srgbClr val="1D1D1B"/>
                </a:solidFill>
                <a:latin typeface="Manrope" pitchFamily="2" charset="0"/>
              </a:rPr>
              <a:t>etc</a:t>
            </a:r>
            <a:r>
              <a:rPr lang="en-US" sz="1600" dirty="0">
                <a:solidFill>
                  <a:srgbClr val="1D1D1B"/>
                </a:solidFill>
                <a:latin typeface="Manrope" pitchFamily="2" charset="0"/>
              </a:rPr>
              <a:t>) which is preventing us represent you better</a:t>
            </a:r>
          </a:p>
          <a:p>
            <a:pPr marL="285750" indent="-285750">
              <a:lnSpc>
                <a:spcPct val="150000"/>
              </a:lnSpc>
              <a:buFont typeface="Arial" panose="020B0604020202020204" pitchFamily="34" charset="0"/>
              <a:buChar char="•"/>
            </a:pPr>
            <a:r>
              <a:rPr lang="en-US" sz="1600" dirty="0">
                <a:solidFill>
                  <a:srgbClr val="1D1D1B"/>
                </a:solidFill>
                <a:latin typeface="Manrope" pitchFamily="2" charset="0"/>
              </a:rPr>
              <a:t>All levy paying practices/GPs will be members</a:t>
            </a:r>
          </a:p>
          <a:p>
            <a:pPr marL="285750" indent="-285750">
              <a:lnSpc>
                <a:spcPct val="150000"/>
              </a:lnSpc>
              <a:buFont typeface="Arial" panose="020B0604020202020204" pitchFamily="34" charset="0"/>
              <a:buChar char="•"/>
            </a:pPr>
            <a:r>
              <a:rPr lang="en-US" sz="1600" dirty="0">
                <a:solidFill>
                  <a:srgbClr val="1D1D1B"/>
                </a:solidFill>
                <a:latin typeface="Manrope" pitchFamily="2" charset="0"/>
              </a:rPr>
              <a:t>This also allows essential flexibility for our functionality</a:t>
            </a:r>
            <a:endParaRPr lang="en-US" sz="1400" dirty="0">
              <a:solidFill>
                <a:srgbClr val="1D1D1B"/>
              </a:solidFill>
              <a:latin typeface="Manrope" pitchFamily="2" charset="0"/>
            </a:endParaRPr>
          </a:p>
        </p:txBody>
      </p:sp>
      <p:pic>
        <p:nvPicPr>
          <p:cNvPr id="1026" name="Picture 2" descr="Group of People on a Conference Room ">
            <a:extLst>
              <a:ext uri="{FF2B5EF4-FFF2-40B4-BE49-F238E27FC236}">
                <a16:creationId xmlns:a16="http://schemas.microsoft.com/office/drawing/2014/main" id="{66FA1E23-63D5-A04A-BBA6-9CC2924927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70" r="14770"/>
          <a:stretch/>
        </p:blipFill>
        <p:spPr bwMode="auto">
          <a:xfrm>
            <a:off x="7122305" y="1681625"/>
            <a:ext cx="4400925" cy="4167679"/>
          </a:xfrm>
          <a:prstGeom prst="roundRect">
            <a:avLst>
              <a:gd name="adj" fmla="val 3460"/>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C5F6B858-8531-684C-A5B8-90E5D2CA695C}"/>
              </a:ext>
            </a:extLst>
          </p:cNvPr>
          <p:cNvCxnSpPr>
            <a:cxnSpLocks/>
          </p:cNvCxnSpPr>
          <p:nvPr/>
        </p:nvCxnSpPr>
        <p:spPr>
          <a:xfrm>
            <a:off x="668770" y="1218134"/>
            <a:ext cx="10854460" cy="0"/>
          </a:xfrm>
          <a:prstGeom prst="line">
            <a:avLst/>
          </a:prstGeom>
          <a:ln w="28575">
            <a:solidFill>
              <a:srgbClr val="E35598"/>
            </a:solidFill>
          </a:ln>
        </p:spPr>
        <p:style>
          <a:lnRef idx="1">
            <a:schemeClr val="accent1"/>
          </a:lnRef>
          <a:fillRef idx="0">
            <a:schemeClr val="accent1"/>
          </a:fillRef>
          <a:effectRef idx="0">
            <a:schemeClr val="accent1"/>
          </a:effectRef>
          <a:fontRef idx="minor">
            <a:schemeClr val="tx1"/>
          </a:fontRef>
        </p:style>
      </p:cxnSp>
      <p:sp>
        <p:nvSpPr>
          <p:cNvPr id="18" name="Slide Number Placeholder 3">
            <a:extLst>
              <a:ext uri="{FF2B5EF4-FFF2-40B4-BE49-F238E27FC236}">
                <a16:creationId xmlns:a16="http://schemas.microsoft.com/office/drawing/2014/main" id="{86D05583-1094-F742-BB7D-DD7F2F641734}"/>
              </a:ext>
            </a:extLst>
          </p:cNvPr>
          <p:cNvSpPr txBox="1">
            <a:spLocks/>
          </p:cNvSpPr>
          <p:nvPr/>
        </p:nvSpPr>
        <p:spPr>
          <a:xfrm>
            <a:off x="508866" y="645131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latin typeface="Manrope" pitchFamily="2" charset="0"/>
              </a:rPr>
              <a:t>Presented by Dr C Bannon</a:t>
            </a:r>
          </a:p>
        </p:txBody>
      </p:sp>
    </p:spTree>
    <p:extLst>
      <p:ext uri="{BB962C8B-B14F-4D97-AF65-F5344CB8AC3E}">
        <p14:creationId xmlns:p14="http://schemas.microsoft.com/office/powerpoint/2010/main" val="488271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D63CD0-AA81-0C49-BD4F-4DA1242187EB}"/>
              </a:ext>
            </a:extLst>
          </p:cNvPr>
          <p:cNvSpPr txBox="1"/>
          <p:nvPr/>
        </p:nvSpPr>
        <p:spPr>
          <a:xfrm>
            <a:off x="9202589" y="5326572"/>
            <a:ext cx="2320641" cy="936025"/>
          </a:xfrm>
          <a:prstGeom prst="rect">
            <a:avLst/>
          </a:prstGeom>
          <a:noFill/>
        </p:spPr>
        <p:txBody>
          <a:bodyPr wrap="square" lIns="0" tIns="0" rIns="0" bIns="0" rtlCol="0">
            <a:spAutoFit/>
          </a:bodyPr>
          <a:lstStyle/>
          <a:p>
            <a:pPr>
              <a:lnSpc>
                <a:spcPct val="150000"/>
              </a:lnSpc>
            </a:pPr>
            <a:r>
              <a:rPr lang="en-US" sz="1400" dirty="0">
                <a:solidFill>
                  <a:srgbClr val="1D1D1B"/>
                </a:solidFill>
                <a:latin typeface="Manrope" pitchFamily="2" charset="0"/>
              </a:rPr>
              <a:t>01226 355 824</a:t>
            </a:r>
          </a:p>
          <a:p>
            <a:pPr>
              <a:lnSpc>
                <a:spcPct val="150000"/>
              </a:lnSpc>
            </a:pPr>
            <a:r>
              <a:rPr lang="en-US" sz="1400" dirty="0" err="1">
                <a:solidFill>
                  <a:srgbClr val="1D1D1B"/>
                </a:solidFill>
                <a:latin typeface="Manrope" pitchFamily="2" charset="0"/>
              </a:rPr>
              <a:t>barnsley.lmc@nhs.net</a:t>
            </a:r>
            <a:endParaRPr lang="en-US" sz="1400" dirty="0">
              <a:solidFill>
                <a:srgbClr val="1D1D1B"/>
              </a:solidFill>
              <a:latin typeface="Manrope" pitchFamily="2" charset="0"/>
            </a:endParaRPr>
          </a:p>
          <a:p>
            <a:pPr>
              <a:lnSpc>
                <a:spcPct val="150000"/>
              </a:lnSpc>
            </a:pPr>
            <a:r>
              <a:rPr lang="en-US" sz="1400" dirty="0" err="1">
                <a:solidFill>
                  <a:srgbClr val="1D1D1B"/>
                </a:solidFill>
                <a:latin typeface="Manrope" pitchFamily="2" charset="0"/>
              </a:rPr>
              <a:t>www.barnsleylmc.co.uk</a:t>
            </a:r>
            <a:endParaRPr lang="en-US" sz="1400" dirty="0">
              <a:solidFill>
                <a:srgbClr val="1D1D1B"/>
              </a:solidFill>
              <a:latin typeface="Manrope" pitchFamily="2" charset="0"/>
            </a:endParaRPr>
          </a:p>
        </p:txBody>
      </p:sp>
      <p:sp>
        <p:nvSpPr>
          <p:cNvPr id="8" name="Title 1">
            <a:extLst>
              <a:ext uri="{FF2B5EF4-FFF2-40B4-BE49-F238E27FC236}">
                <a16:creationId xmlns:a16="http://schemas.microsoft.com/office/drawing/2014/main" id="{BC352EDB-2BFA-3243-BAE3-E24892FB7ED4}"/>
              </a:ext>
            </a:extLst>
          </p:cNvPr>
          <p:cNvSpPr txBox="1">
            <a:spLocks/>
          </p:cNvSpPr>
          <p:nvPr/>
        </p:nvSpPr>
        <p:spPr>
          <a:xfrm>
            <a:off x="668770" y="1569581"/>
            <a:ext cx="9144000" cy="54257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4AC0DF"/>
                </a:solidFill>
                <a:latin typeface="Manrope SemiBold" pitchFamily="2" charset="0"/>
              </a:rPr>
              <a:t>Thank you for listening.</a:t>
            </a:r>
          </a:p>
          <a:p>
            <a:endParaRPr lang="en-US" sz="3600" b="1" dirty="0">
              <a:solidFill>
                <a:srgbClr val="4AC0DF"/>
              </a:solidFill>
              <a:latin typeface="Manrope SemiBold" pitchFamily="2" charset="0"/>
            </a:endParaRPr>
          </a:p>
          <a:p>
            <a:endParaRPr lang="en-US" sz="3600" b="1" dirty="0">
              <a:solidFill>
                <a:srgbClr val="4AC0DF"/>
              </a:solidFill>
              <a:latin typeface="Manrope SemiBold" pitchFamily="2" charset="0"/>
            </a:endParaRPr>
          </a:p>
          <a:p>
            <a:r>
              <a:rPr lang="en-US" sz="3600" b="1" dirty="0">
                <a:solidFill>
                  <a:srgbClr val="4AC0DF"/>
                </a:solidFill>
                <a:latin typeface="Manrope SemiBold" pitchFamily="2" charset="0"/>
              </a:rPr>
              <a:t>Questions?</a:t>
            </a:r>
          </a:p>
        </p:txBody>
      </p:sp>
      <p:pic>
        <p:nvPicPr>
          <p:cNvPr id="2" name="Picture 1">
            <a:extLst>
              <a:ext uri="{FF2B5EF4-FFF2-40B4-BE49-F238E27FC236}">
                <a16:creationId xmlns:a16="http://schemas.microsoft.com/office/drawing/2014/main" id="{7D7B1006-6442-6048-85B9-41FEA275DB0B}"/>
              </a:ext>
            </a:extLst>
          </p:cNvPr>
          <p:cNvPicPr>
            <a:picLocks noChangeAspect="1"/>
          </p:cNvPicPr>
          <p:nvPr/>
        </p:nvPicPr>
        <p:blipFill>
          <a:blip r:embed="rId2"/>
          <a:stretch>
            <a:fillRect/>
          </a:stretch>
        </p:blipFill>
        <p:spPr>
          <a:xfrm>
            <a:off x="668770" y="5019103"/>
            <a:ext cx="2383363" cy="1243494"/>
          </a:xfrm>
          <a:prstGeom prst="rect">
            <a:avLst/>
          </a:prstGeom>
        </p:spPr>
      </p:pic>
    </p:spTree>
    <p:extLst>
      <p:ext uri="{BB962C8B-B14F-4D97-AF65-F5344CB8AC3E}">
        <p14:creationId xmlns:p14="http://schemas.microsoft.com/office/powerpoint/2010/main" val="1196469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A2B8EF-F38B-0049-A79D-18BDD88FB4BF}"/>
              </a:ext>
            </a:extLst>
          </p:cNvPr>
          <p:cNvSpPr>
            <a:spLocks noGrp="1"/>
          </p:cNvSpPr>
          <p:nvPr>
            <p:ph type="sldNum" sz="quarter" idx="12"/>
          </p:nvPr>
        </p:nvSpPr>
        <p:spPr>
          <a:xfrm>
            <a:off x="8780030" y="6437455"/>
            <a:ext cx="2743200" cy="365125"/>
          </a:xfrm>
        </p:spPr>
        <p:txBody>
          <a:bodyPr/>
          <a:lstStyle/>
          <a:p>
            <a:r>
              <a:rPr lang="en-US" b="1">
                <a:solidFill>
                  <a:schemeClr val="bg1"/>
                </a:solidFill>
                <a:latin typeface="Manrope SemiBold" pitchFamily="2" charset="0"/>
              </a:rPr>
              <a:t>Page </a:t>
            </a:r>
            <a:fld id="{9230144F-31E2-D24E-A04B-4F2940DABF53}" type="slidenum">
              <a:rPr lang="en-US" b="1" smtClean="0">
                <a:solidFill>
                  <a:schemeClr val="bg1"/>
                </a:solidFill>
                <a:latin typeface="Manrope SemiBold" pitchFamily="2" charset="0"/>
              </a:rPr>
              <a:t>2</a:t>
            </a:fld>
            <a:endParaRPr lang="en-US" b="1" dirty="0">
              <a:solidFill>
                <a:schemeClr val="bg1"/>
              </a:solidFill>
              <a:latin typeface="Manrope SemiBold" pitchFamily="2" charset="0"/>
            </a:endParaRPr>
          </a:p>
        </p:txBody>
      </p:sp>
      <p:sp>
        <p:nvSpPr>
          <p:cNvPr id="6" name="Title 1">
            <a:extLst>
              <a:ext uri="{FF2B5EF4-FFF2-40B4-BE49-F238E27FC236}">
                <a16:creationId xmlns:a16="http://schemas.microsoft.com/office/drawing/2014/main" id="{8D5349B3-33F7-9A45-B366-78643FE0298C}"/>
              </a:ext>
            </a:extLst>
          </p:cNvPr>
          <p:cNvSpPr txBox="1">
            <a:spLocks/>
          </p:cNvSpPr>
          <p:nvPr/>
        </p:nvSpPr>
        <p:spPr>
          <a:xfrm>
            <a:off x="668770" y="484732"/>
            <a:ext cx="9144000" cy="36211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1D1D1B"/>
                </a:solidFill>
                <a:latin typeface="Manrope Medium" pitchFamily="2" charset="0"/>
              </a:rPr>
              <a:t>Changing Demand</a:t>
            </a:r>
          </a:p>
        </p:txBody>
      </p:sp>
      <p:sp>
        <p:nvSpPr>
          <p:cNvPr id="8" name="TextBox 7">
            <a:extLst>
              <a:ext uri="{FF2B5EF4-FFF2-40B4-BE49-F238E27FC236}">
                <a16:creationId xmlns:a16="http://schemas.microsoft.com/office/drawing/2014/main" id="{2CE0E0A2-C654-4F49-BB55-D4F46094DCC5}"/>
              </a:ext>
            </a:extLst>
          </p:cNvPr>
          <p:cNvSpPr txBox="1"/>
          <p:nvPr/>
        </p:nvSpPr>
        <p:spPr>
          <a:xfrm>
            <a:off x="429659" y="1681626"/>
            <a:ext cx="6178960" cy="3198248"/>
          </a:xfrm>
          <a:prstGeom prst="rect">
            <a:avLst/>
          </a:prstGeom>
          <a:noFill/>
        </p:spPr>
        <p:txBody>
          <a:bodyPr wrap="square" lIns="0" tIns="0" rIns="0" bIns="0" rtlCol="0">
            <a:spAutoFit/>
          </a:bodyPr>
          <a:lstStyle/>
          <a:p>
            <a:pPr marL="285750" indent="-285750">
              <a:lnSpc>
                <a:spcPct val="150000"/>
              </a:lnSpc>
              <a:buFont typeface="Arial" panose="020B0604020202020204" pitchFamily="34" charset="0"/>
              <a:buChar char="•"/>
            </a:pPr>
            <a:r>
              <a:rPr lang="en-US" sz="1400" dirty="0">
                <a:solidFill>
                  <a:srgbClr val="1D1D1B"/>
                </a:solidFill>
                <a:latin typeface="Manrope" pitchFamily="2" charset="0"/>
              </a:rPr>
              <a:t>The average number of patients each GP is responsible for has increased </a:t>
            </a:r>
          </a:p>
          <a:p>
            <a:pPr>
              <a:lnSpc>
                <a:spcPct val="150000"/>
              </a:lnSpc>
            </a:pPr>
            <a:r>
              <a:rPr lang="en-US" sz="1400" dirty="0">
                <a:solidFill>
                  <a:srgbClr val="1D1D1B"/>
                </a:solidFill>
                <a:latin typeface="Manrope" pitchFamily="2" charset="0"/>
              </a:rPr>
              <a:t>         by 17%</a:t>
            </a:r>
          </a:p>
          <a:p>
            <a:pPr marL="342900" lvl="0" indent="-342900">
              <a:lnSpc>
                <a:spcPct val="150000"/>
              </a:lnSpc>
              <a:buSzPts val="1000"/>
              <a:buFont typeface="Arial" panose="05050102010706020507" pitchFamily="18" charset="2"/>
              <a:buChar char="•"/>
              <a:tabLst>
                <a:tab pos="457200" algn="l"/>
              </a:tabLst>
            </a:pPr>
            <a:r>
              <a:rPr lang="en-GB" sz="1400" dirty="0">
                <a:effectLst/>
                <a:ea typeface="Times New Roman" panose="02020603050405020304" pitchFamily="18" charset="0"/>
              </a:rPr>
              <a:t>Total NHS budget £160.4bn (</a:t>
            </a:r>
            <a:r>
              <a:rPr lang="en-GB" sz="1400" dirty="0">
                <a:ea typeface="Times New Roman" panose="02020603050405020304" pitchFamily="18" charset="0"/>
              </a:rPr>
              <a:t>23/24</a:t>
            </a:r>
            <a:r>
              <a:rPr lang="en-GB" sz="1400" dirty="0">
                <a:effectLst/>
                <a:ea typeface="Times New Roman" panose="02020603050405020304" pitchFamily="18" charset="0"/>
              </a:rPr>
              <a:t>)</a:t>
            </a:r>
            <a:endParaRPr lang="en-GB" sz="1400" dirty="0">
              <a:effectLst/>
              <a:ea typeface="Calibri" panose="020F0502020204030204" pitchFamily="34" charset="0"/>
              <a:cs typeface="Calibri Light"/>
            </a:endParaRPr>
          </a:p>
          <a:p>
            <a:pPr marL="342900" lvl="0" indent="-342900">
              <a:lnSpc>
                <a:spcPct val="150000"/>
              </a:lnSpc>
              <a:buSzPts val="1000"/>
              <a:buFont typeface="Arial" panose="05050102010706020507" pitchFamily="18" charset="2"/>
              <a:buChar char="•"/>
              <a:tabLst>
                <a:tab pos="457200" algn="l"/>
              </a:tabLst>
            </a:pPr>
            <a:r>
              <a:rPr lang="en-GB" sz="1400" dirty="0">
                <a:effectLst/>
                <a:ea typeface="Times New Roman" panose="02020603050405020304" pitchFamily="18" charset="0"/>
              </a:rPr>
              <a:t>GP £11.605m (</a:t>
            </a:r>
            <a:r>
              <a:rPr lang="en-GB" sz="1400" dirty="0">
                <a:ea typeface="Times New Roman" panose="02020603050405020304" pitchFamily="18" charset="0"/>
              </a:rPr>
              <a:t>23/24</a:t>
            </a:r>
            <a:r>
              <a:rPr lang="en-GB" sz="1400" dirty="0">
                <a:effectLst/>
                <a:ea typeface="Times New Roman" panose="02020603050405020304" pitchFamily="18" charset="0"/>
              </a:rPr>
              <a:t>)</a:t>
            </a:r>
            <a:endParaRPr lang="en-GB" sz="1400" dirty="0">
              <a:effectLst/>
              <a:ea typeface="Calibri" panose="020F0502020204030204" pitchFamily="34" charset="0"/>
              <a:cs typeface="Calibri Light"/>
            </a:endParaRPr>
          </a:p>
          <a:p>
            <a:pPr marL="342900" lvl="0" indent="-342900">
              <a:lnSpc>
                <a:spcPct val="150000"/>
              </a:lnSpc>
              <a:buSzPts val="1000"/>
              <a:buFont typeface="Arial" panose="05050102010706020507" pitchFamily="18" charset="2"/>
              <a:buChar char="•"/>
              <a:tabLst>
                <a:tab pos="457200" algn="l"/>
              </a:tabLst>
            </a:pPr>
            <a:r>
              <a:rPr lang="en-GB" sz="1400" dirty="0">
                <a:effectLst/>
                <a:ea typeface="Times New Roman" panose="02020603050405020304" pitchFamily="18" charset="0"/>
              </a:rPr>
              <a:t>% of pie = 7.235%</a:t>
            </a:r>
            <a:endParaRPr lang="en-GB" sz="1400" dirty="0">
              <a:effectLst/>
              <a:ea typeface="Calibri" panose="020F0502020204030204" pitchFamily="34" charset="0"/>
              <a:cs typeface="Calibri Light"/>
            </a:endParaRPr>
          </a:p>
          <a:p>
            <a:pPr marL="342900" lvl="0" indent="-342900">
              <a:lnSpc>
                <a:spcPct val="150000"/>
              </a:lnSpc>
              <a:buSzPts val="1000"/>
              <a:buFont typeface="Arial" panose="05050102010706020507" pitchFamily="18" charset="2"/>
              <a:buChar char="•"/>
              <a:tabLst>
                <a:tab pos="457200" algn="l"/>
              </a:tabLst>
            </a:pPr>
            <a:r>
              <a:rPr lang="en-GB" sz="1400" dirty="0">
                <a:effectLst/>
                <a:ea typeface="Times New Roman" panose="02020603050405020304" pitchFamily="18" charset="0"/>
              </a:rPr>
              <a:t>367,000,000 appts for £11.5bn (</a:t>
            </a:r>
            <a:r>
              <a:rPr lang="en-GB" sz="1400" dirty="0">
                <a:ea typeface="Times New Roman" panose="02020603050405020304" pitchFamily="18" charset="0"/>
              </a:rPr>
              <a:t>22/23</a:t>
            </a:r>
            <a:r>
              <a:rPr lang="en-GB" sz="1400" dirty="0">
                <a:effectLst/>
                <a:ea typeface="Times New Roman" panose="02020603050405020304" pitchFamily="18" charset="0"/>
              </a:rPr>
              <a:t>)</a:t>
            </a:r>
            <a:endParaRPr lang="en-GB" sz="1400" dirty="0">
              <a:effectLst/>
              <a:ea typeface="Calibri" panose="020F0502020204030204" pitchFamily="34" charset="0"/>
              <a:cs typeface="Calibri Light"/>
            </a:endParaRPr>
          </a:p>
          <a:p>
            <a:pPr marL="342900" lvl="0" indent="-342900">
              <a:lnSpc>
                <a:spcPct val="150000"/>
              </a:lnSpc>
              <a:buSzPts val="1000"/>
              <a:buFont typeface="Arial" panose="05050102010706020507" pitchFamily="18" charset="2"/>
              <a:buChar char="•"/>
              <a:tabLst>
                <a:tab pos="457200" algn="l"/>
              </a:tabLst>
            </a:pPr>
            <a:r>
              <a:rPr lang="en-GB" sz="1400" dirty="0">
                <a:effectLst/>
                <a:ea typeface="Times New Roman" panose="02020603050405020304" pitchFamily="18" charset="0"/>
              </a:rPr>
              <a:t>29 million more GP appts per annum with 2,200 fewer GPs than 2015.</a:t>
            </a:r>
            <a:endParaRPr lang="en-GB" sz="1400" dirty="0">
              <a:effectLst/>
              <a:ea typeface="Calibri" panose="020F0502020204030204" pitchFamily="34" charset="0"/>
              <a:cs typeface="Calibri Light"/>
            </a:endParaRPr>
          </a:p>
          <a:p>
            <a:pPr marL="342900" indent="-342900">
              <a:lnSpc>
                <a:spcPct val="150000"/>
              </a:lnSpc>
              <a:buSzPts val="1000"/>
              <a:buFont typeface="Arial" panose="05050102010706020507" pitchFamily="18" charset="2"/>
              <a:buChar char="•"/>
              <a:tabLst>
                <a:tab pos="457200" algn="l"/>
              </a:tabLst>
            </a:pPr>
            <a:r>
              <a:rPr lang="en-GB" sz="1400" dirty="0">
                <a:effectLst/>
                <a:ea typeface="Times New Roman" panose="02020603050405020304" pitchFamily="18" charset="0"/>
              </a:rPr>
              <a:t>Cost to government? </a:t>
            </a:r>
            <a:r>
              <a:rPr lang="en-GB" sz="1400" dirty="0">
                <a:ea typeface="Times New Roman" panose="02020603050405020304" pitchFamily="18" charset="0"/>
              </a:rPr>
              <a:t>Cost to</a:t>
            </a:r>
            <a:r>
              <a:rPr lang="en-GB" sz="1400" dirty="0">
                <a:effectLst/>
                <a:ea typeface="Times New Roman" panose="02020603050405020304" pitchFamily="18" charset="0"/>
              </a:rPr>
              <a:t> NHSE? </a:t>
            </a:r>
            <a:r>
              <a:rPr lang="en-GB" sz="1400" dirty="0">
                <a:ea typeface="Times New Roman" panose="02020603050405020304" pitchFamily="18" charset="0"/>
              </a:rPr>
              <a:t>Cost to</a:t>
            </a:r>
            <a:r>
              <a:rPr lang="en-GB" sz="1400" dirty="0">
                <a:effectLst/>
                <a:ea typeface="Times New Roman" panose="02020603050405020304" pitchFamily="18" charset="0"/>
              </a:rPr>
              <a:t> you?</a:t>
            </a:r>
            <a:r>
              <a:rPr lang="en-GB" sz="1400" dirty="0">
                <a:ea typeface="Times New Roman" panose="02020603050405020304" pitchFamily="18" charset="0"/>
              </a:rPr>
              <a:t> </a:t>
            </a:r>
            <a:endParaRPr lang="en-GB" sz="1400" dirty="0">
              <a:ea typeface="Times New Roman" panose="02020603050405020304" pitchFamily="18" charset="0"/>
              <a:cs typeface="Calibri Light"/>
            </a:endParaRPr>
          </a:p>
          <a:p>
            <a:pPr marL="342900" indent="-342900">
              <a:lnSpc>
                <a:spcPct val="150000"/>
              </a:lnSpc>
              <a:buSzPts val="1000"/>
              <a:buFont typeface="Arial" panose="05050102010706020507" pitchFamily="18" charset="2"/>
              <a:buChar char="•"/>
              <a:tabLst>
                <a:tab pos="457200" algn="l"/>
              </a:tabLst>
            </a:pPr>
            <a:r>
              <a:rPr lang="en-GB" sz="1400" dirty="0">
                <a:ea typeface="Times New Roman" panose="02020603050405020304" pitchFamily="18" charset="0"/>
              </a:rPr>
              <a:t>Industrial</a:t>
            </a:r>
            <a:r>
              <a:rPr lang="en-GB" sz="1400" dirty="0">
                <a:effectLst/>
                <a:ea typeface="Times New Roman" panose="02020603050405020304" pitchFamily="18" charset="0"/>
              </a:rPr>
              <a:t> action </a:t>
            </a:r>
            <a:r>
              <a:rPr lang="en-GB" sz="1400" dirty="0">
                <a:ea typeface="Times New Roman" panose="02020603050405020304" pitchFamily="18" charset="0"/>
              </a:rPr>
              <a:t>–  most</a:t>
            </a:r>
            <a:r>
              <a:rPr lang="en-GB" sz="1400" dirty="0">
                <a:effectLst/>
                <a:ea typeface="Times New Roman" panose="02020603050405020304" pitchFamily="18" charset="0"/>
              </a:rPr>
              <a:t> importantly, what is the cost to </a:t>
            </a:r>
            <a:r>
              <a:rPr lang="en-GB" sz="1400" dirty="0">
                <a:ea typeface="Times New Roman" panose="02020603050405020304" pitchFamily="18" charset="0"/>
              </a:rPr>
              <a:t>our patients</a:t>
            </a:r>
            <a:r>
              <a:rPr lang="en-GB" sz="1400" dirty="0">
                <a:effectLst/>
                <a:ea typeface="Times New Roman" panose="02020603050405020304" pitchFamily="18" charset="0"/>
              </a:rPr>
              <a:t>?</a:t>
            </a:r>
            <a:endParaRPr lang="en-GB" sz="1400" dirty="0">
              <a:effectLst/>
              <a:ea typeface="Calibri" panose="020F0502020204030204" pitchFamily="34" charset="0"/>
              <a:cs typeface="Calibri Light"/>
            </a:endParaRPr>
          </a:p>
          <a:p>
            <a:pPr marL="285750" indent="-285750">
              <a:lnSpc>
                <a:spcPct val="150000"/>
              </a:lnSpc>
              <a:buFont typeface="Arial" panose="020B0604020202020204" pitchFamily="34" charset="0"/>
              <a:buChar char="•"/>
            </a:pPr>
            <a:endParaRPr lang="en-US" sz="1400" dirty="0">
              <a:solidFill>
                <a:srgbClr val="1D1D1B"/>
              </a:solidFill>
              <a:latin typeface="Manrope" pitchFamily="2" charset="0"/>
            </a:endParaRPr>
          </a:p>
        </p:txBody>
      </p:sp>
      <p:cxnSp>
        <p:nvCxnSpPr>
          <p:cNvPr id="16" name="Straight Connector 15">
            <a:extLst>
              <a:ext uri="{FF2B5EF4-FFF2-40B4-BE49-F238E27FC236}">
                <a16:creationId xmlns:a16="http://schemas.microsoft.com/office/drawing/2014/main" id="{C5F6B858-8531-684C-A5B8-90E5D2CA695C}"/>
              </a:ext>
            </a:extLst>
          </p:cNvPr>
          <p:cNvCxnSpPr>
            <a:cxnSpLocks/>
          </p:cNvCxnSpPr>
          <p:nvPr/>
        </p:nvCxnSpPr>
        <p:spPr>
          <a:xfrm>
            <a:off x="668770" y="1218134"/>
            <a:ext cx="10854460" cy="0"/>
          </a:xfrm>
          <a:prstGeom prst="line">
            <a:avLst/>
          </a:prstGeom>
          <a:ln w="28575">
            <a:solidFill>
              <a:srgbClr val="E35598"/>
            </a:solidFill>
          </a:ln>
        </p:spPr>
        <p:style>
          <a:lnRef idx="1">
            <a:schemeClr val="accent1"/>
          </a:lnRef>
          <a:fillRef idx="0">
            <a:schemeClr val="accent1"/>
          </a:fillRef>
          <a:effectRef idx="0">
            <a:schemeClr val="accent1"/>
          </a:effectRef>
          <a:fontRef idx="minor">
            <a:schemeClr val="tx1"/>
          </a:fontRef>
        </p:style>
      </p:cxnSp>
      <p:sp>
        <p:nvSpPr>
          <p:cNvPr id="18" name="Slide Number Placeholder 3">
            <a:extLst>
              <a:ext uri="{FF2B5EF4-FFF2-40B4-BE49-F238E27FC236}">
                <a16:creationId xmlns:a16="http://schemas.microsoft.com/office/drawing/2014/main" id="{86D05583-1094-F742-BB7D-DD7F2F641734}"/>
              </a:ext>
            </a:extLst>
          </p:cNvPr>
          <p:cNvSpPr txBox="1">
            <a:spLocks/>
          </p:cNvSpPr>
          <p:nvPr/>
        </p:nvSpPr>
        <p:spPr>
          <a:xfrm>
            <a:off x="508866" y="645131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latin typeface="Manrope" pitchFamily="2" charset="0"/>
              </a:rPr>
              <a:t>Presented by Dr C Bannon</a:t>
            </a:r>
          </a:p>
        </p:txBody>
      </p:sp>
      <p:pic>
        <p:nvPicPr>
          <p:cNvPr id="3" name="Picture 2">
            <a:extLst>
              <a:ext uri="{FF2B5EF4-FFF2-40B4-BE49-F238E27FC236}">
                <a16:creationId xmlns:a16="http://schemas.microsoft.com/office/drawing/2014/main" id="{ECE6A3B5-6726-9DE1-B9E5-4FD43625EB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89423"/>
            <a:ext cx="5834050" cy="410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1201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A2B8EF-F38B-0049-A79D-18BDD88FB4BF}"/>
              </a:ext>
            </a:extLst>
          </p:cNvPr>
          <p:cNvSpPr>
            <a:spLocks noGrp="1"/>
          </p:cNvSpPr>
          <p:nvPr>
            <p:ph type="sldNum" sz="quarter" idx="12"/>
          </p:nvPr>
        </p:nvSpPr>
        <p:spPr>
          <a:xfrm>
            <a:off x="8780030" y="6437455"/>
            <a:ext cx="2743200" cy="365125"/>
          </a:xfrm>
        </p:spPr>
        <p:txBody>
          <a:bodyPr/>
          <a:lstStyle/>
          <a:p>
            <a:r>
              <a:rPr lang="en-US" b="1">
                <a:solidFill>
                  <a:schemeClr val="bg1"/>
                </a:solidFill>
                <a:latin typeface="Manrope SemiBold" pitchFamily="2" charset="0"/>
              </a:rPr>
              <a:t>Page </a:t>
            </a:r>
            <a:fld id="{9230144F-31E2-D24E-A04B-4F2940DABF53}" type="slidenum">
              <a:rPr lang="en-US" b="1" smtClean="0">
                <a:solidFill>
                  <a:schemeClr val="bg1"/>
                </a:solidFill>
                <a:latin typeface="Manrope SemiBold" pitchFamily="2" charset="0"/>
              </a:rPr>
              <a:t>3</a:t>
            </a:fld>
            <a:endParaRPr lang="en-US" b="1" dirty="0">
              <a:solidFill>
                <a:schemeClr val="bg1"/>
              </a:solidFill>
              <a:latin typeface="Manrope SemiBold" pitchFamily="2" charset="0"/>
            </a:endParaRPr>
          </a:p>
        </p:txBody>
      </p:sp>
      <p:sp>
        <p:nvSpPr>
          <p:cNvPr id="6" name="Title 1">
            <a:extLst>
              <a:ext uri="{FF2B5EF4-FFF2-40B4-BE49-F238E27FC236}">
                <a16:creationId xmlns:a16="http://schemas.microsoft.com/office/drawing/2014/main" id="{8D5349B3-33F7-9A45-B366-78643FE0298C}"/>
              </a:ext>
            </a:extLst>
          </p:cNvPr>
          <p:cNvSpPr txBox="1">
            <a:spLocks/>
          </p:cNvSpPr>
          <p:nvPr/>
        </p:nvSpPr>
        <p:spPr>
          <a:xfrm>
            <a:off x="668770" y="484732"/>
            <a:ext cx="9144000" cy="36211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1D1D1B"/>
                </a:solidFill>
                <a:latin typeface="Manrope Medium" pitchFamily="2" charset="0"/>
              </a:rPr>
              <a:t>Changing Demand</a:t>
            </a:r>
          </a:p>
        </p:txBody>
      </p:sp>
      <p:cxnSp>
        <p:nvCxnSpPr>
          <p:cNvPr id="16" name="Straight Connector 15">
            <a:extLst>
              <a:ext uri="{FF2B5EF4-FFF2-40B4-BE49-F238E27FC236}">
                <a16:creationId xmlns:a16="http://schemas.microsoft.com/office/drawing/2014/main" id="{C5F6B858-8531-684C-A5B8-90E5D2CA695C}"/>
              </a:ext>
            </a:extLst>
          </p:cNvPr>
          <p:cNvCxnSpPr>
            <a:cxnSpLocks/>
          </p:cNvCxnSpPr>
          <p:nvPr/>
        </p:nvCxnSpPr>
        <p:spPr>
          <a:xfrm>
            <a:off x="668770" y="1218134"/>
            <a:ext cx="10854460" cy="0"/>
          </a:xfrm>
          <a:prstGeom prst="line">
            <a:avLst/>
          </a:prstGeom>
          <a:ln w="28575">
            <a:solidFill>
              <a:srgbClr val="E35598"/>
            </a:solidFill>
          </a:ln>
        </p:spPr>
        <p:style>
          <a:lnRef idx="1">
            <a:schemeClr val="accent1"/>
          </a:lnRef>
          <a:fillRef idx="0">
            <a:schemeClr val="accent1"/>
          </a:fillRef>
          <a:effectRef idx="0">
            <a:schemeClr val="accent1"/>
          </a:effectRef>
          <a:fontRef idx="minor">
            <a:schemeClr val="tx1"/>
          </a:fontRef>
        </p:style>
      </p:cxnSp>
      <p:sp>
        <p:nvSpPr>
          <p:cNvPr id="18" name="Slide Number Placeholder 3">
            <a:extLst>
              <a:ext uri="{FF2B5EF4-FFF2-40B4-BE49-F238E27FC236}">
                <a16:creationId xmlns:a16="http://schemas.microsoft.com/office/drawing/2014/main" id="{86D05583-1094-F742-BB7D-DD7F2F641734}"/>
              </a:ext>
            </a:extLst>
          </p:cNvPr>
          <p:cNvSpPr txBox="1">
            <a:spLocks/>
          </p:cNvSpPr>
          <p:nvPr/>
        </p:nvSpPr>
        <p:spPr>
          <a:xfrm>
            <a:off x="508866" y="645131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latin typeface="Manrope" pitchFamily="2" charset="0"/>
              </a:rPr>
              <a:t>Presented by Dr C Bannon</a:t>
            </a:r>
          </a:p>
        </p:txBody>
      </p:sp>
      <p:pic>
        <p:nvPicPr>
          <p:cNvPr id="3" name="Picture 2">
            <a:extLst>
              <a:ext uri="{FF2B5EF4-FFF2-40B4-BE49-F238E27FC236}">
                <a16:creationId xmlns:a16="http://schemas.microsoft.com/office/drawing/2014/main" id="{FA375813-C7F2-4CBB-9807-E2F6325C5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45" y="238639"/>
            <a:ext cx="11235812" cy="56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120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A2B8EF-F38B-0049-A79D-18BDD88FB4BF}"/>
              </a:ext>
            </a:extLst>
          </p:cNvPr>
          <p:cNvSpPr>
            <a:spLocks noGrp="1"/>
          </p:cNvSpPr>
          <p:nvPr>
            <p:ph type="sldNum" sz="quarter" idx="12"/>
          </p:nvPr>
        </p:nvSpPr>
        <p:spPr>
          <a:xfrm>
            <a:off x="8780030" y="6437455"/>
            <a:ext cx="2743200" cy="365125"/>
          </a:xfrm>
        </p:spPr>
        <p:txBody>
          <a:bodyPr/>
          <a:lstStyle/>
          <a:p>
            <a:r>
              <a:rPr lang="en-US" b="1">
                <a:solidFill>
                  <a:schemeClr val="bg1"/>
                </a:solidFill>
                <a:latin typeface="Manrope SemiBold" pitchFamily="2" charset="0"/>
              </a:rPr>
              <a:t>Page </a:t>
            </a:r>
            <a:fld id="{9230144F-31E2-D24E-A04B-4F2940DABF53}" type="slidenum">
              <a:rPr lang="en-US" b="1" smtClean="0">
                <a:solidFill>
                  <a:schemeClr val="bg1"/>
                </a:solidFill>
                <a:latin typeface="Manrope SemiBold" pitchFamily="2" charset="0"/>
              </a:rPr>
              <a:t>4</a:t>
            </a:fld>
            <a:endParaRPr lang="en-US" b="1" dirty="0">
              <a:solidFill>
                <a:schemeClr val="bg1"/>
              </a:solidFill>
              <a:latin typeface="Manrope SemiBold" pitchFamily="2" charset="0"/>
            </a:endParaRPr>
          </a:p>
        </p:txBody>
      </p:sp>
      <p:sp>
        <p:nvSpPr>
          <p:cNvPr id="6" name="Title 1">
            <a:extLst>
              <a:ext uri="{FF2B5EF4-FFF2-40B4-BE49-F238E27FC236}">
                <a16:creationId xmlns:a16="http://schemas.microsoft.com/office/drawing/2014/main" id="{8D5349B3-33F7-9A45-B366-78643FE0298C}"/>
              </a:ext>
            </a:extLst>
          </p:cNvPr>
          <p:cNvSpPr txBox="1">
            <a:spLocks/>
          </p:cNvSpPr>
          <p:nvPr/>
        </p:nvSpPr>
        <p:spPr>
          <a:xfrm>
            <a:off x="668770" y="484732"/>
            <a:ext cx="9144000" cy="36211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1D1D1B"/>
                </a:solidFill>
                <a:latin typeface="Manrope Medium" pitchFamily="2" charset="0"/>
              </a:rPr>
              <a:t>Safer Working</a:t>
            </a:r>
          </a:p>
        </p:txBody>
      </p:sp>
      <p:sp>
        <p:nvSpPr>
          <p:cNvPr id="8" name="TextBox 7">
            <a:extLst>
              <a:ext uri="{FF2B5EF4-FFF2-40B4-BE49-F238E27FC236}">
                <a16:creationId xmlns:a16="http://schemas.microsoft.com/office/drawing/2014/main" id="{2CE0E0A2-C654-4F49-BB55-D4F46094DCC5}"/>
              </a:ext>
            </a:extLst>
          </p:cNvPr>
          <p:cNvSpPr txBox="1"/>
          <p:nvPr/>
        </p:nvSpPr>
        <p:spPr>
          <a:xfrm>
            <a:off x="429659" y="1681626"/>
            <a:ext cx="5860972" cy="4112023"/>
          </a:xfrm>
          <a:prstGeom prst="rect">
            <a:avLst/>
          </a:prstGeom>
          <a:noFill/>
        </p:spPr>
        <p:txBody>
          <a:bodyPr wrap="square" lIns="0" tIns="0" rIns="0" bIns="0" rtlCol="0">
            <a:spAutoFit/>
          </a:bodyPr>
          <a:lstStyle/>
          <a:p>
            <a:pPr marL="285750" indent="-285750">
              <a:lnSpc>
                <a:spcPct val="150000"/>
              </a:lnSpc>
              <a:buFont typeface="Arial" panose="020B0604020202020204" pitchFamily="34" charset="0"/>
              <a:buChar char="•"/>
            </a:pPr>
            <a:r>
              <a:rPr lang="en-US" dirty="0">
                <a:solidFill>
                  <a:srgbClr val="1D1D1B"/>
                </a:solidFill>
                <a:latin typeface="Manrope" pitchFamily="2" charset="0"/>
              </a:rPr>
              <a:t>Mike’s Slides</a:t>
            </a:r>
          </a:p>
          <a:p>
            <a:pPr marL="285750" indent="-285750">
              <a:lnSpc>
                <a:spcPct val="150000"/>
              </a:lnSpc>
              <a:buFont typeface="Arial" panose="020B0604020202020204" pitchFamily="34" charset="0"/>
              <a:buChar char="•"/>
            </a:pPr>
            <a:r>
              <a:rPr lang="en-US" dirty="0">
                <a:solidFill>
                  <a:srgbClr val="1D1D1B"/>
                </a:solidFill>
                <a:latin typeface="Manrope" pitchFamily="2" charset="0"/>
              </a:rPr>
              <a:t>2015 study of 25 European countries -more than 25 direct consultations per day made GP unsustainable</a:t>
            </a:r>
          </a:p>
          <a:p>
            <a:pPr marL="285750" indent="-285750">
              <a:lnSpc>
                <a:spcPct val="150000"/>
              </a:lnSpc>
              <a:buFont typeface="Arial" panose="020B0604020202020204" pitchFamily="34" charset="0"/>
              <a:buChar char="•"/>
            </a:pPr>
            <a:r>
              <a:rPr lang="en-US" dirty="0">
                <a:solidFill>
                  <a:srgbClr val="1D1D1B"/>
                </a:solidFill>
                <a:latin typeface="Manrope" pitchFamily="2" charset="0"/>
              </a:rPr>
              <a:t>Range 10-35 depending on complexity</a:t>
            </a:r>
          </a:p>
          <a:p>
            <a:pPr marL="285750" indent="-285750">
              <a:lnSpc>
                <a:spcPct val="150000"/>
              </a:lnSpc>
              <a:buFont typeface="Arial" panose="020B0604020202020204" pitchFamily="34" charset="0"/>
              <a:buChar char="•"/>
            </a:pPr>
            <a:r>
              <a:rPr lang="en-US" dirty="0">
                <a:solidFill>
                  <a:srgbClr val="1D1D1B"/>
                </a:solidFill>
                <a:latin typeface="Manrope" pitchFamily="2" charset="0"/>
              </a:rPr>
              <a:t>This must be the priority in any action</a:t>
            </a:r>
          </a:p>
          <a:p>
            <a:pPr marL="285750" indent="-285750">
              <a:lnSpc>
                <a:spcPct val="150000"/>
              </a:lnSpc>
              <a:buFont typeface="Arial" panose="020B0604020202020204" pitchFamily="34" charset="0"/>
              <a:buChar char="•"/>
            </a:pPr>
            <a:r>
              <a:rPr lang="en-US" dirty="0">
                <a:solidFill>
                  <a:srgbClr val="1D1D1B"/>
                </a:solidFill>
                <a:latin typeface="Manrope" pitchFamily="2" charset="0"/>
              </a:rPr>
              <a:t>Not a short-term action but method to get off the </a:t>
            </a:r>
          </a:p>
          <a:p>
            <a:pPr>
              <a:lnSpc>
                <a:spcPct val="150000"/>
              </a:lnSpc>
            </a:pPr>
            <a:r>
              <a:rPr lang="en-US" dirty="0">
                <a:solidFill>
                  <a:srgbClr val="1D1D1B"/>
                </a:solidFill>
                <a:latin typeface="Manrope" pitchFamily="2" charset="0"/>
              </a:rPr>
              <a:t>     hamster wheel  111, iHeart, A&amp;E, Sheffield WIC</a:t>
            </a:r>
          </a:p>
          <a:p>
            <a:pPr marL="285750" indent="-285750">
              <a:lnSpc>
                <a:spcPct val="150000"/>
              </a:lnSpc>
              <a:buFont typeface="Arial" panose="020B0604020202020204" pitchFamily="34" charset="0"/>
              <a:buChar char="•"/>
            </a:pPr>
            <a:r>
              <a:rPr lang="en-US" dirty="0">
                <a:solidFill>
                  <a:srgbClr val="1D1D1B"/>
                </a:solidFill>
                <a:latin typeface="Manrope" pitchFamily="2" charset="0"/>
              </a:rPr>
              <a:t>This will not end, it is up to Wes to solve</a:t>
            </a:r>
          </a:p>
          <a:p>
            <a:pPr marL="285750" indent="-285750">
              <a:lnSpc>
                <a:spcPct val="150000"/>
              </a:lnSpc>
              <a:buFont typeface="Arial" panose="020B0604020202020204" pitchFamily="34" charset="0"/>
              <a:buChar char="•"/>
            </a:pPr>
            <a:r>
              <a:rPr lang="en-US" dirty="0">
                <a:solidFill>
                  <a:srgbClr val="1D1D1B"/>
                </a:solidFill>
                <a:latin typeface="Manrope" pitchFamily="2" charset="0"/>
              </a:rPr>
              <a:t>Previous slide and rising GP unemployment</a:t>
            </a:r>
          </a:p>
          <a:p>
            <a:pPr marL="285750" indent="-285750">
              <a:lnSpc>
                <a:spcPct val="150000"/>
              </a:lnSpc>
              <a:buFont typeface="Arial" panose="020B0604020202020204" pitchFamily="34" charset="0"/>
              <a:buChar char="•"/>
            </a:pPr>
            <a:r>
              <a:rPr lang="en-US" dirty="0">
                <a:solidFill>
                  <a:srgbClr val="1D1D1B"/>
                </a:solidFill>
                <a:latin typeface="Manrope" pitchFamily="2" charset="0"/>
              </a:rPr>
              <a:t>Webinars and individual discussion</a:t>
            </a:r>
          </a:p>
        </p:txBody>
      </p:sp>
      <p:cxnSp>
        <p:nvCxnSpPr>
          <p:cNvPr id="16" name="Straight Connector 15">
            <a:extLst>
              <a:ext uri="{FF2B5EF4-FFF2-40B4-BE49-F238E27FC236}">
                <a16:creationId xmlns:a16="http://schemas.microsoft.com/office/drawing/2014/main" id="{C5F6B858-8531-684C-A5B8-90E5D2CA695C}"/>
              </a:ext>
            </a:extLst>
          </p:cNvPr>
          <p:cNvCxnSpPr>
            <a:cxnSpLocks/>
          </p:cNvCxnSpPr>
          <p:nvPr/>
        </p:nvCxnSpPr>
        <p:spPr>
          <a:xfrm>
            <a:off x="668770" y="1218134"/>
            <a:ext cx="10854460" cy="0"/>
          </a:xfrm>
          <a:prstGeom prst="line">
            <a:avLst/>
          </a:prstGeom>
          <a:ln w="28575">
            <a:solidFill>
              <a:srgbClr val="E35598"/>
            </a:solidFill>
          </a:ln>
        </p:spPr>
        <p:style>
          <a:lnRef idx="1">
            <a:schemeClr val="accent1"/>
          </a:lnRef>
          <a:fillRef idx="0">
            <a:schemeClr val="accent1"/>
          </a:fillRef>
          <a:effectRef idx="0">
            <a:schemeClr val="accent1"/>
          </a:effectRef>
          <a:fontRef idx="minor">
            <a:schemeClr val="tx1"/>
          </a:fontRef>
        </p:style>
      </p:cxnSp>
      <p:sp>
        <p:nvSpPr>
          <p:cNvPr id="18" name="Slide Number Placeholder 3">
            <a:extLst>
              <a:ext uri="{FF2B5EF4-FFF2-40B4-BE49-F238E27FC236}">
                <a16:creationId xmlns:a16="http://schemas.microsoft.com/office/drawing/2014/main" id="{86D05583-1094-F742-BB7D-DD7F2F641734}"/>
              </a:ext>
            </a:extLst>
          </p:cNvPr>
          <p:cNvSpPr txBox="1">
            <a:spLocks/>
          </p:cNvSpPr>
          <p:nvPr/>
        </p:nvSpPr>
        <p:spPr>
          <a:xfrm>
            <a:off x="508866" y="645131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latin typeface="Manrope" pitchFamily="2" charset="0"/>
              </a:rPr>
              <a:t>Presented by Dr C Bannon</a:t>
            </a:r>
          </a:p>
        </p:txBody>
      </p:sp>
      <p:pic>
        <p:nvPicPr>
          <p:cNvPr id="1028" name="Picture 4">
            <a:extLst>
              <a:ext uri="{FF2B5EF4-FFF2-40B4-BE49-F238E27FC236}">
                <a16:creationId xmlns:a16="http://schemas.microsoft.com/office/drawing/2014/main" id="{572DEE64-2A25-D180-48CA-CAF1ACD39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05166"/>
            <a:ext cx="6687239" cy="546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212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AABBD5BF-F660-39E3-34EF-35FA2805CA80}"/>
              </a:ext>
            </a:extLst>
          </p:cNvPr>
          <p:cNvPicPr>
            <a:picLocks noGrp="1" noChangeAspect="1"/>
          </p:cNvPicPr>
          <p:nvPr>
            <p:ph idx="1"/>
          </p:nvPr>
        </p:nvPicPr>
        <p:blipFill rotWithShape="1">
          <a:blip r:embed="rId2"/>
          <a:srcRect l="6205" r="-1" b="-1"/>
          <a:stretch/>
        </p:blipFill>
        <p:spPr>
          <a:xfrm>
            <a:off x="20" y="1282"/>
            <a:ext cx="12191980" cy="6856718"/>
          </a:xfrm>
          <a:prstGeom prst="rect">
            <a:avLst/>
          </a:prstGeom>
        </p:spPr>
      </p:pic>
    </p:spTree>
    <p:extLst>
      <p:ext uri="{BB962C8B-B14F-4D97-AF65-F5344CB8AC3E}">
        <p14:creationId xmlns:p14="http://schemas.microsoft.com/office/powerpoint/2010/main" val="1063139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creenshot of a survey&#10;&#10;Description automatically generated">
            <a:extLst>
              <a:ext uri="{FF2B5EF4-FFF2-40B4-BE49-F238E27FC236}">
                <a16:creationId xmlns:a16="http://schemas.microsoft.com/office/drawing/2014/main" id="{ECB0022D-185C-E08F-B186-0836BB80060A}"/>
              </a:ext>
            </a:extLst>
          </p:cNvPr>
          <p:cNvPicPr>
            <a:picLocks noGrp="1" noChangeAspect="1"/>
          </p:cNvPicPr>
          <p:nvPr>
            <p:ph idx="1"/>
          </p:nvPr>
        </p:nvPicPr>
        <p:blipFill rotWithShape="1">
          <a:blip r:embed="rId2"/>
          <a:srcRect t="899"/>
          <a:stretch/>
        </p:blipFill>
        <p:spPr>
          <a:xfrm>
            <a:off x="20" y="1282"/>
            <a:ext cx="12191980" cy="6856718"/>
          </a:xfrm>
          <a:prstGeom prst="rect">
            <a:avLst/>
          </a:prstGeom>
        </p:spPr>
      </p:pic>
      <p:sp>
        <p:nvSpPr>
          <p:cNvPr id="6" name="Oval 5">
            <a:extLst>
              <a:ext uri="{FF2B5EF4-FFF2-40B4-BE49-F238E27FC236}">
                <a16:creationId xmlns:a16="http://schemas.microsoft.com/office/drawing/2014/main" id="{54FEAD3C-1DF7-3D9F-27A6-9571660018F2}"/>
              </a:ext>
            </a:extLst>
          </p:cNvPr>
          <p:cNvSpPr/>
          <p:nvPr/>
        </p:nvSpPr>
        <p:spPr>
          <a:xfrm>
            <a:off x="10994571" y="6259286"/>
            <a:ext cx="838200" cy="47897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40894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5B8A2BD-CB68-8EFF-47B6-9D7A4F9A577F}"/>
              </a:ext>
            </a:extLst>
          </p:cNvPr>
          <p:cNvPicPr>
            <a:picLocks noGrp="1" noChangeAspect="1"/>
          </p:cNvPicPr>
          <p:nvPr>
            <p:ph idx="1"/>
          </p:nvPr>
        </p:nvPicPr>
        <p:blipFill rotWithShape="1">
          <a:blip r:embed="rId2"/>
          <a:srcRect/>
          <a:stretch/>
        </p:blipFill>
        <p:spPr>
          <a:xfrm>
            <a:off x="20" y="1"/>
            <a:ext cx="12191979" cy="6858000"/>
          </a:xfrm>
          <a:prstGeom prst="rect">
            <a:avLst/>
          </a:prstGeom>
        </p:spPr>
      </p:pic>
      <p:sp>
        <p:nvSpPr>
          <p:cNvPr id="6" name="Oval 5">
            <a:extLst>
              <a:ext uri="{FF2B5EF4-FFF2-40B4-BE49-F238E27FC236}">
                <a16:creationId xmlns:a16="http://schemas.microsoft.com/office/drawing/2014/main" id="{24598B72-58B4-5AF9-CE08-248363156A30}"/>
              </a:ext>
            </a:extLst>
          </p:cNvPr>
          <p:cNvSpPr/>
          <p:nvPr/>
        </p:nvSpPr>
        <p:spPr>
          <a:xfrm>
            <a:off x="10994571" y="6259286"/>
            <a:ext cx="838200" cy="47897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0311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8911F4D4-B6F6-0396-2D31-43696CF37997}"/>
              </a:ext>
            </a:extLst>
          </p:cNvPr>
          <p:cNvPicPr>
            <a:picLocks noGrp="1" noChangeAspect="1"/>
          </p:cNvPicPr>
          <p:nvPr>
            <p:ph idx="1"/>
          </p:nvPr>
        </p:nvPicPr>
        <p:blipFill rotWithShape="1">
          <a:blip r:embed="rId2"/>
          <a:srcRect t="19"/>
          <a:stretch/>
        </p:blipFill>
        <p:spPr>
          <a:xfrm>
            <a:off x="20" y="1282"/>
            <a:ext cx="12191980" cy="6856718"/>
          </a:xfrm>
          <a:prstGeom prst="rect">
            <a:avLst/>
          </a:prstGeom>
        </p:spPr>
      </p:pic>
      <p:sp>
        <p:nvSpPr>
          <p:cNvPr id="6" name="Oval 5">
            <a:extLst>
              <a:ext uri="{FF2B5EF4-FFF2-40B4-BE49-F238E27FC236}">
                <a16:creationId xmlns:a16="http://schemas.microsoft.com/office/drawing/2014/main" id="{3D69C5C0-BE24-09B2-EDE6-C50DBF9A0DEB}"/>
              </a:ext>
            </a:extLst>
          </p:cNvPr>
          <p:cNvSpPr/>
          <p:nvPr/>
        </p:nvSpPr>
        <p:spPr>
          <a:xfrm>
            <a:off x="10994571" y="6259286"/>
            <a:ext cx="838200" cy="47897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8643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34B80A3B-02DF-E3B3-D41B-7EA8377E9AE9}"/>
              </a:ext>
            </a:extLst>
          </p:cNvPr>
          <p:cNvPicPr>
            <a:picLocks noGrp="1" noChangeAspect="1"/>
          </p:cNvPicPr>
          <p:nvPr>
            <p:ph idx="1"/>
          </p:nvPr>
        </p:nvPicPr>
        <p:blipFill rotWithShape="1">
          <a:blip r:embed="rId2"/>
          <a:srcRect t="54" r="-2" b="-2"/>
          <a:stretch/>
        </p:blipFill>
        <p:spPr>
          <a:xfrm>
            <a:off x="-6588" y="10"/>
            <a:ext cx="12198588" cy="6857990"/>
          </a:xfrm>
          <a:prstGeom prst="rect">
            <a:avLst/>
          </a:prstGeom>
        </p:spPr>
      </p:pic>
      <p:sp>
        <p:nvSpPr>
          <p:cNvPr id="6" name="Oval 5">
            <a:extLst>
              <a:ext uri="{FF2B5EF4-FFF2-40B4-BE49-F238E27FC236}">
                <a16:creationId xmlns:a16="http://schemas.microsoft.com/office/drawing/2014/main" id="{28E81B6A-6201-1A07-4D8D-7E1CDEB513EB}"/>
              </a:ext>
            </a:extLst>
          </p:cNvPr>
          <p:cNvSpPr/>
          <p:nvPr/>
        </p:nvSpPr>
        <p:spPr>
          <a:xfrm>
            <a:off x="10994571" y="6259286"/>
            <a:ext cx="838200" cy="47897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9970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2530</TotalTime>
  <Words>1096</Words>
  <Application>Microsoft Office PowerPoint</Application>
  <PresentationFormat>Widescreen</PresentationFormat>
  <Paragraphs>98</Paragraphs>
  <Slides>17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Manrope</vt:lpstr>
      <vt:lpstr>Manrope Medium</vt:lpstr>
      <vt:lpstr>Manrope SemiBold</vt:lpstr>
      <vt:lpstr>Office Theme</vt:lpstr>
      <vt:lpstr>BMA Industrial Action what does it mean for Barnsley GPs?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power point presentation example cover.</dc:title>
  <dc:creator>Adam B</dc:creator>
  <cp:lastModifiedBy>SMITH, Emma (BHF LUNDWOOD SURGERY)</cp:lastModifiedBy>
  <cp:revision>14</cp:revision>
  <dcterms:created xsi:type="dcterms:W3CDTF">2021-12-01T17:05:51Z</dcterms:created>
  <dcterms:modified xsi:type="dcterms:W3CDTF">2024-07-12T08:41:23Z</dcterms:modified>
</cp:coreProperties>
</file>