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254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0EBE0"/>
              </a:solidFill>
              <a:prstDash val="solid"/>
              <a:miter lim="400000"/>
            </a:ln>
          </a:insideV>
        </a:tcBdr>
        <a:fill>
          <a:solidFill>
            <a:srgbClr val="54BAE0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0EBE0"/>
              </a:solidFill>
              <a:prstDash val="solid"/>
              <a:miter lim="400000"/>
            </a:ln>
          </a:left>
          <a:right>
            <a:ln w="12700" cap="flat">
              <a:solidFill>
                <a:srgbClr val="F0EBE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F0EBE0"/>
              </a:solidFill>
              <a:prstDash val="solid"/>
              <a:miter lim="400000"/>
            </a:ln>
          </a:insideH>
          <a:insideV>
            <a:ln w="12700" cap="flat">
              <a:solidFill>
                <a:srgbClr val="F0EBE0"/>
              </a:solidFill>
              <a:prstDash val="solid"/>
              <a:miter lim="400000"/>
            </a:ln>
          </a:insideV>
        </a:tcBdr>
        <a:fill>
          <a:solidFill>
            <a:srgbClr val="54BAE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C6DFB5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7A79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0EBE0"/>
          </a:solidFill>
        </a:fill>
      </a:tcStyle>
    </a:wholeTbl>
    <a:band2H>
      <a:tcTxStyle/>
      <a:tcStyle>
        <a:tcBdr/>
        <a:fill>
          <a:solidFill>
            <a:srgbClr val="E4E1D8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DAD7D3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34388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FEBE1"/>
          </a:solidFill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D0CCC4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5413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D0CCC4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B7B5B1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B7B5B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31" autoAdjust="0"/>
  </p:normalViewPr>
  <p:slideViewPr>
    <p:cSldViewPr snapToGrid="0">
      <p:cViewPr varScale="1">
        <p:scale>
          <a:sx n="24" d="100"/>
          <a:sy n="24" d="100"/>
        </p:scale>
        <p:origin x="12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6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penhagen Opera House lit up at night and viewed from across the water"/>
          <p:cNvSpPr>
            <a:spLocks noGrp="1"/>
          </p:cNvSpPr>
          <p:nvPr>
            <p:ph type="pic" idx="21"/>
          </p:nvPr>
        </p:nvSpPr>
        <p:spPr>
          <a:xfrm>
            <a:off x="-1" y="-2527300"/>
            <a:ext cx="24384001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10718800"/>
            <a:ext cx="20929600" cy="202565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>
                <a:solidFill>
                  <a:srgbClr val="F0EBE0"/>
                </a:solidFill>
              </a:defRPr>
            </a:lvl1pPr>
            <a:lvl2pPr>
              <a:spcBef>
                <a:spcPts val="2000"/>
              </a:spcBef>
              <a:defRPr>
                <a:solidFill>
                  <a:srgbClr val="F0EBE0"/>
                </a:solidFill>
              </a:defRPr>
            </a:lvl2pPr>
            <a:lvl3pPr indent="0">
              <a:spcBef>
                <a:spcPts val="2000"/>
              </a:spcBef>
              <a:defRPr>
                <a:solidFill>
                  <a:srgbClr val="F0EBE0"/>
                </a:solidFill>
              </a:defRPr>
            </a:lvl3pPr>
            <a:lvl4pPr indent="0">
              <a:spcBef>
                <a:spcPts val="2000"/>
              </a:spcBef>
              <a:defRPr>
                <a:solidFill>
                  <a:srgbClr val="F0EBE0"/>
                </a:solidFill>
              </a:defRPr>
            </a:lvl4pPr>
            <a:lvl5pPr indent="0">
              <a:spcBef>
                <a:spcPts val="2000"/>
              </a:spcBef>
              <a:defRPr>
                <a:solidFill>
                  <a:srgbClr val="F0EBE0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7817246"/>
            <a:ext cx="20929600" cy="27999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6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727200" y="1003300"/>
            <a:ext cx="20929600" cy="48006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F0EBE0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27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8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Fact">
    <p:bg>
      <p:bgPr>
        <a:solidFill>
          <a:srgbClr val="227A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8611966"/>
            <a:ext cx="20929600" cy="908813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>
                <a:solidFill>
                  <a:srgbClr val="F0EBE0"/>
                </a:solidFill>
              </a:defRPr>
            </a:lvl1pPr>
          </a:lstStyle>
          <a:p>
            <a:r>
              <a:t>Fact information</a:t>
            </a:r>
          </a:p>
        </p:txBody>
      </p:sp>
      <p:sp>
        <p:nvSpPr>
          <p:cNvPr id="117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18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727200" y="1098623"/>
            <a:ext cx="20929600" cy="7461177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he Royal Danish Playhouse, a modern waterfront building in Copenhagen, viewed from the harbour at sunset"/>
          <p:cNvSpPr>
            <a:spLocks noGrp="1"/>
          </p:cNvSpPr>
          <p:nvPr>
            <p:ph type="pic" idx="21"/>
          </p:nvPr>
        </p:nvSpPr>
        <p:spPr>
          <a:xfrm>
            <a:off x="-25400" y="-5359400"/>
            <a:ext cx="24422100" cy="24422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09700" y="2119884"/>
            <a:ext cx="10775585" cy="1936416"/>
          </a:xfrm>
          <a:prstGeom prst="rect">
            <a:avLst/>
          </a:prstGeom>
        </p:spPr>
        <p:txBody>
          <a:bodyPr/>
          <a:lstStyle>
            <a:lvl1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9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30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31" name="Attributio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409700" y="4051453"/>
            <a:ext cx="10775585" cy="543053"/>
          </a:xfrm>
          <a:prstGeom prst="rect">
            <a:avLst/>
          </a:prstGeom>
        </p:spPr>
        <p:txBody>
          <a:bodyPr anchor="ctr"/>
          <a:lstStyle>
            <a:lvl1pPr defTabSz="127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spc="0">
                <a:solidFill>
                  <a:srgbClr val="227AAF"/>
                </a:solidFill>
                <a:latin typeface="Publico Text Semibold"/>
                <a:ea typeface="Publico Text Semibold"/>
                <a:cs typeface="Publico Text Semibold"/>
                <a:sym typeface="Publico Text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he Royal Danish Playhouse, a modern waterfront building in Copenhagen, viewed from the harbour at sunset"/>
          <p:cNvSpPr>
            <a:spLocks noGrp="1"/>
          </p:cNvSpPr>
          <p:nvPr>
            <p:ph type="pic" sz="quarter" idx="21"/>
          </p:nvPr>
        </p:nvSpPr>
        <p:spPr>
          <a:xfrm>
            <a:off x="14727242" y="5618197"/>
            <a:ext cx="7877462" cy="78774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0" name="The Black Diamond, a modern waterfront extension to the Royal Danish Library building in Copenhagen, lit up at night"/>
          <p:cNvSpPr>
            <a:spLocks noGrp="1"/>
          </p:cNvSpPr>
          <p:nvPr>
            <p:ph type="pic" sz="quarter" idx="22"/>
          </p:nvPr>
        </p:nvSpPr>
        <p:spPr>
          <a:xfrm>
            <a:off x="14700215" y="1511300"/>
            <a:ext cx="7943851" cy="5295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Suspension bridge over water at sunset"/>
          <p:cNvSpPr>
            <a:spLocks noGrp="1"/>
          </p:cNvSpPr>
          <p:nvPr>
            <p:ph type="pic" idx="23"/>
          </p:nvPr>
        </p:nvSpPr>
        <p:spPr>
          <a:xfrm>
            <a:off x="1778000" y="1346200"/>
            <a:ext cx="12852400" cy="110163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erial photo of the Circle Bridge, a modern pedestrian bridge in Copenhagen with five circular platforms"/>
          <p:cNvSpPr>
            <a:spLocks noGrp="1"/>
          </p:cNvSpPr>
          <p:nvPr>
            <p:ph type="pic" idx="21"/>
          </p:nvPr>
        </p:nvSpPr>
        <p:spPr>
          <a:xfrm>
            <a:off x="1727200" y="-1422400"/>
            <a:ext cx="21310600" cy="15989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uspension bridge over water at sunset"/>
          <p:cNvSpPr>
            <a:spLocks noGrp="1"/>
          </p:cNvSpPr>
          <p:nvPr>
            <p:ph type="pic" idx="21"/>
          </p:nvPr>
        </p:nvSpPr>
        <p:spPr>
          <a:xfrm>
            <a:off x="-3352800" y="0"/>
            <a:ext cx="16002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7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</p:spPr>
        <p:txBody>
          <a:bodyPr anchor="t"/>
          <a:lstStyle>
            <a:lvl1pPr algn="l">
              <a:defRPr sz="8000" spc="-80"/>
            </a:lvl1pPr>
          </a:lstStyle>
          <a:p>
            <a:r>
              <a:t>Slide Title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665200" y="7010400"/>
            <a:ext cx="9271000" cy="2312637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</a:lvl1pPr>
            <a:lvl2pPr algn="l">
              <a:lnSpc>
                <a:spcPct val="80000"/>
              </a:lnSpc>
            </a:lvl2pPr>
            <a:lvl3pPr algn="l">
              <a:lnSpc>
                <a:spcPct val="80000"/>
              </a:lnSpc>
            </a:lvl3pPr>
            <a:lvl4pPr algn="l">
              <a:lnSpc>
                <a:spcPct val="80000"/>
              </a:lnSpc>
            </a:lvl4pPr>
            <a:lvl5pPr algn="l">
              <a:lnSpc>
                <a:spcPct val="80000"/>
              </a:lnSpc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9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665200" y="3746500"/>
            <a:ext cx="9271000" cy="482600"/>
          </a:xfrm>
          <a:prstGeom prst="rect">
            <a:avLst/>
          </a:prstGeom>
        </p:spPr>
        <p:txBody>
          <a:bodyPr anchor="ctr"/>
          <a:lstStyle>
            <a:lvl1pPr algn="l"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40" name="Line"/>
          <p:cNvSpPr/>
          <p:nvPr/>
        </p:nvSpPr>
        <p:spPr>
          <a:xfrm>
            <a:off x="13665200" y="3721100"/>
            <a:ext cx="92837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41" name="Line"/>
          <p:cNvSpPr/>
          <p:nvPr/>
        </p:nvSpPr>
        <p:spPr>
          <a:xfrm>
            <a:off x="13665200" y="9525000"/>
            <a:ext cx="9283700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1739900"/>
            <a:ext cx="20929600" cy="3225356"/>
          </a:xfrm>
          <a:prstGeom prst="rect">
            <a:avLst/>
          </a:prstGeom>
        </p:spPr>
        <p:txBody>
          <a:bodyPr anchor="t"/>
          <a:lstStyle/>
          <a:p>
            <a:r>
              <a:t>Slide Title</a:t>
            </a:r>
          </a:p>
        </p:txBody>
      </p:sp>
      <p:sp>
        <p:nvSpPr>
          <p:cNvPr id="50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</p:spPr>
        <p:txBody>
          <a:bodyPr numCol="2" spcCol="1046480"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</p:spPr>
        <p:txBody>
          <a:bodyPr numCol="2" spcCol="1046480"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665200" y="7635875"/>
            <a:ext cx="9271000" cy="4568825"/>
          </a:xfrm>
          <a:prstGeom prst="rect">
            <a:avLst/>
          </a:prstGeom>
        </p:spPr>
        <p:txBody>
          <a:bodyPr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" name="Suspension bridge over water at sunset"/>
          <p:cNvSpPr>
            <a:spLocks noGrp="1"/>
          </p:cNvSpPr>
          <p:nvPr>
            <p:ph type="pic" idx="21"/>
          </p:nvPr>
        </p:nvSpPr>
        <p:spPr>
          <a:xfrm>
            <a:off x="-3352800" y="0"/>
            <a:ext cx="16002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</p:spPr>
        <p:txBody>
          <a:bodyPr anchor="t"/>
          <a:lstStyle>
            <a:lvl1pPr algn="l">
              <a:defRPr sz="8000" spc="-80"/>
            </a:lvl1pPr>
          </a:lstStyle>
          <a:p>
            <a:r>
              <a:t>Slide Title</a:t>
            </a:r>
          </a:p>
        </p:txBody>
      </p:sp>
      <p:sp>
        <p:nvSpPr>
          <p:cNvPr id="70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665200" y="3740611"/>
            <a:ext cx="9271000" cy="482601"/>
          </a:xfrm>
          <a:prstGeom prst="rect">
            <a:avLst/>
          </a:prstGeom>
        </p:spPr>
        <p:txBody>
          <a:bodyPr anchor="ctr"/>
          <a:lstStyle>
            <a:lvl1pPr algn="l"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71" name="Line"/>
          <p:cNvSpPr/>
          <p:nvPr/>
        </p:nvSpPr>
        <p:spPr>
          <a:xfrm>
            <a:off x="13665200" y="3721100"/>
            <a:ext cx="92837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72" name="Line"/>
          <p:cNvSpPr/>
          <p:nvPr/>
        </p:nvSpPr>
        <p:spPr>
          <a:xfrm>
            <a:off x="13665200" y="7010400"/>
            <a:ext cx="9283700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rgbClr val="227A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5410200"/>
            <a:ext cx="20929600" cy="25400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t>Section Title</a:t>
            </a:r>
          </a:p>
        </p:txBody>
      </p:sp>
      <p:sp>
        <p:nvSpPr>
          <p:cNvPr id="81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82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1739900"/>
            <a:ext cx="20929600" cy="3229571"/>
          </a:xfrm>
          <a:prstGeom prst="rect">
            <a:avLst/>
          </a:prstGeom>
        </p:spPr>
        <p:txBody>
          <a:bodyPr anchor="t"/>
          <a:lstStyle/>
          <a:p>
            <a:r>
              <a:t>Slide Title</a:t>
            </a:r>
          </a:p>
        </p:txBody>
      </p:sp>
      <p:sp>
        <p:nvSpPr>
          <p:cNvPr id="9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1739900"/>
            <a:ext cx="20929600" cy="3300115"/>
          </a:xfrm>
          <a:prstGeom prst="rect">
            <a:avLst/>
          </a:prstGeom>
        </p:spPr>
        <p:txBody>
          <a:bodyPr anchor="t"/>
          <a:lstStyle/>
          <a:p>
            <a:r>
              <a:t>Agenda Title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27200" y="5043258"/>
            <a:ext cx="20929600" cy="6172201"/>
          </a:xfrm>
          <a:prstGeom prst="rect">
            <a:avLst/>
          </a:prstGeom>
        </p:spPr>
        <p:txBody>
          <a:bodyPr/>
          <a:lstStyle>
            <a:lvl1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5281886"/>
            <a:ext cx="20929600" cy="31369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4428480"/>
            <a:ext cx="20929600" cy="279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4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727200" y="7251700"/>
            <a:ext cx="20929600" cy="203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8832" y="13030199"/>
            <a:ext cx="38633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821531">
              <a:spcBef>
                <a:spcPts val="0"/>
              </a:spcBef>
              <a:defRPr sz="1800">
                <a:solidFill>
                  <a:srgbClr val="227AA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1pPr>
      <a:lvl2pPr marL="0" marR="0" indent="457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2pPr>
      <a:lvl3pPr marL="0" marR="0" indent="914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3pPr>
      <a:lvl4pPr marL="0" marR="0" indent="1371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4pPr>
      <a:lvl5pPr marL="0" marR="0" indent="1828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5pPr>
      <a:lvl6pPr marL="0" marR="0" indent="22860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6pPr>
      <a:lvl7pPr marL="0" marR="0" indent="2743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7pPr>
      <a:lvl8pPr marL="0" marR="0" indent="3200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8pPr>
      <a:lvl9pPr marL="0" marR="0" indent="3657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9pPr>
    </p:titleStyle>
    <p:body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1pPr>
      <a:lvl2pPr marL="0" marR="0" indent="457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2pPr>
      <a:lvl3pPr marL="0" marR="0" indent="914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3pPr>
      <a:lvl4pPr marL="0" marR="0" indent="1371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4pPr>
      <a:lvl5pPr marL="0" marR="0" indent="1828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5pPr>
      <a:lvl6pPr marL="0" marR="0" indent="22860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6pPr>
      <a:lvl7pPr marL="0" marR="0" indent="2743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7pPr>
      <a:lvl8pPr marL="0" marR="0" indent="3200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8pPr>
      <a:lvl9pPr marL="0" marR="0" indent="3657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Copenhagen Opera House lit up at night and viewed from across the water" descr="Copenhagen Opera House lit up at night and viewed from across the water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l="85" r="8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72" name="Gynaecology- it’s all about wom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414700"/>
                    <a:lumOff val="-28947"/>
                  </a:schemeClr>
                </a:solidFill>
              </a:defRPr>
            </a:lvl1pPr>
          </a:lstStyle>
          <a:p>
            <a:r>
              <a:rPr dirty="0" err="1"/>
              <a:t>Gynaecology</a:t>
            </a:r>
            <a:r>
              <a:rPr lang="en-GB" dirty="0"/>
              <a:t> </a:t>
            </a:r>
            <a:r>
              <a:rPr dirty="0"/>
              <a:t>- it’s all about women</a:t>
            </a:r>
          </a:p>
        </p:txBody>
      </p:sp>
      <p:sp>
        <p:nvSpPr>
          <p:cNvPr id="173" name="Gianina Tutoveanu 17/07/24"/>
          <p:cNvSpPr txBox="1">
            <a:spLocks noGrp="1"/>
          </p:cNvSpPr>
          <p:nvPr>
            <p:ph type="body" idx="22"/>
          </p:nvPr>
        </p:nvSpPr>
        <p:spPr>
          <a:xfrm>
            <a:off x="1727200" y="1548326"/>
            <a:ext cx="20929600" cy="4800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tabLst>
                <a:tab pos="165100" algn="l"/>
                <a:tab pos="342900" algn="l"/>
                <a:tab pos="520700" algn="l"/>
                <a:tab pos="685800" algn="l"/>
                <a:tab pos="863600" algn="l"/>
                <a:tab pos="1041400" algn="l"/>
                <a:tab pos="1219200" algn="l"/>
                <a:tab pos="1384300" algn="l"/>
                <a:tab pos="1562100" algn="l"/>
                <a:tab pos="1739900" algn="l"/>
                <a:tab pos="1905000" algn="l"/>
                <a:tab pos="2082800" algn="l"/>
              </a:tabLst>
              <a:defRPr sz="2107">
                <a:solidFill>
                  <a:schemeClr val="accent1">
                    <a:hueOff val="414700"/>
                    <a:lumOff val="-28947"/>
                  </a:schemeClr>
                </a:solidFill>
              </a:defRPr>
            </a:lvl1pPr>
          </a:lstStyle>
          <a:p>
            <a:pPr defTabSz="914400"/>
            <a:r>
              <a:t>Gianina Tutoveanu 17/07/24</a:t>
            </a:r>
          </a:p>
        </p:txBody>
      </p:sp>
      <p:sp>
        <p:nvSpPr>
          <p:cNvPr id="174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75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The Royal Danish Playhouse, a modern waterfront building in Copenhagen, viewed from the harbour at sunset" descr="The Royal Danish Playhouse, a modern waterfront building in Copenhagen, viewed from the harbour at sunset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85" r="8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56" name="Any questions?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 spc="-79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Any questions?</a:t>
            </a:r>
          </a:p>
        </p:txBody>
      </p:sp>
      <p:sp>
        <p:nvSpPr>
          <p:cNvPr id="257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58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59" name="Attribution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remenopausal/Postmenopausal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500"/>
            </a:pPr>
            <a:r>
              <a:t>Premenopausal/Postmenopausal</a:t>
            </a:r>
          </a:p>
          <a:p>
            <a:pPr>
              <a:defRPr sz="4500"/>
            </a:pPr>
            <a:r>
              <a:t>Menorrhagia</a:t>
            </a:r>
          </a:p>
          <a:p>
            <a:pPr>
              <a:defRPr sz="4500"/>
            </a:pPr>
            <a:r>
              <a:t>Postcoital bleeding</a:t>
            </a:r>
          </a:p>
          <a:p>
            <a:pPr>
              <a:defRPr sz="4500"/>
            </a:pPr>
            <a:r>
              <a:t>Irregular bleeding</a:t>
            </a:r>
          </a:p>
        </p:txBody>
      </p:sp>
      <p:pic>
        <p:nvPicPr>
          <p:cNvPr id="262" name="Suspension bridge over water at sunset" descr="Suspension bridge over water at sunset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4990" r="24990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263" name="Abnormal vaginal blee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Abnormal vaginal bleeding</a:t>
            </a:r>
          </a:p>
        </p:txBody>
      </p:sp>
      <p:sp>
        <p:nvSpPr>
          <p:cNvPr id="264" name="Gianina Tutoveanu 17/07/24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hueOff val="414700"/>
                    <a:lumOff val="-28947"/>
                  </a:schemeClr>
                </a:solidFill>
              </a:defRPr>
            </a:lvl1pPr>
          </a:lstStyle>
          <a:p>
            <a:r>
              <a:t>Gianina Tutoveanu 17/07/24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dragons-backbone-rice-terraces-longsheng-county-china-1667492436.jpeg" descr="dragons-backbone-rice-terraces-longsheng-county-china-166749243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8" y="26434"/>
            <a:ext cx="24331604" cy="13663132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Lets talk about fibroids"/>
          <p:cNvSpPr txBox="1">
            <a:spLocks noGrp="1"/>
          </p:cNvSpPr>
          <p:nvPr>
            <p:ph type="body" sz="quarter" idx="1"/>
          </p:nvPr>
        </p:nvSpPr>
        <p:spPr>
          <a:xfrm>
            <a:off x="651402" y="1077225"/>
            <a:ext cx="15387668" cy="1248300"/>
          </a:xfrm>
          <a:prstGeom prst="rect">
            <a:avLst/>
          </a:prstGeom>
          <a:solidFill>
            <a:schemeClr val="accent1">
              <a:hueOff val="420094"/>
              <a:satOff val="-1465"/>
              <a:lumOff val="-19139"/>
            </a:schemeClr>
          </a:solidFill>
          <a:ln w="9525">
            <a:round/>
          </a:ln>
        </p:spPr>
        <p:txBody>
          <a:bodyPr/>
          <a:lstStyle>
            <a:lvl1pPr defTabSz="127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600" cap="all" spc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algn="l"/>
            <a:r>
              <a:rPr dirty="0"/>
              <a:t>Let</a:t>
            </a:r>
            <a:r>
              <a:rPr lang="en-GB" dirty="0"/>
              <a:t>'</a:t>
            </a:r>
            <a:r>
              <a:rPr dirty="0"/>
              <a:t>s talk about fibroids</a:t>
            </a:r>
          </a:p>
        </p:txBody>
      </p:sp>
      <p:sp>
        <p:nvSpPr>
          <p:cNvPr id="268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69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70" name="30% incidence rate…"/>
          <p:cNvSpPr txBox="1"/>
          <p:nvPr/>
        </p:nvSpPr>
        <p:spPr>
          <a:xfrm>
            <a:off x="1453318" y="3425158"/>
            <a:ext cx="9171753" cy="1701801"/>
          </a:xfrm>
          <a:prstGeom prst="rect">
            <a:avLst/>
          </a:prstGeom>
          <a:solidFill>
            <a:schemeClr val="accent1">
              <a:hueOff val="420094"/>
              <a:satOff val="-1465"/>
              <a:lumOff val="-1913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2166" indent="-402166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30% incidence rate</a:t>
            </a:r>
          </a:p>
          <a:p>
            <a:pPr marL="402166" indent="-402166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More common in black women</a:t>
            </a:r>
          </a:p>
          <a:p>
            <a:pPr marL="402166" indent="-402166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Commonest benign tumor in women</a:t>
            </a:r>
          </a:p>
        </p:txBody>
      </p:sp>
      <p:sp>
        <p:nvSpPr>
          <p:cNvPr id="271" name="Symptoms depend on the location and the size of the fibroid…"/>
          <p:cNvSpPr txBox="1"/>
          <p:nvPr/>
        </p:nvSpPr>
        <p:spPr>
          <a:xfrm>
            <a:off x="2344171" y="6296275"/>
            <a:ext cx="16283320" cy="1701801"/>
          </a:xfrm>
          <a:prstGeom prst="rect">
            <a:avLst/>
          </a:prstGeom>
          <a:solidFill>
            <a:schemeClr val="accent1">
              <a:hueOff val="420094"/>
              <a:satOff val="-1465"/>
              <a:lumOff val="-1913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2166" indent="-402166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Symptoms depend on the location and the size of the fibroid</a:t>
            </a:r>
          </a:p>
          <a:p>
            <a:pPr marL="402166" indent="-402166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Symptoms: heavy bleeding, </a:t>
            </a:r>
            <a:r>
              <a:rPr dirty="0" err="1"/>
              <a:t>dysmenorrhoea</a:t>
            </a:r>
            <a:r>
              <a:rPr dirty="0"/>
              <a:t>, pressure symptoms</a:t>
            </a:r>
          </a:p>
          <a:p>
            <a:pPr marL="402166" indent="-402166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FIGO classification: grade 0-8</a:t>
            </a:r>
          </a:p>
        </p:txBody>
      </p:sp>
      <p:sp>
        <p:nvSpPr>
          <p:cNvPr id="272" name="Investigations: USS or MRI…"/>
          <p:cNvSpPr txBox="1"/>
          <p:nvPr/>
        </p:nvSpPr>
        <p:spPr>
          <a:xfrm>
            <a:off x="3169255" y="9187417"/>
            <a:ext cx="17130306" cy="2235201"/>
          </a:xfrm>
          <a:prstGeom prst="rect">
            <a:avLst/>
          </a:prstGeom>
          <a:solidFill>
            <a:schemeClr val="accent1">
              <a:hueOff val="420094"/>
              <a:satOff val="-1465"/>
              <a:lumOff val="-1913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02166" indent="-402166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Investigations: USS or MRI</a:t>
            </a:r>
          </a:p>
          <a:p>
            <a:pPr marL="402166" indent="-402166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Treatment: depending on the severity of the symptoms, fertility , position of the fibroid, woman’s choice</a:t>
            </a:r>
          </a:p>
        </p:txBody>
      </p:sp>
      <p:pic>
        <p:nvPicPr>
          <p:cNvPr id="273" name="261_2020_2882_Fig1_HTML.jpg" descr="261_2020_2882_Fig1_HTM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664" y="751457"/>
            <a:ext cx="3757035" cy="5635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1" animBg="1" advAuto="0"/>
      <p:bldP spid="271" grpId="2" animBg="1" advAuto="0"/>
      <p:bldP spid="272" grpId="4" animBg="1" advAuto="0"/>
      <p:bldP spid="273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harmacological…"/>
          <p:cNvSpPr txBox="1">
            <a:spLocks noGrp="1"/>
          </p:cNvSpPr>
          <p:nvPr>
            <p:ph type="body" sz="half" idx="1"/>
          </p:nvPr>
        </p:nvSpPr>
        <p:spPr>
          <a:xfrm>
            <a:off x="12295513" y="7141109"/>
            <a:ext cx="11822403" cy="5982106"/>
          </a:xfrm>
          <a:prstGeom prst="rect">
            <a:avLst/>
          </a:prstGeom>
        </p:spPr>
        <p:txBody>
          <a:bodyPr/>
          <a:lstStyle/>
          <a:p>
            <a:pPr marL="304038" indent="-304038" defTabSz="914400">
              <a:spcBef>
                <a:spcPts val="1500"/>
              </a:spcBef>
              <a:tabLst>
                <a:tab pos="215900" algn="l"/>
                <a:tab pos="444500" algn="l"/>
                <a:tab pos="660400" algn="l"/>
                <a:tab pos="889000" algn="l"/>
                <a:tab pos="1117600" algn="l"/>
                <a:tab pos="1333500" algn="l"/>
                <a:tab pos="1562100" algn="l"/>
                <a:tab pos="1790700" algn="l"/>
                <a:tab pos="2006600" algn="l"/>
                <a:tab pos="2235200" algn="l"/>
                <a:tab pos="2463800" algn="l"/>
                <a:tab pos="2679700" algn="l"/>
              </a:tabLst>
              <a:defRPr sz="2835"/>
            </a:pPr>
            <a:r>
              <a:t>Pharmacological</a:t>
            </a:r>
          </a:p>
          <a:p>
            <a:pPr marL="608076" lvl="1" indent="-304038" defTabSz="914400">
              <a:spcBef>
                <a:spcPts val="1500"/>
              </a:spcBef>
              <a:tabLst>
                <a:tab pos="215900" algn="l"/>
                <a:tab pos="444500" algn="l"/>
                <a:tab pos="660400" algn="l"/>
                <a:tab pos="889000" algn="l"/>
                <a:tab pos="1117600" algn="l"/>
                <a:tab pos="1333500" algn="l"/>
                <a:tab pos="1562100" algn="l"/>
                <a:tab pos="1790700" algn="l"/>
                <a:tab pos="2006600" algn="l"/>
                <a:tab pos="2235200" algn="l"/>
                <a:tab pos="2463800" algn="l"/>
                <a:tab pos="2679700" algn="l"/>
              </a:tabLst>
              <a:defRPr sz="2835"/>
            </a:pPr>
            <a:r>
              <a:t>Non-hormonal: TXA/NSAIDS/Ulipristal acetate *(Esmya)</a:t>
            </a:r>
          </a:p>
          <a:p>
            <a:pPr marL="608076" lvl="1" indent="-304038" defTabSz="914400">
              <a:spcBef>
                <a:spcPts val="1500"/>
              </a:spcBef>
              <a:tabLst>
                <a:tab pos="215900" algn="l"/>
                <a:tab pos="444500" algn="l"/>
                <a:tab pos="660400" algn="l"/>
                <a:tab pos="889000" algn="l"/>
                <a:tab pos="1117600" algn="l"/>
                <a:tab pos="1333500" algn="l"/>
                <a:tab pos="1562100" algn="l"/>
                <a:tab pos="1790700" algn="l"/>
                <a:tab pos="2006600" algn="l"/>
                <a:tab pos="2235200" algn="l"/>
                <a:tab pos="2463800" algn="l"/>
                <a:tab pos="2679700" algn="l"/>
              </a:tabLst>
              <a:defRPr sz="2835"/>
            </a:pPr>
            <a:r>
              <a:t>Hormonal: Mirena IUS/COCP/POP</a:t>
            </a:r>
          </a:p>
          <a:p>
            <a:pPr marL="608076" lvl="1" indent="-304038" defTabSz="914400">
              <a:spcBef>
                <a:spcPts val="1500"/>
              </a:spcBef>
              <a:tabLst>
                <a:tab pos="215900" algn="l"/>
                <a:tab pos="444500" algn="l"/>
                <a:tab pos="660400" algn="l"/>
                <a:tab pos="889000" algn="l"/>
                <a:tab pos="1117600" algn="l"/>
                <a:tab pos="1333500" algn="l"/>
                <a:tab pos="1562100" algn="l"/>
                <a:tab pos="1790700" algn="l"/>
                <a:tab pos="2006600" algn="l"/>
                <a:tab pos="2235200" algn="l"/>
                <a:tab pos="2463800" algn="l"/>
                <a:tab pos="2679700" algn="l"/>
              </a:tabLst>
              <a:defRPr sz="2835"/>
            </a:pPr>
            <a:r>
              <a:t>GnRH analogues</a:t>
            </a:r>
          </a:p>
          <a:p>
            <a:pPr marL="304038" indent="-304038" defTabSz="914400">
              <a:spcBef>
                <a:spcPts val="1500"/>
              </a:spcBef>
              <a:tabLst>
                <a:tab pos="215900" algn="l"/>
                <a:tab pos="444500" algn="l"/>
                <a:tab pos="660400" algn="l"/>
                <a:tab pos="889000" algn="l"/>
                <a:tab pos="1117600" algn="l"/>
                <a:tab pos="1333500" algn="l"/>
                <a:tab pos="1562100" algn="l"/>
                <a:tab pos="1790700" algn="l"/>
                <a:tab pos="2006600" algn="l"/>
                <a:tab pos="2235200" algn="l"/>
                <a:tab pos="2463800" algn="l"/>
                <a:tab pos="2679700" algn="l"/>
              </a:tabLst>
              <a:defRPr sz="2835"/>
            </a:pPr>
            <a:r>
              <a:t>Surgical</a:t>
            </a:r>
          </a:p>
          <a:p>
            <a:pPr marL="608076" lvl="1" indent="-304038" defTabSz="914400">
              <a:spcBef>
                <a:spcPts val="1500"/>
              </a:spcBef>
              <a:tabLst>
                <a:tab pos="215900" algn="l"/>
                <a:tab pos="444500" algn="l"/>
                <a:tab pos="660400" algn="l"/>
                <a:tab pos="889000" algn="l"/>
                <a:tab pos="1117600" algn="l"/>
                <a:tab pos="1333500" algn="l"/>
                <a:tab pos="1562100" algn="l"/>
                <a:tab pos="1790700" algn="l"/>
                <a:tab pos="2006600" algn="l"/>
                <a:tab pos="2235200" algn="l"/>
                <a:tab pos="2463800" algn="l"/>
                <a:tab pos="2679700" algn="l"/>
              </a:tabLst>
              <a:defRPr sz="2835"/>
            </a:pPr>
            <a:r>
              <a:t>Hysteroscopic resection </a:t>
            </a:r>
          </a:p>
          <a:p>
            <a:pPr marL="608076" lvl="1" indent="-304038" defTabSz="914400">
              <a:spcBef>
                <a:spcPts val="1500"/>
              </a:spcBef>
              <a:tabLst>
                <a:tab pos="215900" algn="l"/>
                <a:tab pos="444500" algn="l"/>
                <a:tab pos="660400" algn="l"/>
                <a:tab pos="889000" algn="l"/>
                <a:tab pos="1117600" algn="l"/>
                <a:tab pos="1333500" algn="l"/>
                <a:tab pos="1562100" algn="l"/>
                <a:tab pos="1790700" algn="l"/>
                <a:tab pos="2006600" algn="l"/>
                <a:tab pos="2235200" algn="l"/>
                <a:tab pos="2463800" algn="l"/>
                <a:tab pos="2679700" algn="l"/>
              </a:tabLst>
              <a:defRPr sz="2835"/>
            </a:pPr>
            <a:r>
              <a:t>Endometrial ablation</a:t>
            </a:r>
          </a:p>
          <a:p>
            <a:pPr marL="608076" lvl="1" indent="-304038" defTabSz="914400">
              <a:spcBef>
                <a:spcPts val="1500"/>
              </a:spcBef>
              <a:tabLst>
                <a:tab pos="215900" algn="l"/>
                <a:tab pos="444500" algn="l"/>
                <a:tab pos="660400" algn="l"/>
                <a:tab pos="889000" algn="l"/>
                <a:tab pos="1117600" algn="l"/>
                <a:tab pos="1333500" algn="l"/>
                <a:tab pos="1562100" algn="l"/>
                <a:tab pos="1790700" algn="l"/>
                <a:tab pos="2006600" algn="l"/>
                <a:tab pos="2235200" algn="l"/>
                <a:tab pos="2463800" algn="l"/>
                <a:tab pos="2679700" algn="l"/>
              </a:tabLst>
              <a:defRPr sz="2835"/>
            </a:pPr>
            <a:r>
              <a:t>Myomectomy</a:t>
            </a:r>
          </a:p>
          <a:p>
            <a:pPr marL="608076" lvl="1" indent="-304038" defTabSz="914400">
              <a:spcBef>
                <a:spcPts val="1500"/>
              </a:spcBef>
              <a:tabLst>
                <a:tab pos="215900" algn="l"/>
                <a:tab pos="444500" algn="l"/>
                <a:tab pos="660400" algn="l"/>
                <a:tab pos="889000" algn="l"/>
                <a:tab pos="1117600" algn="l"/>
                <a:tab pos="1333500" algn="l"/>
                <a:tab pos="1562100" algn="l"/>
                <a:tab pos="1790700" algn="l"/>
                <a:tab pos="2006600" algn="l"/>
                <a:tab pos="2235200" algn="l"/>
                <a:tab pos="2463800" algn="l"/>
                <a:tab pos="2679700" algn="l"/>
              </a:tabLst>
              <a:defRPr sz="2835"/>
            </a:pPr>
            <a:r>
              <a:t>Hysterectomy</a:t>
            </a:r>
          </a:p>
          <a:p>
            <a:pPr marL="608076" lvl="1" indent="-304038" defTabSz="914400">
              <a:spcBef>
                <a:spcPts val="1500"/>
              </a:spcBef>
              <a:tabLst>
                <a:tab pos="215900" algn="l"/>
                <a:tab pos="444500" algn="l"/>
                <a:tab pos="660400" algn="l"/>
                <a:tab pos="889000" algn="l"/>
                <a:tab pos="1117600" algn="l"/>
                <a:tab pos="1333500" algn="l"/>
                <a:tab pos="1562100" algn="l"/>
                <a:tab pos="1790700" algn="l"/>
                <a:tab pos="2006600" algn="l"/>
                <a:tab pos="2235200" algn="l"/>
                <a:tab pos="2463800" algn="l"/>
                <a:tab pos="2679700" algn="l"/>
              </a:tabLst>
              <a:defRPr sz="2835"/>
            </a:pPr>
            <a:r>
              <a:t>Uterine artery embolisation</a:t>
            </a:r>
          </a:p>
        </p:txBody>
      </p:sp>
      <p:pic>
        <p:nvPicPr>
          <p:cNvPr id="276" name="Suspension bridge over water at sunset" descr="Suspension bridge over water at sunset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4990" r="24990"/>
          <a:stretch>
            <a:fillRect/>
          </a:stretch>
        </p:blipFill>
        <p:spPr>
          <a:xfrm>
            <a:off x="0" y="428692"/>
            <a:ext cx="11453691" cy="12858616"/>
          </a:xfrm>
          <a:prstGeom prst="rect">
            <a:avLst/>
          </a:prstGeom>
        </p:spPr>
      </p:pic>
      <p:sp>
        <p:nvSpPr>
          <p:cNvPr id="277" name="Fibroids- treatment"/>
          <p:cNvSpPr txBox="1">
            <a:spLocks noGrp="1"/>
          </p:cNvSpPr>
          <p:nvPr>
            <p:ph type="title"/>
          </p:nvPr>
        </p:nvSpPr>
        <p:spPr>
          <a:xfrm>
            <a:off x="12295513" y="4394200"/>
            <a:ext cx="10640687" cy="1772435"/>
          </a:xfrm>
          <a:prstGeom prst="rect">
            <a:avLst/>
          </a:prstGeom>
        </p:spPr>
        <p:txBody>
          <a:bodyPr/>
          <a:lstStyle/>
          <a:p>
            <a:r>
              <a:rPr dirty="0"/>
              <a:t>Fibroids</a:t>
            </a:r>
            <a:r>
              <a:rPr lang="en-GB" dirty="0"/>
              <a:t> </a:t>
            </a:r>
            <a:r>
              <a:rPr dirty="0"/>
              <a:t>- treatment</a:t>
            </a:r>
          </a:p>
        </p:txBody>
      </p:sp>
      <p:sp>
        <p:nvSpPr>
          <p:cNvPr id="278" name="Gianina Tutoveanu 17/07/24"/>
          <p:cNvSpPr txBox="1">
            <a:spLocks noGrp="1"/>
          </p:cNvSpPr>
          <p:nvPr>
            <p:ph type="body" idx="22"/>
          </p:nvPr>
        </p:nvSpPr>
        <p:spPr>
          <a:xfrm>
            <a:off x="13671549" y="3829049"/>
            <a:ext cx="9271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Gianina Tutoveanu 17/07/24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The Royal Danish Playhouse, a modern waterfront building in Copenhagen, viewed from the harbour at sunset" descr="The Royal Danish Playhouse, a modern waterfront building in Copenhagen, viewed from the harbour at sunset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85" r="8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81" name="Postmenopausal bleeding"/>
          <p:cNvSpPr txBox="1">
            <a:spLocks noGrp="1"/>
          </p:cNvSpPr>
          <p:nvPr>
            <p:ph type="body" sz="quarter" idx="1"/>
          </p:nvPr>
        </p:nvSpPr>
        <p:spPr>
          <a:xfrm>
            <a:off x="2493818" y="1078869"/>
            <a:ext cx="18495818" cy="1589431"/>
          </a:xfrm>
          <a:prstGeom prst="rect">
            <a:avLst/>
          </a:prstGeom>
          <a:solidFill>
            <a:schemeClr val="accent1">
              <a:hueOff val="420094"/>
              <a:satOff val="-1465"/>
              <a:lumOff val="-19139"/>
            </a:schemeClr>
          </a:solidFill>
          <a:ln w="9525">
            <a:round/>
          </a:ln>
        </p:spPr>
        <p:txBody>
          <a:bodyPr>
            <a:normAutofit/>
          </a:bodyPr>
          <a:lstStyle>
            <a:lvl1pPr defTabSz="127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 cap="all" spc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endParaRPr lang="en-GB" sz="2400" dirty="0"/>
          </a:p>
          <a:p>
            <a:r>
              <a:rPr dirty="0"/>
              <a:t>Postmenopausal bleeding</a:t>
            </a:r>
          </a:p>
        </p:txBody>
      </p:sp>
      <p:sp>
        <p:nvSpPr>
          <p:cNvPr id="282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83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84" name="28 days target diagnosis…"/>
          <p:cNvSpPr txBox="1"/>
          <p:nvPr/>
        </p:nvSpPr>
        <p:spPr>
          <a:xfrm>
            <a:off x="7244001" y="3114922"/>
            <a:ext cx="10189738" cy="1168401"/>
          </a:xfrm>
          <a:prstGeom prst="rect">
            <a:avLst/>
          </a:prstGeom>
          <a:solidFill>
            <a:schemeClr val="accent1">
              <a:hueOff val="420094"/>
              <a:satOff val="-1465"/>
              <a:lumOff val="-1913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2166" indent="-402166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28 days target diagnosis</a:t>
            </a:r>
          </a:p>
          <a:p>
            <a:pPr marL="402166" indent="-402166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2ww referral/investigations/diagnosis</a:t>
            </a:r>
          </a:p>
        </p:txBody>
      </p:sp>
      <p:grpSp>
        <p:nvGrpSpPr>
          <p:cNvPr id="287" name="PMB"/>
          <p:cNvGrpSpPr/>
          <p:nvPr/>
        </p:nvGrpSpPr>
        <p:grpSpPr>
          <a:xfrm>
            <a:off x="701029" y="4766531"/>
            <a:ext cx="2098402" cy="1326965"/>
            <a:chOff x="0" y="0"/>
            <a:chExt cx="2098401" cy="1326963"/>
          </a:xfrm>
        </p:grpSpPr>
        <p:sp>
          <p:nvSpPr>
            <p:cNvPr id="286" name="PMB"/>
            <p:cNvSpPr txBox="1"/>
            <p:nvPr/>
          </p:nvSpPr>
          <p:spPr>
            <a:xfrm>
              <a:off x="53881" y="53881"/>
              <a:ext cx="1990639" cy="1219201"/>
            </a:xfrm>
            <a:prstGeom prst="rect">
              <a:avLst/>
            </a:prstGeom>
            <a:solidFill>
              <a:schemeClr val="accent1">
                <a:hueOff val="420094"/>
                <a:satOff val="-1465"/>
                <a:lumOff val="-19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58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t>PMB</a:t>
              </a:r>
            </a:p>
          </p:txBody>
        </p:sp>
        <p:pic>
          <p:nvPicPr>
            <p:cNvPr id="285" name="PMB PMB" descr="PMB PMB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2098402" cy="1326965"/>
            </a:xfrm>
            <a:prstGeom prst="rect">
              <a:avLst/>
            </a:prstGeom>
            <a:effectLst/>
          </p:spPr>
        </p:pic>
      </p:grpSp>
      <p:sp>
        <p:nvSpPr>
          <p:cNvPr id="288" name="USS"/>
          <p:cNvSpPr txBox="1"/>
          <p:nvPr/>
        </p:nvSpPr>
        <p:spPr>
          <a:xfrm>
            <a:off x="6209654" y="4858513"/>
            <a:ext cx="1791793" cy="1143001"/>
          </a:xfrm>
          <a:prstGeom prst="rect">
            <a:avLst/>
          </a:prstGeom>
          <a:solidFill>
            <a:schemeClr val="accent1">
              <a:hueOff val="420094"/>
              <a:satOff val="-1465"/>
              <a:lumOff val="-1913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8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USS</a:t>
            </a:r>
          </a:p>
        </p:txBody>
      </p:sp>
      <p:sp>
        <p:nvSpPr>
          <p:cNvPr id="289" name="Endometrial biopsy if ET 4mm or more…"/>
          <p:cNvSpPr txBox="1"/>
          <p:nvPr/>
        </p:nvSpPr>
        <p:spPr>
          <a:xfrm>
            <a:off x="11057663" y="4824719"/>
            <a:ext cx="12872114" cy="1210588"/>
          </a:xfrm>
          <a:prstGeom prst="rect">
            <a:avLst/>
          </a:prstGeom>
          <a:solidFill>
            <a:schemeClr val="accent1">
              <a:hueOff val="420094"/>
              <a:satOff val="-1465"/>
              <a:lumOff val="-1913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82600" indent="-482600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Endometrial biopsy if ET 4mm or more</a:t>
            </a:r>
          </a:p>
          <a:p>
            <a:pPr marL="482600" indent="-482600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Vaginal/speculum examination if ET</a:t>
            </a:r>
            <a:r>
              <a:rPr lang="en-GB" dirty="0"/>
              <a:t> </a:t>
            </a:r>
            <a:r>
              <a:rPr dirty="0"/>
              <a:t>&lt;4mm</a:t>
            </a:r>
          </a:p>
        </p:txBody>
      </p:sp>
      <p:sp>
        <p:nvSpPr>
          <p:cNvPr id="290" name="Reassure &amp;discharge if…"/>
          <p:cNvSpPr txBox="1"/>
          <p:nvPr/>
        </p:nvSpPr>
        <p:spPr>
          <a:xfrm>
            <a:off x="11057663" y="6575320"/>
            <a:ext cx="12759804" cy="2692401"/>
          </a:xfrm>
          <a:prstGeom prst="rect">
            <a:avLst/>
          </a:prstGeom>
          <a:solidFill>
            <a:schemeClr val="accent1">
              <a:hueOff val="420094"/>
              <a:satOff val="-1465"/>
              <a:lumOff val="-1913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cap="all">
                <a:solidFill>
                  <a:srgbClr val="FF85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Reassure &amp;discharge if</a:t>
            </a:r>
          </a:p>
          <a:p>
            <a:pPr marL="482600" indent="-482600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USS and examination are normal</a:t>
            </a:r>
          </a:p>
          <a:p>
            <a:pPr marL="482600" indent="-482600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Endometrial biopsy is Normal and no further symptoms</a:t>
            </a:r>
          </a:p>
        </p:txBody>
      </p:sp>
      <p:sp>
        <p:nvSpPr>
          <p:cNvPr id="291" name="Offer further investigations (hysteroscopy) if…"/>
          <p:cNvSpPr txBox="1"/>
          <p:nvPr/>
        </p:nvSpPr>
        <p:spPr>
          <a:xfrm>
            <a:off x="11057663" y="9714528"/>
            <a:ext cx="12759804" cy="3340101"/>
          </a:xfrm>
          <a:prstGeom prst="rect">
            <a:avLst/>
          </a:prstGeom>
          <a:solidFill>
            <a:schemeClr val="accent1">
              <a:hueOff val="420094"/>
              <a:satOff val="-1465"/>
              <a:lumOff val="-1913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cap="all">
                <a:solidFill>
                  <a:srgbClr val="FF85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Offer further investigations (hysteroscopy) if</a:t>
            </a:r>
          </a:p>
          <a:p>
            <a:pPr marL="482600" indent="-482600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Endometrial polyp suspected on USS</a:t>
            </a:r>
          </a:p>
          <a:p>
            <a:pPr marL="482600" indent="-482600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Recurrent symptoms</a:t>
            </a:r>
          </a:p>
          <a:p>
            <a:pPr marL="482600" indent="-482600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Women on tamoxifen</a:t>
            </a:r>
          </a:p>
        </p:txBody>
      </p:sp>
      <p:sp>
        <p:nvSpPr>
          <p:cNvPr id="292" name="Treatment…"/>
          <p:cNvSpPr txBox="1"/>
          <p:nvPr/>
        </p:nvSpPr>
        <p:spPr>
          <a:xfrm>
            <a:off x="699390" y="9082619"/>
            <a:ext cx="9684770" cy="3987801"/>
          </a:xfrm>
          <a:prstGeom prst="rect">
            <a:avLst/>
          </a:prstGeom>
          <a:solidFill>
            <a:schemeClr val="accent1">
              <a:hueOff val="420094"/>
              <a:satOff val="-1465"/>
              <a:lumOff val="-1913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cap="all">
                <a:solidFill>
                  <a:srgbClr val="FF85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Treatment</a:t>
            </a:r>
          </a:p>
          <a:p>
            <a:pPr marL="482600" indent="-482600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Depends on the pathology</a:t>
            </a:r>
          </a:p>
          <a:p>
            <a:pPr marL="482600" indent="-482600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Polypectomy</a:t>
            </a:r>
          </a:p>
          <a:p>
            <a:pPr marL="482600" indent="-482600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Mirena coil if indicated</a:t>
            </a:r>
          </a:p>
          <a:p>
            <a:pPr marL="482600" indent="-482600" algn="l" defTabSz="12700">
              <a:spcBef>
                <a:spcPts val="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Hysterectomy: cancer/hyperplasia /recurrent PMB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1" animBg="1" advAuto="0"/>
      <p:bldP spid="287" grpId="2" animBg="1" advAuto="0"/>
      <p:bldP spid="288" grpId="3" animBg="1" advAuto="0"/>
      <p:bldP spid="289" grpId="4" animBg="1" advAuto="0"/>
      <p:bldP spid="290" grpId="5" animBg="1" advAuto="0"/>
      <p:bldP spid="291" grpId="6" animBg="1" advAuto="0"/>
      <p:bldP spid="292" grpId="7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Increased number of women on HRT…"/>
          <p:cNvSpPr txBox="1">
            <a:spLocks noGrp="1"/>
          </p:cNvSpPr>
          <p:nvPr>
            <p:ph type="body" sz="quarter" idx="1"/>
          </p:nvPr>
        </p:nvSpPr>
        <p:spPr>
          <a:xfrm>
            <a:off x="12571968" y="7635874"/>
            <a:ext cx="10364232" cy="4568826"/>
          </a:xfrm>
          <a:prstGeom prst="rect">
            <a:avLst/>
          </a:prstGeom>
        </p:spPr>
        <p:txBody>
          <a:bodyPr/>
          <a:lstStyle/>
          <a:p>
            <a:pPr marL="395731" indent="-395731" defTabSz="914400">
              <a:spcBef>
                <a:spcPts val="1900"/>
              </a:spcBef>
              <a:tabLst>
                <a:tab pos="279400" algn="l"/>
                <a:tab pos="571500" algn="l"/>
                <a:tab pos="863600" algn="l"/>
                <a:tab pos="1155700" algn="l"/>
                <a:tab pos="1447800" algn="l"/>
                <a:tab pos="1739900" algn="l"/>
                <a:tab pos="2032000" algn="l"/>
                <a:tab pos="2324100" algn="l"/>
                <a:tab pos="2616200" algn="l"/>
                <a:tab pos="2908300" algn="l"/>
                <a:tab pos="3200400" algn="l"/>
                <a:tab pos="3492500" algn="l"/>
              </a:tabLst>
              <a:defRPr sz="2952"/>
            </a:pPr>
            <a:r>
              <a:t>Increased number of women on HRT</a:t>
            </a:r>
          </a:p>
          <a:p>
            <a:pPr marL="395731" indent="-395731" defTabSz="914400">
              <a:spcBef>
                <a:spcPts val="1900"/>
              </a:spcBef>
              <a:tabLst>
                <a:tab pos="279400" algn="l"/>
                <a:tab pos="571500" algn="l"/>
                <a:tab pos="863600" algn="l"/>
                <a:tab pos="1155700" algn="l"/>
                <a:tab pos="1447800" algn="l"/>
                <a:tab pos="1739900" algn="l"/>
                <a:tab pos="2032000" algn="l"/>
                <a:tab pos="2324100" algn="l"/>
                <a:tab pos="2616200" algn="l"/>
                <a:tab pos="2908300" algn="l"/>
                <a:tab pos="3200400" algn="l"/>
                <a:tab pos="3492500" algn="l"/>
              </a:tabLst>
              <a:defRPr sz="2952"/>
            </a:pPr>
            <a:r>
              <a:t>HRT does not increase the risk of cancer</a:t>
            </a:r>
          </a:p>
          <a:p>
            <a:pPr marL="395731" indent="-395731" defTabSz="914400">
              <a:spcBef>
                <a:spcPts val="1900"/>
              </a:spcBef>
              <a:tabLst>
                <a:tab pos="279400" algn="l"/>
                <a:tab pos="571500" algn="l"/>
                <a:tab pos="863600" algn="l"/>
                <a:tab pos="1155700" algn="l"/>
                <a:tab pos="1447800" algn="l"/>
                <a:tab pos="1739900" algn="l"/>
                <a:tab pos="2032000" algn="l"/>
                <a:tab pos="2324100" algn="l"/>
                <a:tab pos="2616200" algn="l"/>
                <a:tab pos="2908300" algn="l"/>
                <a:tab pos="3200400" algn="l"/>
                <a:tab pos="3492500" algn="l"/>
              </a:tabLst>
              <a:defRPr sz="2952"/>
            </a:pPr>
            <a:r>
              <a:t>Oral preparations/Mirena IUS reduce the risk of bleeding</a:t>
            </a:r>
          </a:p>
          <a:p>
            <a:pPr marL="395731" indent="-395731" defTabSz="914400">
              <a:spcBef>
                <a:spcPts val="1900"/>
              </a:spcBef>
              <a:tabLst>
                <a:tab pos="279400" algn="l"/>
                <a:tab pos="571500" algn="l"/>
                <a:tab pos="863600" algn="l"/>
                <a:tab pos="1155700" algn="l"/>
                <a:tab pos="1447800" algn="l"/>
                <a:tab pos="1739900" algn="l"/>
                <a:tab pos="2032000" algn="l"/>
                <a:tab pos="2324100" algn="l"/>
                <a:tab pos="2616200" algn="l"/>
                <a:tab pos="2908300" algn="l"/>
                <a:tab pos="3200400" algn="l"/>
                <a:tab pos="3492500" algn="l"/>
              </a:tabLst>
              <a:defRPr sz="2952"/>
            </a:pPr>
            <a:r>
              <a:t>Transdermal HRT has less overall risk, but increased risk of bleeding</a:t>
            </a:r>
          </a:p>
          <a:p>
            <a:pPr marL="395731" indent="-395731" defTabSz="914400">
              <a:spcBef>
                <a:spcPts val="1900"/>
              </a:spcBef>
              <a:tabLst>
                <a:tab pos="279400" algn="l"/>
                <a:tab pos="571500" algn="l"/>
                <a:tab pos="863600" algn="l"/>
                <a:tab pos="1155700" algn="l"/>
                <a:tab pos="1447800" algn="l"/>
                <a:tab pos="1739900" algn="l"/>
                <a:tab pos="2032000" algn="l"/>
                <a:tab pos="2324100" algn="l"/>
                <a:tab pos="2616200" algn="l"/>
                <a:tab pos="2908300" algn="l"/>
                <a:tab pos="3200400" algn="l"/>
                <a:tab pos="3492500" algn="l"/>
              </a:tabLst>
              <a:defRPr sz="2952">
                <a:solidFill>
                  <a:schemeClr val="accent1">
                    <a:hueOff val="414700"/>
                    <a:lumOff val="-28947"/>
                  </a:schemeClr>
                </a:solidFill>
              </a:defRPr>
            </a:pPr>
            <a:r>
              <a:t>https://thebms.org.uk/wp-content/uploads/2024/06/01-BMS-GUIDELINE-Management-of-unscheduled-bleeding-HRT-MAY2024-G.pdf </a:t>
            </a:r>
          </a:p>
        </p:txBody>
      </p:sp>
      <p:pic>
        <p:nvPicPr>
          <p:cNvPr id="295" name="Suspension bridge over water at sunset" descr="Suspension bridge over water at sunset"/>
          <p:cNvPicPr>
            <a:picLocks noGrp="1"/>
          </p:cNvPicPr>
          <p:nvPr>
            <p:ph type="pic" idx="21"/>
          </p:nvPr>
        </p:nvPicPr>
        <p:blipFill>
          <a:blip r:embed="rId3"/>
          <a:srcRect/>
          <a:stretch>
            <a:fillRect/>
          </a:stretch>
        </p:blipFill>
        <p:spPr>
          <a:xfrm>
            <a:off x="-23697" y="-46484"/>
            <a:ext cx="11851897" cy="13809065"/>
          </a:xfrm>
          <a:prstGeom prst="rect">
            <a:avLst/>
          </a:prstGeom>
        </p:spPr>
      </p:pic>
      <p:sp>
        <p:nvSpPr>
          <p:cNvPr id="296" name="PMB on HRT"/>
          <p:cNvSpPr txBox="1">
            <a:spLocks noGrp="1"/>
          </p:cNvSpPr>
          <p:nvPr>
            <p:ph type="title"/>
          </p:nvPr>
        </p:nvSpPr>
        <p:spPr>
          <a:xfrm>
            <a:off x="12449368" y="4394199"/>
            <a:ext cx="11139845" cy="2257141"/>
          </a:xfrm>
          <a:prstGeom prst="rect">
            <a:avLst/>
          </a:prstGeom>
        </p:spPr>
        <p:txBody>
          <a:bodyPr/>
          <a:lstStyle>
            <a:lvl1pPr defTabSz="519937">
              <a:defRPr sz="7119" spc="-71"/>
            </a:lvl1pPr>
          </a:lstStyle>
          <a:p>
            <a:r>
              <a:t>PMB on HRT</a:t>
            </a:r>
          </a:p>
        </p:txBody>
      </p:sp>
      <p:sp>
        <p:nvSpPr>
          <p:cNvPr id="297" name="Gianina Tutoveanu 17/07/24"/>
          <p:cNvSpPr txBox="1">
            <a:spLocks noGrp="1"/>
          </p:cNvSpPr>
          <p:nvPr>
            <p:ph type="body" idx="22"/>
          </p:nvPr>
        </p:nvSpPr>
        <p:spPr>
          <a:xfrm>
            <a:off x="12504057" y="3829049"/>
            <a:ext cx="9271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Gianina Tutoveanu 17/07/24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Menstrual cycl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Menstrual cycle </a:t>
            </a:r>
          </a:p>
          <a:p>
            <a:r>
              <a:t>Abnormal vaginal bleeding</a:t>
            </a:r>
          </a:p>
          <a:p>
            <a:r>
              <a:t>Bleeding on HRT</a:t>
            </a:r>
          </a:p>
          <a:p>
            <a:r>
              <a:t>Endometriosis</a:t>
            </a:r>
          </a:p>
        </p:txBody>
      </p:sp>
      <p:pic>
        <p:nvPicPr>
          <p:cNvPr id="178" name="Suspension bridge over water at sunset" descr="Suspension bridge over water at sunset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4990" r="24990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179" name="Objec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Objectives</a:t>
            </a:r>
          </a:p>
        </p:txBody>
      </p:sp>
      <p:sp>
        <p:nvSpPr>
          <p:cNvPr id="180" name="Gianina Tutoveanu 17/07/24"/>
          <p:cNvSpPr txBox="1">
            <a:spLocks noGrp="1"/>
          </p:cNvSpPr>
          <p:nvPr>
            <p:ph type="body" idx="22"/>
          </p:nvPr>
        </p:nvSpPr>
        <p:spPr>
          <a:xfrm>
            <a:off x="13671550" y="3209925"/>
            <a:ext cx="9271000" cy="482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hueOff val="414700"/>
                    <a:lumOff val="-28947"/>
                  </a:schemeClr>
                </a:solidFill>
              </a:defRPr>
            </a:lvl1pPr>
          </a:lstStyle>
          <a:p>
            <a:r>
              <a:t>Gianina Tutoveanu 17/07/24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NICE guidelines (endometriosis/abnormal bleeding)…"/>
          <p:cNvSpPr txBox="1">
            <a:spLocks noGrp="1"/>
          </p:cNvSpPr>
          <p:nvPr>
            <p:ph type="body" sz="quarter" idx="1"/>
          </p:nvPr>
        </p:nvSpPr>
        <p:spPr>
          <a:xfrm>
            <a:off x="13570413" y="7105188"/>
            <a:ext cx="10610957" cy="4916349"/>
          </a:xfrm>
          <a:prstGeom prst="rect">
            <a:avLst/>
          </a:prstGeom>
        </p:spPr>
        <p:txBody>
          <a:bodyPr/>
          <a:lstStyle/>
          <a:p>
            <a:pPr marL="439166" indent="-439166" defTabSz="914400">
              <a:spcBef>
                <a:spcPts val="2100"/>
              </a:spcBef>
              <a:tabLst>
                <a:tab pos="317500" algn="l"/>
                <a:tab pos="635000" algn="l"/>
                <a:tab pos="965200" algn="l"/>
                <a:tab pos="1282700" algn="l"/>
                <a:tab pos="1612900" algn="l"/>
                <a:tab pos="1930400" algn="l"/>
                <a:tab pos="2260600" algn="l"/>
                <a:tab pos="2578100" algn="l"/>
                <a:tab pos="2908300" algn="l"/>
                <a:tab pos="3225800" algn="l"/>
                <a:tab pos="3556000" algn="l"/>
                <a:tab pos="3873500" algn="l"/>
              </a:tabLst>
              <a:defRPr sz="3276"/>
            </a:pPr>
            <a:r>
              <a:t>NICE guidelines (endometriosis/abnormal bleeding)</a:t>
            </a:r>
          </a:p>
          <a:p>
            <a:pPr marL="439166" indent="-439166" defTabSz="914400">
              <a:spcBef>
                <a:spcPts val="2100"/>
              </a:spcBef>
              <a:tabLst>
                <a:tab pos="317500" algn="l"/>
                <a:tab pos="635000" algn="l"/>
                <a:tab pos="965200" algn="l"/>
                <a:tab pos="1282700" algn="l"/>
                <a:tab pos="1612900" algn="l"/>
                <a:tab pos="1930400" algn="l"/>
                <a:tab pos="2260600" algn="l"/>
                <a:tab pos="2578100" algn="l"/>
                <a:tab pos="2908300" algn="l"/>
                <a:tab pos="3225800" algn="l"/>
                <a:tab pos="3556000" algn="l"/>
                <a:tab pos="3873500" algn="l"/>
              </a:tabLst>
              <a:defRPr sz="3276"/>
            </a:pPr>
            <a:r>
              <a:t>The Obstetrician and Gynaecologist (TOG) </a:t>
            </a:r>
          </a:p>
          <a:p>
            <a:pPr marL="439166" indent="-439166" defTabSz="914400">
              <a:spcBef>
                <a:spcPts val="2100"/>
              </a:spcBef>
              <a:tabLst>
                <a:tab pos="317500" algn="l"/>
                <a:tab pos="635000" algn="l"/>
                <a:tab pos="965200" algn="l"/>
                <a:tab pos="1282700" algn="l"/>
                <a:tab pos="1612900" algn="l"/>
                <a:tab pos="1930400" algn="l"/>
                <a:tab pos="2260600" algn="l"/>
                <a:tab pos="2578100" algn="l"/>
                <a:tab pos="2908300" algn="l"/>
                <a:tab pos="3225800" algn="l"/>
                <a:tab pos="3556000" algn="l"/>
                <a:tab pos="3873500" algn="l"/>
              </a:tabLst>
              <a:defRPr sz="3276"/>
            </a:pPr>
            <a:r>
              <a:t>British Menopausal Society (BMS) - Unscheduled bleeding on HRT guidelines</a:t>
            </a:r>
          </a:p>
          <a:p>
            <a:pPr marL="439166" indent="-439166" defTabSz="914400">
              <a:spcBef>
                <a:spcPts val="2100"/>
              </a:spcBef>
              <a:tabLst>
                <a:tab pos="317500" algn="l"/>
                <a:tab pos="635000" algn="l"/>
                <a:tab pos="965200" algn="l"/>
                <a:tab pos="1282700" algn="l"/>
                <a:tab pos="1612900" algn="l"/>
                <a:tab pos="1930400" algn="l"/>
                <a:tab pos="2260600" algn="l"/>
                <a:tab pos="2578100" algn="l"/>
                <a:tab pos="2908300" algn="l"/>
                <a:tab pos="3225800" algn="l"/>
                <a:tab pos="3556000" algn="l"/>
                <a:tab pos="3873500" algn="l"/>
              </a:tabLst>
              <a:defRPr sz="3276"/>
            </a:pPr>
            <a:r>
              <a:t>The European Society of Human Reproduction and Embryology (ESHRE) -  endometriosis</a:t>
            </a:r>
          </a:p>
          <a:p>
            <a:pPr marL="439166" indent="-439166" defTabSz="914400">
              <a:spcBef>
                <a:spcPts val="2100"/>
              </a:spcBef>
              <a:tabLst>
                <a:tab pos="317500" algn="l"/>
                <a:tab pos="635000" algn="l"/>
                <a:tab pos="965200" algn="l"/>
                <a:tab pos="1282700" algn="l"/>
                <a:tab pos="1612900" algn="l"/>
                <a:tab pos="1930400" algn="l"/>
                <a:tab pos="2260600" algn="l"/>
                <a:tab pos="2578100" algn="l"/>
                <a:tab pos="2908300" algn="l"/>
                <a:tab pos="3225800" algn="l"/>
                <a:tab pos="3556000" algn="l"/>
                <a:tab pos="3873500" algn="l"/>
              </a:tabLst>
              <a:defRPr sz="3276"/>
            </a:pPr>
            <a:r>
              <a:t>RCOG Greentop guidelines</a:t>
            </a:r>
          </a:p>
        </p:txBody>
      </p:sp>
      <p:pic>
        <p:nvPicPr>
          <p:cNvPr id="183" name="Suspension bridge over water at sunset" descr="Suspension bridge over water at sunset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4990" r="24990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184" name="Refere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References</a:t>
            </a:r>
          </a:p>
        </p:txBody>
      </p:sp>
      <p:sp>
        <p:nvSpPr>
          <p:cNvPr id="185" name="Gianina Tutoveanu 17/07/24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hueOff val="414700"/>
                    <a:lumOff val="-28947"/>
                  </a:schemeClr>
                </a:solidFill>
              </a:defRPr>
            </a:lvl1pPr>
          </a:lstStyle>
          <a:p>
            <a:r>
              <a:t>Gianina Tutoveanu 17/07/24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A series of physiological changes that occur in women on a monthly basis.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3644" indent="-453644" defTabSz="914400">
              <a:spcBef>
                <a:spcPts val="2200"/>
              </a:spcBef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3384"/>
            </a:pPr>
            <a:r>
              <a:rPr dirty="0"/>
              <a:t>A series of physiological changes that occur in women on a monthly basis.</a:t>
            </a:r>
          </a:p>
          <a:p>
            <a:pPr marL="453644" indent="-453644" defTabSz="914400">
              <a:spcBef>
                <a:spcPts val="2200"/>
              </a:spcBef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3384"/>
            </a:pPr>
            <a:r>
              <a:rPr dirty="0"/>
              <a:t>Production of a</a:t>
            </a:r>
            <a:r>
              <a:rPr lang="en-GB" dirty="0"/>
              <a:t>n</a:t>
            </a:r>
            <a:r>
              <a:rPr dirty="0"/>
              <a:t> egg and thickening of the endometrium to allow implantation, should </a:t>
            </a:r>
            <a:r>
              <a:rPr dirty="0" err="1"/>
              <a:t>fertilisation</a:t>
            </a:r>
            <a:r>
              <a:rPr dirty="0"/>
              <a:t> occur.</a:t>
            </a:r>
          </a:p>
          <a:p>
            <a:pPr marL="453644" indent="-453644" defTabSz="914400">
              <a:spcBef>
                <a:spcPts val="2200"/>
              </a:spcBef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3384"/>
            </a:pPr>
            <a:r>
              <a:rPr dirty="0"/>
              <a:t>Complex interaction of the hypothalamus, pituitary and ovaries - HYPOTHALAMIC-PITUITARY-GONADAL AXIS.</a:t>
            </a:r>
          </a:p>
        </p:txBody>
      </p:sp>
      <p:pic>
        <p:nvPicPr>
          <p:cNvPr id="188" name="Suspension bridge over water at sunset" descr="Suspension bridge over water at sunset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4990" r="24990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189" name="What is the menstrual cyc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the menstrual cycle</a:t>
            </a:r>
          </a:p>
        </p:txBody>
      </p:sp>
      <p:sp>
        <p:nvSpPr>
          <p:cNvPr id="190" name="Gianina Tutoveanu 17/07/24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hueOff val="414700"/>
                    <a:lumOff val="-28947"/>
                  </a:schemeClr>
                </a:solidFill>
              </a:defRPr>
            </a:lvl1pPr>
          </a:lstStyle>
          <a:p>
            <a:r>
              <a:t>Gianina Tutoveanu 17/07/24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The Royal Danish Playhouse, a modern waterfront building in Copenhagen, viewed from the harbour at sunset" descr="The Royal Danish Playhouse, a modern waterfront building in Copenhagen, viewed from the harbour at sunset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85" r="8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93" name="The Hypothalamic- Pituitary- Gonadal axis"/>
          <p:cNvSpPr txBox="1">
            <a:spLocks noGrp="1"/>
          </p:cNvSpPr>
          <p:nvPr>
            <p:ph type="body" sz="quarter" idx="1"/>
          </p:nvPr>
        </p:nvSpPr>
        <p:spPr>
          <a:xfrm>
            <a:off x="1532238" y="1078243"/>
            <a:ext cx="18912091" cy="1936416"/>
          </a:xfrm>
          <a:prstGeom prst="rect">
            <a:avLst/>
          </a:prstGeom>
          <a:solidFill>
            <a:srgbClr val="C2C3C6"/>
          </a:solidFill>
        </p:spPr>
        <p:txBody>
          <a:bodyPr/>
          <a:lstStyle>
            <a:lvl1pPr defTabSz="578358">
              <a:defRPr sz="5346" spc="-53">
                <a:solidFill>
                  <a:schemeClr val="accent1">
                    <a:hueOff val="414700"/>
                    <a:lumOff val="-28947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endParaRPr lang="en-GB" sz="3600" dirty="0"/>
          </a:p>
          <a:p>
            <a:r>
              <a:rPr dirty="0"/>
              <a:t>The Hypothalamic</a:t>
            </a:r>
            <a:r>
              <a:rPr lang="en-GB" dirty="0"/>
              <a:t> –</a:t>
            </a:r>
            <a:r>
              <a:rPr dirty="0"/>
              <a:t> Pituitary</a:t>
            </a:r>
            <a:r>
              <a:rPr lang="en-GB" dirty="0"/>
              <a:t> </a:t>
            </a:r>
            <a:r>
              <a:rPr dirty="0"/>
              <a:t>- Gonadal axis</a:t>
            </a:r>
          </a:p>
        </p:txBody>
      </p:sp>
      <p:sp>
        <p:nvSpPr>
          <p:cNvPr id="194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95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grpSp>
        <p:nvGrpSpPr>
          <p:cNvPr id="198" name="Hypothalamus -&gt; GnRH"/>
          <p:cNvGrpSpPr/>
          <p:nvPr/>
        </p:nvGrpSpPr>
        <p:grpSpPr>
          <a:xfrm>
            <a:off x="449416" y="3926091"/>
            <a:ext cx="5776999" cy="818964"/>
            <a:chOff x="0" y="0"/>
            <a:chExt cx="5776998" cy="818963"/>
          </a:xfrm>
        </p:grpSpPr>
        <p:sp>
          <p:nvSpPr>
            <p:cNvPr id="197" name="Hypothalamus -&gt; GnRH"/>
            <p:cNvSpPr txBox="1"/>
            <p:nvPr/>
          </p:nvSpPr>
          <p:spPr>
            <a:xfrm>
              <a:off x="53881" y="53881"/>
              <a:ext cx="5669236" cy="711201"/>
            </a:xfrm>
            <a:prstGeom prst="rect">
              <a:avLst/>
            </a:prstGeom>
            <a:solidFill>
              <a:schemeClr val="accent1">
                <a:hueOff val="420094"/>
                <a:satOff val="-1465"/>
                <a:lumOff val="-19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t>Hypothalamus -&gt; GnRH</a:t>
              </a:r>
            </a:p>
          </p:txBody>
        </p:sp>
        <p:pic>
          <p:nvPicPr>
            <p:cNvPr id="196" name="Hypothalamus -&gt; GnRH Hypothalamus -&gt; GnRH" descr="Hypothalamus -&gt; GnRH Hypothalamus -&gt; GnRH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-1"/>
              <a:ext cx="5777000" cy="818965"/>
            </a:xfrm>
            <a:prstGeom prst="rect">
              <a:avLst/>
            </a:prstGeom>
            <a:effectLst/>
          </p:spPr>
        </p:pic>
      </p:grpSp>
      <p:grpSp>
        <p:nvGrpSpPr>
          <p:cNvPr id="201" name="Anterior pituitary gland"/>
          <p:cNvGrpSpPr/>
          <p:nvPr/>
        </p:nvGrpSpPr>
        <p:grpSpPr>
          <a:xfrm>
            <a:off x="7581965" y="3910416"/>
            <a:ext cx="6584764" cy="818964"/>
            <a:chOff x="0" y="0"/>
            <a:chExt cx="6584763" cy="818963"/>
          </a:xfrm>
        </p:grpSpPr>
        <p:sp>
          <p:nvSpPr>
            <p:cNvPr id="200" name="Anterior pituitary gland"/>
            <p:cNvSpPr txBox="1"/>
            <p:nvPr/>
          </p:nvSpPr>
          <p:spPr>
            <a:xfrm>
              <a:off x="53881" y="53881"/>
              <a:ext cx="6477001" cy="711201"/>
            </a:xfrm>
            <a:prstGeom prst="rect">
              <a:avLst/>
            </a:prstGeom>
            <a:solidFill>
              <a:schemeClr val="accent1">
                <a:hueOff val="420094"/>
                <a:satOff val="-1465"/>
                <a:lumOff val="-19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t>Anterior pituitary gland</a:t>
              </a:r>
            </a:p>
          </p:txBody>
        </p:sp>
        <p:pic>
          <p:nvPicPr>
            <p:cNvPr id="199" name="Anterior pituitary gland Anterior pituitary gland" descr="Anterior pituitary gland Anterior pituitary gland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6584765" cy="818965"/>
            </a:xfrm>
            <a:prstGeom prst="rect">
              <a:avLst/>
            </a:prstGeom>
            <a:effectLst/>
          </p:spPr>
        </p:pic>
      </p:grpSp>
      <p:grpSp>
        <p:nvGrpSpPr>
          <p:cNvPr id="204" name="FSH"/>
          <p:cNvGrpSpPr/>
          <p:nvPr/>
        </p:nvGrpSpPr>
        <p:grpSpPr>
          <a:xfrm>
            <a:off x="15806641" y="3926091"/>
            <a:ext cx="1291217" cy="818964"/>
            <a:chOff x="0" y="0"/>
            <a:chExt cx="1291216" cy="818963"/>
          </a:xfrm>
        </p:grpSpPr>
        <p:sp>
          <p:nvSpPr>
            <p:cNvPr id="203" name="FSH"/>
            <p:cNvSpPr txBox="1"/>
            <p:nvPr/>
          </p:nvSpPr>
          <p:spPr>
            <a:xfrm>
              <a:off x="53881" y="53881"/>
              <a:ext cx="1183454" cy="711201"/>
            </a:xfrm>
            <a:prstGeom prst="rect">
              <a:avLst/>
            </a:prstGeom>
            <a:solidFill>
              <a:schemeClr val="accent1">
                <a:hueOff val="420094"/>
                <a:satOff val="-1465"/>
                <a:lumOff val="-19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chemeClr val="accent5">
                      <a:hueOff val="469292"/>
                      <a:lumOff val="10777"/>
                    </a:schemeClr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t>FSH</a:t>
              </a:r>
            </a:p>
          </p:txBody>
        </p:sp>
        <p:pic>
          <p:nvPicPr>
            <p:cNvPr id="202" name="FSH FSH" descr="FSH FSH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-1"/>
              <a:ext cx="1291218" cy="818965"/>
            </a:xfrm>
            <a:prstGeom prst="rect">
              <a:avLst/>
            </a:prstGeom>
            <a:effectLst/>
          </p:spPr>
        </p:pic>
      </p:grpSp>
      <p:grpSp>
        <p:nvGrpSpPr>
          <p:cNvPr id="207" name="LH"/>
          <p:cNvGrpSpPr/>
          <p:nvPr/>
        </p:nvGrpSpPr>
        <p:grpSpPr>
          <a:xfrm>
            <a:off x="20326307" y="3926091"/>
            <a:ext cx="869764" cy="818964"/>
            <a:chOff x="0" y="0"/>
            <a:chExt cx="869763" cy="818963"/>
          </a:xfrm>
        </p:grpSpPr>
        <p:sp>
          <p:nvSpPr>
            <p:cNvPr id="206" name="LH"/>
            <p:cNvSpPr txBox="1"/>
            <p:nvPr/>
          </p:nvSpPr>
          <p:spPr>
            <a:xfrm>
              <a:off x="53881" y="53881"/>
              <a:ext cx="762001" cy="711201"/>
            </a:xfrm>
            <a:prstGeom prst="rect">
              <a:avLst/>
            </a:prstGeom>
            <a:solidFill>
              <a:schemeClr val="accent1">
                <a:hueOff val="420094"/>
                <a:satOff val="-1465"/>
                <a:lumOff val="-19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chemeClr val="accent4">
                      <a:hueOff val="98084"/>
                      <a:satOff val="13004"/>
                      <a:lumOff val="3418"/>
                    </a:schemeClr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t>LH</a:t>
              </a:r>
            </a:p>
          </p:txBody>
        </p:sp>
        <p:pic>
          <p:nvPicPr>
            <p:cNvPr id="205" name="LH LH" descr="LH LH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" y="-1"/>
              <a:ext cx="869765" cy="818965"/>
            </a:xfrm>
            <a:prstGeom prst="rect">
              <a:avLst/>
            </a:prstGeom>
            <a:effectLst/>
          </p:spPr>
        </p:pic>
      </p:grpSp>
      <p:grpSp>
        <p:nvGrpSpPr>
          <p:cNvPr id="210" name="Ovaries"/>
          <p:cNvGrpSpPr/>
          <p:nvPr/>
        </p:nvGrpSpPr>
        <p:grpSpPr>
          <a:xfrm>
            <a:off x="16685597" y="4617357"/>
            <a:ext cx="3771901" cy="2324101"/>
            <a:chOff x="0" y="0"/>
            <a:chExt cx="3771900" cy="2324100"/>
          </a:xfrm>
        </p:grpSpPr>
        <p:sp>
          <p:nvSpPr>
            <p:cNvPr id="209" name="Ovaries"/>
            <p:cNvSpPr txBox="1"/>
            <p:nvPr/>
          </p:nvSpPr>
          <p:spPr>
            <a:xfrm>
              <a:off x="914400" y="876300"/>
              <a:ext cx="2044700" cy="660400"/>
            </a:xfrm>
            <a:prstGeom prst="rect">
              <a:avLst/>
            </a:prstGeom>
            <a:solidFill>
              <a:schemeClr val="accent1">
                <a:hueOff val="420094"/>
                <a:satOff val="-1465"/>
                <a:lumOff val="-19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t>Ovaries</a:t>
              </a:r>
            </a:p>
          </p:txBody>
        </p:sp>
        <p:pic>
          <p:nvPicPr>
            <p:cNvPr id="208" name="Ovaries Ovaries" descr="Ovaries Ovaries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3771900" cy="2324100"/>
            </a:xfrm>
            <a:prstGeom prst="rect">
              <a:avLst/>
            </a:prstGeom>
            <a:effectLst/>
          </p:spPr>
        </p:pic>
      </p:grpSp>
      <p:grpSp>
        <p:nvGrpSpPr>
          <p:cNvPr id="213" name="Oestrogens and inhibin are produced…"/>
          <p:cNvGrpSpPr/>
          <p:nvPr/>
        </p:nvGrpSpPr>
        <p:grpSpPr>
          <a:xfrm>
            <a:off x="12117255" y="6971439"/>
            <a:ext cx="12056822" cy="5619565"/>
            <a:chOff x="0" y="0"/>
            <a:chExt cx="12056821" cy="5619563"/>
          </a:xfrm>
        </p:grpSpPr>
        <p:sp>
          <p:nvSpPr>
            <p:cNvPr id="212" name="Oestrogens and inhibin are produced…"/>
            <p:cNvSpPr txBox="1"/>
            <p:nvPr/>
          </p:nvSpPr>
          <p:spPr>
            <a:xfrm>
              <a:off x="53881" y="53881"/>
              <a:ext cx="11949059" cy="5511801"/>
            </a:xfrm>
            <a:prstGeom prst="rect">
              <a:avLst/>
            </a:prstGeom>
            <a:solidFill>
              <a:schemeClr val="accent1">
                <a:hueOff val="420094"/>
                <a:satOff val="-1465"/>
                <a:lumOff val="-19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402166" indent="-402166" algn="l" defTabSz="12700">
                <a:spcBef>
                  <a:spcPts val="0"/>
                </a:spcBef>
                <a:buSzPct val="100000"/>
                <a:buChar char="•"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Oestrogens and inhibin are produced</a:t>
              </a:r>
            </a:p>
            <a:p>
              <a:pPr marL="402166" indent="-402166" algn="l" defTabSz="12700">
                <a:spcBef>
                  <a:spcPts val="0"/>
                </a:spcBef>
                <a:buSzPct val="100000"/>
                <a:buChar char="•"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chemeClr val="accent5">
                      <a:hueOff val="469292"/>
                      <a:lumOff val="10777"/>
                    </a:schemeClr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FSH stimulates the ovarian follicles production</a:t>
              </a:r>
            </a:p>
            <a:p>
              <a:pPr marL="402166" indent="-402166" algn="l" defTabSz="12700">
                <a:spcBef>
                  <a:spcPts val="0"/>
                </a:spcBef>
                <a:buSzPct val="100000"/>
                <a:buChar char="•"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Graafian (dominant) follicle- the most sensitive to FSH</a:t>
              </a:r>
            </a:p>
            <a:p>
              <a:pPr marL="402166" indent="-402166" algn="l" defTabSz="12700">
                <a:spcBef>
                  <a:spcPts val="0"/>
                </a:spcBef>
                <a:buSzPct val="100000"/>
                <a:buChar char="•"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chemeClr val="accent4">
                      <a:hueOff val="98084"/>
                      <a:satOff val="13004"/>
                      <a:lumOff val="3418"/>
                    </a:schemeClr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LH promotes the Graafian follicle to change to corpus luteum - &gt;progesterone</a:t>
              </a:r>
            </a:p>
            <a:p>
              <a:pPr marL="402166" indent="-402166" algn="l" defTabSz="12700">
                <a:spcBef>
                  <a:spcPts val="0"/>
                </a:spcBef>
                <a:buSzPct val="100000"/>
                <a:buChar char="•"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Progesterone stimulates the endometrium to become receptive to the fertilised egg implantation</a:t>
              </a:r>
            </a:p>
          </p:txBody>
        </p:sp>
        <p:pic>
          <p:nvPicPr>
            <p:cNvPr id="211" name="Oestrogens and inhibin are produced… Oestrogens and inhibin are producedFSH stimulates the ovarian follicles productionGraafian (dominant) follicle- the most sensitive to FSHLH promotes the Graafian follicle to change to corpus luteum - &gt;progesteroneProg" descr="Oestrogens and inhibin are produced… Oestrogens and inhibin are producedFSH stimulates the ovarian follicles productionGraafian (dominant) follicle- the most sensitive to FSHLH promotes the Graafian follicle to change to corpus luteum - &gt;progesteroneProgesterone stimulates the endometrium to become receptive to the fertilised egg implantation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" y="-1"/>
              <a:ext cx="12056823" cy="5619565"/>
            </a:xfrm>
            <a:prstGeom prst="rect">
              <a:avLst/>
            </a:prstGeom>
            <a:effectLst/>
          </p:spPr>
        </p:pic>
      </p:grpSp>
      <p:grpSp>
        <p:nvGrpSpPr>
          <p:cNvPr id="216" name="Negative feedback to hypothalamus…"/>
          <p:cNvGrpSpPr/>
          <p:nvPr/>
        </p:nvGrpSpPr>
        <p:grpSpPr>
          <a:xfrm>
            <a:off x="398334" y="7124877"/>
            <a:ext cx="9378084" cy="5184868"/>
            <a:chOff x="-1" y="0"/>
            <a:chExt cx="9378083" cy="4777227"/>
          </a:xfrm>
        </p:grpSpPr>
        <p:sp>
          <p:nvSpPr>
            <p:cNvPr id="215" name="Negative feedback to hypothalamus…"/>
            <p:cNvSpPr txBox="1"/>
            <p:nvPr/>
          </p:nvSpPr>
          <p:spPr>
            <a:xfrm>
              <a:off x="53881" y="53881"/>
              <a:ext cx="9270319" cy="4723346"/>
            </a:xfrm>
            <a:prstGeom prst="rect">
              <a:avLst/>
            </a:prstGeom>
            <a:solidFill>
              <a:schemeClr val="accent1">
                <a:hueOff val="420094"/>
                <a:satOff val="-1465"/>
                <a:lumOff val="-19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dirty="0"/>
                <a:t>Negative feedback to hypothalamus</a:t>
              </a:r>
            </a:p>
            <a:p>
              <a:pPr marL="402166" indent="-402166" algn="l" defTabSz="12700">
                <a:spcBef>
                  <a:spcPts val="0"/>
                </a:spcBef>
                <a:buSzPct val="100000"/>
                <a:buChar char="•"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dirty="0"/>
                <a:t>GNRH production is reduced</a:t>
              </a:r>
            </a:p>
            <a:p>
              <a:pPr marL="402166" indent="-402166" algn="l" defTabSz="12700">
                <a:spcBef>
                  <a:spcPts val="0"/>
                </a:spcBef>
                <a:buSzPct val="100000"/>
                <a:buChar char="•"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dirty="0"/>
                <a:t>FSH/LH production is reduced</a:t>
              </a:r>
            </a:p>
            <a:p>
              <a:pPr algn="l"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 dirty="0"/>
            </a:p>
            <a:p>
              <a:pPr algn="l"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 dirty="0"/>
            </a:p>
            <a:p>
              <a:pPr algn="l"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dirty="0"/>
                <a:t>If the egg is </a:t>
              </a:r>
              <a:r>
                <a:rPr dirty="0" err="1"/>
                <a:t>fertilised</a:t>
              </a:r>
              <a:endParaRPr dirty="0"/>
            </a:p>
            <a:p>
              <a:pPr marL="402166" indent="-402166" algn="l" defTabSz="12700">
                <a:spcBef>
                  <a:spcPts val="0"/>
                </a:spcBef>
                <a:buSzPct val="100000"/>
                <a:buChar char="•"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dirty="0"/>
                <a:t>GNRH/FSH/LH will remain inhibited</a:t>
              </a:r>
            </a:p>
            <a:p>
              <a:pPr marL="402166" indent="-402166" algn="l" defTabSz="12700">
                <a:spcBef>
                  <a:spcPts val="0"/>
                </a:spcBef>
                <a:buSzPct val="100000"/>
                <a:buChar char="•"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dirty="0"/>
                <a:t>Menstruation stops</a:t>
              </a:r>
            </a:p>
            <a:p>
              <a:pPr marL="402166" indent="-402166" algn="l" defTabSz="12700">
                <a:spcBef>
                  <a:spcPts val="0"/>
                </a:spcBef>
                <a:buSzPct val="100000"/>
                <a:buChar char="•"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 dirty="0"/>
            </a:p>
            <a:p>
              <a:pPr algn="l"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 dirty="0"/>
            </a:p>
          </p:txBody>
        </p:sp>
        <p:pic>
          <p:nvPicPr>
            <p:cNvPr id="214" name="Negative feedback to hypothalamus… Negative feedback to hypothalamusGNRH production is reducedFSH/LH production is reducedIf the egg is fertilisedGNRH/FSH/LH will remain inhibitedMenstruation stops" descr="Negative feedback to hypothalamus… Negative feedback to hypothalamusGNRH production is reducedFSH/LH production is reducedIf the egg is fertilisedGNRH/FSH/LH will remain inhibitedMenstruation stops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" y="0"/>
              <a:ext cx="9378083" cy="477722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1" animBg="1" advAuto="0"/>
      <p:bldP spid="201" grpId="2" animBg="1" advAuto="0"/>
      <p:bldP spid="204" grpId="3" animBg="1" advAuto="0"/>
      <p:bldP spid="207" grpId="4" animBg="1" advAuto="0"/>
      <p:bldP spid="210" grpId="5" animBg="1" advAuto="0"/>
      <p:bldP spid="213" grpId="6" animBg="1" advAuto="0"/>
      <p:bldP spid="216" grpId="7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Menstrual cycle- follicular phase"/>
          <p:cNvSpPr txBox="1">
            <a:spLocks noGrp="1"/>
          </p:cNvSpPr>
          <p:nvPr>
            <p:ph type="title"/>
          </p:nvPr>
        </p:nvSpPr>
        <p:spPr>
          <a:xfrm>
            <a:off x="1727200" y="1739900"/>
            <a:ext cx="20929600" cy="1531558"/>
          </a:xfrm>
          <a:prstGeom prst="rect">
            <a:avLst/>
          </a:prstGeom>
        </p:spPr>
        <p:txBody>
          <a:bodyPr/>
          <a:lstStyle/>
          <a:p>
            <a:r>
              <a:rPr dirty="0"/>
              <a:t>Menstrual cycle</a:t>
            </a:r>
            <a:r>
              <a:rPr lang="en-GB" dirty="0"/>
              <a:t> </a:t>
            </a:r>
            <a:r>
              <a:rPr dirty="0"/>
              <a:t>- follicular phase</a:t>
            </a:r>
          </a:p>
        </p:txBody>
      </p:sp>
      <p:sp>
        <p:nvSpPr>
          <p:cNvPr id="219" name="Gianina Tutoveanu 17/07/24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hueOff val="414700"/>
                    <a:lumOff val="-28947"/>
                  </a:schemeClr>
                </a:solidFill>
              </a:defRPr>
            </a:lvl1pPr>
          </a:lstStyle>
          <a:p>
            <a:r>
              <a:t>Gianina Tutoveanu 17/07/24</a:t>
            </a:r>
          </a:p>
        </p:txBody>
      </p:sp>
      <p:pic>
        <p:nvPicPr>
          <p:cNvPr id="220" name="Menstrual-Cycle.png" descr="Menstrual-Cyc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4856" y="3197100"/>
            <a:ext cx="9187133" cy="9615865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FSH levels rise.…"/>
          <p:cNvSpPr txBox="1"/>
          <p:nvPr/>
        </p:nvSpPr>
        <p:spPr>
          <a:xfrm>
            <a:off x="1427225" y="3499453"/>
            <a:ext cx="12410776" cy="911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68111" indent="-268111" algn="l">
              <a:buSzPct val="100000"/>
              <a:buChar char="•"/>
              <a:defRPr sz="4000"/>
            </a:pPr>
            <a:r>
              <a:t> FSH levels rise.</a:t>
            </a:r>
          </a:p>
          <a:p>
            <a:pPr marL="268111" indent="-268111" algn="l">
              <a:buSzPct val="100000"/>
              <a:buChar char="•"/>
              <a:defRPr sz="4000"/>
            </a:pPr>
            <a:r>
              <a:t> The fully mature follicle (Graafian follicle) produces oestrogens.</a:t>
            </a:r>
          </a:p>
          <a:p>
            <a:pPr marL="268111" indent="-268111" algn="l">
              <a:buSzPct val="100000"/>
              <a:buChar char="•"/>
              <a:defRPr sz="4000"/>
            </a:pPr>
            <a:r>
              <a:t> Oestrogens inhibits the growth of other follicles.</a:t>
            </a:r>
          </a:p>
          <a:p>
            <a:pPr marL="268111" indent="-268111" algn="l">
              <a:buSzPct val="100000"/>
              <a:buChar char="•"/>
              <a:defRPr sz="4000"/>
            </a:pPr>
            <a:r>
              <a:t> Oestrogens surge results in endometrial thickening, LH inhibition and cervical mucus thinning.</a:t>
            </a:r>
          </a:p>
          <a:p>
            <a:pPr marL="268111" indent="-268111" algn="l">
              <a:buSzPct val="100000"/>
              <a:buChar char="•"/>
              <a:defRPr sz="4000"/>
            </a:pPr>
            <a:r>
              <a:t> LH surge (day 12) is triggered by high levels of oestrogens.</a:t>
            </a:r>
          </a:p>
          <a:p>
            <a:pPr marL="268111" indent="-268111" algn="l">
              <a:buSzPct val="100000"/>
              <a:buChar char="•"/>
              <a:defRPr sz="4000"/>
            </a:pPr>
            <a:r>
              <a:t> High levels of LH stimulate the Graafian follicle membrane to break and release the egg (in 24-48h).</a:t>
            </a:r>
          </a:p>
        </p:txBody>
      </p:sp>
      <p:sp>
        <p:nvSpPr>
          <p:cNvPr id="222" name="Line"/>
          <p:cNvSpPr/>
          <p:nvPr/>
        </p:nvSpPr>
        <p:spPr>
          <a:xfrm flipV="1">
            <a:off x="14880971" y="5544309"/>
            <a:ext cx="774464" cy="774463"/>
          </a:xfrm>
          <a:prstGeom prst="line">
            <a:avLst/>
          </a:prstGeom>
          <a:ln w="76200">
            <a:solidFill>
              <a:srgbClr val="8EFA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" name="Line"/>
          <p:cNvSpPr/>
          <p:nvPr/>
        </p:nvSpPr>
        <p:spPr>
          <a:xfrm flipV="1">
            <a:off x="16063649" y="9533759"/>
            <a:ext cx="815503" cy="815503"/>
          </a:xfrm>
          <a:prstGeom prst="line">
            <a:avLst/>
          </a:prstGeom>
          <a:ln w="76200">
            <a:solidFill>
              <a:srgbClr val="8EFA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" name="Line"/>
          <p:cNvSpPr/>
          <p:nvPr/>
        </p:nvSpPr>
        <p:spPr>
          <a:xfrm>
            <a:off x="16928462" y="5029107"/>
            <a:ext cx="1299832" cy="1"/>
          </a:xfrm>
          <a:prstGeom prst="line">
            <a:avLst/>
          </a:prstGeom>
          <a:ln w="76200">
            <a:solidFill>
              <a:srgbClr val="8EFA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" name="Line"/>
          <p:cNvSpPr/>
          <p:nvPr/>
        </p:nvSpPr>
        <p:spPr>
          <a:xfrm flipV="1">
            <a:off x="16503921" y="11918746"/>
            <a:ext cx="786593" cy="786592"/>
          </a:xfrm>
          <a:prstGeom prst="line">
            <a:avLst/>
          </a:prstGeom>
          <a:ln w="76200">
            <a:solidFill>
              <a:srgbClr val="8EFA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 fill="hold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 fill="hold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1" animBg="1" advAuto="0"/>
      <p:bldP spid="222" grpId="2" animBg="1" advAuto="0"/>
      <p:bldP spid="223" grpId="3" animBg="1" advAuto="0"/>
      <p:bldP spid="223" grpId="4" animBg="1" advAuto="0"/>
      <p:bldP spid="224" grpId="7" animBg="1" advAuto="0"/>
      <p:bldP spid="225" grpId="5" animBg="1" advAuto="0"/>
      <p:bldP spid="225" grpId="6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Menstrual cycle- luteal phase"/>
          <p:cNvSpPr txBox="1">
            <a:spLocks noGrp="1"/>
          </p:cNvSpPr>
          <p:nvPr>
            <p:ph type="title"/>
          </p:nvPr>
        </p:nvSpPr>
        <p:spPr>
          <a:xfrm>
            <a:off x="1727200" y="1739900"/>
            <a:ext cx="20929600" cy="1531558"/>
          </a:xfrm>
          <a:prstGeom prst="rect">
            <a:avLst/>
          </a:prstGeom>
        </p:spPr>
        <p:txBody>
          <a:bodyPr/>
          <a:lstStyle/>
          <a:p>
            <a:r>
              <a:t>Menstrual cycle- luteal phase</a:t>
            </a:r>
          </a:p>
        </p:txBody>
      </p:sp>
      <p:sp>
        <p:nvSpPr>
          <p:cNvPr id="228" name="Gianina Tutoveanu 17/07/24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hueOff val="414700"/>
                    <a:lumOff val="-28947"/>
                  </a:schemeClr>
                </a:solidFill>
              </a:defRPr>
            </a:lvl1pPr>
          </a:lstStyle>
          <a:p>
            <a:r>
              <a:t>Gianina Tutoveanu 17/07/24</a:t>
            </a:r>
          </a:p>
        </p:txBody>
      </p:sp>
      <p:pic>
        <p:nvPicPr>
          <p:cNvPr id="229" name="Menstrual-Cycle.png" descr="Menstrual-Cyc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4856" y="3197100"/>
            <a:ext cx="9187133" cy="9615865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he Graafian follicle changes to the corpus luteum (FSH/LH controlled).…"/>
          <p:cNvSpPr txBox="1"/>
          <p:nvPr/>
        </p:nvSpPr>
        <p:spPr>
          <a:xfrm>
            <a:off x="1427225" y="4896453"/>
            <a:ext cx="12410776" cy="632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68111" indent="-268111" algn="l">
              <a:buSzPct val="100000"/>
              <a:buChar char="•"/>
              <a:defRPr sz="4000"/>
            </a:pPr>
            <a:r>
              <a:t> The Graafian follicle changes to the corpus luteum (FSH/LH controlled).</a:t>
            </a:r>
          </a:p>
          <a:p>
            <a:pPr marL="268111" indent="-268111" algn="l">
              <a:buSzPct val="100000"/>
              <a:buChar char="•"/>
              <a:defRPr sz="4000"/>
            </a:pPr>
            <a:r>
              <a:t> The corpus luteum secretes Progesterone.</a:t>
            </a:r>
          </a:p>
          <a:p>
            <a:pPr marL="268111" indent="-268111" algn="l">
              <a:buSzPct val="100000"/>
              <a:buChar char="•"/>
              <a:defRPr sz="4000"/>
            </a:pPr>
            <a:r>
              <a:t> Endometrium becomes receptive to implantation.</a:t>
            </a:r>
          </a:p>
          <a:p>
            <a:pPr marL="268111" indent="-268111" algn="l">
              <a:buSzPct val="100000"/>
              <a:buChar char="•"/>
              <a:defRPr sz="4000"/>
            </a:pPr>
            <a:r>
              <a:t> Negative feedback causing  decreased FSH/LH.</a:t>
            </a:r>
          </a:p>
          <a:p>
            <a:pPr marL="268111" indent="-268111" algn="l">
              <a:buSzPct val="100000"/>
              <a:buChar char="•"/>
              <a:defRPr sz="4000"/>
            </a:pPr>
            <a:r>
              <a:t> Corpus luteum degenerates and the Progesterone levels fall.</a:t>
            </a:r>
          </a:p>
          <a:p>
            <a:pPr marL="268111" indent="-268111" algn="l">
              <a:buSzPct val="100000"/>
              <a:buChar char="•"/>
              <a:defRPr sz="4000"/>
            </a:pPr>
            <a:r>
              <a:t>The drop in Progesterone triggers menstruation.</a:t>
            </a:r>
          </a:p>
        </p:txBody>
      </p:sp>
      <p:sp>
        <p:nvSpPr>
          <p:cNvPr id="231" name="Line"/>
          <p:cNvSpPr/>
          <p:nvPr/>
        </p:nvSpPr>
        <p:spPr>
          <a:xfrm>
            <a:off x="18699394" y="6165734"/>
            <a:ext cx="723417" cy="723417"/>
          </a:xfrm>
          <a:prstGeom prst="line">
            <a:avLst/>
          </a:prstGeom>
          <a:ln w="76200">
            <a:solidFill>
              <a:srgbClr val="8EFA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" name="Line"/>
          <p:cNvSpPr/>
          <p:nvPr/>
        </p:nvSpPr>
        <p:spPr>
          <a:xfrm>
            <a:off x="19318195" y="8446010"/>
            <a:ext cx="632316" cy="632316"/>
          </a:xfrm>
          <a:prstGeom prst="line">
            <a:avLst/>
          </a:prstGeom>
          <a:ln w="76200">
            <a:solidFill>
              <a:srgbClr val="8EFA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3" name="Line"/>
          <p:cNvSpPr/>
          <p:nvPr/>
        </p:nvSpPr>
        <p:spPr>
          <a:xfrm>
            <a:off x="19480504" y="9733419"/>
            <a:ext cx="710232" cy="856168"/>
          </a:xfrm>
          <a:prstGeom prst="line">
            <a:avLst/>
          </a:prstGeom>
          <a:ln w="76200">
            <a:solidFill>
              <a:srgbClr val="8EFA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4" name="Line"/>
          <p:cNvSpPr/>
          <p:nvPr/>
        </p:nvSpPr>
        <p:spPr>
          <a:xfrm flipH="1">
            <a:off x="21961466" y="6664306"/>
            <a:ext cx="756619" cy="688616"/>
          </a:xfrm>
          <a:prstGeom prst="line">
            <a:avLst/>
          </a:prstGeom>
          <a:ln w="76200">
            <a:solidFill>
              <a:srgbClr val="8EFA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5" name="Line"/>
          <p:cNvSpPr/>
          <p:nvPr/>
        </p:nvSpPr>
        <p:spPr>
          <a:xfrm flipH="1">
            <a:off x="22372827" y="10089344"/>
            <a:ext cx="756619" cy="688615"/>
          </a:xfrm>
          <a:prstGeom prst="line">
            <a:avLst/>
          </a:prstGeom>
          <a:ln w="76200">
            <a:solidFill>
              <a:srgbClr val="8EFA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 fill="hold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 fill="hold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 fill="hold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 fill="hold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1000" fill="hold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1" animBg="1" advAuto="0"/>
      <p:bldP spid="231" grpId="2" animBg="1" advAuto="0"/>
      <p:bldP spid="232" grpId="3" animBg="1" advAuto="0"/>
      <p:bldP spid="232" grpId="4" animBg="1" advAuto="0"/>
      <p:bldP spid="233" grpId="5" animBg="1" advAuto="0"/>
      <p:bldP spid="233" grpId="6" animBg="1" advAuto="0"/>
      <p:bldP spid="234" grpId="7" animBg="1" advAuto="0"/>
      <p:bldP spid="234" grpId="8" animBg="1" advAuto="0"/>
      <p:bldP spid="235" grpId="9" animBg="1" advAuto="0"/>
      <p:bldP spid="235" grpId="1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he fertilised egg starts producing HCG.…"/>
          <p:cNvSpPr txBox="1">
            <a:spLocks noGrp="1"/>
          </p:cNvSpPr>
          <p:nvPr>
            <p:ph type="body" sz="quarter" idx="1"/>
          </p:nvPr>
        </p:nvSpPr>
        <p:spPr>
          <a:xfrm>
            <a:off x="13671549" y="7161939"/>
            <a:ext cx="10538444" cy="4568826"/>
          </a:xfrm>
          <a:prstGeom prst="rect">
            <a:avLst/>
          </a:prstGeom>
        </p:spPr>
        <p:txBody>
          <a:bodyPr/>
          <a:lstStyle/>
          <a:p>
            <a:r>
              <a:t>The fertilised egg starts producing HCG.</a:t>
            </a:r>
          </a:p>
          <a:p>
            <a:r>
              <a:t>HCG prevents the degeneration of the corpus luteum.</a:t>
            </a:r>
          </a:p>
          <a:p>
            <a:r>
              <a:t>Progesterone secretion is maintained.</a:t>
            </a:r>
          </a:p>
          <a:p>
            <a:r>
              <a:t>Menstruation is prevented.</a:t>
            </a:r>
          </a:p>
          <a:p>
            <a:r>
              <a:t>The placenta will take over at 8 weeks.</a:t>
            </a:r>
          </a:p>
        </p:txBody>
      </p:sp>
      <p:pic>
        <p:nvPicPr>
          <p:cNvPr id="238" name="Suspension bridge over water at sunset" descr="Suspension bridge over water at sunset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4990" r="24990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239" name="If fertilisation occurs"/>
          <p:cNvSpPr txBox="1">
            <a:spLocks noGrp="1"/>
          </p:cNvSpPr>
          <p:nvPr>
            <p:ph type="title"/>
          </p:nvPr>
        </p:nvSpPr>
        <p:spPr>
          <a:xfrm>
            <a:off x="13665200" y="4394200"/>
            <a:ext cx="10369323" cy="2438862"/>
          </a:xfrm>
          <a:prstGeom prst="rect">
            <a:avLst/>
          </a:prstGeom>
        </p:spPr>
        <p:txBody>
          <a:bodyPr/>
          <a:lstStyle/>
          <a:p>
            <a:r>
              <a:t>If fertilisation occurs</a:t>
            </a:r>
          </a:p>
        </p:txBody>
      </p:sp>
      <p:sp>
        <p:nvSpPr>
          <p:cNvPr id="240" name="Gianina Tutoveanu 17/07/24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hueOff val="414700"/>
                    <a:lumOff val="-28947"/>
                  </a:schemeClr>
                </a:solidFill>
              </a:defRPr>
            </a:lvl1pPr>
          </a:lstStyle>
          <a:p>
            <a:r>
              <a:t>Gianina Tutoveanu 17/07/24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ractical aspects"/>
          <p:cNvSpPr txBox="1">
            <a:spLocks noGrp="1"/>
          </p:cNvSpPr>
          <p:nvPr>
            <p:ph type="title"/>
          </p:nvPr>
        </p:nvSpPr>
        <p:spPr>
          <a:xfrm>
            <a:off x="1727200" y="1739900"/>
            <a:ext cx="20929600" cy="1720482"/>
          </a:xfrm>
          <a:prstGeom prst="rect">
            <a:avLst/>
          </a:prstGeom>
        </p:spPr>
        <p:txBody>
          <a:bodyPr/>
          <a:lstStyle/>
          <a:p>
            <a:r>
              <a:t>Practical aspects</a:t>
            </a:r>
          </a:p>
        </p:txBody>
      </p:sp>
      <p:sp>
        <p:nvSpPr>
          <p:cNvPr id="243" name="Gianina Tutoveanu 17/07/24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hueOff val="414700"/>
                    <a:lumOff val="-28947"/>
                  </a:schemeClr>
                </a:solidFill>
              </a:defRPr>
            </a:lvl1pPr>
          </a:lstStyle>
          <a:p>
            <a:r>
              <a:t>Gianina Tutoveanu 17/07/24</a:t>
            </a:r>
          </a:p>
        </p:txBody>
      </p:sp>
      <p:sp>
        <p:nvSpPr>
          <p:cNvPr id="244" name="The contraceptive pills have a negative feedback  on the hypothalamus-pituitary-ovarian axis.…"/>
          <p:cNvSpPr txBox="1">
            <a:spLocks noGrp="1"/>
          </p:cNvSpPr>
          <p:nvPr>
            <p:ph type="body" idx="1"/>
          </p:nvPr>
        </p:nvSpPr>
        <p:spPr>
          <a:xfrm>
            <a:off x="1679806" y="3062177"/>
            <a:ext cx="21724428" cy="8913923"/>
          </a:xfrm>
          <a:prstGeom prst="rect">
            <a:avLst/>
          </a:prstGeom>
        </p:spPr>
        <p:txBody>
          <a:bodyPr spcCol="1086221"/>
          <a:lstStyle/>
          <a:p>
            <a:r>
              <a:rPr dirty="0"/>
              <a:t>The contraceptive pills have a negative feedback  on the hypothalamus-pituitary-ovarian axis.</a:t>
            </a:r>
          </a:p>
          <a:p>
            <a:r>
              <a:rPr dirty="0"/>
              <a:t>The progesterone inhibits the GNRH </a:t>
            </a:r>
            <a:r>
              <a:rPr dirty="0" err="1"/>
              <a:t>pulsatility</a:t>
            </a:r>
            <a:r>
              <a:rPr dirty="0"/>
              <a:t>, hence the LH surge. </a:t>
            </a:r>
          </a:p>
          <a:p>
            <a:endParaRPr dirty="0"/>
          </a:p>
          <a:p>
            <a:endParaRPr dirty="0"/>
          </a:p>
          <a:p>
            <a:endParaRPr lang="en-GB" dirty="0"/>
          </a:p>
          <a:p>
            <a:endParaRPr lang="en-GB" dirty="0"/>
          </a:p>
          <a:p>
            <a:endParaRPr dirty="0"/>
          </a:p>
          <a:p>
            <a:r>
              <a:rPr dirty="0"/>
              <a:t>GnRH analogues (used for treatment of endometriosis) inhibit the pituitary receptors, hence the production of FSH/LH.</a:t>
            </a:r>
          </a:p>
          <a:p>
            <a:endParaRPr dirty="0"/>
          </a:p>
          <a:p>
            <a:pPr marL="0" indent="0">
              <a:buNone/>
            </a:pPr>
            <a:endParaRPr dirty="0"/>
          </a:p>
          <a:p>
            <a:r>
              <a:rPr dirty="0"/>
              <a:t>Ovulatory disorders</a:t>
            </a:r>
          </a:p>
        </p:txBody>
      </p:sp>
      <p:grpSp>
        <p:nvGrpSpPr>
          <p:cNvPr id="247" name="Progesterone…"/>
          <p:cNvGrpSpPr/>
          <p:nvPr/>
        </p:nvGrpSpPr>
        <p:grpSpPr>
          <a:xfrm>
            <a:off x="2094436" y="5641935"/>
            <a:ext cx="8141369" cy="2952564"/>
            <a:chOff x="0" y="0"/>
            <a:chExt cx="8141368" cy="2952562"/>
          </a:xfrm>
        </p:grpSpPr>
        <p:sp>
          <p:nvSpPr>
            <p:cNvPr id="246" name="Progesterone…"/>
            <p:cNvSpPr txBox="1"/>
            <p:nvPr/>
          </p:nvSpPr>
          <p:spPr>
            <a:xfrm>
              <a:off x="53881" y="53881"/>
              <a:ext cx="8033606" cy="2844801"/>
            </a:xfrm>
            <a:prstGeom prst="rect">
              <a:avLst/>
            </a:prstGeom>
            <a:solidFill>
              <a:schemeClr val="accent1">
                <a:hueOff val="420094"/>
                <a:satOff val="-1465"/>
                <a:lumOff val="-19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Progesterone</a:t>
              </a:r>
            </a:p>
            <a:p>
              <a:pPr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chemeClr val="accent5">
                      <a:satOff val="-38356"/>
                      <a:lumOff val="-16661"/>
                    </a:schemeClr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X</a:t>
              </a:r>
            </a:p>
            <a:p>
              <a:pPr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chemeClr val="accent5">
                      <a:satOff val="-38356"/>
                      <a:lumOff val="-16661"/>
                    </a:schemeClr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GNRH pulsatility</a:t>
              </a:r>
            </a:p>
            <a:p>
              <a:pPr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chemeClr val="accent5">
                      <a:satOff val="-38356"/>
                      <a:lumOff val="-16661"/>
                    </a:schemeClr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X</a:t>
              </a:r>
            </a:p>
            <a:p>
              <a:pPr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chemeClr val="accent5">
                      <a:satOff val="-38356"/>
                      <a:lumOff val="-16661"/>
                    </a:schemeClr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FSH/LH surge</a:t>
              </a:r>
            </a:p>
          </p:txBody>
        </p:sp>
        <p:pic>
          <p:nvPicPr>
            <p:cNvPr id="245" name="Progesterone… ProgesteroneXGNRH pulsatilityXFSH/LH surge" descr="Progesterone… ProgesteroneXGNRH pulsatilityXFSH/LH surg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8141370" cy="2952564"/>
            </a:xfrm>
            <a:prstGeom prst="rect">
              <a:avLst/>
            </a:prstGeom>
            <a:effectLst/>
          </p:spPr>
        </p:pic>
      </p:grpSp>
      <p:grpSp>
        <p:nvGrpSpPr>
          <p:cNvPr id="250" name="GnRh agonists…"/>
          <p:cNvGrpSpPr/>
          <p:nvPr/>
        </p:nvGrpSpPr>
        <p:grpSpPr>
          <a:xfrm>
            <a:off x="13285541" y="4521919"/>
            <a:ext cx="8642956" cy="1885764"/>
            <a:chOff x="0" y="0"/>
            <a:chExt cx="8642955" cy="1885762"/>
          </a:xfrm>
        </p:grpSpPr>
        <p:sp>
          <p:nvSpPr>
            <p:cNvPr id="249" name="GnRh agonists…"/>
            <p:cNvSpPr txBox="1"/>
            <p:nvPr/>
          </p:nvSpPr>
          <p:spPr>
            <a:xfrm>
              <a:off x="53881" y="53881"/>
              <a:ext cx="8535193" cy="1778001"/>
            </a:xfrm>
            <a:prstGeom prst="rect">
              <a:avLst/>
            </a:prstGeom>
            <a:solidFill>
              <a:schemeClr val="accent1">
                <a:hueOff val="420094"/>
                <a:satOff val="-1465"/>
                <a:lumOff val="-19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GnRh agonists</a:t>
              </a:r>
            </a:p>
            <a:p>
              <a:pPr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chemeClr val="accent5">
                      <a:satOff val="-38356"/>
                      <a:lumOff val="-16661"/>
                    </a:schemeClr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X</a:t>
              </a:r>
            </a:p>
            <a:p>
              <a:pPr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chemeClr val="accent5">
                      <a:satOff val="-38356"/>
                      <a:lumOff val="-16661"/>
                    </a:schemeClr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Pituitary release of FSH/LH</a:t>
              </a:r>
            </a:p>
          </p:txBody>
        </p:sp>
        <p:pic>
          <p:nvPicPr>
            <p:cNvPr id="248" name="GnRh agonists… GnRh agonistsXPituitary release of FSH/LH" descr="GnRh agonists… GnRh agonistsXPituitary release of FSH/LH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8642957" cy="1885764"/>
            </a:xfrm>
            <a:prstGeom prst="rect">
              <a:avLst/>
            </a:prstGeom>
            <a:effectLst/>
          </p:spPr>
        </p:pic>
      </p:grpSp>
      <p:grpSp>
        <p:nvGrpSpPr>
          <p:cNvPr id="253" name="Type I - Hypothalamic/pituitary failure…"/>
          <p:cNvGrpSpPr/>
          <p:nvPr/>
        </p:nvGrpSpPr>
        <p:grpSpPr>
          <a:xfrm>
            <a:off x="12192000" y="8159936"/>
            <a:ext cx="11979439" cy="4552764"/>
            <a:chOff x="0" y="0"/>
            <a:chExt cx="11979437" cy="4552763"/>
          </a:xfrm>
        </p:grpSpPr>
        <p:sp>
          <p:nvSpPr>
            <p:cNvPr id="252" name="Type I - Hypothalamic/pituitary failure…"/>
            <p:cNvSpPr txBox="1"/>
            <p:nvPr/>
          </p:nvSpPr>
          <p:spPr>
            <a:xfrm>
              <a:off x="53881" y="53881"/>
              <a:ext cx="11871676" cy="4445001"/>
            </a:xfrm>
            <a:prstGeom prst="rect">
              <a:avLst/>
            </a:prstGeom>
            <a:solidFill>
              <a:schemeClr val="accent1">
                <a:hueOff val="420094"/>
                <a:satOff val="-1465"/>
                <a:lumOff val="-1913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chemeClr val="accent5">
                      <a:hueOff val="469292"/>
                      <a:lumOff val="10777"/>
                    </a:schemeClr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Type I - Hypothalamic/pituitary failure</a:t>
              </a:r>
            </a:p>
            <a:p>
              <a:pPr algn="l"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Hypogonadotropic hypogonadism -low FSH/LH, low oestrogens</a:t>
              </a:r>
            </a:p>
            <a:p>
              <a:pPr algn="l"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chemeClr val="accent4">
                      <a:hueOff val="98084"/>
                      <a:satOff val="13004"/>
                      <a:lumOff val="3418"/>
                    </a:schemeClr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Type II - Hypothalamic/pituitary dysfunction (PCOS)</a:t>
              </a:r>
            </a:p>
            <a:p>
              <a:pPr algn="l"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FSH/LH dysfunction, normal oestrogens</a:t>
              </a:r>
            </a:p>
            <a:p>
              <a:pPr algn="l"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chemeClr val="accent2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Type III - Ovarian failure</a:t>
              </a:r>
            </a:p>
            <a:p>
              <a:pPr algn="l" defTabSz="1270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cap="all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High FSH/LH, low oestrogens</a:t>
              </a:r>
            </a:p>
          </p:txBody>
        </p:sp>
        <p:pic>
          <p:nvPicPr>
            <p:cNvPr id="251" name="Type I - Hypothalamic/pituitary failure… Type I - Hypothalamic/pituitary failureHypogonadotropic hypogonadism -low FSH/LH, low oestrogensType II - Hypothalamic/pituitary dysfunction (PCOS)FSH/LH dysfunction, normal oestrogensType III - Ovarian failureHig" descr="Type I - Hypothalamic/pituitary failure… Type I - Hypothalamic/pituitary failureHypogonadotropic hypogonadism -low FSH/LH, low oestrogensType II - Hypothalamic/pituitary dysfunction (PCOS)FSH/LH dysfunction, normal oestrogensType III - Ovarian failureHigh FSH/LH, low oestrogens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1979439" cy="455276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1" animBg="1" advAuto="0"/>
      <p:bldP spid="250" grpId="2" animBg="1" advAuto="0"/>
      <p:bldP spid="253" grpId="3" animBg="1" advAuto="0"/>
    </p:bldLst>
  </p:timing>
</p:sld>
</file>

<file path=ppt/theme/theme1.xml><?xml version="1.0" encoding="utf-8"?>
<a:theme xmlns:a="http://schemas.openxmlformats.org/drawingml/2006/main" name="26_FeatureStory">
  <a:themeElements>
    <a:clrScheme name="26_FeatureStory">
      <a:dk1>
        <a:srgbClr val="000000"/>
      </a:dk1>
      <a:lt1>
        <a:srgbClr val="F0EBE0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Publico Headline Black"/>
        <a:ea typeface="Publico Headline Black"/>
        <a:cs typeface="Publico Headline Black"/>
      </a:majorFont>
      <a:minorFont>
        <a:latin typeface="Publico Headline Black"/>
        <a:ea typeface="Publico Headline Black"/>
        <a:cs typeface="Publico Headline Black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B4A4B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2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ublico Text Roman"/>
            <a:ea typeface="Publico Text Roman"/>
            <a:cs typeface="Publico Text Roman"/>
            <a:sym typeface="Publico Text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227AA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6_FeatureStory">
  <a:themeElements>
    <a:clrScheme name="26_FeatureStory">
      <a:dk1>
        <a:srgbClr val="000000"/>
      </a:dk1>
      <a:lt1>
        <a:srgbClr val="FFFFFF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Publico Headline Black"/>
        <a:ea typeface="Publico Headline Black"/>
        <a:cs typeface="Publico Headline Black"/>
      </a:majorFont>
      <a:minorFont>
        <a:latin typeface="Publico Headline Black"/>
        <a:ea typeface="Publico Headline Black"/>
        <a:cs typeface="Publico Headline Black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B4A4B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2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ublico Text Roman"/>
            <a:ea typeface="Publico Text Roman"/>
            <a:cs typeface="Publico Text Roman"/>
            <a:sym typeface="Publico Text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227AA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778</Words>
  <Application>Microsoft Office PowerPoint</Application>
  <PresentationFormat>Custom</PresentationFormat>
  <Paragraphs>145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 Black</vt:lpstr>
      <vt:lpstr>Arial Rounded MT Bold</vt:lpstr>
      <vt:lpstr>Avenir Next Medium</vt:lpstr>
      <vt:lpstr>Helvetica Neue</vt:lpstr>
      <vt:lpstr>Publico Headline Black</vt:lpstr>
      <vt:lpstr>Publico Headline Roman</vt:lpstr>
      <vt:lpstr>Publico Text Roman</vt:lpstr>
      <vt:lpstr>Publico Text Semibold</vt:lpstr>
      <vt:lpstr>26_FeatureStory</vt:lpstr>
      <vt:lpstr>Gynaecology - it’s all about women</vt:lpstr>
      <vt:lpstr>Objectives</vt:lpstr>
      <vt:lpstr>References</vt:lpstr>
      <vt:lpstr>What is the menstrual cycle</vt:lpstr>
      <vt:lpstr>PowerPoint Presentation</vt:lpstr>
      <vt:lpstr>Menstrual cycle - follicular phase</vt:lpstr>
      <vt:lpstr>Menstrual cycle- luteal phase</vt:lpstr>
      <vt:lpstr>If fertilisation occurs</vt:lpstr>
      <vt:lpstr>Practical aspects</vt:lpstr>
      <vt:lpstr>PowerPoint Presentation</vt:lpstr>
      <vt:lpstr>Abnormal vaginal bleeding</vt:lpstr>
      <vt:lpstr>PowerPoint Presentation</vt:lpstr>
      <vt:lpstr>Fibroids - treatment</vt:lpstr>
      <vt:lpstr>PowerPoint Presentation</vt:lpstr>
      <vt:lpstr>PMB on HRT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Smith</dc:creator>
  <cp:lastModifiedBy>SMITH, Emma (BHF LUNDWOOD SURGERY)</cp:lastModifiedBy>
  <cp:revision>4</cp:revision>
  <dcterms:modified xsi:type="dcterms:W3CDTF">2024-08-08T08:27:06Z</dcterms:modified>
</cp:coreProperties>
</file>