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3"/>
    <p:sldMasterId id="2147483755" r:id="rId4"/>
  </p:sldMasterIdLst>
  <p:notesMasterIdLst>
    <p:notesMasterId r:id="rId35"/>
  </p:notesMasterIdLst>
  <p:handoutMasterIdLst>
    <p:handoutMasterId r:id="rId36"/>
  </p:handoutMasterIdLst>
  <p:sldIdLst>
    <p:sldId id="259" r:id="rId5"/>
    <p:sldId id="269" r:id="rId6"/>
    <p:sldId id="270" r:id="rId7"/>
    <p:sldId id="4081" r:id="rId8"/>
    <p:sldId id="4032" r:id="rId9"/>
    <p:sldId id="261" r:id="rId10"/>
    <p:sldId id="262" r:id="rId11"/>
    <p:sldId id="4082" r:id="rId12"/>
    <p:sldId id="263" r:id="rId13"/>
    <p:sldId id="4083" r:id="rId14"/>
    <p:sldId id="264" r:id="rId15"/>
    <p:sldId id="271" r:id="rId16"/>
    <p:sldId id="265" r:id="rId17"/>
    <p:sldId id="266" r:id="rId18"/>
    <p:sldId id="267" r:id="rId19"/>
    <p:sldId id="4096" r:id="rId20"/>
    <p:sldId id="4092" r:id="rId21"/>
    <p:sldId id="4093" r:id="rId22"/>
    <p:sldId id="268" r:id="rId23"/>
    <p:sldId id="4084" r:id="rId24"/>
    <p:sldId id="334" r:id="rId25"/>
    <p:sldId id="260" r:id="rId26"/>
    <p:sldId id="4086" r:id="rId27"/>
    <p:sldId id="4088" r:id="rId28"/>
    <p:sldId id="4089" r:id="rId29"/>
    <p:sldId id="4094" r:id="rId30"/>
    <p:sldId id="4095" r:id="rId31"/>
    <p:sldId id="4087" r:id="rId32"/>
    <p:sldId id="4090" r:id="rId33"/>
    <p:sldId id="4091" r:id="rId34"/>
  </p:sldIdLst>
  <p:sldSz cx="12192000" cy="6858000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9ED6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74451" autoAdjust="0"/>
  </p:normalViewPr>
  <p:slideViewPr>
    <p:cSldViewPr>
      <p:cViewPr varScale="1">
        <p:scale>
          <a:sx n="86" d="100"/>
          <a:sy n="86" d="100"/>
        </p:scale>
        <p:origin x="56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0D4E79D-589D-4A2C-A629-67AEFDFBD75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B709C92-E72B-47E5-A473-8F3055ECF389}" type="datetimeFigureOut">
              <a:rPr lang="en-US"/>
              <a:pPr>
                <a:defRPr/>
              </a:pPr>
              <a:t>1/15/2024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FB5F2C-DC52-4FE0-9F3D-E5898ED5598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1DAC26-CA81-403A-981C-4FDF5916F92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20BAEA8-17C8-40B3-9B2D-92108DFF2A9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9BC1B053-B7CC-41AA-8B3E-04A26C0CE84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08CDEAB-731C-4A16-8A75-2D16F8DB301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7CFD07E-7BE4-4D6B-BB23-23E87D3F556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2998DFF-AAE5-435A-80C5-08805807614A}" type="datetimeFigureOut">
              <a:rPr lang="en-US"/>
              <a:pPr>
                <a:defRPr/>
              </a:pPr>
              <a:t>1/15/2024</a:t>
            </a:fld>
            <a:endParaRPr lang="en-US" dirty="0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30F426B4-7728-4F43-91BA-F19F1D4257F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C694168F-47DD-4C3B-82B6-FAC422E64D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6193A8-5FE1-4937-8BCA-1621B99C311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857038-8F1F-41F0-96D3-2975F25D571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1FB1DF8-5D00-4F57-8089-3DC89EF64A1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>
            <a:extLst>
              <a:ext uri="{FF2B5EF4-FFF2-40B4-BE49-F238E27FC236}">
                <a16:creationId xmlns:a16="http://schemas.microsoft.com/office/drawing/2014/main" id="{1C6E7C8D-67C4-4901-8E91-0BD153AAE3F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>
            <a:extLst>
              <a:ext uri="{FF2B5EF4-FFF2-40B4-BE49-F238E27FC236}">
                <a16:creationId xmlns:a16="http://schemas.microsoft.com/office/drawing/2014/main" id="{48F300CF-7A6D-4268-817A-154B1D548F1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8196" name="Slide Number Placeholder 3">
            <a:extLst>
              <a:ext uri="{FF2B5EF4-FFF2-40B4-BE49-F238E27FC236}">
                <a16:creationId xmlns:a16="http://schemas.microsoft.com/office/drawing/2014/main" id="{0BFEA360-0322-4324-B8D5-6A709E89EB8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00981D3-FE5D-477F-BDAD-6229314783D5}" type="slidenum">
              <a:rPr lang="en-GB" altLang="en-US" smtClean="0"/>
              <a:pPr>
                <a:spcBef>
                  <a:spcPct val="0"/>
                </a:spcBef>
              </a:pPr>
              <a:t>1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US" sz="1200" i="1">
                <a:latin typeface="Arial" panose="020B0604020202020204" pitchFamily="34" charset="0"/>
                <a:cs typeface="Baekmuk Gulim" charset="0"/>
              </a:rPr>
              <a:t>HCC, hepatocellular carcinoma; </a:t>
            </a:r>
            <a:r>
              <a:rPr lang="en-GB" i="1"/>
              <a:t>NASH, non-alcoholic steatohepatitis; </a:t>
            </a:r>
            <a:r>
              <a:rPr lang="en-US" altLang="en-US" sz="1200" i="1" err="1">
                <a:latin typeface="Arial" panose="020B0604020202020204" pitchFamily="34" charset="0"/>
                <a:cs typeface="Baekmuk Gulim" charset="0"/>
              </a:rPr>
              <a:t>LTx</a:t>
            </a:r>
            <a:r>
              <a:rPr lang="en-US" altLang="en-US" sz="1200" i="1">
                <a:latin typeface="Arial" panose="020B0604020202020204" pitchFamily="34" charset="0"/>
                <a:cs typeface="Baekmuk Gulim" charset="0"/>
              </a:rPr>
              <a:t>, liver transplantation</a:t>
            </a:r>
            <a:endParaRPr lang="en-GB" i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1133C-0A91-4C56-9DB7-B268BA704BC5}" type="slidenum">
              <a:rPr lang="en-GB" smtClean="0"/>
              <a:pPr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88700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>
            <a:extLst>
              <a:ext uri="{FF2B5EF4-FFF2-40B4-BE49-F238E27FC236}">
                <a16:creationId xmlns:a16="http://schemas.microsoft.com/office/drawing/2014/main" id="{8FC3528F-4AA3-4549-A6B9-A7DD3FA631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0050" y="220663"/>
            <a:ext cx="1414463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14">
            <a:extLst>
              <a:ext uri="{FF2B5EF4-FFF2-40B4-BE49-F238E27FC236}">
                <a16:creationId xmlns:a16="http://schemas.microsoft.com/office/drawing/2014/main" id="{89D7841F-E1A0-454E-8456-C6A510A758E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0" y="1052513"/>
            <a:ext cx="12165013" cy="0"/>
          </a:xfrm>
          <a:prstGeom prst="line">
            <a:avLst/>
          </a:prstGeom>
          <a:noFill/>
          <a:ln w="25400" algn="ctr">
            <a:solidFill>
              <a:srgbClr val="0072C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6" name="Picture 13">
            <a:extLst>
              <a:ext uri="{FF2B5EF4-FFF2-40B4-BE49-F238E27FC236}">
                <a16:creationId xmlns:a16="http://schemas.microsoft.com/office/drawing/2014/main" id="{DE77350A-AF70-4F14-AF5B-7851F96D04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9238" y="3722688"/>
            <a:ext cx="3025775" cy="302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2610" y="2252519"/>
            <a:ext cx="9064330" cy="1470025"/>
          </a:xfrm>
        </p:spPr>
        <p:txBody>
          <a:bodyPr anchor="b">
            <a:noAutofit/>
          </a:bodyPr>
          <a:lstStyle>
            <a:lvl1pPr algn="l">
              <a:defRPr sz="4800" b="0" cap="none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2610" y="3830962"/>
            <a:ext cx="6999710" cy="2304256"/>
          </a:xfrm>
        </p:spPr>
        <p:txBody>
          <a:bodyPr>
            <a:normAutofit/>
          </a:bodyPr>
          <a:lstStyle>
            <a:lvl1pPr marL="0" indent="0" algn="l">
              <a:buNone/>
              <a:defRPr sz="2400" b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  <a:lvl2pPr marL="457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77715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9"/>
          <p:cNvSpPr>
            <a:spLocks noGrp="1"/>
          </p:cNvSpPr>
          <p:nvPr>
            <p:ph type="title" hasCustomPrompt="1"/>
          </p:nvPr>
        </p:nvSpPr>
        <p:spPr>
          <a:xfrm>
            <a:off x="599385" y="3660488"/>
            <a:ext cx="10515600" cy="689541"/>
          </a:xfrm>
          <a:prstGeom prst="rect">
            <a:avLst/>
          </a:prstGeom>
        </p:spPr>
        <p:txBody>
          <a:bodyPr/>
          <a:lstStyle>
            <a:lvl1pPr>
              <a:defRPr sz="2700" baseline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99385" y="4364955"/>
            <a:ext cx="9144000" cy="47324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350" b="0" i="0" baseline="0">
                <a:solidFill>
                  <a:srgbClr val="005EB8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Date</a:t>
            </a:r>
          </a:p>
        </p:txBody>
      </p:sp>
      <p:pic>
        <p:nvPicPr>
          <p:cNvPr id="9" name="Picture 8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id="{97959884-1B4F-43C5-92F7-E44DF373C9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61549" y="293024"/>
            <a:ext cx="1440873" cy="436418"/>
          </a:xfrm>
          <a:prstGeom prst="rect">
            <a:avLst/>
          </a:prstGeom>
        </p:spPr>
      </p:pic>
      <p:pic>
        <p:nvPicPr>
          <p:cNvPr id="5" name="Content Placeholder 16">
            <a:extLst>
              <a:ext uri="{FF2B5EF4-FFF2-40B4-BE49-F238E27FC236}">
                <a16:creationId xmlns:a16="http://schemas.microsoft.com/office/drawing/2014/main" id="{5FDDE1C8-218E-4901-92BB-E0ADB27DCE4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345241"/>
            <a:ext cx="12192000" cy="309465"/>
          </a:xfrm>
          <a:prstGeom prst="rect">
            <a:avLst/>
          </a:prstGeom>
        </p:spPr>
      </p:pic>
      <p:sp>
        <p:nvSpPr>
          <p:cNvPr id="6" name="Text Box 4">
            <a:extLst>
              <a:ext uri="{FF2B5EF4-FFF2-40B4-BE49-F238E27FC236}">
                <a16:creationId xmlns:a16="http://schemas.microsoft.com/office/drawing/2014/main" id="{733EB1D2-9EB5-4BBA-9043-DD9322866AB7}"/>
              </a:ext>
            </a:extLst>
          </p:cNvPr>
          <p:cNvSpPr txBox="1"/>
          <p:nvPr userDrawn="1"/>
        </p:nvSpPr>
        <p:spPr>
          <a:xfrm>
            <a:off x="3434080" y="5792942"/>
            <a:ext cx="5323840" cy="40640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GB" sz="135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NHS England and NHS Improvement</a:t>
            </a:r>
            <a:endParaRPr lang="en-GB" sz="90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2356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9"/>
          <p:cNvSpPr>
            <a:spLocks noGrp="1"/>
          </p:cNvSpPr>
          <p:nvPr>
            <p:ph type="title" hasCustomPrompt="1"/>
          </p:nvPr>
        </p:nvSpPr>
        <p:spPr>
          <a:xfrm>
            <a:off x="599385" y="2927249"/>
            <a:ext cx="10515600" cy="689541"/>
          </a:xfrm>
          <a:prstGeom prst="rect">
            <a:avLst/>
          </a:prstGeom>
        </p:spPr>
        <p:txBody>
          <a:bodyPr/>
          <a:lstStyle>
            <a:lvl1pPr>
              <a:defRPr sz="2700" baseline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99385" y="3631712"/>
            <a:ext cx="9144000" cy="47324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350" b="0" i="0" baseline="0">
                <a:solidFill>
                  <a:srgbClr val="005EB8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Date</a:t>
            </a:r>
          </a:p>
        </p:txBody>
      </p:sp>
      <p:pic>
        <p:nvPicPr>
          <p:cNvPr id="9" name="Picture 8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id="{97959884-1B4F-43C5-92F7-E44DF373C9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61549" y="293024"/>
            <a:ext cx="1440873" cy="4364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9A18D46-A30F-4782-B361-7A243EBA6610}"/>
              </a:ext>
            </a:extLst>
          </p:cNvPr>
          <p:cNvSpPr txBox="1"/>
          <p:nvPr userDrawn="1"/>
        </p:nvSpPr>
        <p:spPr>
          <a:xfrm>
            <a:off x="121920" y="137163"/>
            <a:ext cx="207264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NHS Cancer Programme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98FCCF5-681C-4EC0-A796-B1E73F1521C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82921"/>
            <a:ext cx="12192000" cy="2281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9977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9"/>
          <p:cNvSpPr>
            <a:spLocks noGrp="1"/>
          </p:cNvSpPr>
          <p:nvPr>
            <p:ph type="title" hasCustomPrompt="1"/>
          </p:nvPr>
        </p:nvSpPr>
        <p:spPr>
          <a:xfrm>
            <a:off x="599385" y="2927249"/>
            <a:ext cx="10515600" cy="689541"/>
          </a:xfrm>
          <a:prstGeom prst="rect">
            <a:avLst/>
          </a:prstGeom>
        </p:spPr>
        <p:txBody>
          <a:bodyPr/>
          <a:lstStyle>
            <a:lvl1pPr>
              <a:defRPr sz="27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99385" y="3631712"/>
            <a:ext cx="9144000" cy="47324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35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Date</a:t>
            </a:r>
          </a:p>
        </p:txBody>
      </p:sp>
      <p:pic>
        <p:nvPicPr>
          <p:cNvPr id="9" name="Picture 8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id="{97959884-1B4F-43C5-92F7-E44DF373C9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61549" y="293024"/>
            <a:ext cx="1440873" cy="436418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E51DBB78-6102-4BCD-B8F7-727D332102C2}"/>
              </a:ext>
            </a:extLst>
          </p:cNvPr>
          <p:cNvSpPr/>
          <p:nvPr userDrawn="1"/>
        </p:nvSpPr>
        <p:spPr>
          <a:xfrm>
            <a:off x="548400" y="5964818"/>
            <a:ext cx="9676421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6922" indent="-136922">
              <a:buFont typeface="Arial" panose="020B0604020202020204" pitchFamily="34" charset="0"/>
              <a:buChar char="•"/>
            </a:pPr>
            <a:r>
              <a:rPr lang="en-US" sz="10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55,000 more people each year will survive five years or more following diagnosis.</a:t>
            </a:r>
          </a:p>
          <a:p>
            <a:pPr marL="136922" indent="-136922">
              <a:buFont typeface="Arial" panose="020B0604020202020204" pitchFamily="34" charset="0"/>
              <a:buChar char="•"/>
            </a:pPr>
            <a:r>
              <a:rPr lang="en-US" sz="10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Three in four cancers will be diagnosed at an early stage.</a:t>
            </a:r>
          </a:p>
        </p:txBody>
      </p:sp>
    </p:spTree>
    <p:extLst>
      <p:ext uri="{BB962C8B-B14F-4D97-AF65-F5344CB8AC3E}">
        <p14:creationId xmlns:p14="http://schemas.microsoft.com/office/powerpoint/2010/main" val="15034370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0"/>
          </p:nvPr>
        </p:nvSpPr>
        <p:spPr>
          <a:xfrm>
            <a:off x="620241" y="1649628"/>
            <a:ext cx="10316899" cy="2244128"/>
          </a:xfrm>
          <a:prstGeom prst="rect">
            <a:avLst/>
          </a:prstGeom>
        </p:spPr>
        <p:txBody>
          <a:bodyPr/>
          <a:lstStyle>
            <a:lvl1pPr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614924" y="854469"/>
            <a:ext cx="8756073" cy="611649"/>
          </a:xfrm>
          <a:prstGeom prst="rect">
            <a:avLst/>
          </a:prstGeom>
        </p:spPr>
        <p:txBody>
          <a:bodyPr/>
          <a:lstStyle>
            <a:lvl1pPr>
              <a:defRPr sz="2700" b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sz="2100">
              <a:solidFill>
                <a:srgbClr val="005EB8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388420" y="6372539"/>
            <a:ext cx="86314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34F92BC6-D7C3-584B-87F2-0B845776A5AD}" type="slidenum">
              <a:rPr lang="en-US" sz="90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‹#›</a:t>
            </a:fld>
            <a:r>
              <a:rPr lang="en-US" sz="90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90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endParaRPr lang="en-US" sz="90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20904" y="6333444"/>
            <a:ext cx="76308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accent3">
                    <a:lumMod val="60000"/>
                    <a:lumOff val="4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The Cancer Programme</a:t>
            </a:r>
          </a:p>
        </p:txBody>
      </p:sp>
      <p:pic>
        <p:nvPicPr>
          <p:cNvPr id="12" name="Picture 11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id="{7ADC841C-5A22-4563-A975-9750BB6F94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61549" y="293024"/>
            <a:ext cx="1440873" cy="43641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F362809-3DAB-4C1A-81F6-A6F6FE1D214F}"/>
              </a:ext>
            </a:extLst>
          </p:cNvPr>
          <p:cNvSpPr txBox="1"/>
          <p:nvPr userDrawn="1"/>
        </p:nvSpPr>
        <p:spPr>
          <a:xfrm>
            <a:off x="121920" y="137163"/>
            <a:ext cx="207264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NHS Cancer Programme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B488F5E-220E-4D41-99FE-917FB77588D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30309" y="6004365"/>
            <a:ext cx="922096" cy="691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8135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0"/>
          </p:nvPr>
        </p:nvSpPr>
        <p:spPr>
          <a:xfrm>
            <a:off x="620241" y="1649628"/>
            <a:ext cx="10316899" cy="2244128"/>
          </a:xfrm>
          <a:prstGeom prst="rect">
            <a:avLst/>
          </a:prstGeom>
        </p:spPr>
        <p:txBody>
          <a:bodyPr/>
          <a:lstStyle>
            <a:lvl1pPr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614924" y="854469"/>
            <a:ext cx="8756073" cy="611649"/>
          </a:xfrm>
          <a:prstGeom prst="rect">
            <a:avLst/>
          </a:prstGeom>
        </p:spPr>
        <p:txBody>
          <a:bodyPr/>
          <a:lstStyle>
            <a:lvl1pPr>
              <a:defRPr sz="2700" b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sz="2100">
              <a:solidFill>
                <a:srgbClr val="005EB8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388420" y="6372539"/>
            <a:ext cx="86314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34F92BC6-D7C3-584B-87F2-0B845776A5AD}" type="slidenum">
              <a:rPr lang="en-US" sz="90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‹#›</a:t>
            </a:fld>
            <a:r>
              <a:rPr lang="en-US" sz="90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90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endParaRPr lang="en-US" sz="90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20904" y="6333444"/>
            <a:ext cx="76308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accent3">
                    <a:lumMod val="60000"/>
                    <a:lumOff val="4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The Cancer Programme</a:t>
            </a:r>
          </a:p>
        </p:txBody>
      </p:sp>
      <p:pic>
        <p:nvPicPr>
          <p:cNvPr id="12" name="Picture 11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id="{7ADC841C-5A22-4563-A975-9750BB6F94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61549" y="293024"/>
            <a:ext cx="1440873" cy="43641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F362809-3DAB-4C1A-81F6-A6F6FE1D214F}"/>
              </a:ext>
            </a:extLst>
          </p:cNvPr>
          <p:cNvSpPr txBox="1"/>
          <p:nvPr userDrawn="1"/>
        </p:nvSpPr>
        <p:spPr>
          <a:xfrm>
            <a:off x="121920" y="137163"/>
            <a:ext cx="207264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NHS Cancer Programme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6FA672F-1147-4272-8D5A-E51F7690CFC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1855" y="4948843"/>
            <a:ext cx="1630564" cy="95632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CD842C0-F708-423F-8190-C2800A592E7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030311" y="6006992"/>
            <a:ext cx="922096" cy="691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982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4F790C-DDBA-488C-8F8C-C1B5B705E2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0F2A48-B262-48F5-BDBB-EFDB656091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3DD91-9886-4696-8A5E-022EAD9657E8}" type="datetimeFigureOut">
              <a:rPr lang="en-GB" smtClean="0"/>
              <a:t>15/01/2024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85E56D-3148-4A7D-BECC-D7B887798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The Cancer Programme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E3A756-48B8-4DDA-BB3C-36217FB3F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7506C-29CE-4B08-A671-2120657489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8206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689861" y="1196752"/>
            <a:ext cx="11166779" cy="11430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689861" y="2492896"/>
            <a:ext cx="11166779" cy="4104456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750405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9861" y="1196752"/>
            <a:ext cx="11166779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9861" y="2492896"/>
            <a:ext cx="5406139" cy="363326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50501" y="2492896"/>
            <a:ext cx="5406139" cy="363326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32AB779-361C-43CA-8589-0F0281AEB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4A3299-1104-446B-815C-A57AFCEF2C81}" type="datetimeFigureOut">
              <a:rPr lang="en-US"/>
              <a:pPr>
                <a:defRPr/>
              </a:pPr>
              <a:t>1/15/2024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0610336-A384-4E82-A654-BC61203AF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48156F8-E1DF-4C43-9286-46D697943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E15179-41B5-42B9-A511-194D79064A6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1469824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9861" y="1196752"/>
            <a:ext cx="11166779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861" y="2420893"/>
            <a:ext cx="5406139" cy="10081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12" indent="0">
              <a:buNone/>
              <a:defRPr sz="2000" b="1"/>
            </a:lvl2pPr>
            <a:lvl3pPr marL="914423" indent="0">
              <a:buNone/>
              <a:defRPr sz="1800" b="1"/>
            </a:lvl3pPr>
            <a:lvl4pPr marL="1371634" indent="0">
              <a:buNone/>
              <a:defRPr sz="1600" b="1"/>
            </a:lvl4pPr>
            <a:lvl5pPr marL="1828846" indent="0">
              <a:buNone/>
              <a:defRPr sz="1600" b="1"/>
            </a:lvl5pPr>
            <a:lvl6pPr marL="2286057" indent="0">
              <a:buNone/>
              <a:defRPr sz="1600" b="1"/>
            </a:lvl6pPr>
            <a:lvl7pPr marL="2743269" indent="0">
              <a:buNone/>
              <a:defRPr sz="1600" b="1"/>
            </a:lvl7pPr>
            <a:lvl8pPr marL="3200480" indent="0">
              <a:buNone/>
              <a:defRPr sz="1600" b="1"/>
            </a:lvl8pPr>
            <a:lvl9pPr marL="3657691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9861" y="3429004"/>
            <a:ext cx="5406139" cy="2697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0504" y="2420893"/>
            <a:ext cx="5436700" cy="10081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12" indent="0">
              <a:buNone/>
              <a:defRPr sz="2000" b="1"/>
            </a:lvl2pPr>
            <a:lvl3pPr marL="914423" indent="0">
              <a:buNone/>
              <a:defRPr sz="1800" b="1"/>
            </a:lvl3pPr>
            <a:lvl4pPr marL="1371634" indent="0">
              <a:buNone/>
              <a:defRPr sz="1600" b="1"/>
            </a:lvl4pPr>
            <a:lvl5pPr marL="1828846" indent="0">
              <a:buNone/>
              <a:defRPr sz="1600" b="1"/>
            </a:lvl5pPr>
            <a:lvl6pPr marL="2286057" indent="0">
              <a:buNone/>
              <a:defRPr sz="1600" b="1"/>
            </a:lvl6pPr>
            <a:lvl7pPr marL="2743269" indent="0">
              <a:buNone/>
              <a:defRPr sz="1600" b="1"/>
            </a:lvl7pPr>
            <a:lvl8pPr marL="3200480" indent="0">
              <a:buNone/>
              <a:defRPr sz="1600" b="1"/>
            </a:lvl8pPr>
            <a:lvl9pPr marL="3657691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0500" y="3429004"/>
            <a:ext cx="5406140" cy="2697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30C7F40-1ACE-4783-A640-143772522F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A625F8-CE3D-422F-990F-A365BEE5C49F}" type="datetimeFigureOut">
              <a:rPr lang="en-US"/>
              <a:pPr>
                <a:defRPr/>
              </a:pPr>
              <a:t>1/15/2024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3F30AD0-6638-424F-9DF9-C45B42B58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E814A49-5EB1-4174-BCEE-3DB6F7673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7864BC-378D-4F73-82DC-0EABA60BE56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5872913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9861" y="1268760"/>
            <a:ext cx="4235623" cy="8640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1534" y="1268760"/>
            <a:ext cx="6815666" cy="485740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9861" y="2132856"/>
            <a:ext cx="4235623" cy="3993308"/>
          </a:xfrm>
        </p:spPr>
        <p:txBody>
          <a:bodyPr/>
          <a:lstStyle>
            <a:lvl1pPr marL="0" indent="0">
              <a:buNone/>
              <a:defRPr sz="1400"/>
            </a:lvl1pPr>
            <a:lvl2pPr marL="457212" indent="0">
              <a:buNone/>
              <a:defRPr sz="1200"/>
            </a:lvl2pPr>
            <a:lvl3pPr marL="914423" indent="0">
              <a:buNone/>
              <a:defRPr sz="1000"/>
            </a:lvl3pPr>
            <a:lvl4pPr marL="1371634" indent="0">
              <a:buNone/>
              <a:defRPr sz="900"/>
            </a:lvl4pPr>
            <a:lvl5pPr marL="1828846" indent="0">
              <a:buNone/>
              <a:defRPr sz="900"/>
            </a:lvl5pPr>
            <a:lvl6pPr marL="2286057" indent="0">
              <a:buNone/>
              <a:defRPr sz="900"/>
            </a:lvl6pPr>
            <a:lvl7pPr marL="2743269" indent="0">
              <a:buNone/>
              <a:defRPr sz="900"/>
            </a:lvl7pPr>
            <a:lvl8pPr marL="3200480" indent="0">
              <a:buNone/>
              <a:defRPr sz="900"/>
            </a:lvl8pPr>
            <a:lvl9pPr marL="3657691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D43AE4D-94D0-495E-8106-A8D30E844D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594F54-EA69-4226-9396-1ADD63071362}" type="datetimeFigureOut">
              <a:rPr lang="en-US"/>
              <a:pPr>
                <a:defRPr/>
              </a:pPr>
              <a:t>1/15/2024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EB0A912-0C4D-4A9E-9DD9-31100BFC1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4262EAE-DC24-44EE-A72D-85D814D74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9856C7-C967-47ED-9E03-9A8FFFE3E8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9065490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5013176"/>
            <a:ext cx="7315200" cy="57606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1196756"/>
            <a:ext cx="7315200" cy="38164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12" indent="0">
              <a:buNone/>
              <a:defRPr sz="2800"/>
            </a:lvl2pPr>
            <a:lvl3pPr marL="914423" indent="0">
              <a:buNone/>
              <a:defRPr sz="2400"/>
            </a:lvl3pPr>
            <a:lvl4pPr marL="1371634" indent="0">
              <a:buNone/>
              <a:defRPr sz="2000"/>
            </a:lvl4pPr>
            <a:lvl5pPr marL="1828846" indent="0">
              <a:buNone/>
              <a:defRPr sz="2000"/>
            </a:lvl5pPr>
            <a:lvl6pPr marL="2286057" indent="0">
              <a:buNone/>
              <a:defRPr sz="2000"/>
            </a:lvl6pPr>
            <a:lvl7pPr marL="2743269" indent="0">
              <a:buNone/>
              <a:defRPr sz="2000"/>
            </a:lvl7pPr>
            <a:lvl8pPr marL="3200480" indent="0">
              <a:buNone/>
              <a:defRPr sz="2000"/>
            </a:lvl8pPr>
            <a:lvl9pPr marL="3657691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589240"/>
            <a:ext cx="7315200" cy="582960"/>
          </a:xfrm>
        </p:spPr>
        <p:txBody>
          <a:bodyPr/>
          <a:lstStyle>
            <a:lvl1pPr marL="0" indent="0">
              <a:buNone/>
              <a:defRPr sz="1400"/>
            </a:lvl1pPr>
            <a:lvl2pPr marL="457212" indent="0">
              <a:buNone/>
              <a:defRPr sz="1200"/>
            </a:lvl2pPr>
            <a:lvl3pPr marL="914423" indent="0">
              <a:buNone/>
              <a:defRPr sz="1000"/>
            </a:lvl3pPr>
            <a:lvl4pPr marL="1371634" indent="0">
              <a:buNone/>
              <a:defRPr sz="900"/>
            </a:lvl4pPr>
            <a:lvl5pPr marL="1828846" indent="0">
              <a:buNone/>
              <a:defRPr sz="900"/>
            </a:lvl5pPr>
            <a:lvl6pPr marL="2286057" indent="0">
              <a:buNone/>
              <a:defRPr sz="900"/>
            </a:lvl6pPr>
            <a:lvl7pPr marL="2743269" indent="0">
              <a:buNone/>
              <a:defRPr sz="900"/>
            </a:lvl7pPr>
            <a:lvl8pPr marL="3200480" indent="0">
              <a:buNone/>
              <a:defRPr sz="900"/>
            </a:lvl8pPr>
            <a:lvl9pPr marL="3657691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3A65298-2900-4B5B-856A-26F719B60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1B0FE0-BBE9-4C62-AA24-12036B6468C8}" type="datetimeFigureOut">
              <a:rPr lang="en-US"/>
              <a:pPr>
                <a:defRPr/>
              </a:pPr>
              <a:t>1/15/2024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A289EDA-C7EC-4700-943B-EF7DFC5353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844E264-0850-4FEE-9BB2-53ACF174F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5F824-A386-4651-9261-AF44D5CF462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8966318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groun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45997773-18B4-4258-A0F3-6D21FDAAAB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16000" y="6356350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A7A69E-6AFB-4EC9-8EAE-50DC7FBBBEE3}" type="datetimeFigureOut">
              <a:rPr lang="en-US"/>
              <a:pPr>
                <a:defRPr/>
              </a:pPr>
              <a:t>1/15/2024</a:t>
            </a:fld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C383B8C8-0202-4532-AD17-142A3C0A6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CADE3CA-4BE6-4C78-BF5F-ED6DC9129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5881BB-4007-475B-8A38-AFC1409C26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8975311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0"/>
          </p:nvPr>
        </p:nvSpPr>
        <p:spPr>
          <a:xfrm>
            <a:off x="620241" y="1649628"/>
            <a:ext cx="10316899" cy="2244128"/>
          </a:xfrm>
          <a:prstGeom prst="rect">
            <a:avLst/>
          </a:prstGeom>
        </p:spPr>
        <p:txBody>
          <a:bodyPr/>
          <a:lstStyle>
            <a:lvl1pPr>
              <a:defRPr sz="59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59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59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59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59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614928" y="854475"/>
            <a:ext cx="8756073" cy="611649"/>
          </a:xfrm>
          <a:prstGeom prst="rect">
            <a:avLst/>
          </a:prstGeom>
        </p:spPr>
        <p:txBody>
          <a:bodyPr/>
          <a:lstStyle>
            <a:lvl1pPr>
              <a:defRPr sz="1519" b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sz="1181">
              <a:solidFill>
                <a:srgbClr val="005EB8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20904" y="6333450"/>
            <a:ext cx="76308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accent3">
                    <a:lumMod val="60000"/>
                    <a:lumOff val="4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Presentation title</a:t>
            </a:r>
          </a:p>
        </p:txBody>
      </p:sp>
      <p:pic>
        <p:nvPicPr>
          <p:cNvPr id="12" name="Picture 11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id="{7ADC841C-5A22-4563-A975-9750BB6F94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61553" y="293024"/>
            <a:ext cx="1440873" cy="43641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F362809-3DAB-4C1A-81F6-A6F6FE1D214F}"/>
              </a:ext>
            </a:extLst>
          </p:cNvPr>
          <p:cNvSpPr txBox="1"/>
          <p:nvPr userDrawn="1"/>
        </p:nvSpPr>
        <p:spPr>
          <a:xfrm>
            <a:off x="121920" y="137167"/>
            <a:ext cx="2072640" cy="2092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6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NHS Cancer Programme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B488F5E-220E-4D41-99FE-917FB77588D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30309" y="6004365"/>
            <a:ext cx="922096" cy="691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249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09F7A6A2-DA56-4DBC-9B9E-4360FFB93F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67" y="6479931"/>
            <a:ext cx="10025871" cy="376990"/>
          </a:xfrm>
        </p:spPr>
        <p:txBody>
          <a:bodyPr lIns="144000" tIns="72000" rIns="144000" bIns="72000" anchor="b">
            <a:noAutofit/>
          </a:bodyPr>
          <a:lstStyle>
            <a:lvl1pPr marL="0" indent="0">
              <a:spcBef>
                <a:spcPts val="0"/>
              </a:spcBef>
              <a:buNone/>
              <a:defRPr sz="1000" baseline="0"/>
            </a:lvl1pPr>
          </a:lstStyle>
          <a:p>
            <a:pPr lvl="0"/>
            <a:endParaRPr lang="en-GB" dirty="0"/>
          </a:p>
          <a:p>
            <a:pPr lvl="0"/>
            <a:r>
              <a:rPr lang="en-GB" dirty="0"/>
              <a:t>References to go here</a:t>
            </a:r>
          </a:p>
        </p:txBody>
      </p:sp>
    </p:spTree>
    <p:extLst>
      <p:ext uri="{BB962C8B-B14F-4D97-AF65-F5344CB8AC3E}">
        <p14:creationId xmlns:p14="http://schemas.microsoft.com/office/powerpoint/2010/main" val="3519671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93389D7B-97BC-4FB2-B425-F2C35E938E6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88975" y="1196975"/>
            <a:ext cx="110966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ABE7D2A4-D0E8-4E81-B28B-AE1E791FA65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88975" y="2492375"/>
            <a:ext cx="11096625" cy="363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A53B8A-922A-4B27-AA40-A835AC4216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8975" y="6356350"/>
            <a:ext cx="3171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0FFF01F-DAAE-42EE-BDFC-D7E00ED163EA}" type="datetimeFigureOut">
              <a:rPr lang="en-US"/>
              <a:pPr>
                <a:defRPr/>
              </a:pPr>
              <a:t>1/15/2024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BF99FB-8213-408C-A540-B4B06294FF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4704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22A1F4-5DCE-49E6-8E25-E5FCB905DE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408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EB7878C9-08D2-4667-B821-3324311445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cxnSp>
        <p:nvCxnSpPr>
          <p:cNvPr id="1031" name="Straight Connector 9">
            <a:extLst>
              <a:ext uri="{FF2B5EF4-FFF2-40B4-BE49-F238E27FC236}">
                <a16:creationId xmlns:a16="http://schemas.microsoft.com/office/drawing/2014/main" id="{7F99B6E0-E50B-45E0-9222-3007B562A08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0" y="1052513"/>
            <a:ext cx="12165013" cy="0"/>
          </a:xfrm>
          <a:prstGeom prst="line">
            <a:avLst/>
          </a:prstGeom>
          <a:noFill/>
          <a:ln w="25400" algn="ctr">
            <a:solidFill>
              <a:srgbClr val="0072C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032" name="Picture 1">
            <a:extLst>
              <a:ext uri="{FF2B5EF4-FFF2-40B4-BE49-F238E27FC236}">
                <a16:creationId xmlns:a16="http://schemas.microsoft.com/office/drawing/2014/main" id="{9EFF024E-4C6E-487E-9570-C3774C80FFB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" y="3175"/>
            <a:ext cx="1358900" cy="135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1">
            <a:extLst>
              <a:ext uri="{FF2B5EF4-FFF2-40B4-BE49-F238E27FC236}">
                <a16:creationId xmlns:a16="http://schemas.microsoft.com/office/drawing/2014/main" id="{6B4B1CEC-5821-4389-BB7B-00C5D05E11A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01" t="4729" b="-4729"/>
          <a:stretch>
            <a:fillRect/>
          </a:stretch>
        </p:blipFill>
        <p:spPr bwMode="auto">
          <a:xfrm>
            <a:off x="0" y="2492375"/>
            <a:ext cx="838200" cy="511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3">
            <a:extLst>
              <a:ext uri="{FF2B5EF4-FFF2-40B4-BE49-F238E27FC236}">
                <a16:creationId xmlns:a16="http://schemas.microsoft.com/office/drawing/2014/main" id="{DBAC9E8A-2302-4FC4-8F6B-DA1D469EF95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0050" y="220663"/>
            <a:ext cx="1414463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">
            <a:extLst>
              <a:ext uri="{FF2B5EF4-FFF2-40B4-BE49-F238E27FC236}">
                <a16:creationId xmlns:a16="http://schemas.microsoft.com/office/drawing/2014/main" id="{FA3C1B38-8B70-461B-88D1-612EC29C509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24" r="84312" b="33765"/>
          <a:stretch>
            <a:fillRect/>
          </a:stretch>
        </p:blipFill>
        <p:spPr bwMode="auto">
          <a:xfrm>
            <a:off x="11331575" y="1196975"/>
            <a:ext cx="860425" cy="303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48" r:id="rId3"/>
    <p:sldLayoutId id="2147483749" r:id="rId4"/>
    <p:sldLayoutId id="2147483750" r:id="rId5"/>
    <p:sldLayoutId id="2147483751" r:id="rId6"/>
    <p:sldLayoutId id="2147483754" r:id="rId7"/>
    <p:sldLayoutId id="2147483762" r:id="rId8"/>
    <p:sldLayoutId id="2147483763" r:id="rId9"/>
  </p:sldLayoutIdLst>
  <p:transition/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US" sz="4400" kern="1200" dirty="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5pPr>
      <a:lvl6pPr marL="457212" algn="l" rtl="0" eaLnBrk="1" fontAlgn="base" hangingPunct="1">
        <a:spcBef>
          <a:spcPct val="0"/>
        </a:spcBef>
        <a:spcAft>
          <a:spcPct val="0"/>
        </a:spcAft>
        <a:defRPr sz="4401">
          <a:solidFill>
            <a:schemeClr val="tx1"/>
          </a:solidFill>
          <a:latin typeface="Arial" pitchFamily="34" charset="0"/>
        </a:defRPr>
      </a:lvl6pPr>
      <a:lvl7pPr marL="914423" algn="l" rtl="0" eaLnBrk="1" fontAlgn="base" hangingPunct="1">
        <a:spcBef>
          <a:spcPct val="0"/>
        </a:spcBef>
        <a:spcAft>
          <a:spcPct val="0"/>
        </a:spcAft>
        <a:defRPr sz="4401">
          <a:solidFill>
            <a:schemeClr val="tx1"/>
          </a:solidFill>
          <a:latin typeface="Arial" pitchFamily="34" charset="0"/>
        </a:defRPr>
      </a:lvl7pPr>
      <a:lvl8pPr marL="1371634" algn="l" rtl="0" eaLnBrk="1" fontAlgn="base" hangingPunct="1">
        <a:spcBef>
          <a:spcPct val="0"/>
        </a:spcBef>
        <a:spcAft>
          <a:spcPct val="0"/>
        </a:spcAft>
        <a:defRPr sz="4401">
          <a:solidFill>
            <a:schemeClr val="tx1"/>
          </a:solidFill>
          <a:latin typeface="Arial" pitchFamily="34" charset="0"/>
        </a:defRPr>
      </a:lvl8pPr>
      <a:lvl9pPr marL="1828846" algn="l" rtl="0" eaLnBrk="1" fontAlgn="base" hangingPunct="1">
        <a:spcBef>
          <a:spcPct val="0"/>
        </a:spcBef>
        <a:spcAft>
          <a:spcPct val="0"/>
        </a:spcAft>
        <a:defRPr sz="4401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6" algn="l" defTabSz="91442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4" indent="-228606" algn="l" defTabSz="91442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6" indent="-228606" algn="l" defTabSz="91442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7" indent="-228606" algn="l" defTabSz="91442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4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6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7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1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388420" y="6372539"/>
            <a:ext cx="86314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34F92BC6-D7C3-584B-87F2-0B845776A5AD}" type="slidenum">
              <a:rPr lang="en-US" sz="90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‹#›</a:t>
            </a:fld>
            <a:r>
              <a:rPr lang="en-US" sz="90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|</a:t>
            </a: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20904" y="6333444"/>
            <a:ext cx="76308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accent3">
                    <a:lumMod val="60000"/>
                    <a:lumOff val="4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The Cancer Programme</a:t>
            </a:r>
          </a:p>
        </p:txBody>
      </p:sp>
    </p:spTree>
    <p:extLst>
      <p:ext uri="{BB962C8B-B14F-4D97-AF65-F5344CB8AC3E}">
        <p14:creationId xmlns:p14="http://schemas.microsoft.com/office/powerpoint/2010/main" val="2834836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lsevier.com/termsandcondition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0215EC14-5F1C-4FAE-9194-E5FF6B5272EF}"/>
              </a:ext>
            </a:extLst>
          </p:cNvPr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512763" y="2252663"/>
            <a:ext cx="9064625" cy="1470025"/>
          </a:xfrm>
        </p:spPr>
        <p:txBody>
          <a:bodyPr/>
          <a:lstStyle/>
          <a:p>
            <a:r>
              <a:rPr lang="en-GB" altLang="en-US" dirty="0"/>
              <a:t>Abnormal LFTs pathway</a:t>
            </a:r>
          </a:p>
        </p:txBody>
      </p:sp>
      <p:sp>
        <p:nvSpPr>
          <p:cNvPr id="5123" name="Subtitle 2">
            <a:extLst>
              <a:ext uri="{FF2B5EF4-FFF2-40B4-BE49-F238E27FC236}">
                <a16:creationId xmlns:a16="http://schemas.microsoft.com/office/drawing/2014/main" id="{47FF4AA9-B105-4DD8-8793-50557C8FF0FF}"/>
              </a:ext>
            </a:extLst>
          </p:cNvPr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512763" y="3830638"/>
            <a:ext cx="6999287" cy="2305050"/>
          </a:xfrm>
        </p:spPr>
        <p:txBody>
          <a:bodyPr/>
          <a:lstStyle/>
          <a:p>
            <a:pPr>
              <a:defRPr/>
            </a:pPr>
            <a:r>
              <a:rPr lang="en-GB" altLang="en-US" dirty="0"/>
              <a:t>Dr Vinay Sathyanarayana</a:t>
            </a:r>
          </a:p>
          <a:p>
            <a:pPr>
              <a:defRPr/>
            </a:pPr>
            <a:r>
              <a:rPr lang="en-GB" altLang="en-US" dirty="0"/>
              <a:t>17</a:t>
            </a:r>
            <a:r>
              <a:rPr lang="en-GB" altLang="en-US" baseline="30000" dirty="0"/>
              <a:t>th</a:t>
            </a:r>
            <a:r>
              <a:rPr lang="en-GB" altLang="en-US" dirty="0"/>
              <a:t> Jan 2024</a:t>
            </a:r>
          </a:p>
        </p:txBody>
      </p:sp>
    </p:spTree>
    <p:custDataLst>
      <p:tags r:id="rId1"/>
    </p:custData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E0E358-A20B-411F-9E76-8E18177CB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05527C0-1069-4D2C-8ED4-FF3D922538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39816" y="-10607"/>
            <a:ext cx="2651523" cy="6657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420071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291F65-AA4B-469A-8133-833B62449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Case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A88E59-809D-4645-9255-8E07CA5627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33 year old male</a:t>
            </a:r>
          </a:p>
          <a:p>
            <a:r>
              <a:rPr lang="en-GB" dirty="0"/>
              <a:t>Vague abdominal symptoms</a:t>
            </a:r>
          </a:p>
          <a:p>
            <a:r>
              <a:rPr lang="en-GB" dirty="0"/>
              <a:t>Bloods: Bili 35, rest of LFTs normal; FBC normal</a:t>
            </a:r>
          </a:p>
        </p:txBody>
      </p:sp>
    </p:spTree>
    <p:extLst>
      <p:ext uri="{BB962C8B-B14F-4D97-AF65-F5344CB8AC3E}">
        <p14:creationId xmlns:p14="http://schemas.microsoft.com/office/powerpoint/2010/main" val="3543707540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AF23E7A-036F-4BBE-BA98-139EF14795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7848" y="252252"/>
            <a:ext cx="2177777" cy="630274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D1F639D-78C5-4991-B3EF-4B4830EDB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68C19A-E0DE-4550-97DD-4710AA23A5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5301482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BBC4B5-ABEB-4E12-A719-3E3CAC57C3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Case 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A418DA-CC3D-4510-AB16-F1E3C38D93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76 year old male</a:t>
            </a:r>
          </a:p>
          <a:p>
            <a:r>
              <a:rPr lang="en-GB" dirty="0"/>
              <a:t>Background of CA prostate-treated with prostatectomy 6 years ago</a:t>
            </a:r>
          </a:p>
          <a:p>
            <a:r>
              <a:rPr lang="en-GB" dirty="0"/>
              <a:t>Routine bloods: ALP 1300, GGT 60</a:t>
            </a:r>
          </a:p>
        </p:txBody>
      </p:sp>
    </p:spTree>
    <p:extLst>
      <p:ext uri="{BB962C8B-B14F-4D97-AF65-F5344CB8AC3E}">
        <p14:creationId xmlns:p14="http://schemas.microsoft.com/office/powerpoint/2010/main" val="304978478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72372B-0FC1-44BD-8FF6-67991A923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Case 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5F0190-E646-4FE3-B6D5-833923A3B6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65 year old female</a:t>
            </a:r>
          </a:p>
          <a:p>
            <a:r>
              <a:rPr lang="en-GB" dirty="0"/>
              <a:t>Family h/o autoimmune thyroid disease</a:t>
            </a:r>
          </a:p>
          <a:p>
            <a:r>
              <a:rPr lang="en-GB" dirty="0"/>
              <a:t>Routine bloods: Bili18, ALT 90, AST 60, ALP 110</a:t>
            </a:r>
          </a:p>
          <a:p>
            <a:endParaRPr lang="en-GB" dirty="0"/>
          </a:p>
          <a:p>
            <a:r>
              <a:rPr lang="en-GB" dirty="0"/>
              <a:t>USS-NAD</a:t>
            </a:r>
          </a:p>
          <a:p>
            <a:r>
              <a:rPr lang="en-GB" dirty="0"/>
              <a:t>ANA ++; ASMA ++; IgG 22</a:t>
            </a:r>
          </a:p>
        </p:txBody>
      </p:sp>
    </p:spTree>
    <p:extLst>
      <p:ext uri="{BB962C8B-B14F-4D97-AF65-F5344CB8AC3E}">
        <p14:creationId xmlns:p14="http://schemas.microsoft.com/office/powerpoint/2010/main" val="2011099386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E7AAB6-74EB-41E3-AE8D-06EE71C1DD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Case 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B36FE8-F3FF-4C24-9503-BB19B815F8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55 year old male; diabetes, alcohol &gt;50 units/</a:t>
            </a:r>
            <a:r>
              <a:rPr lang="en-GB" dirty="0" err="1"/>
              <a:t>wk</a:t>
            </a:r>
            <a:r>
              <a:rPr lang="en-GB" dirty="0"/>
              <a:t>, obese, hypertension, </a:t>
            </a:r>
            <a:r>
              <a:rPr lang="en-GB" dirty="0" err="1"/>
              <a:t>dyslipidemia</a:t>
            </a:r>
            <a:endParaRPr lang="en-GB" dirty="0"/>
          </a:p>
          <a:p>
            <a:r>
              <a:rPr lang="en-GB" dirty="0"/>
              <a:t>BMI 33</a:t>
            </a:r>
          </a:p>
          <a:p>
            <a:r>
              <a:rPr lang="en-GB" dirty="0"/>
              <a:t>Diabetes follow up bloods: </a:t>
            </a:r>
            <a:r>
              <a:rPr lang="en-GB" dirty="0" err="1"/>
              <a:t>Bil</a:t>
            </a:r>
            <a:r>
              <a:rPr lang="en-GB" dirty="0"/>
              <a:t> 11, ALT110, AST 80, ALP 160</a:t>
            </a:r>
          </a:p>
        </p:txBody>
      </p:sp>
    </p:spTree>
    <p:extLst>
      <p:ext uri="{BB962C8B-B14F-4D97-AF65-F5344CB8AC3E}">
        <p14:creationId xmlns:p14="http://schemas.microsoft.com/office/powerpoint/2010/main" val="1293192536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2F7AEB-6DF1-4BF1-8637-6D4886623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AB87D2E-284C-4787-9B44-50D8482BAE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432" y="988264"/>
            <a:ext cx="10081119" cy="5840387"/>
          </a:xfrm>
        </p:spPr>
      </p:pic>
    </p:spTree>
    <p:extLst>
      <p:ext uri="{BB962C8B-B14F-4D97-AF65-F5344CB8AC3E}">
        <p14:creationId xmlns:p14="http://schemas.microsoft.com/office/powerpoint/2010/main" val="53631191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0257E-6227-459D-A46F-D53757E71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A6579C7-5E7C-459E-A259-0172FC7AB5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0228" y="1628800"/>
            <a:ext cx="11270927" cy="4715940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60794840-30B3-4436-82AD-757ED438064E}"/>
              </a:ext>
            </a:extLst>
          </p:cNvPr>
          <p:cNvSpPr/>
          <p:nvPr/>
        </p:nvSpPr>
        <p:spPr>
          <a:xfrm>
            <a:off x="-125257" y="3645024"/>
            <a:ext cx="1540737" cy="64807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76E31EB-2695-458F-BE89-EB03E384CD49}"/>
              </a:ext>
            </a:extLst>
          </p:cNvPr>
          <p:cNvSpPr/>
          <p:nvPr/>
        </p:nvSpPr>
        <p:spPr>
          <a:xfrm>
            <a:off x="8040216" y="2852936"/>
            <a:ext cx="3312368" cy="3600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4873125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48C257E-3BB6-4B26-AEF7-6AD59C2468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012" y="2276872"/>
            <a:ext cx="11229975" cy="39814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3ACDE5F-8277-48B0-87AE-820799119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AE8222-FA38-457F-B5CB-CE5035FCF5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4280533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16BAB1-F44B-4A4A-9AD0-A837DC929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Methods of assessing liver fibrosis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6FD188-2FEE-4E39-907F-5128936642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Gold standard- liver biopsy</a:t>
            </a:r>
          </a:p>
          <a:p>
            <a:r>
              <a:rPr lang="en-GB" dirty="0"/>
              <a:t>Proprietary blood tests: ELF (Enhanced Liver Fibrosis)</a:t>
            </a:r>
          </a:p>
          <a:p>
            <a:r>
              <a:rPr lang="en-GB" dirty="0"/>
              <a:t>Transient elastography (</a:t>
            </a:r>
            <a:r>
              <a:rPr lang="en-GB" dirty="0" err="1"/>
              <a:t>Fibroscan</a:t>
            </a:r>
            <a:r>
              <a:rPr lang="en-GB" baseline="30000" dirty="0" err="1"/>
              <a:t>R</a:t>
            </a:r>
            <a:r>
              <a:rPr lang="en-GB" baseline="30000" dirty="0"/>
              <a:t>,</a:t>
            </a:r>
            <a:r>
              <a:rPr lang="en-GB" dirty="0"/>
              <a:t> ARFI)</a:t>
            </a:r>
          </a:p>
          <a:p>
            <a:r>
              <a:rPr lang="en-GB" dirty="0"/>
              <a:t>Composite markers on routinely available bloods:	</a:t>
            </a:r>
          </a:p>
          <a:p>
            <a:pPr lvl="2"/>
            <a:r>
              <a:rPr lang="en-GB" dirty="0"/>
              <a:t>FIB4 (Age, ALT, AST and Platelets)</a:t>
            </a:r>
          </a:p>
          <a:p>
            <a:pPr lvl="2"/>
            <a:r>
              <a:rPr lang="en-GB" dirty="0"/>
              <a:t>APRI (AST to Platelet ratio)</a:t>
            </a:r>
          </a:p>
          <a:p>
            <a:pPr lvl="2"/>
            <a:r>
              <a:rPr lang="en-GB" dirty="0"/>
              <a:t>NAFLD Fibrosis Score (Age, BMI, presence of diabetes, AST, ALT, Platelet)</a:t>
            </a:r>
          </a:p>
          <a:p>
            <a:pPr marL="914400" lvl="2" indent="0">
              <a:buNone/>
            </a:pPr>
            <a:endParaRPr lang="en-GB" dirty="0"/>
          </a:p>
          <a:p>
            <a:pPr marL="914400" lvl="2" indent="0">
              <a:buNone/>
            </a:pPr>
            <a:r>
              <a:rPr lang="en-GB" sz="2800" dirty="0">
                <a:solidFill>
                  <a:srgbClr val="FF0000"/>
                </a:solidFill>
              </a:rPr>
              <a:t>FIB4 &gt;1.30 -------REFER TO SECONDARY CARE</a:t>
            </a:r>
          </a:p>
          <a:p>
            <a:pPr marL="914400" lvl="2" indent="0">
              <a:buNone/>
            </a:pPr>
            <a:r>
              <a:rPr lang="en-GB" dirty="0"/>
              <a:t>			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99BA62D-877B-43CC-A3FB-48D7BBED98E3}"/>
              </a:ext>
            </a:extLst>
          </p:cNvPr>
          <p:cNvSpPr txBox="1"/>
          <p:nvPr/>
        </p:nvSpPr>
        <p:spPr>
          <a:xfrm>
            <a:off x="5637320" y="3342442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7E92F0-5A80-4154-9373-C6CB6093E739}"/>
              </a:ext>
            </a:extLst>
          </p:cNvPr>
          <p:cNvSpPr txBox="1"/>
          <p:nvPr/>
        </p:nvSpPr>
        <p:spPr>
          <a:xfrm>
            <a:off x="1487488" y="566124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73878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075C8-5B06-4629-B454-4812D8516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Liver disease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B7965B-D4A5-4BB9-A348-B37492A717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Deaths due to liver disease increasing exponentially (~400% between 1970-2010</a:t>
            </a:r>
          </a:p>
          <a:p>
            <a:r>
              <a:rPr lang="en-GB" dirty="0"/>
              <a:t>SMR for &lt;65 year olds &gt;500%; 64,000 years of working life lost every year</a:t>
            </a:r>
          </a:p>
          <a:p>
            <a:r>
              <a:rPr lang="en-GB" dirty="0"/>
              <a:t>~6,000 liver cancers/year</a:t>
            </a:r>
          </a:p>
          <a:p>
            <a:r>
              <a:rPr lang="en-GB" dirty="0"/>
              <a:t>~ 50% increase over last decade</a:t>
            </a:r>
          </a:p>
          <a:p>
            <a:r>
              <a:rPr lang="en-GB" dirty="0"/>
              <a:t>Around 1/3 diagnosed at early stage</a:t>
            </a:r>
          </a:p>
        </p:txBody>
      </p:sp>
    </p:spTree>
    <p:extLst>
      <p:ext uri="{BB962C8B-B14F-4D97-AF65-F5344CB8AC3E}">
        <p14:creationId xmlns:p14="http://schemas.microsoft.com/office/powerpoint/2010/main" val="38778315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781442-A83D-4ED1-BA1A-BDA7ADEEA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MASLD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C9770A-C8BA-47BD-AEC6-4E1142DC6B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Metabolic dysfunction Associated </a:t>
            </a:r>
            <a:r>
              <a:rPr lang="en-GB" dirty="0" err="1"/>
              <a:t>Steatotic</a:t>
            </a:r>
            <a:r>
              <a:rPr lang="en-GB" dirty="0"/>
              <a:t> Liver Disease</a:t>
            </a:r>
          </a:p>
          <a:p>
            <a:r>
              <a:rPr lang="en-GB" dirty="0"/>
              <a:t>Change in terminology from NAFLD</a:t>
            </a:r>
          </a:p>
          <a:p>
            <a:r>
              <a:rPr lang="en-GB" dirty="0"/>
              <a:t>17-46% of all adults in Western countries</a:t>
            </a:r>
          </a:p>
          <a:p>
            <a:r>
              <a:rPr lang="en-GB" dirty="0"/>
              <a:t>Commonest diagnosis in the Hepatology clinic</a:t>
            </a:r>
          </a:p>
          <a:p>
            <a:r>
              <a:rPr lang="en-GB" dirty="0"/>
              <a:t>Fast becoming the leading cause for liver transplant worldwide</a:t>
            </a:r>
          </a:p>
          <a:p>
            <a:r>
              <a:rPr lang="en-GB" dirty="0"/>
              <a:t>Metabolic risk factors</a:t>
            </a:r>
          </a:p>
          <a:p>
            <a:pPr lvl="2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4549063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1C4B0-3722-4D57-9F84-FFDDB2E16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1504" y="656088"/>
            <a:ext cx="11096625" cy="1143000"/>
          </a:xfrm>
        </p:spPr>
        <p:txBody>
          <a:bodyPr/>
          <a:lstStyle/>
          <a:p>
            <a:r>
              <a:rPr lang="en-US" altLang="en-US" sz="2400" dirty="0">
                <a:latin typeface="Arial" panose="020B0604020202020204" pitchFamily="34" charset="0"/>
                <a:cs typeface="Baekmuk Gulim" charset="0"/>
              </a:rPr>
              <a:t>Natural history of NAFLD over 8–13 years</a:t>
            </a:r>
            <a:endParaRPr lang="en-GB" sz="24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3E8BF0-CF3E-4DE8-9689-5CB1E2561F6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en-US"/>
              <a:t>de </a:t>
            </a:r>
            <a:r>
              <a:rPr lang="en-US" altLang="en-US" err="1"/>
              <a:t>Alwis</a:t>
            </a:r>
            <a:r>
              <a:rPr lang="en-US" altLang="en-US"/>
              <a:t> NMW, Day CP. J </a:t>
            </a:r>
            <a:r>
              <a:rPr lang="en-US" altLang="en-US" err="1"/>
              <a:t>Hepatol</a:t>
            </a:r>
            <a:r>
              <a:rPr lang="en-US" altLang="en-US"/>
              <a:t> 2008;48:S104–12</a:t>
            </a:r>
          </a:p>
          <a:p>
            <a:r>
              <a:rPr lang="en-US" altLang="en-US"/>
              <a:t>Copyright © 2008 European Association for the Study of the Liver </a:t>
            </a:r>
            <a:r>
              <a:rPr lang="en-US" altLang="en-US">
                <a:hlinkClick r:id="rId3"/>
              </a:rPr>
              <a:t>Terms and Conditions</a:t>
            </a:r>
            <a:endParaRPr lang="en-GB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C571036-F589-4955-8D60-29028D499CF8}"/>
              </a:ext>
            </a:extLst>
          </p:cNvPr>
          <p:cNvGrpSpPr/>
          <p:nvPr/>
        </p:nvGrpSpPr>
        <p:grpSpPr>
          <a:xfrm>
            <a:off x="1631504" y="1882646"/>
            <a:ext cx="7908894" cy="4513726"/>
            <a:chOff x="917522" y="1194863"/>
            <a:chExt cx="7026868" cy="5337425"/>
          </a:xfrm>
        </p:grpSpPr>
        <p:grpSp>
          <p:nvGrpSpPr>
            <p:cNvPr id="5" name="Group 4"/>
            <p:cNvGrpSpPr/>
            <p:nvPr/>
          </p:nvGrpSpPr>
          <p:grpSpPr>
            <a:xfrm>
              <a:off x="917522" y="1194863"/>
              <a:ext cx="1825742" cy="1399336"/>
              <a:chOff x="1259632" y="1124744"/>
              <a:chExt cx="1825742" cy="1399336"/>
            </a:xfrm>
          </p:grpSpPr>
          <p:sp>
            <p:nvSpPr>
              <p:cNvPr id="9" name="Freeform 8"/>
              <p:cNvSpPr/>
              <p:nvPr/>
            </p:nvSpPr>
            <p:spPr>
              <a:xfrm>
                <a:off x="1259632" y="1124744"/>
                <a:ext cx="1825742" cy="1399336"/>
              </a:xfrm>
              <a:custGeom>
                <a:avLst/>
                <a:gdLst>
                  <a:gd name="connsiteX0" fmla="*/ 157163 w 1447800"/>
                  <a:gd name="connsiteY0" fmla="*/ 119063 h 1109663"/>
                  <a:gd name="connsiteX1" fmla="*/ 242888 w 1447800"/>
                  <a:gd name="connsiteY1" fmla="*/ 66675 h 1109663"/>
                  <a:gd name="connsiteX2" fmla="*/ 290513 w 1447800"/>
                  <a:gd name="connsiteY2" fmla="*/ 47625 h 1109663"/>
                  <a:gd name="connsiteX3" fmla="*/ 342900 w 1447800"/>
                  <a:gd name="connsiteY3" fmla="*/ 33338 h 1109663"/>
                  <a:gd name="connsiteX4" fmla="*/ 419100 w 1447800"/>
                  <a:gd name="connsiteY4" fmla="*/ 33338 h 1109663"/>
                  <a:gd name="connsiteX5" fmla="*/ 438150 w 1447800"/>
                  <a:gd name="connsiteY5" fmla="*/ 28575 h 1109663"/>
                  <a:gd name="connsiteX6" fmla="*/ 500063 w 1447800"/>
                  <a:gd name="connsiteY6" fmla="*/ 19050 h 1109663"/>
                  <a:gd name="connsiteX7" fmla="*/ 576263 w 1447800"/>
                  <a:gd name="connsiteY7" fmla="*/ 14288 h 1109663"/>
                  <a:gd name="connsiteX8" fmla="*/ 619125 w 1447800"/>
                  <a:gd name="connsiteY8" fmla="*/ 14288 h 1109663"/>
                  <a:gd name="connsiteX9" fmla="*/ 685800 w 1447800"/>
                  <a:gd name="connsiteY9" fmla="*/ 14288 h 1109663"/>
                  <a:gd name="connsiteX10" fmla="*/ 738188 w 1447800"/>
                  <a:gd name="connsiteY10" fmla="*/ 14288 h 1109663"/>
                  <a:gd name="connsiteX11" fmla="*/ 819150 w 1447800"/>
                  <a:gd name="connsiteY11" fmla="*/ 14288 h 1109663"/>
                  <a:gd name="connsiteX12" fmla="*/ 866775 w 1447800"/>
                  <a:gd name="connsiteY12" fmla="*/ 14288 h 1109663"/>
                  <a:gd name="connsiteX13" fmla="*/ 966788 w 1447800"/>
                  <a:gd name="connsiteY13" fmla="*/ 9525 h 1109663"/>
                  <a:gd name="connsiteX14" fmla="*/ 1033463 w 1447800"/>
                  <a:gd name="connsiteY14" fmla="*/ 0 h 1109663"/>
                  <a:gd name="connsiteX15" fmla="*/ 1104900 w 1447800"/>
                  <a:gd name="connsiteY15" fmla="*/ 4763 h 1109663"/>
                  <a:gd name="connsiteX16" fmla="*/ 1143000 w 1447800"/>
                  <a:gd name="connsiteY16" fmla="*/ 4763 h 1109663"/>
                  <a:gd name="connsiteX17" fmla="*/ 1195388 w 1447800"/>
                  <a:gd name="connsiteY17" fmla="*/ 4763 h 1109663"/>
                  <a:gd name="connsiteX18" fmla="*/ 1195388 w 1447800"/>
                  <a:gd name="connsiteY18" fmla="*/ 4763 h 1109663"/>
                  <a:gd name="connsiteX19" fmla="*/ 1290638 w 1447800"/>
                  <a:gd name="connsiteY19" fmla="*/ 9525 h 1109663"/>
                  <a:gd name="connsiteX20" fmla="*/ 1343025 w 1447800"/>
                  <a:gd name="connsiteY20" fmla="*/ 9525 h 1109663"/>
                  <a:gd name="connsiteX21" fmla="*/ 1409700 w 1447800"/>
                  <a:gd name="connsiteY21" fmla="*/ 38100 h 1109663"/>
                  <a:gd name="connsiteX22" fmla="*/ 1443038 w 1447800"/>
                  <a:gd name="connsiteY22" fmla="*/ 71438 h 1109663"/>
                  <a:gd name="connsiteX23" fmla="*/ 1447800 w 1447800"/>
                  <a:gd name="connsiteY23" fmla="*/ 142875 h 1109663"/>
                  <a:gd name="connsiteX24" fmla="*/ 1438275 w 1447800"/>
                  <a:gd name="connsiteY24" fmla="*/ 176213 h 1109663"/>
                  <a:gd name="connsiteX25" fmla="*/ 1433513 w 1447800"/>
                  <a:gd name="connsiteY25" fmla="*/ 209550 h 1109663"/>
                  <a:gd name="connsiteX26" fmla="*/ 1423988 w 1447800"/>
                  <a:gd name="connsiteY26" fmla="*/ 223838 h 1109663"/>
                  <a:gd name="connsiteX27" fmla="*/ 1419225 w 1447800"/>
                  <a:gd name="connsiteY27" fmla="*/ 252413 h 1109663"/>
                  <a:gd name="connsiteX28" fmla="*/ 1414463 w 1447800"/>
                  <a:gd name="connsiteY28" fmla="*/ 280988 h 1109663"/>
                  <a:gd name="connsiteX29" fmla="*/ 1414463 w 1447800"/>
                  <a:gd name="connsiteY29" fmla="*/ 280988 h 1109663"/>
                  <a:gd name="connsiteX30" fmla="*/ 1385888 w 1447800"/>
                  <a:gd name="connsiteY30" fmla="*/ 328613 h 1109663"/>
                  <a:gd name="connsiteX31" fmla="*/ 1366838 w 1447800"/>
                  <a:gd name="connsiteY31" fmla="*/ 352425 h 1109663"/>
                  <a:gd name="connsiteX32" fmla="*/ 1366838 w 1447800"/>
                  <a:gd name="connsiteY32" fmla="*/ 352425 h 1109663"/>
                  <a:gd name="connsiteX33" fmla="*/ 1328738 w 1447800"/>
                  <a:gd name="connsiteY33" fmla="*/ 400050 h 1109663"/>
                  <a:gd name="connsiteX34" fmla="*/ 1300163 w 1447800"/>
                  <a:gd name="connsiteY34" fmla="*/ 438150 h 1109663"/>
                  <a:gd name="connsiteX35" fmla="*/ 1257300 w 1447800"/>
                  <a:gd name="connsiteY35" fmla="*/ 466725 h 1109663"/>
                  <a:gd name="connsiteX36" fmla="*/ 1223963 w 1447800"/>
                  <a:gd name="connsiteY36" fmla="*/ 500063 h 1109663"/>
                  <a:gd name="connsiteX37" fmla="*/ 1200150 w 1447800"/>
                  <a:gd name="connsiteY37" fmla="*/ 528638 h 1109663"/>
                  <a:gd name="connsiteX38" fmla="*/ 1176338 w 1447800"/>
                  <a:gd name="connsiteY38" fmla="*/ 552450 h 1109663"/>
                  <a:gd name="connsiteX39" fmla="*/ 1147763 w 1447800"/>
                  <a:gd name="connsiteY39" fmla="*/ 561975 h 1109663"/>
                  <a:gd name="connsiteX40" fmla="*/ 1090613 w 1447800"/>
                  <a:gd name="connsiteY40" fmla="*/ 576263 h 1109663"/>
                  <a:gd name="connsiteX41" fmla="*/ 995363 w 1447800"/>
                  <a:gd name="connsiteY41" fmla="*/ 576263 h 1109663"/>
                  <a:gd name="connsiteX42" fmla="*/ 966788 w 1447800"/>
                  <a:gd name="connsiteY42" fmla="*/ 576263 h 1109663"/>
                  <a:gd name="connsiteX43" fmla="*/ 923925 w 1447800"/>
                  <a:gd name="connsiteY43" fmla="*/ 571500 h 1109663"/>
                  <a:gd name="connsiteX44" fmla="*/ 881063 w 1447800"/>
                  <a:gd name="connsiteY44" fmla="*/ 600075 h 1109663"/>
                  <a:gd name="connsiteX45" fmla="*/ 881063 w 1447800"/>
                  <a:gd name="connsiteY45" fmla="*/ 600075 h 1109663"/>
                  <a:gd name="connsiteX46" fmla="*/ 847725 w 1447800"/>
                  <a:gd name="connsiteY46" fmla="*/ 661988 h 1109663"/>
                  <a:gd name="connsiteX47" fmla="*/ 804863 w 1447800"/>
                  <a:gd name="connsiteY47" fmla="*/ 704850 h 1109663"/>
                  <a:gd name="connsiteX48" fmla="*/ 766763 w 1447800"/>
                  <a:gd name="connsiteY48" fmla="*/ 766763 h 1109663"/>
                  <a:gd name="connsiteX49" fmla="*/ 714375 w 1447800"/>
                  <a:gd name="connsiteY49" fmla="*/ 823913 h 1109663"/>
                  <a:gd name="connsiteX50" fmla="*/ 652463 w 1447800"/>
                  <a:gd name="connsiteY50" fmla="*/ 871538 h 1109663"/>
                  <a:gd name="connsiteX51" fmla="*/ 595313 w 1447800"/>
                  <a:gd name="connsiteY51" fmla="*/ 895350 h 1109663"/>
                  <a:gd name="connsiteX52" fmla="*/ 538163 w 1447800"/>
                  <a:gd name="connsiteY52" fmla="*/ 942975 h 1109663"/>
                  <a:gd name="connsiteX53" fmla="*/ 476250 w 1447800"/>
                  <a:gd name="connsiteY53" fmla="*/ 976313 h 1109663"/>
                  <a:gd name="connsiteX54" fmla="*/ 433388 w 1447800"/>
                  <a:gd name="connsiteY54" fmla="*/ 1000125 h 1109663"/>
                  <a:gd name="connsiteX55" fmla="*/ 385763 w 1447800"/>
                  <a:gd name="connsiteY55" fmla="*/ 1028700 h 1109663"/>
                  <a:gd name="connsiteX56" fmla="*/ 309563 w 1447800"/>
                  <a:gd name="connsiteY56" fmla="*/ 1052513 h 1109663"/>
                  <a:gd name="connsiteX57" fmla="*/ 266700 w 1447800"/>
                  <a:gd name="connsiteY57" fmla="*/ 1081088 h 1109663"/>
                  <a:gd name="connsiteX58" fmla="*/ 195263 w 1447800"/>
                  <a:gd name="connsiteY58" fmla="*/ 1109663 h 1109663"/>
                  <a:gd name="connsiteX59" fmla="*/ 119063 w 1447800"/>
                  <a:gd name="connsiteY59" fmla="*/ 1090613 h 1109663"/>
                  <a:gd name="connsiteX60" fmla="*/ 57150 w 1447800"/>
                  <a:gd name="connsiteY60" fmla="*/ 1042988 h 1109663"/>
                  <a:gd name="connsiteX61" fmla="*/ 14288 w 1447800"/>
                  <a:gd name="connsiteY61" fmla="*/ 990600 h 1109663"/>
                  <a:gd name="connsiteX62" fmla="*/ 4763 w 1447800"/>
                  <a:gd name="connsiteY62" fmla="*/ 938213 h 1109663"/>
                  <a:gd name="connsiteX63" fmla="*/ 0 w 1447800"/>
                  <a:gd name="connsiteY63" fmla="*/ 871538 h 1109663"/>
                  <a:gd name="connsiteX64" fmla="*/ 0 w 1447800"/>
                  <a:gd name="connsiteY64" fmla="*/ 800100 h 1109663"/>
                  <a:gd name="connsiteX65" fmla="*/ 9525 w 1447800"/>
                  <a:gd name="connsiteY65" fmla="*/ 719138 h 1109663"/>
                  <a:gd name="connsiteX66" fmla="*/ 9525 w 1447800"/>
                  <a:gd name="connsiteY66" fmla="*/ 638175 h 1109663"/>
                  <a:gd name="connsiteX67" fmla="*/ 9525 w 1447800"/>
                  <a:gd name="connsiteY67" fmla="*/ 566738 h 1109663"/>
                  <a:gd name="connsiteX68" fmla="*/ 33338 w 1447800"/>
                  <a:gd name="connsiteY68" fmla="*/ 495300 h 1109663"/>
                  <a:gd name="connsiteX69" fmla="*/ 42863 w 1447800"/>
                  <a:gd name="connsiteY69" fmla="*/ 433388 h 1109663"/>
                  <a:gd name="connsiteX70" fmla="*/ 42863 w 1447800"/>
                  <a:gd name="connsiteY70" fmla="*/ 361950 h 1109663"/>
                  <a:gd name="connsiteX71" fmla="*/ 66675 w 1447800"/>
                  <a:gd name="connsiteY71" fmla="*/ 290513 h 1109663"/>
                  <a:gd name="connsiteX72" fmla="*/ 85725 w 1447800"/>
                  <a:gd name="connsiteY72" fmla="*/ 219075 h 1109663"/>
                  <a:gd name="connsiteX73" fmla="*/ 114300 w 1447800"/>
                  <a:gd name="connsiteY73" fmla="*/ 176213 h 1109663"/>
                  <a:gd name="connsiteX74" fmla="*/ 157163 w 1447800"/>
                  <a:gd name="connsiteY74" fmla="*/ 119063 h 11096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</a:cxnLst>
                <a:rect l="l" t="t" r="r" b="b"/>
                <a:pathLst>
                  <a:path w="1447800" h="1109663">
                    <a:moveTo>
                      <a:pt x="157163" y="119063"/>
                    </a:moveTo>
                    <a:lnTo>
                      <a:pt x="242888" y="66675"/>
                    </a:lnTo>
                    <a:lnTo>
                      <a:pt x="290513" y="47625"/>
                    </a:lnTo>
                    <a:lnTo>
                      <a:pt x="342900" y="33338"/>
                    </a:lnTo>
                    <a:lnTo>
                      <a:pt x="419100" y="33338"/>
                    </a:lnTo>
                    <a:lnTo>
                      <a:pt x="438150" y="28575"/>
                    </a:lnTo>
                    <a:lnTo>
                      <a:pt x="500063" y="19050"/>
                    </a:lnTo>
                    <a:lnTo>
                      <a:pt x="576263" y="14288"/>
                    </a:lnTo>
                    <a:lnTo>
                      <a:pt x="619125" y="14288"/>
                    </a:lnTo>
                    <a:lnTo>
                      <a:pt x="685800" y="14288"/>
                    </a:lnTo>
                    <a:lnTo>
                      <a:pt x="738188" y="14288"/>
                    </a:lnTo>
                    <a:lnTo>
                      <a:pt x="819150" y="14288"/>
                    </a:lnTo>
                    <a:lnTo>
                      <a:pt x="866775" y="14288"/>
                    </a:lnTo>
                    <a:lnTo>
                      <a:pt x="966788" y="9525"/>
                    </a:lnTo>
                    <a:lnTo>
                      <a:pt x="1033463" y="0"/>
                    </a:lnTo>
                    <a:lnTo>
                      <a:pt x="1104900" y="4763"/>
                    </a:lnTo>
                    <a:lnTo>
                      <a:pt x="1143000" y="4763"/>
                    </a:lnTo>
                    <a:lnTo>
                      <a:pt x="1195388" y="4763"/>
                    </a:lnTo>
                    <a:lnTo>
                      <a:pt x="1195388" y="4763"/>
                    </a:lnTo>
                    <a:lnTo>
                      <a:pt x="1290638" y="9525"/>
                    </a:lnTo>
                    <a:lnTo>
                      <a:pt x="1343025" y="9525"/>
                    </a:lnTo>
                    <a:lnTo>
                      <a:pt x="1409700" y="38100"/>
                    </a:lnTo>
                    <a:lnTo>
                      <a:pt x="1443038" y="71438"/>
                    </a:lnTo>
                    <a:lnTo>
                      <a:pt x="1447800" y="142875"/>
                    </a:lnTo>
                    <a:lnTo>
                      <a:pt x="1438275" y="176213"/>
                    </a:lnTo>
                    <a:lnTo>
                      <a:pt x="1433513" y="209550"/>
                    </a:lnTo>
                    <a:lnTo>
                      <a:pt x="1423988" y="223838"/>
                    </a:lnTo>
                    <a:lnTo>
                      <a:pt x="1419225" y="252413"/>
                    </a:lnTo>
                    <a:lnTo>
                      <a:pt x="1414463" y="280988"/>
                    </a:lnTo>
                    <a:lnTo>
                      <a:pt x="1414463" y="280988"/>
                    </a:lnTo>
                    <a:lnTo>
                      <a:pt x="1385888" y="328613"/>
                    </a:lnTo>
                    <a:lnTo>
                      <a:pt x="1366838" y="352425"/>
                    </a:lnTo>
                    <a:lnTo>
                      <a:pt x="1366838" y="352425"/>
                    </a:lnTo>
                    <a:lnTo>
                      <a:pt x="1328738" y="400050"/>
                    </a:lnTo>
                    <a:lnTo>
                      <a:pt x="1300163" y="438150"/>
                    </a:lnTo>
                    <a:lnTo>
                      <a:pt x="1257300" y="466725"/>
                    </a:lnTo>
                    <a:lnTo>
                      <a:pt x="1223963" y="500063"/>
                    </a:lnTo>
                    <a:lnTo>
                      <a:pt x="1200150" y="528638"/>
                    </a:lnTo>
                    <a:lnTo>
                      <a:pt x="1176338" y="552450"/>
                    </a:lnTo>
                    <a:lnTo>
                      <a:pt x="1147763" y="561975"/>
                    </a:lnTo>
                    <a:lnTo>
                      <a:pt x="1090613" y="576263"/>
                    </a:lnTo>
                    <a:lnTo>
                      <a:pt x="995363" y="576263"/>
                    </a:lnTo>
                    <a:lnTo>
                      <a:pt x="966788" y="576263"/>
                    </a:lnTo>
                    <a:lnTo>
                      <a:pt x="923925" y="571500"/>
                    </a:lnTo>
                    <a:lnTo>
                      <a:pt x="881063" y="600075"/>
                    </a:lnTo>
                    <a:lnTo>
                      <a:pt x="881063" y="600075"/>
                    </a:lnTo>
                    <a:lnTo>
                      <a:pt x="847725" y="661988"/>
                    </a:lnTo>
                    <a:lnTo>
                      <a:pt x="804863" y="704850"/>
                    </a:lnTo>
                    <a:lnTo>
                      <a:pt x="766763" y="766763"/>
                    </a:lnTo>
                    <a:lnTo>
                      <a:pt x="714375" y="823913"/>
                    </a:lnTo>
                    <a:lnTo>
                      <a:pt x="652463" y="871538"/>
                    </a:lnTo>
                    <a:lnTo>
                      <a:pt x="595313" y="895350"/>
                    </a:lnTo>
                    <a:lnTo>
                      <a:pt x="538163" y="942975"/>
                    </a:lnTo>
                    <a:lnTo>
                      <a:pt x="476250" y="976313"/>
                    </a:lnTo>
                    <a:lnTo>
                      <a:pt x="433388" y="1000125"/>
                    </a:lnTo>
                    <a:lnTo>
                      <a:pt x="385763" y="1028700"/>
                    </a:lnTo>
                    <a:lnTo>
                      <a:pt x="309563" y="1052513"/>
                    </a:lnTo>
                    <a:lnTo>
                      <a:pt x="266700" y="1081088"/>
                    </a:lnTo>
                    <a:lnTo>
                      <a:pt x="195263" y="1109663"/>
                    </a:lnTo>
                    <a:lnTo>
                      <a:pt x="119063" y="1090613"/>
                    </a:lnTo>
                    <a:lnTo>
                      <a:pt x="57150" y="1042988"/>
                    </a:lnTo>
                    <a:lnTo>
                      <a:pt x="14288" y="990600"/>
                    </a:lnTo>
                    <a:lnTo>
                      <a:pt x="4763" y="938213"/>
                    </a:lnTo>
                    <a:lnTo>
                      <a:pt x="0" y="871538"/>
                    </a:lnTo>
                    <a:lnTo>
                      <a:pt x="0" y="800100"/>
                    </a:lnTo>
                    <a:lnTo>
                      <a:pt x="9525" y="719138"/>
                    </a:lnTo>
                    <a:lnTo>
                      <a:pt x="9525" y="638175"/>
                    </a:lnTo>
                    <a:lnTo>
                      <a:pt x="9525" y="566738"/>
                    </a:lnTo>
                    <a:lnTo>
                      <a:pt x="33338" y="495300"/>
                    </a:lnTo>
                    <a:lnTo>
                      <a:pt x="42863" y="433388"/>
                    </a:lnTo>
                    <a:lnTo>
                      <a:pt x="42863" y="361950"/>
                    </a:lnTo>
                    <a:lnTo>
                      <a:pt x="66675" y="290513"/>
                    </a:lnTo>
                    <a:lnTo>
                      <a:pt x="85725" y="219075"/>
                    </a:lnTo>
                    <a:lnTo>
                      <a:pt x="114300" y="176213"/>
                    </a:lnTo>
                    <a:lnTo>
                      <a:pt x="157163" y="119063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bg1"/>
                  </a:solidFill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1475656" y="1485858"/>
                <a:ext cx="102784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600"/>
                  <a:t>Steatosis</a:t>
                </a:r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2908647" y="1864256"/>
              <a:ext cx="1825742" cy="1399336"/>
              <a:chOff x="6971497" y="1580050"/>
              <a:chExt cx="1825742" cy="1399336"/>
            </a:xfrm>
          </p:grpSpPr>
          <p:sp>
            <p:nvSpPr>
              <p:cNvPr id="13" name="Freeform 12"/>
              <p:cNvSpPr/>
              <p:nvPr/>
            </p:nvSpPr>
            <p:spPr>
              <a:xfrm>
                <a:off x="6971497" y="1580050"/>
                <a:ext cx="1825742" cy="1399336"/>
              </a:xfrm>
              <a:custGeom>
                <a:avLst/>
                <a:gdLst>
                  <a:gd name="connsiteX0" fmla="*/ 157163 w 1447800"/>
                  <a:gd name="connsiteY0" fmla="*/ 119063 h 1109663"/>
                  <a:gd name="connsiteX1" fmla="*/ 242888 w 1447800"/>
                  <a:gd name="connsiteY1" fmla="*/ 66675 h 1109663"/>
                  <a:gd name="connsiteX2" fmla="*/ 290513 w 1447800"/>
                  <a:gd name="connsiteY2" fmla="*/ 47625 h 1109663"/>
                  <a:gd name="connsiteX3" fmla="*/ 342900 w 1447800"/>
                  <a:gd name="connsiteY3" fmla="*/ 33338 h 1109663"/>
                  <a:gd name="connsiteX4" fmla="*/ 419100 w 1447800"/>
                  <a:gd name="connsiteY4" fmla="*/ 33338 h 1109663"/>
                  <a:gd name="connsiteX5" fmla="*/ 438150 w 1447800"/>
                  <a:gd name="connsiteY5" fmla="*/ 28575 h 1109663"/>
                  <a:gd name="connsiteX6" fmla="*/ 500063 w 1447800"/>
                  <a:gd name="connsiteY6" fmla="*/ 19050 h 1109663"/>
                  <a:gd name="connsiteX7" fmla="*/ 576263 w 1447800"/>
                  <a:gd name="connsiteY7" fmla="*/ 14288 h 1109663"/>
                  <a:gd name="connsiteX8" fmla="*/ 619125 w 1447800"/>
                  <a:gd name="connsiteY8" fmla="*/ 14288 h 1109663"/>
                  <a:gd name="connsiteX9" fmla="*/ 685800 w 1447800"/>
                  <a:gd name="connsiteY9" fmla="*/ 14288 h 1109663"/>
                  <a:gd name="connsiteX10" fmla="*/ 738188 w 1447800"/>
                  <a:gd name="connsiteY10" fmla="*/ 14288 h 1109663"/>
                  <a:gd name="connsiteX11" fmla="*/ 819150 w 1447800"/>
                  <a:gd name="connsiteY11" fmla="*/ 14288 h 1109663"/>
                  <a:gd name="connsiteX12" fmla="*/ 866775 w 1447800"/>
                  <a:gd name="connsiteY12" fmla="*/ 14288 h 1109663"/>
                  <a:gd name="connsiteX13" fmla="*/ 966788 w 1447800"/>
                  <a:gd name="connsiteY13" fmla="*/ 9525 h 1109663"/>
                  <a:gd name="connsiteX14" fmla="*/ 1033463 w 1447800"/>
                  <a:gd name="connsiteY14" fmla="*/ 0 h 1109663"/>
                  <a:gd name="connsiteX15" fmla="*/ 1104900 w 1447800"/>
                  <a:gd name="connsiteY15" fmla="*/ 4763 h 1109663"/>
                  <a:gd name="connsiteX16" fmla="*/ 1143000 w 1447800"/>
                  <a:gd name="connsiteY16" fmla="*/ 4763 h 1109663"/>
                  <a:gd name="connsiteX17" fmla="*/ 1195388 w 1447800"/>
                  <a:gd name="connsiteY17" fmla="*/ 4763 h 1109663"/>
                  <a:gd name="connsiteX18" fmla="*/ 1195388 w 1447800"/>
                  <a:gd name="connsiteY18" fmla="*/ 4763 h 1109663"/>
                  <a:gd name="connsiteX19" fmla="*/ 1290638 w 1447800"/>
                  <a:gd name="connsiteY19" fmla="*/ 9525 h 1109663"/>
                  <a:gd name="connsiteX20" fmla="*/ 1343025 w 1447800"/>
                  <a:gd name="connsiteY20" fmla="*/ 9525 h 1109663"/>
                  <a:gd name="connsiteX21" fmla="*/ 1409700 w 1447800"/>
                  <a:gd name="connsiteY21" fmla="*/ 38100 h 1109663"/>
                  <a:gd name="connsiteX22" fmla="*/ 1443038 w 1447800"/>
                  <a:gd name="connsiteY22" fmla="*/ 71438 h 1109663"/>
                  <a:gd name="connsiteX23" fmla="*/ 1447800 w 1447800"/>
                  <a:gd name="connsiteY23" fmla="*/ 142875 h 1109663"/>
                  <a:gd name="connsiteX24" fmla="*/ 1438275 w 1447800"/>
                  <a:gd name="connsiteY24" fmla="*/ 176213 h 1109663"/>
                  <a:gd name="connsiteX25" fmla="*/ 1433513 w 1447800"/>
                  <a:gd name="connsiteY25" fmla="*/ 209550 h 1109663"/>
                  <a:gd name="connsiteX26" fmla="*/ 1423988 w 1447800"/>
                  <a:gd name="connsiteY26" fmla="*/ 223838 h 1109663"/>
                  <a:gd name="connsiteX27" fmla="*/ 1419225 w 1447800"/>
                  <a:gd name="connsiteY27" fmla="*/ 252413 h 1109663"/>
                  <a:gd name="connsiteX28" fmla="*/ 1414463 w 1447800"/>
                  <a:gd name="connsiteY28" fmla="*/ 280988 h 1109663"/>
                  <a:gd name="connsiteX29" fmla="*/ 1414463 w 1447800"/>
                  <a:gd name="connsiteY29" fmla="*/ 280988 h 1109663"/>
                  <a:gd name="connsiteX30" fmla="*/ 1385888 w 1447800"/>
                  <a:gd name="connsiteY30" fmla="*/ 328613 h 1109663"/>
                  <a:gd name="connsiteX31" fmla="*/ 1366838 w 1447800"/>
                  <a:gd name="connsiteY31" fmla="*/ 352425 h 1109663"/>
                  <a:gd name="connsiteX32" fmla="*/ 1366838 w 1447800"/>
                  <a:gd name="connsiteY32" fmla="*/ 352425 h 1109663"/>
                  <a:gd name="connsiteX33" fmla="*/ 1328738 w 1447800"/>
                  <a:gd name="connsiteY33" fmla="*/ 400050 h 1109663"/>
                  <a:gd name="connsiteX34" fmla="*/ 1300163 w 1447800"/>
                  <a:gd name="connsiteY34" fmla="*/ 438150 h 1109663"/>
                  <a:gd name="connsiteX35" fmla="*/ 1257300 w 1447800"/>
                  <a:gd name="connsiteY35" fmla="*/ 466725 h 1109663"/>
                  <a:gd name="connsiteX36" fmla="*/ 1223963 w 1447800"/>
                  <a:gd name="connsiteY36" fmla="*/ 500063 h 1109663"/>
                  <a:gd name="connsiteX37" fmla="*/ 1200150 w 1447800"/>
                  <a:gd name="connsiteY37" fmla="*/ 528638 h 1109663"/>
                  <a:gd name="connsiteX38" fmla="*/ 1176338 w 1447800"/>
                  <a:gd name="connsiteY38" fmla="*/ 552450 h 1109663"/>
                  <a:gd name="connsiteX39" fmla="*/ 1147763 w 1447800"/>
                  <a:gd name="connsiteY39" fmla="*/ 561975 h 1109663"/>
                  <a:gd name="connsiteX40" fmla="*/ 1090613 w 1447800"/>
                  <a:gd name="connsiteY40" fmla="*/ 576263 h 1109663"/>
                  <a:gd name="connsiteX41" fmla="*/ 995363 w 1447800"/>
                  <a:gd name="connsiteY41" fmla="*/ 576263 h 1109663"/>
                  <a:gd name="connsiteX42" fmla="*/ 966788 w 1447800"/>
                  <a:gd name="connsiteY42" fmla="*/ 576263 h 1109663"/>
                  <a:gd name="connsiteX43" fmla="*/ 923925 w 1447800"/>
                  <a:gd name="connsiteY43" fmla="*/ 571500 h 1109663"/>
                  <a:gd name="connsiteX44" fmla="*/ 881063 w 1447800"/>
                  <a:gd name="connsiteY44" fmla="*/ 600075 h 1109663"/>
                  <a:gd name="connsiteX45" fmla="*/ 881063 w 1447800"/>
                  <a:gd name="connsiteY45" fmla="*/ 600075 h 1109663"/>
                  <a:gd name="connsiteX46" fmla="*/ 847725 w 1447800"/>
                  <a:gd name="connsiteY46" fmla="*/ 661988 h 1109663"/>
                  <a:gd name="connsiteX47" fmla="*/ 804863 w 1447800"/>
                  <a:gd name="connsiteY47" fmla="*/ 704850 h 1109663"/>
                  <a:gd name="connsiteX48" fmla="*/ 766763 w 1447800"/>
                  <a:gd name="connsiteY48" fmla="*/ 766763 h 1109663"/>
                  <a:gd name="connsiteX49" fmla="*/ 714375 w 1447800"/>
                  <a:gd name="connsiteY49" fmla="*/ 823913 h 1109663"/>
                  <a:gd name="connsiteX50" fmla="*/ 652463 w 1447800"/>
                  <a:gd name="connsiteY50" fmla="*/ 871538 h 1109663"/>
                  <a:gd name="connsiteX51" fmla="*/ 595313 w 1447800"/>
                  <a:gd name="connsiteY51" fmla="*/ 895350 h 1109663"/>
                  <a:gd name="connsiteX52" fmla="*/ 538163 w 1447800"/>
                  <a:gd name="connsiteY52" fmla="*/ 942975 h 1109663"/>
                  <a:gd name="connsiteX53" fmla="*/ 476250 w 1447800"/>
                  <a:gd name="connsiteY53" fmla="*/ 976313 h 1109663"/>
                  <a:gd name="connsiteX54" fmla="*/ 433388 w 1447800"/>
                  <a:gd name="connsiteY54" fmla="*/ 1000125 h 1109663"/>
                  <a:gd name="connsiteX55" fmla="*/ 385763 w 1447800"/>
                  <a:gd name="connsiteY55" fmla="*/ 1028700 h 1109663"/>
                  <a:gd name="connsiteX56" fmla="*/ 309563 w 1447800"/>
                  <a:gd name="connsiteY56" fmla="*/ 1052513 h 1109663"/>
                  <a:gd name="connsiteX57" fmla="*/ 266700 w 1447800"/>
                  <a:gd name="connsiteY57" fmla="*/ 1081088 h 1109663"/>
                  <a:gd name="connsiteX58" fmla="*/ 195263 w 1447800"/>
                  <a:gd name="connsiteY58" fmla="*/ 1109663 h 1109663"/>
                  <a:gd name="connsiteX59" fmla="*/ 119063 w 1447800"/>
                  <a:gd name="connsiteY59" fmla="*/ 1090613 h 1109663"/>
                  <a:gd name="connsiteX60" fmla="*/ 57150 w 1447800"/>
                  <a:gd name="connsiteY60" fmla="*/ 1042988 h 1109663"/>
                  <a:gd name="connsiteX61" fmla="*/ 14288 w 1447800"/>
                  <a:gd name="connsiteY61" fmla="*/ 990600 h 1109663"/>
                  <a:gd name="connsiteX62" fmla="*/ 4763 w 1447800"/>
                  <a:gd name="connsiteY62" fmla="*/ 938213 h 1109663"/>
                  <a:gd name="connsiteX63" fmla="*/ 0 w 1447800"/>
                  <a:gd name="connsiteY63" fmla="*/ 871538 h 1109663"/>
                  <a:gd name="connsiteX64" fmla="*/ 0 w 1447800"/>
                  <a:gd name="connsiteY64" fmla="*/ 800100 h 1109663"/>
                  <a:gd name="connsiteX65" fmla="*/ 9525 w 1447800"/>
                  <a:gd name="connsiteY65" fmla="*/ 719138 h 1109663"/>
                  <a:gd name="connsiteX66" fmla="*/ 9525 w 1447800"/>
                  <a:gd name="connsiteY66" fmla="*/ 638175 h 1109663"/>
                  <a:gd name="connsiteX67" fmla="*/ 9525 w 1447800"/>
                  <a:gd name="connsiteY67" fmla="*/ 566738 h 1109663"/>
                  <a:gd name="connsiteX68" fmla="*/ 33338 w 1447800"/>
                  <a:gd name="connsiteY68" fmla="*/ 495300 h 1109663"/>
                  <a:gd name="connsiteX69" fmla="*/ 42863 w 1447800"/>
                  <a:gd name="connsiteY69" fmla="*/ 433388 h 1109663"/>
                  <a:gd name="connsiteX70" fmla="*/ 42863 w 1447800"/>
                  <a:gd name="connsiteY70" fmla="*/ 361950 h 1109663"/>
                  <a:gd name="connsiteX71" fmla="*/ 66675 w 1447800"/>
                  <a:gd name="connsiteY71" fmla="*/ 290513 h 1109663"/>
                  <a:gd name="connsiteX72" fmla="*/ 85725 w 1447800"/>
                  <a:gd name="connsiteY72" fmla="*/ 219075 h 1109663"/>
                  <a:gd name="connsiteX73" fmla="*/ 114300 w 1447800"/>
                  <a:gd name="connsiteY73" fmla="*/ 176213 h 1109663"/>
                  <a:gd name="connsiteX74" fmla="*/ 157163 w 1447800"/>
                  <a:gd name="connsiteY74" fmla="*/ 119063 h 11096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</a:cxnLst>
                <a:rect l="l" t="t" r="r" b="b"/>
                <a:pathLst>
                  <a:path w="1447800" h="1109663">
                    <a:moveTo>
                      <a:pt x="157163" y="119063"/>
                    </a:moveTo>
                    <a:lnTo>
                      <a:pt x="242888" y="66675"/>
                    </a:lnTo>
                    <a:lnTo>
                      <a:pt x="290513" y="47625"/>
                    </a:lnTo>
                    <a:lnTo>
                      <a:pt x="342900" y="33338"/>
                    </a:lnTo>
                    <a:lnTo>
                      <a:pt x="419100" y="33338"/>
                    </a:lnTo>
                    <a:lnTo>
                      <a:pt x="438150" y="28575"/>
                    </a:lnTo>
                    <a:lnTo>
                      <a:pt x="500063" y="19050"/>
                    </a:lnTo>
                    <a:lnTo>
                      <a:pt x="576263" y="14288"/>
                    </a:lnTo>
                    <a:lnTo>
                      <a:pt x="619125" y="14288"/>
                    </a:lnTo>
                    <a:lnTo>
                      <a:pt x="685800" y="14288"/>
                    </a:lnTo>
                    <a:lnTo>
                      <a:pt x="738188" y="14288"/>
                    </a:lnTo>
                    <a:lnTo>
                      <a:pt x="819150" y="14288"/>
                    </a:lnTo>
                    <a:lnTo>
                      <a:pt x="866775" y="14288"/>
                    </a:lnTo>
                    <a:lnTo>
                      <a:pt x="966788" y="9525"/>
                    </a:lnTo>
                    <a:lnTo>
                      <a:pt x="1033463" y="0"/>
                    </a:lnTo>
                    <a:lnTo>
                      <a:pt x="1104900" y="4763"/>
                    </a:lnTo>
                    <a:lnTo>
                      <a:pt x="1143000" y="4763"/>
                    </a:lnTo>
                    <a:lnTo>
                      <a:pt x="1195388" y="4763"/>
                    </a:lnTo>
                    <a:lnTo>
                      <a:pt x="1195388" y="4763"/>
                    </a:lnTo>
                    <a:lnTo>
                      <a:pt x="1290638" y="9525"/>
                    </a:lnTo>
                    <a:lnTo>
                      <a:pt x="1343025" y="9525"/>
                    </a:lnTo>
                    <a:lnTo>
                      <a:pt x="1409700" y="38100"/>
                    </a:lnTo>
                    <a:lnTo>
                      <a:pt x="1443038" y="71438"/>
                    </a:lnTo>
                    <a:lnTo>
                      <a:pt x="1447800" y="142875"/>
                    </a:lnTo>
                    <a:lnTo>
                      <a:pt x="1438275" y="176213"/>
                    </a:lnTo>
                    <a:lnTo>
                      <a:pt x="1433513" y="209550"/>
                    </a:lnTo>
                    <a:lnTo>
                      <a:pt x="1423988" y="223838"/>
                    </a:lnTo>
                    <a:lnTo>
                      <a:pt x="1419225" y="252413"/>
                    </a:lnTo>
                    <a:lnTo>
                      <a:pt x="1414463" y="280988"/>
                    </a:lnTo>
                    <a:lnTo>
                      <a:pt x="1414463" y="280988"/>
                    </a:lnTo>
                    <a:lnTo>
                      <a:pt x="1385888" y="328613"/>
                    </a:lnTo>
                    <a:lnTo>
                      <a:pt x="1366838" y="352425"/>
                    </a:lnTo>
                    <a:lnTo>
                      <a:pt x="1366838" y="352425"/>
                    </a:lnTo>
                    <a:lnTo>
                      <a:pt x="1328738" y="400050"/>
                    </a:lnTo>
                    <a:lnTo>
                      <a:pt x="1300163" y="438150"/>
                    </a:lnTo>
                    <a:lnTo>
                      <a:pt x="1257300" y="466725"/>
                    </a:lnTo>
                    <a:lnTo>
                      <a:pt x="1223963" y="500063"/>
                    </a:lnTo>
                    <a:lnTo>
                      <a:pt x="1200150" y="528638"/>
                    </a:lnTo>
                    <a:lnTo>
                      <a:pt x="1176338" y="552450"/>
                    </a:lnTo>
                    <a:lnTo>
                      <a:pt x="1147763" y="561975"/>
                    </a:lnTo>
                    <a:lnTo>
                      <a:pt x="1090613" y="576263"/>
                    </a:lnTo>
                    <a:lnTo>
                      <a:pt x="995363" y="576263"/>
                    </a:lnTo>
                    <a:lnTo>
                      <a:pt x="966788" y="576263"/>
                    </a:lnTo>
                    <a:lnTo>
                      <a:pt x="923925" y="571500"/>
                    </a:lnTo>
                    <a:lnTo>
                      <a:pt x="881063" y="600075"/>
                    </a:lnTo>
                    <a:lnTo>
                      <a:pt x="881063" y="600075"/>
                    </a:lnTo>
                    <a:lnTo>
                      <a:pt x="847725" y="661988"/>
                    </a:lnTo>
                    <a:lnTo>
                      <a:pt x="804863" y="704850"/>
                    </a:lnTo>
                    <a:lnTo>
                      <a:pt x="766763" y="766763"/>
                    </a:lnTo>
                    <a:lnTo>
                      <a:pt x="714375" y="823913"/>
                    </a:lnTo>
                    <a:lnTo>
                      <a:pt x="652463" y="871538"/>
                    </a:lnTo>
                    <a:lnTo>
                      <a:pt x="595313" y="895350"/>
                    </a:lnTo>
                    <a:lnTo>
                      <a:pt x="538163" y="942975"/>
                    </a:lnTo>
                    <a:lnTo>
                      <a:pt x="476250" y="976313"/>
                    </a:lnTo>
                    <a:lnTo>
                      <a:pt x="433388" y="1000125"/>
                    </a:lnTo>
                    <a:lnTo>
                      <a:pt x="385763" y="1028700"/>
                    </a:lnTo>
                    <a:lnTo>
                      <a:pt x="309563" y="1052513"/>
                    </a:lnTo>
                    <a:lnTo>
                      <a:pt x="266700" y="1081088"/>
                    </a:lnTo>
                    <a:lnTo>
                      <a:pt x="195263" y="1109663"/>
                    </a:lnTo>
                    <a:lnTo>
                      <a:pt x="119063" y="1090613"/>
                    </a:lnTo>
                    <a:lnTo>
                      <a:pt x="57150" y="1042988"/>
                    </a:lnTo>
                    <a:lnTo>
                      <a:pt x="14288" y="990600"/>
                    </a:lnTo>
                    <a:lnTo>
                      <a:pt x="4763" y="938213"/>
                    </a:lnTo>
                    <a:lnTo>
                      <a:pt x="0" y="871538"/>
                    </a:lnTo>
                    <a:lnTo>
                      <a:pt x="0" y="800100"/>
                    </a:lnTo>
                    <a:lnTo>
                      <a:pt x="9525" y="719138"/>
                    </a:lnTo>
                    <a:lnTo>
                      <a:pt x="9525" y="638175"/>
                    </a:lnTo>
                    <a:lnTo>
                      <a:pt x="9525" y="566738"/>
                    </a:lnTo>
                    <a:lnTo>
                      <a:pt x="33338" y="495300"/>
                    </a:lnTo>
                    <a:lnTo>
                      <a:pt x="42863" y="433388"/>
                    </a:lnTo>
                    <a:lnTo>
                      <a:pt x="42863" y="361950"/>
                    </a:lnTo>
                    <a:lnTo>
                      <a:pt x="66675" y="290513"/>
                    </a:lnTo>
                    <a:lnTo>
                      <a:pt x="85725" y="219075"/>
                    </a:lnTo>
                    <a:lnTo>
                      <a:pt x="114300" y="176213"/>
                    </a:lnTo>
                    <a:lnTo>
                      <a:pt x="157163" y="119063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bg1"/>
                  </a:solidFill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7188479" y="1707427"/>
                <a:ext cx="922047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600"/>
                  <a:t>NASH </a:t>
                </a:r>
                <a:r>
                  <a:rPr lang="en-GB" sz="1600">
                    <a:sym typeface="Symbol" panose="05050102010706020507" pitchFamily="18" charset="2"/>
                  </a:rPr>
                  <a:t></a:t>
                </a:r>
              </a:p>
              <a:p>
                <a:r>
                  <a:rPr lang="en-GB" sz="1600">
                    <a:sym typeface="Symbol" panose="05050102010706020507" pitchFamily="18" charset="2"/>
                  </a:rPr>
                  <a:t>F1F2</a:t>
                </a:r>
              </a:p>
              <a:p>
                <a:r>
                  <a:rPr lang="en-GB" sz="1600">
                    <a:sym typeface="Symbol" panose="05050102010706020507" pitchFamily="18" charset="2"/>
                  </a:rPr>
                  <a:t>fibrosis</a:t>
                </a:r>
                <a:endParaRPr lang="en-GB" sz="1600"/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3493435" y="5132952"/>
              <a:ext cx="1825742" cy="1399336"/>
              <a:chOff x="6971497" y="1580050"/>
              <a:chExt cx="1825742" cy="1399336"/>
            </a:xfrm>
          </p:grpSpPr>
          <p:sp>
            <p:nvSpPr>
              <p:cNvPr id="17" name="Freeform 16"/>
              <p:cNvSpPr/>
              <p:nvPr/>
            </p:nvSpPr>
            <p:spPr>
              <a:xfrm>
                <a:off x="6971497" y="1580050"/>
                <a:ext cx="1825742" cy="1399336"/>
              </a:xfrm>
              <a:custGeom>
                <a:avLst/>
                <a:gdLst>
                  <a:gd name="connsiteX0" fmla="*/ 157163 w 1447800"/>
                  <a:gd name="connsiteY0" fmla="*/ 119063 h 1109663"/>
                  <a:gd name="connsiteX1" fmla="*/ 242888 w 1447800"/>
                  <a:gd name="connsiteY1" fmla="*/ 66675 h 1109663"/>
                  <a:gd name="connsiteX2" fmla="*/ 290513 w 1447800"/>
                  <a:gd name="connsiteY2" fmla="*/ 47625 h 1109663"/>
                  <a:gd name="connsiteX3" fmla="*/ 342900 w 1447800"/>
                  <a:gd name="connsiteY3" fmla="*/ 33338 h 1109663"/>
                  <a:gd name="connsiteX4" fmla="*/ 419100 w 1447800"/>
                  <a:gd name="connsiteY4" fmla="*/ 33338 h 1109663"/>
                  <a:gd name="connsiteX5" fmla="*/ 438150 w 1447800"/>
                  <a:gd name="connsiteY5" fmla="*/ 28575 h 1109663"/>
                  <a:gd name="connsiteX6" fmla="*/ 500063 w 1447800"/>
                  <a:gd name="connsiteY6" fmla="*/ 19050 h 1109663"/>
                  <a:gd name="connsiteX7" fmla="*/ 576263 w 1447800"/>
                  <a:gd name="connsiteY7" fmla="*/ 14288 h 1109663"/>
                  <a:gd name="connsiteX8" fmla="*/ 619125 w 1447800"/>
                  <a:gd name="connsiteY8" fmla="*/ 14288 h 1109663"/>
                  <a:gd name="connsiteX9" fmla="*/ 685800 w 1447800"/>
                  <a:gd name="connsiteY9" fmla="*/ 14288 h 1109663"/>
                  <a:gd name="connsiteX10" fmla="*/ 738188 w 1447800"/>
                  <a:gd name="connsiteY10" fmla="*/ 14288 h 1109663"/>
                  <a:gd name="connsiteX11" fmla="*/ 819150 w 1447800"/>
                  <a:gd name="connsiteY11" fmla="*/ 14288 h 1109663"/>
                  <a:gd name="connsiteX12" fmla="*/ 866775 w 1447800"/>
                  <a:gd name="connsiteY12" fmla="*/ 14288 h 1109663"/>
                  <a:gd name="connsiteX13" fmla="*/ 966788 w 1447800"/>
                  <a:gd name="connsiteY13" fmla="*/ 9525 h 1109663"/>
                  <a:gd name="connsiteX14" fmla="*/ 1033463 w 1447800"/>
                  <a:gd name="connsiteY14" fmla="*/ 0 h 1109663"/>
                  <a:gd name="connsiteX15" fmla="*/ 1104900 w 1447800"/>
                  <a:gd name="connsiteY15" fmla="*/ 4763 h 1109663"/>
                  <a:gd name="connsiteX16" fmla="*/ 1143000 w 1447800"/>
                  <a:gd name="connsiteY16" fmla="*/ 4763 h 1109663"/>
                  <a:gd name="connsiteX17" fmla="*/ 1195388 w 1447800"/>
                  <a:gd name="connsiteY17" fmla="*/ 4763 h 1109663"/>
                  <a:gd name="connsiteX18" fmla="*/ 1195388 w 1447800"/>
                  <a:gd name="connsiteY18" fmla="*/ 4763 h 1109663"/>
                  <a:gd name="connsiteX19" fmla="*/ 1290638 w 1447800"/>
                  <a:gd name="connsiteY19" fmla="*/ 9525 h 1109663"/>
                  <a:gd name="connsiteX20" fmla="*/ 1343025 w 1447800"/>
                  <a:gd name="connsiteY20" fmla="*/ 9525 h 1109663"/>
                  <a:gd name="connsiteX21" fmla="*/ 1409700 w 1447800"/>
                  <a:gd name="connsiteY21" fmla="*/ 38100 h 1109663"/>
                  <a:gd name="connsiteX22" fmla="*/ 1443038 w 1447800"/>
                  <a:gd name="connsiteY22" fmla="*/ 71438 h 1109663"/>
                  <a:gd name="connsiteX23" fmla="*/ 1447800 w 1447800"/>
                  <a:gd name="connsiteY23" fmla="*/ 142875 h 1109663"/>
                  <a:gd name="connsiteX24" fmla="*/ 1438275 w 1447800"/>
                  <a:gd name="connsiteY24" fmla="*/ 176213 h 1109663"/>
                  <a:gd name="connsiteX25" fmla="*/ 1433513 w 1447800"/>
                  <a:gd name="connsiteY25" fmla="*/ 209550 h 1109663"/>
                  <a:gd name="connsiteX26" fmla="*/ 1423988 w 1447800"/>
                  <a:gd name="connsiteY26" fmla="*/ 223838 h 1109663"/>
                  <a:gd name="connsiteX27" fmla="*/ 1419225 w 1447800"/>
                  <a:gd name="connsiteY27" fmla="*/ 252413 h 1109663"/>
                  <a:gd name="connsiteX28" fmla="*/ 1414463 w 1447800"/>
                  <a:gd name="connsiteY28" fmla="*/ 280988 h 1109663"/>
                  <a:gd name="connsiteX29" fmla="*/ 1414463 w 1447800"/>
                  <a:gd name="connsiteY29" fmla="*/ 280988 h 1109663"/>
                  <a:gd name="connsiteX30" fmla="*/ 1385888 w 1447800"/>
                  <a:gd name="connsiteY30" fmla="*/ 328613 h 1109663"/>
                  <a:gd name="connsiteX31" fmla="*/ 1366838 w 1447800"/>
                  <a:gd name="connsiteY31" fmla="*/ 352425 h 1109663"/>
                  <a:gd name="connsiteX32" fmla="*/ 1366838 w 1447800"/>
                  <a:gd name="connsiteY32" fmla="*/ 352425 h 1109663"/>
                  <a:gd name="connsiteX33" fmla="*/ 1328738 w 1447800"/>
                  <a:gd name="connsiteY33" fmla="*/ 400050 h 1109663"/>
                  <a:gd name="connsiteX34" fmla="*/ 1300163 w 1447800"/>
                  <a:gd name="connsiteY34" fmla="*/ 438150 h 1109663"/>
                  <a:gd name="connsiteX35" fmla="*/ 1257300 w 1447800"/>
                  <a:gd name="connsiteY35" fmla="*/ 466725 h 1109663"/>
                  <a:gd name="connsiteX36" fmla="*/ 1223963 w 1447800"/>
                  <a:gd name="connsiteY36" fmla="*/ 500063 h 1109663"/>
                  <a:gd name="connsiteX37" fmla="*/ 1200150 w 1447800"/>
                  <a:gd name="connsiteY37" fmla="*/ 528638 h 1109663"/>
                  <a:gd name="connsiteX38" fmla="*/ 1176338 w 1447800"/>
                  <a:gd name="connsiteY38" fmla="*/ 552450 h 1109663"/>
                  <a:gd name="connsiteX39" fmla="*/ 1147763 w 1447800"/>
                  <a:gd name="connsiteY39" fmla="*/ 561975 h 1109663"/>
                  <a:gd name="connsiteX40" fmla="*/ 1090613 w 1447800"/>
                  <a:gd name="connsiteY40" fmla="*/ 576263 h 1109663"/>
                  <a:gd name="connsiteX41" fmla="*/ 995363 w 1447800"/>
                  <a:gd name="connsiteY41" fmla="*/ 576263 h 1109663"/>
                  <a:gd name="connsiteX42" fmla="*/ 966788 w 1447800"/>
                  <a:gd name="connsiteY42" fmla="*/ 576263 h 1109663"/>
                  <a:gd name="connsiteX43" fmla="*/ 923925 w 1447800"/>
                  <a:gd name="connsiteY43" fmla="*/ 571500 h 1109663"/>
                  <a:gd name="connsiteX44" fmla="*/ 881063 w 1447800"/>
                  <a:gd name="connsiteY44" fmla="*/ 600075 h 1109663"/>
                  <a:gd name="connsiteX45" fmla="*/ 881063 w 1447800"/>
                  <a:gd name="connsiteY45" fmla="*/ 600075 h 1109663"/>
                  <a:gd name="connsiteX46" fmla="*/ 847725 w 1447800"/>
                  <a:gd name="connsiteY46" fmla="*/ 661988 h 1109663"/>
                  <a:gd name="connsiteX47" fmla="*/ 804863 w 1447800"/>
                  <a:gd name="connsiteY47" fmla="*/ 704850 h 1109663"/>
                  <a:gd name="connsiteX48" fmla="*/ 766763 w 1447800"/>
                  <a:gd name="connsiteY48" fmla="*/ 766763 h 1109663"/>
                  <a:gd name="connsiteX49" fmla="*/ 714375 w 1447800"/>
                  <a:gd name="connsiteY49" fmla="*/ 823913 h 1109663"/>
                  <a:gd name="connsiteX50" fmla="*/ 652463 w 1447800"/>
                  <a:gd name="connsiteY50" fmla="*/ 871538 h 1109663"/>
                  <a:gd name="connsiteX51" fmla="*/ 595313 w 1447800"/>
                  <a:gd name="connsiteY51" fmla="*/ 895350 h 1109663"/>
                  <a:gd name="connsiteX52" fmla="*/ 538163 w 1447800"/>
                  <a:gd name="connsiteY52" fmla="*/ 942975 h 1109663"/>
                  <a:gd name="connsiteX53" fmla="*/ 476250 w 1447800"/>
                  <a:gd name="connsiteY53" fmla="*/ 976313 h 1109663"/>
                  <a:gd name="connsiteX54" fmla="*/ 433388 w 1447800"/>
                  <a:gd name="connsiteY54" fmla="*/ 1000125 h 1109663"/>
                  <a:gd name="connsiteX55" fmla="*/ 385763 w 1447800"/>
                  <a:gd name="connsiteY55" fmla="*/ 1028700 h 1109663"/>
                  <a:gd name="connsiteX56" fmla="*/ 309563 w 1447800"/>
                  <a:gd name="connsiteY56" fmla="*/ 1052513 h 1109663"/>
                  <a:gd name="connsiteX57" fmla="*/ 266700 w 1447800"/>
                  <a:gd name="connsiteY57" fmla="*/ 1081088 h 1109663"/>
                  <a:gd name="connsiteX58" fmla="*/ 195263 w 1447800"/>
                  <a:gd name="connsiteY58" fmla="*/ 1109663 h 1109663"/>
                  <a:gd name="connsiteX59" fmla="*/ 119063 w 1447800"/>
                  <a:gd name="connsiteY59" fmla="*/ 1090613 h 1109663"/>
                  <a:gd name="connsiteX60" fmla="*/ 57150 w 1447800"/>
                  <a:gd name="connsiteY60" fmla="*/ 1042988 h 1109663"/>
                  <a:gd name="connsiteX61" fmla="*/ 14288 w 1447800"/>
                  <a:gd name="connsiteY61" fmla="*/ 990600 h 1109663"/>
                  <a:gd name="connsiteX62" fmla="*/ 4763 w 1447800"/>
                  <a:gd name="connsiteY62" fmla="*/ 938213 h 1109663"/>
                  <a:gd name="connsiteX63" fmla="*/ 0 w 1447800"/>
                  <a:gd name="connsiteY63" fmla="*/ 871538 h 1109663"/>
                  <a:gd name="connsiteX64" fmla="*/ 0 w 1447800"/>
                  <a:gd name="connsiteY64" fmla="*/ 800100 h 1109663"/>
                  <a:gd name="connsiteX65" fmla="*/ 9525 w 1447800"/>
                  <a:gd name="connsiteY65" fmla="*/ 719138 h 1109663"/>
                  <a:gd name="connsiteX66" fmla="*/ 9525 w 1447800"/>
                  <a:gd name="connsiteY66" fmla="*/ 638175 h 1109663"/>
                  <a:gd name="connsiteX67" fmla="*/ 9525 w 1447800"/>
                  <a:gd name="connsiteY67" fmla="*/ 566738 h 1109663"/>
                  <a:gd name="connsiteX68" fmla="*/ 33338 w 1447800"/>
                  <a:gd name="connsiteY68" fmla="*/ 495300 h 1109663"/>
                  <a:gd name="connsiteX69" fmla="*/ 42863 w 1447800"/>
                  <a:gd name="connsiteY69" fmla="*/ 433388 h 1109663"/>
                  <a:gd name="connsiteX70" fmla="*/ 42863 w 1447800"/>
                  <a:gd name="connsiteY70" fmla="*/ 361950 h 1109663"/>
                  <a:gd name="connsiteX71" fmla="*/ 66675 w 1447800"/>
                  <a:gd name="connsiteY71" fmla="*/ 290513 h 1109663"/>
                  <a:gd name="connsiteX72" fmla="*/ 85725 w 1447800"/>
                  <a:gd name="connsiteY72" fmla="*/ 219075 h 1109663"/>
                  <a:gd name="connsiteX73" fmla="*/ 114300 w 1447800"/>
                  <a:gd name="connsiteY73" fmla="*/ 176213 h 1109663"/>
                  <a:gd name="connsiteX74" fmla="*/ 157163 w 1447800"/>
                  <a:gd name="connsiteY74" fmla="*/ 119063 h 11096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</a:cxnLst>
                <a:rect l="l" t="t" r="r" b="b"/>
                <a:pathLst>
                  <a:path w="1447800" h="1109663">
                    <a:moveTo>
                      <a:pt x="157163" y="119063"/>
                    </a:moveTo>
                    <a:lnTo>
                      <a:pt x="242888" y="66675"/>
                    </a:lnTo>
                    <a:lnTo>
                      <a:pt x="290513" y="47625"/>
                    </a:lnTo>
                    <a:lnTo>
                      <a:pt x="342900" y="33338"/>
                    </a:lnTo>
                    <a:lnTo>
                      <a:pt x="419100" y="33338"/>
                    </a:lnTo>
                    <a:lnTo>
                      <a:pt x="438150" y="28575"/>
                    </a:lnTo>
                    <a:lnTo>
                      <a:pt x="500063" y="19050"/>
                    </a:lnTo>
                    <a:lnTo>
                      <a:pt x="576263" y="14288"/>
                    </a:lnTo>
                    <a:lnTo>
                      <a:pt x="619125" y="14288"/>
                    </a:lnTo>
                    <a:lnTo>
                      <a:pt x="685800" y="14288"/>
                    </a:lnTo>
                    <a:lnTo>
                      <a:pt x="738188" y="14288"/>
                    </a:lnTo>
                    <a:lnTo>
                      <a:pt x="819150" y="14288"/>
                    </a:lnTo>
                    <a:lnTo>
                      <a:pt x="866775" y="14288"/>
                    </a:lnTo>
                    <a:lnTo>
                      <a:pt x="966788" y="9525"/>
                    </a:lnTo>
                    <a:lnTo>
                      <a:pt x="1033463" y="0"/>
                    </a:lnTo>
                    <a:lnTo>
                      <a:pt x="1104900" y="4763"/>
                    </a:lnTo>
                    <a:lnTo>
                      <a:pt x="1143000" y="4763"/>
                    </a:lnTo>
                    <a:lnTo>
                      <a:pt x="1195388" y="4763"/>
                    </a:lnTo>
                    <a:lnTo>
                      <a:pt x="1195388" y="4763"/>
                    </a:lnTo>
                    <a:lnTo>
                      <a:pt x="1290638" y="9525"/>
                    </a:lnTo>
                    <a:lnTo>
                      <a:pt x="1343025" y="9525"/>
                    </a:lnTo>
                    <a:lnTo>
                      <a:pt x="1409700" y="38100"/>
                    </a:lnTo>
                    <a:lnTo>
                      <a:pt x="1443038" y="71438"/>
                    </a:lnTo>
                    <a:lnTo>
                      <a:pt x="1447800" y="142875"/>
                    </a:lnTo>
                    <a:lnTo>
                      <a:pt x="1438275" y="176213"/>
                    </a:lnTo>
                    <a:lnTo>
                      <a:pt x="1433513" y="209550"/>
                    </a:lnTo>
                    <a:lnTo>
                      <a:pt x="1423988" y="223838"/>
                    </a:lnTo>
                    <a:lnTo>
                      <a:pt x="1419225" y="252413"/>
                    </a:lnTo>
                    <a:lnTo>
                      <a:pt x="1414463" y="280988"/>
                    </a:lnTo>
                    <a:lnTo>
                      <a:pt x="1414463" y="280988"/>
                    </a:lnTo>
                    <a:lnTo>
                      <a:pt x="1385888" y="328613"/>
                    </a:lnTo>
                    <a:lnTo>
                      <a:pt x="1366838" y="352425"/>
                    </a:lnTo>
                    <a:lnTo>
                      <a:pt x="1366838" y="352425"/>
                    </a:lnTo>
                    <a:lnTo>
                      <a:pt x="1328738" y="400050"/>
                    </a:lnTo>
                    <a:lnTo>
                      <a:pt x="1300163" y="438150"/>
                    </a:lnTo>
                    <a:lnTo>
                      <a:pt x="1257300" y="466725"/>
                    </a:lnTo>
                    <a:lnTo>
                      <a:pt x="1223963" y="500063"/>
                    </a:lnTo>
                    <a:lnTo>
                      <a:pt x="1200150" y="528638"/>
                    </a:lnTo>
                    <a:lnTo>
                      <a:pt x="1176338" y="552450"/>
                    </a:lnTo>
                    <a:lnTo>
                      <a:pt x="1147763" y="561975"/>
                    </a:lnTo>
                    <a:lnTo>
                      <a:pt x="1090613" y="576263"/>
                    </a:lnTo>
                    <a:lnTo>
                      <a:pt x="995363" y="576263"/>
                    </a:lnTo>
                    <a:lnTo>
                      <a:pt x="966788" y="576263"/>
                    </a:lnTo>
                    <a:lnTo>
                      <a:pt x="923925" y="571500"/>
                    </a:lnTo>
                    <a:lnTo>
                      <a:pt x="881063" y="600075"/>
                    </a:lnTo>
                    <a:lnTo>
                      <a:pt x="881063" y="600075"/>
                    </a:lnTo>
                    <a:lnTo>
                      <a:pt x="847725" y="661988"/>
                    </a:lnTo>
                    <a:lnTo>
                      <a:pt x="804863" y="704850"/>
                    </a:lnTo>
                    <a:lnTo>
                      <a:pt x="766763" y="766763"/>
                    </a:lnTo>
                    <a:lnTo>
                      <a:pt x="714375" y="823913"/>
                    </a:lnTo>
                    <a:lnTo>
                      <a:pt x="652463" y="871538"/>
                    </a:lnTo>
                    <a:lnTo>
                      <a:pt x="595313" y="895350"/>
                    </a:lnTo>
                    <a:lnTo>
                      <a:pt x="538163" y="942975"/>
                    </a:lnTo>
                    <a:lnTo>
                      <a:pt x="476250" y="976313"/>
                    </a:lnTo>
                    <a:lnTo>
                      <a:pt x="433388" y="1000125"/>
                    </a:lnTo>
                    <a:lnTo>
                      <a:pt x="385763" y="1028700"/>
                    </a:lnTo>
                    <a:lnTo>
                      <a:pt x="309563" y="1052513"/>
                    </a:lnTo>
                    <a:lnTo>
                      <a:pt x="266700" y="1081088"/>
                    </a:lnTo>
                    <a:lnTo>
                      <a:pt x="195263" y="1109663"/>
                    </a:lnTo>
                    <a:lnTo>
                      <a:pt x="119063" y="1090613"/>
                    </a:lnTo>
                    <a:lnTo>
                      <a:pt x="57150" y="1042988"/>
                    </a:lnTo>
                    <a:lnTo>
                      <a:pt x="14288" y="990600"/>
                    </a:lnTo>
                    <a:lnTo>
                      <a:pt x="4763" y="938213"/>
                    </a:lnTo>
                    <a:lnTo>
                      <a:pt x="0" y="871538"/>
                    </a:lnTo>
                    <a:lnTo>
                      <a:pt x="0" y="800100"/>
                    </a:lnTo>
                    <a:lnTo>
                      <a:pt x="9525" y="719138"/>
                    </a:lnTo>
                    <a:lnTo>
                      <a:pt x="9525" y="638175"/>
                    </a:lnTo>
                    <a:lnTo>
                      <a:pt x="9525" y="566738"/>
                    </a:lnTo>
                    <a:lnTo>
                      <a:pt x="33338" y="495300"/>
                    </a:lnTo>
                    <a:lnTo>
                      <a:pt x="42863" y="433388"/>
                    </a:lnTo>
                    <a:lnTo>
                      <a:pt x="42863" y="361950"/>
                    </a:lnTo>
                    <a:lnTo>
                      <a:pt x="66675" y="290513"/>
                    </a:lnTo>
                    <a:lnTo>
                      <a:pt x="85725" y="219075"/>
                    </a:lnTo>
                    <a:lnTo>
                      <a:pt x="114300" y="176213"/>
                    </a:lnTo>
                    <a:lnTo>
                      <a:pt x="157163" y="119063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bg1"/>
                  </a:solidFill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7316762" y="1941164"/>
                <a:ext cx="62709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600"/>
                  <a:t>HCC</a:t>
                </a:r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917522" y="3802606"/>
              <a:ext cx="1825742" cy="1399336"/>
              <a:chOff x="1026013" y="4888968"/>
              <a:chExt cx="1825742" cy="1399336"/>
            </a:xfrm>
          </p:grpSpPr>
          <p:sp>
            <p:nvSpPr>
              <p:cNvPr id="19" name="Freeform 18"/>
              <p:cNvSpPr/>
              <p:nvPr/>
            </p:nvSpPr>
            <p:spPr>
              <a:xfrm>
                <a:off x="1026013" y="4888968"/>
                <a:ext cx="1825742" cy="1399336"/>
              </a:xfrm>
              <a:custGeom>
                <a:avLst/>
                <a:gdLst>
                  <a:gd name="connsiteX0" fmla="*/ 157163 w 1447800"/>
                  <a:gd name="connsiteY0" fmla="*/ 119063 h 1109663"/>
                  <a:gd name="connsiteX1" fmla="*/ 242888 w 1447800"/>
                  <a:gd name="connsiteY1" fmla="*/ 66675 h 1109663"/>
                  <a:gd name="connsiteX2" fmla="*/ 290513 w 1447800"/>
                  <a:gd name="connsiteY2" fmla="*/ 47625 h 1109663"/>
                  <a:gd name="connsiteX3" fmla="*/ 342900 w 1447800"/>
                  <a:gd name="connsiteY3" fmla="*/ 33338 h 1109663"/>
                  <a:gd name="connsiteX4" fmla="*/ 419100 w 1447800"/>
                  <a:gd name="connsiteY4" fmla="*/ 33338 h 1109663"/>
                  <a:gd name="connsiteX5" fmla="*/ 438150 w 1447800"/>
                  <a:gd name="connsiteY5" fmla="*/ 28575 h 1109663"/>
                  <a:gd name="connsiteX6" fmla="*/ 500063 w 1447800"/>
                  <a:gd name="connsiteY6" fmla="*/ 19050 h 1109663"/>
                  <a:gd name="connsiteX7" fmla="*/ 576263 w 1447800"/>
                  <a:gd name="connsiteY7" fmla="*/ 14288 h 1109663"/>
                  <a:gd name="connsiteX8" fmla="*/ 619125 w 1447800"/>
                  <a:gd name="connsiteY8" fmla="*/ 14288 h 1109663"/>
                  <a:gd name="connsiteX9" fmla="*/ 685800 w 1447800"/>
                  <a:gd name="connsiteY9" fmla="*/ 14288 h 1109663"/>
                  <a:gd name="connsiteX10" fmla="*/ 738188 w 1447800"/>
                  <a:gd name="connsiteY10" fmla="*/ 14288 h 1109663"/>
                  <a:gd name="connsiteX11" fmla="*/ 819150 w 1447800"/>
                  <a:gd name="connsiteY11" fmla="*/ 14288 h 1109663"/>
                  <a:gd name="connsiteX12" fmla="*/ 866775 w 1447800"/>
                  <a:gd name="connsiteY12" fmla="*/ 14288 h 1109663"/>
                  <a:gd name="connsiteX13" fmla="*/ 966788 w 1447800"/>
                  <a:gd name="connsiteY13" fmla="*/ 9525 h 1109663"/>
                  <a:gd name="connsiteX14" fmla="*/ 1033463 w 1447800"/>
                  <a:gd name="connsiteY14" fmla="*/ 0 h 1109663"/>
                  <a:gd name="connsiteX15" fmla="*/ 1104900 w 1447800"/>
                  <a:gd name="connsiteY15" fmla="*/ 4763 h 1109663"/>
                  <a:gd name="connsiteX16" fmla="*/ 1143000 w 1447800"/>
                  <a:gd name="connsiteY16" fmla="*/ 4763 h 1109663"/>
                  <a:gd name="connsiteX17" fmla="*/ 1195388 w 1447800"/>
                  <a:gd name="connsiteY17" fmla="*/ 4763 h 1109663"/>
                  <a:gd name="connsiteX18" fmla="*/ 1195388 w 1447800"/>
                  <a:gd name="connsiteY18" fmla="*/ 4763 h 1109663"/>
                  <a:gd name="connsiteX19" fmla="*/ 1290638 w 1447800"/>
                  <a:gd name="connsiteY19" fmla="*/ 9525 h 1109663"/>
                  <a:gd name="connsiteX20" fmla="*/ 1343025 w 1447800"/>
                  <a:gd name="connsiteY20" fmla="*/ 9525 h 1109663"/>
                  <a:gd name="connsiteX21" fmla="*/ 1409700 w 1447800"/>
                  <a:gd name="connsiteY21" fmla="*/ 38100 h 1109663"/>
                  <a:gd name="connsiteX22" fmla="*/ 1443038 w 1447800"/>
                  <a:gd name="connsiteY22" fmla="*/ 71438 h 1109663"/>
                  <a:gd name="connsiteX23" fmla="*/ 1447800 w 1447800"/>
                  <a:gd name="connsiteY23" fmla="*/ 142875 h 1109663"/>
                  <a:gd name="connsiteX24" fmla="*/ 1438275 w 1447800"/>
                  <a:gd name="connsiteY24" fmla="*/ 176213 h 1109663"/>
                  <a:gd name="connsiteX25" fmla="*/ 1433513 w 1447800"/>
                  <a:gd name="connsiteY25" fmla="*/ 209550 h 1109663"/>
                  <a:gd name="connsiteX26" fmla="*/ 1423988 w 1447800"/>
                  <a:gd name="connsiteY26" fmla="*/ 223838 h 1109663"/>
                  <a:gd name="connsiteX27" fmla="*/ 1419225 w 1447800"/>
                  <a:gd name="connsiteY27" fmla="*/ 252413 h 1109663"/>
                  <a:gd name="connsiteX28" fmla="*/ 1414463 w 1447800"/>
                  <a:gd name="connsiteY28" fmla="*/ 280988 h 1109663"/>
                  <a:gd name="connsiteX29" fmla="*/ 1414463 w 1447800"/>
                  <a:gd name="connsiteY29" fmla="*/ 280988 h 1109663"/>
                  <a:gd name="connsiteX30" fmla="*/ 1385888 w 1447800"/>
                  <a:gd name="connsiteY30" fmla="*/ 328613 h 1109663"/>
                  <a:gd name="connsiteX31" fmla="*/ 1366838 w 1447800"/>
                  <a:gd name="connsiteY31" fmla="*/ 352425 h 1109663"/>
                  <a:gd name="connsiteX32" fmla="*/ 1366838 w 1447800"/>
                  <a:gd name="connsiteY32" fmla="*/ 352425 h 1109663"/>
                  <a:gd name="connsiteX33" fmla="*/ 1328738 w 1447800"/>
                  <a:gd name="connsiteY33" fmla="*/ 400050 h 1109663"/>
                  <a:gd name="connsiteX34" fmla="*/ 1300163 w 1447800"/>
                  <a:gd name="connsiteY34" fmla="*/ 438150 h 1109663"/>
                  <a:gd name="connsiteX35" fmla="*/ 1257300 w 1447800"/>
                  <a:gd name="connsiteY35" fmla="*/ 466725 h 1109663"/>
                  <a:gd name="connsiteX36" fmla="*/ 1223963 w 1447800"/>
                  <a:gd name="connsiteY36" fmla="*/ 500063 h 1109663"/>
                  <a:gd name="connsiteX37" fmla="*/ 1200150 w 1447800"/>
                  <a:gd name="connsiteY37" fmla="*/ 528638 h 1109663"/>
                  <a:gd name="connsiteX38" fmla="*/ 1176338 w 1447800"/>
                  <a:gd name="connsiteY38" fmla="*/ 552450 h 1109663"/>
                  <a:gd name="connsiteX39" fmla="*/ 1147763 w 1447800"/>
                  <a:gd name="connsiteY39" fmla="*/ 561975 h 1109663"/>
                  <a:gd name="connsiteX40" fmla="*/ 1090613 w 1447800"/>
                  <a:gd name="connsiteY40" fmla="*/ 576263 h 1109663"/>
                  <a:gd name="connsiteX41" fmla="*/ 995363 w 1447800"/>
                  <a:gd name="connsiteY41" fmla="*/ 576263 h 1109663"/>
                  <a:gd name="connsiteX42" fmla="*/ 966788 w 1447800"/>
                  <a:gd name="connsiteY42" fmla="*/ 576263 h 1109663"/>
                  <a:gd name="connsiteX43" fmla="*/ 923925 w 1447800"/>
                  <a:gd name="connsiteY43" fmla="*/ 571500 h 1109663"/>
                  <a:gd name="connsiteX44" fmla="*/ 881063 w 1447800"/>
                  <a:gd name="connsiteY44" fmla="*/ 600075 h 1109663"/>
                  <a:gd name="connsiteX45" fmla="*/ 881063 w 1447800"/>
                  <a:gd name="connsiteY45" fmla="*/ 600075 h 1109663"/>
                  <a:gd name="connsiteX46" fmla="*/ 847725 w 1447800"/>
                  <a:gd name="connsiteY46" fmla="*/ 661988 h 1109663"/>
                  <a:gd name="connsiteX47" fmla="*/ 804863 w 1447800"/>
                  <a:gd name="connsiteY47" fmla="*/ 704850 h 1109663"/>
                  <a:gd name="connsiteX48" fmla="*/ 766763 w 1447800"/>
                  <a:gd name="connsiteY48" fmla="*/ 766763 h 1109663"/>
                  <a:gd name="connsiteX49" fmla="*/ 714375 w 1447800"/>
                  <a:gd name="connsiteY49" fmla="*/ 823913 h 1109663"/>
                  <a:gd name="connsiteX50" fmla="*/ 652463 w 1447800"/>
                  <a:gd name="connsiteY50" fmla="*/ 871538 h 1109663"/>
                  <a:gd name="connsiteX51" fmla="*/ 595313 w 1447800"/>
                  <a:gd name="connsiteY51" fmla="*/ 895350 h 1109663"/>
                  <a:gd name="connsiteX52" fmla="*/ 538163 w 1447800"/>
                  <a:gd name="connsiteY52" fmla="*/ 942975 h 1109663"/>
                  <a:gd name="connsiteX53" fmla="*/ 476250 w 1447800"/>
                  <a:gd name="connsiteY53" fmla="*/ 976313 h 1109663"/>
                  <a:gd name="connsiteX54" fmla="*/ 433388 w 1447800"/>
                  <a:gd name="connsiteY54" fmla="*/ 1000125 h 1109663"/>
                  <a:gd name="connsiteX55" fmla="*/ 385763 w 1447800"/>
                  <a:gd name="connsiteY55" fmla="*/ 1028700 h 1109663"/>
                  <a:gd name="connsiteX56" fmla="*/ 309563 w 1447800"/>
                  <a:gd name="connsiteY56" fmla="*/ 1052513 h 1109663"/>
                  <a:gd name="connsiteX57" fmla="*/ 266700 w 1447800"/>
                  <a:gd name="connsiteY57" fmla="*/ 1081088 h 1109663"/>
                  <a:gd name="connsiteX58" fmla="*/ 195263 w 1447800"/>
                  <a:gd name="connsiteY58" fmla="*/ 1109663 h 1109663"/>
                  <a:gd name="connsiteX59" fmla="*/ 119063 w 1447800"/>
                  <a:gd name="connsiteY59" fmla="*/ 1090613 h 1109663"/>
                  <a:gd name="connsiteX60" fmla="*/ 57150 w 1447800"/>
                  <a:gd name="connsiteY60" fmla="*/ 1042988 h 1109663"/>
                  <a:gd name="connsiteX61" fmla="*/ 14288 w 1447800"/>
                  <a:gd name="connsiteY61" fmla="*/ 990600 h 1109663"/>
                  <a:gd name="connsiteX62" fmla="*/ 4763 w 1447800"/>
                  <a:gd name="connsiteY62" fmla="*/ 938213 h 1109663"/>
                  <a:gd name="connsiteX63" fmla="*/ 0 w 1447800"/>
                  <a:gd name="connsiteY63" fmla="*/ 871538 h 1109663"/>
                  <a:gd name="connsiteX64" fmla="*/ 0 w 1447800"/>
                  <a:gd name="connsiteY64" fmla="*/ 800100 h 1109663"/>
                  <a:gd name="connsiteX65" fmla="*/ 9525 w 1447800"/>
                  <a:gd name="connsiteY65" fmla="*/ 719138 h 1109663"/>
                  <a:gd name="connsiteX66" fmla="*/ 9525 w 1447800"/>
                  <a:gd name="connsiteY66" fmla="*/ 638175 h 1109663"/>
                  <a:gd name="connsiteX67" fmla="*/ 9525 w 1447800"/>
                  <a:gd name="connsiteY67" fmla="*/ 566738 h 1109663"/>
                  <a:gd name="connsiteX68" fmla="*/ 33338 w 1447800"/>
                  <a:gd name="connsiteY68" fmla="*/ 495300 h 1109663"/>
                  <a:gd name="connsiteX69" fmla="*/ 42863 w 1447800"/>
                  <a:gd name="connsiteY69" fmla="*/ 433388 h 1109663"/>
                  <a:gd name="connsiteX70" fmla="*/ 42863 w 1447800"/>
                  <a:gd name="connsiteY70" fmla="*/ 361950 h 1109663"/>
                  <a:gd name="connsiteX71" fmla="*/ 66675 w 1447800"/>
                  <a:gd name="connsiteY71" fmla="*/ 290513 h 1109663"/>
                  <a:gd name="connsiteX72" fmla="*/ 85725 w 1447800"/>
                  <a:gd name="connsiteY72" fmla="*/ 219075 h 1109663"/>
                  <a:gd name="connsiteX73" fmla="*/ 114300 w 1447800"/>
                  <a:gd name="connsiteY73" fmla="*/ 176213 h 1109663"/>
                  <a:gd name="connsiteX74" fmla="*/ 157163 w 1447800"/>
                  <a:gd name="connsiteY74" fmla="*/ 119063 h 11096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</a:cxnLst>
                <a:rect l="l" t="t" r="r" b="b"/>
                <a:pathLst>
                  <a:path w="1447800" h="1109663">
                    <a:moveTo>
                      <a:pt x="157163" y="119063"/>
                    </a:moveTo>
                    <a:lnTo>
                      <a:pt x="242888" y="66675"/>
                    </a:lnTo>
                    <a:lnTo>
                      <a:pt x="290513" y="47625"/>
                    </a:lnTo>
                    <a:lnTo>
                      <a:pt x="342900" y="33338"/>
                    </a:lnTo>
                    <a:lnTo>
                      <a:pt x="419100" y="33338"/>
                    </a:lnTo>
                    <a:lnTo>
                      <a:pt x="438150" y="28575"/>
                    </a:lnTo>
                    <a:lnTo>
                      <a:pt x="500063" y="19050"/>
                    </a:lnTo>
                    <a:lnTo>
                      <a:pt x="576263" y="14288"/>
                    </a:lnTo>
                    <a:lnTo>
                      <a:pt x="619125" y="14288"/>
                    </a:lnTo>
                    <a:lnTo>
                      <a:pt x="685800" y="14288"/>
                    </a:lnTo>
                    <a:lnTo>
                      <a:pt x="738188" y="14288"/>
                    </a:lnTo>
                    <a:lnTo>
                      <a:pt x="819150" y="14288"/>
                    </a:lnTo>
                    <a:lnTo>
                      <a:pt x="866775" y="14288"/>
                    </a:lnTo>
                    <a:lnTo>
                      <a:pt x="966788" y="9525"/>
                    </a:lnTo>
                    <a:lnTo>
                      <a:pt x="1033463" y="0"/>
                    </a:lnTo>
                    <a:lnTo>
                      <a:pt x="1104900" y="4763"/>
                    </a:lnTo>
                    <a:lnTo>
                      <a:pt x="1143000" y="4763"/>
                    </a:lnTo>
                    <a:lnTo>
                      <a:pt x="1195388" y="4763"/>
                    </a:lnTo>
                    <a:lnTo>
                      <a:pt x="1195388" y="4763"/>
                    </a:lnTo>
                    <a:lnTo>
                      <a:pt x="1290638" y="9525"/>
                    </a:lnTo>
                    <a:lnTo>
                      <a:pt x="1343025" y="9525"/>
                    </a:lnTo>
                    <a:lnTo>
                      <a:pt x="1409700" y="38100"/>
                    </a:lnTo>
                    <a:lnTo>
                      <a:pt x="1443038" y="71438"/>
                    </a:lnTo>
                    <a:lnTo>
                      <a:pt x="1447800" y="142875"/>
                    </a:lnTo>
                    <a:lnTo>
                      <a:pt x="1438275" y="176213"/>
                    </a:lnTo>
                    <a:lnTo>
                      <a:pt x="1433513" y="209550"/>
                    </a:lnTo>
                    <a:lnTo>
                      <a:pt x="1423988" y="223838"/>
                    </a:lnTo>
                    <a:lnTo>
                      <a:pt x="1419225" y="252413"/>
                    </a:lnTo>
                    <a:lnTo>
                      <a:pt x="1414463" y="280988"/>
                    </a:lnTo>
                    <a:lnTo>
                      <a:pt x="1414463" y="280988"/>
                    </a:lnTo>
                    <a:lnTo>
                      <a:pt x="1385888" y="328613"/>
                    </a:lnTo>
                    <a:lnTo>
                      <a:pt x="1366838" y="352425"/>
                    </a:lnTo>
                    <a:lnTo>
                      <a:pt x="1366838" y="352425"/>
                    </a:lnTo>
                    <a:lnTo>
                      <a:pt x="1328738" y="400050"/>
                    </a:lnTo>
                    <a:lnTo>
                      <a:pt x="1300163" y="438150"/>
                    </a:lnTo>
                    <a:lnTo>
                      <a:pt x="1257300" y="466725"/>
                    </a:lnTo>
                    <a:lnTo>
                      <a:pt x="1223963" y="500063"/>
                    </a:lnTo>
                    <a:lnTo>
                      <a:pt x="1200150" y="528638"/>
                    </a:lnTo>
                    <a:lnTo>
                      <a:pt x="1176338" y="552450"/>
                    </a:lnTo>
                    <a:lnTo>
                      <a:pt x="1147763" y="561975"/>
                    </a:lnTo>
                    <a:lnTo>
                      <a:pt x="1090613" y="576263"/>
                    </a:lnTo>
                    <a:lnTo>
                      <a:pt x="995363" y="576263"/>
                    </a:lnTo>
                    <a:lnTo>
                      <a:pt x="966788" y="576263"/>
                    </a:lnTo>
                    <a:lnTo>
                      <a:pt x="923925" y="571500"/>
                    </a:lnTo>
                    <a:lnTo>
                      <a:pt x="881063" y="600075"/>
                    </a:lnTo>
                    <a:lnTo>
                      <a:pt x="881063" y="600075"/>
                    </a:lnTo>
                    <a:lnTo>
                      <a:pt x="847725" y="661988"/>
                    </a:lnTo>
                    <a:lnTo>
                      <a:pt x="804863" y="704850"/>
                    </a:lnTo>
                    <a:lnTo>
                      <a:pt x="766763" y="766763"/>
                    </a:lnTo>
                    <a:lnTo>
                      <a:pt x="714375" y="823913"/>
                    </a:lnTo>
                    <a:lnTo>
                      <a:pt x="652463" y="871538"/>
                    </a:lnTo>
                    <a:lnTo>
                      <a:pt x="595313" y="895350"/>
                    </a:lnTo>
                    <a:lnTo>
                      <a:pt x="538163" y="942975"/>
                    </a:lnTo>
                    <a:lnTo>
                      <a:pt x="476250" y="976313"/>
                    </a:lnTo>
                    <a:lnTo>
                      <a:pt x="433388" y="1000125"/>
                    </a:lnTo>
                    <a:lnTo>
                      <a:pt x="385763" y="1028700"/>
                    </a:lnTo>
                    <a:lnTo>
                      <a:pt x="309563" y="1052513"/>
                    </a:lnTo>
                    <a:lnTo>
                      <a:pt x="266700" y="1081088"/>
                    </a:lnTo>
                    <a:lnTo>
                      <a:pt x="195263" y="1109663"/>
                    </a:lnTo>
                    <a:lnTo>
                      <a:pt x="119063" y="1090613"/>
                    </a:lnTo>
                    <a:lnTo>
                      <a:pt x="57150" y="1042988"/>
                    </a:lnTo>
                    <a:lnTo>
                      <a:pt x="14288" y="990600"/>
                    </a:lnTo>
                    <a:lnTo>
                      <a:pt x="4763" y="938213"/>
                    </a:lnTo>
                    <a:lnTo>
                      <a:pt x="0" y="871538"/>
                    </a:lnTo>
                    <a:lnTo>
                      <a:pt x="0" y="800100"/>
                    </a:lnTo>
                    <a:lnTo>
                      <a:pt x="9525" y="719138"/>
                    </a:lnTo>
                    <a:lnTo>
                      <a:pt x="9525" y="638175"/>
                    </a:lnTo>
                    <a:lnTo>
                      <a:pt x="9525" y="566738"/>
                    </a:lnTo>
                    <a:lnTo>
                      <a:pt x="33338" y="495300"/>
                    </a:lnTo>
                    <a:lnTo>
                      <a:pt x="42863" y="433388"/>
                    </a:lnTo>
                    <a:lnTo>
                      <a:pt x="42863" y="361950"/>
                    </a:lnTo>
                    <a:lnTo>
                      <a:pt x="66675" y="290513"/>
                    </a:lnTo>
                    <a:lnTo>
                      <a:pt x="85725" y="219075"/>
                    </a:lnTo>
                    <a:lnTo>
                      <a:pt x="114300" y="176213"/>
                    </a:lnTo>
                    <a:lnTo>
                      <a:pt x="157163" y="11906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bg1"/>
                  </a:solidFill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1300913" y="5117133"/>
                <a:ext cx="78899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600"/>
                  <a:t>Death/</a:t>
                </a:r>
              </a:p>
              <a:p>
                <a:r>
                  <a:rPr lang="en-GB" sz="1600" err="1"/>
                  <a:t>LTx</a:t>
                </a:r>
                <a:endParaRPr lang="en-GB" sz="1600"/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6118648" y="3909899"/>
              <a:ext cx="1825742" cy="1399336"/>
              <a:chOff x="6971497" y="1580050"/>
              <a:chExt cx="1825742" cy="1399336"/>
            </a:xfrm>
          </p:grpSpPr>
          <p:sp>
            <p:nvSpPr>
              <p:cNvPr id="23" name="Freeform 22"/>
              <p:cNvSpPr/>
              <p:nvPr/>
            </p:nvSpPr>
            <p:spPr>
              <a:xfrm>
                <a:off x="6971497" y="1580050"/>
                <a:ext cx="1825742" cy="1399336"/>
              </a:xfrm>
              <a:custGeom>
                <a:avLst/>
                <a:gdLst>
                  <a:gd name="connsiteX0" fmla="*/ 157163 w 1447800"/>
                  <a:gd name="connsiteY0" fmla="*/ 119063 h 1109663"/>
                  <a:gd name="connsiteX1" fmla="*/ 242888 w 1447800"/>
                  <a:gd name="connsiteY1" fmla="*/ 66675 h 1109663"/>
                  <a:gd name="connsiteX2" fmla="*/ 290513 w 1447800"/>
                  <a:gd name="connsiteY2" fmla="*/ 47625 h 1109663"/>
                  <a:gd name="connsiteX3" fmla="*/ 342900 w 1447800"/>
                  <a:gd name="connsiteY3" fmla="*/ 33338 h 1109663"/>
                  <a:gd name="connsiteX4" fmla="*/ 419100 w 1447800"/>
                  <a:gd name="connsiteY4" fmla="*/ 33338 h 1109663"/>
                  <a:gd name="connsiteX5" fmla="*/ 438150 w 1447800"/>
                  <a:gd name="connsiteY5" fmla="*/ 28575 h 1109663"/>
                  <a:gd name="connsiteX6" fmla="*/ 500063 w 1447800"/>
                  <a:gd name="connsiteY6" fmla="*/ 19050 h 1109663"/>
                  <a:gd name="connsiteX7" fmla="*/ 576263 w 1447800"/>
                  <a:gd name="connsiteY7" fmla="*/ 14288 h 1109663"/>
                  <a:gd name="connsiteX8" fmla="*/ 619125 w 1447800"/>
                  <a:gd name="connsiteY8" fmla="*/ 14288 h 1109663"/>
                  <a:gd name="connsiteX9" fmla="*/ 685800 w 1447800"/>
                  <a:gd name="connsiteY9" fmla="*/ 14288 h 1109663"/>
                  <a:gd name="connsiteX10" fmla="*/ 738188 w 1447800"/>
                  <a:gd name="connsiteY10" fmla="*/ 14288 h 1109663"/>
                  <a:gd name="connsiteX11" fmla="*/ 819150 w 1447800"/>
                  <a:gd name="connsiteY11" fmla="*/ 14288 h 1109663"/>
                  <a:gd name="connsiteX12" fmla="*/ 866775 w 1447800"/>
                  <a:gd name="connsiteY12" fmla="*/ 14288 h 1109663"/>
                  <a:gd name="connsiteX13" fmla="*/ 966788 w 1447800"/>
                  <a:gd name="connsiteY13" fmla="*/ 9525 h 1109663"/>
                  <a:gd name="connsiteX14" fmla="*/ 1033463 w 1447800"/>
                  <a:gd name="connsiteY14" fmla="*/ 0 h 1109663"/>
                  <a:gd name="connsiteX15" fmla="*/ 1104900 w 1447800"/>
                  <a:gd name="connsiteY15" fmla="*/ 4763 h 1109663"/>
                  <a:gd name="connsiteX16" fmla="*/ 1143000 w 1447800"/>
                  <a:gd name="connsiteY16" fmla="*/ 4763 h 1109663"/>
                  <a:gd name="connsiteX17" fmla="*/ 1195388 w 1447800"/>
                  <a:gd name="connsiteY17" fmla="*/ 4763 h 1109663"/>
                  <a:gd name="connsiteX18" fmla="*/ 1195388 w 1447800"/>
                  <a:gd name="connsiteY18" fmla="*/ 4763 h 1109663"/>
                  <a:gd name="connsiteX19" fmla="*/ 1290638 w 1447800"/>
                  <a:gd name="connsiteY19" fmla="*/ 9525 h 1109663"/>
                  <a:gd name="connsiteX20" fmla="*/ 1343025 w 1447800"/>
                  <a:gd name="connsiteY20" fmla="*/ 9525 h 1109663"/>
                  <a:gd name="connsiteX21" fmla="*/ 1409700 w 1447800"/>
                  <a:gd name="connsiteY21" fmla="*/ 38100 h 1109663"/>
                  <a:gd name="connsiteX22" fmla="*/ 1443038 w 1447800"/>
                  <a:gd name="connsiteY22" fmla="*/ 71438 h 1109663"/>
                  <a:gd name="connsiteX23" fmla="*/ 1447800 w 1447800"/>
                  <a:gd name="connsiteY23" fmla="*/ 142875 h 1109663"/>
                  <a:gd name="connsiteX24" fmla="*/ 1438275 w 1447800"/>
                  <a:gd name="connsiteY24" fmla="*/ 176213 h 1109663"/>
                  <a:gd name="connsiteX25" fmla="*/ 1433513 w 1447800"/>
                  <a:gd name="connsiteY25" fmla="*/ 209550 h 1109663"/>
                  <a:gd name="connsiteX26" fmla="*/ 1423988 w 1447800"/>
                  <a:gd name="connsiteY26" fmla="*/ 223838 h 1109663"/>
                  <a:gd name="connsiteX27" fmla="*/ 1419225 w 1447800"/>
                  <a:gd name="connsiteY27" fmla="*/ 252413 h 1109663"/>
                  <a:gd name="connsiteX28" fmla="*/ 1414463 w 1447800"/>
                  <a:gd name="connsiteY28" fmla="*/ 280988 h 1109663"/>
                  <a:gd name="connsiteX29" fmla="*/ 1414463 w 1447800"/>
                  <a:gd name="connsiteY29" fmla="*/ 280988 h 1109663"/>
                  <a:gd name="connsiteX30" fmla="*/ 1385888 w 1447800"/>
                  <a:gd name="connsiteY30" fmla="*/ 328613 h 1109663"/>
                  <a:gd name="connsiteX31" fmla="*/ 1366838 w 1447800"/>
                  <a:gd name="connsiteY31" fmla="*/ 352425 h 1109663"/>
                  <a:gd name="connsiteX32" fmla="*/ 1366838 w 1447800"/>
                  <a:gd name="connsiteY32" fmla="*/ 352425 h 1109663"/>
                  <a:gd name="connsiteX33" fmla="*/ 1328738 w 1447800"/>
                  <a:gd name="connsiteY33" fmla="*/ 400050 h 1109663"/>
                  <a:gd name="connsiteX34" fmla="*/ 1300163 w 1447800"/>
                  <a:gd name="connsiteY34" fmla="*/ 438150 h 1109663"/>
                  <a:gd name="connsiteX35" fmla="*/ 1257300 w 1447800"/>
                  <a:gd name="connsiteY35" fmla="*/ 466725 h 1109663"/>
                  <a:gd name="connsiteX36" fmla="*/ 1223963 w 1447800"/>
                  <a:gd name="connsiteY36" fmla="*/ 500063 h 1109663"/>
                  <a:gd name="connsiteX37" fmla="*/ 1200150 w 1447800"/>
                  <a:gd name="connsiteY37" fmla="*/ 528638 h 1109663"/>
                  <a:gd name="connsiteX38" fmla="*/ 1176338 w 1447800"/>
                  <a:gd name="connsiteY38" fmla="*/ 552450 h 1109663"/>
                  <a:gd name="connsiteX39" fmla="*/ 1147763 w 1447800"/>
                  <a:gd name="connsiteY39" fmla="*/ 561975 h 1109663"/>
                  <a:gd name="connsiteX40" fmla="*/ 1090613 w 1447800"/>
                  <a:gd name="connsiteY40" fmla="*/ 576263 h 1109663"/>
                  <a:gd name="connsiteX41" fmla="*/ 995363 w 1447800"/>
                  <a:gd name="connsiteY41" fmla="*/ 576263 h 1109663"/>
                  <a:gd name="connsiteX42" fmla="*/ 966788 w 1447800"/>
                  <a:gd name="connsiteY42" fmla="*/ 576263 h 1109663"/>
                  <a:gd name="connsiteX43" fmla="*/ 923925 w 1447800"/>
                  <a:gd name="connsiteY43" fmla="*/ 571500 h 1109663"/>
                  <a:gd name="connsiteX44" fmla="*/ 881063 w 1447800"/>
                  <a:gd name="connsiteY44" fmla="*/ 600075 h 1109663"/>
                  <a:gd name="connsiteX45" fmla="*/ 881063 w 1447800"/>
                  <a:gd name="connsiteY45" fmla="*/ 600075 h 1109663"/>
                  <a:gd name="connsiteX46" fmla="*/ 847725 w 1447800"/>
                  <a:gd name="connsiteY46" fmla="*/ 661988 h 1109663"/>
                  <a:gd name="connsiteX47" fmla="*/ 804863 w 1447800"/>
                  <a:gd name="connsiteY47" fmla="*/ 704850 h 1109663"/>
                  <a:gd name="connsiteX48" fmla="*/ 766763 w 1447800"/>
                  <a:gd name="connsiteY48" fmla="*/ 766763 h 1109663"/>
                  <a:gd name="connsiteX49" fmla="*/ 714375 w 1447800"/>
                  <a:gd name="connsiteY49" fmla="*/ 823913 h 1109663"/>
                  <a:gd name="connsiteX50" fmla="*/ 652463 w 1447800"/>
                  <a:gd name="connsiteY50" fmla="*/ 871538 h 1109663"/>
                  <a:gd name="connsiteX51" fmla="*/ 595313 w 1447800"/>
                  <a:gd name="connsiteY51" fmla="*/ 895350 h 1109663"/>
                  <a:gd name="connsiteX52" fmla="*/ 538163 w 1447800"/>
                  <a:gd name="connsiteY52" fmla="*/ 942975 h 1109663"/>
                  <a:gd name="connsiteX53" fmla="*/ 476250 w 1447800"/>
                  <a:gd name="connsiteY53" fmla="*/ 976313 h 1109663"/>
                  <a:gd name="connsiteX54" fmla="*/ 433388 w 1447800"/>
                  <a:gd name="connsiteY54" fmla="*/ 1000125 h 1109663"/>
                  <a:gd name="connsiteX55" fmla="*/ 385763 w 1447800"/>
                  <a:gd name="connsiteY55" fmla="*/ 1028700 h 1109663"/>
                  <a:gd name="connsiteX56" fmla="*/ 309563 w 1447800"/>
                  <a:gd name="connsiteY56" fmla="*/ 1052513 h 1109663"/>
                  <a:gd name="connsiteX57" fmla="*/ 266700 w 1447800"/>
                  <a:gd name="connsiteY57" fmla="*/ 1081088 h 1109663"/>
                  <a:gd name="connsiteX58" fmla="*/ 195263 w 1447800"/>
                  <a:gd name="connsiteY58" fmla="*/ 1109663 h 1109663"/>
                  <a:gd name="connsiteX59" fmla="*/ 119063 w 1447800"/>
                  <a:gd name="connsiteY59" fmla="*/ 1090613 h 1109663"/>
                  <a:gd name="connsiteX60" fmla="*/ 57150 w 1447800"/>
                  <a:gd name="connsiteY60" fmla="*/ 1042988 h 1109663"/>
                  <a:gd name="connsiteX61" fmla="*/ 14288 w 1447800"/>
                  <a:gd name="connsiteY61" fmla="*/ 990600 h 1109663"/>
                  <a:gd name="connsiteX62" fmla="*/ 4763 w 1447800"/>
                  <a:gd name="connsiteY62" fmla="*/ 938213 h 1109663"/>
                  <a:gd name="connsiteX63" fmla="*/ 0 w 1447800"/>
                  <a:gd name="connsiteY63" fmla="*/ 871538 h 1109663"/>
                  <a:gd name="connsiteX64" fmla="*/ 0 w 1447800"/>
                  <a:gd name="connsiteY64" fmla="*/ 800100 h 1109663"/>
                  <a:gd name="connsiteX65" fmla="*/ 9525 w 1447800"/>
                  <a:gd name="connsiteY65" fmla="*/ 719138 h 1109663"/>
                  <a:gd name="connsiteX66" fmla="*/ 9525 w 1447800"/>
                  <a:gd name="connsiteY66" fmla="*/ 638175 h 1109663"/>
                  <a:gd name="connsiteX67" fmla="*/ 9525 w 1447800"/>
                  <a:gd name="connsiteY67" fmla="*/ 566738 h 1109663"/>
                  <a:gd name="connsiteX68" fmla="*/ 33338 w 1447800"/>
                  <a:gd name="connsiteY68" fmla="*/ 495300 h 1109663"/>
                  <a:gd name="connsiteX69" fmla="*/ 42863 w 1447800"/>
                  <a:gd name="connsiteY69" fmla="*/ 433388 h 1109663"/>
                  <a:gd name="connsiteX70" fmla="*/ 42863 w 1447800"/>
                  <a:gd name="connsiteY70" fmla="*/ 361950 h 1109663"/>
                  <a:gd name="connsiteX71" fmla="*/ 66675 w 1447800"/>
                  <a:gd name="connsiteY71" fmla="*/ 290513 h 1109663"/>
                  <a:gd name="connsiteX72" fmla="*/ 85725 w 1447800"/>
                  <a:gd name="connsiteY72" fmla="*/ 219075 h 1109663"/>
                  <a:gd name="connsiteX73" fmla="*/ 114300 w 1447800"/>
                  <a:gd name="connsiteY73" fmla="*/ 176213 h 1109663"/>
                  <a:gd name="connsiteX74" fmla="*/ 157163 w 1447800"/>
                  <a:gd name="connsiteY74" fmla="*/ 119063 h 11096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</a:cxnLst>
                <a:rect l="l" t="t" r="r" b="b"/>
                <a:pathLst>
                  <a:path w="1447800" h="1109663">
                    <a:moveTo>
                      <a:pt x="157163" y="119063"/>
                    </a:moveTo>
                    <a:lnTo>
                      <a:pt x="242888" y="66675"/>
                    </a:lnTo>
                    <a:lnTo>
                      <a:pt x="290513" y="47625"/>
                    </a:lnTo>
                    <a:lnTo>
                      <a:pt x="342900" y="33338"/>
                    </a:lnTo>
                    <a:lnTo>
                      <a:pt x="419100" y="33338"/>
                    </a:lnTo>
                    <a:lnTo>
                      <a:pt x="438150" y="28575"/>
                    </a:lnTo>
                    <a:lnTo>
                      <a:pt x="500063" y="19050"/>
                    </a:lnTo>
                    <a:lnTo>
                      <a:pt x="576263" y="14288"/>
                    </a:lnTo>
                    <a:lnTo>
                      <a:pt x="619125" y="14288"/>
                    </a:lnTo>
                    <a:lnTo>
                      <a:pt x="685800" y="14288"/>
                    </a:lnTo>
                    <a:lnTo>
                      <a:pt x="738188" y="14288"/>
                    </a:lnTo>
                    <a:lnTo>
                      <a:pt x="819150" y="14288"/>
                    </a:lnTo>
                    <a:lnTo>
                      <a:pt x="866775" y="14288"/>
                    </a:lnTo>
                    <a:lnTo>
                      <a:pt x="966788" y="9525"/>
                    </a:lnTo>
                    <a:lnTo>
                      <a:pt x="1033463" y="0"/>
                    </a:lnTo>
                    <a:lnTo>
                      <a:pt x="1104900" y="4763"/>
                    </a:lnTo>
                    <a:lnTo>
                      <a:pt x="1143000" y="4763"/>
                    </a:lnTo>
                    <a:lnTo>
                      <a:pt x="1195388" y="4763"/>
                    </a:lnTo>
                    <a:lnTo>
                      <a:pt x="1195388" y="4763"/>
                    </a:lnTo>
                    <a:lnTo>
                      <a:pt x="1290638" y="9525"/>
                    </a:lnTo>
                    <a:lnTo>
                      <a:pt x="1343025" y="9525"/>
                    </a:lnTo>
                    <a:lnTo>
                      <a:pt x="1409700" y="38100"/>
                    </a:lnTo>
                    <a:lnTo>
                      <a:pt x="1443038" y="71438"/>
                    </a:lnTo>
                    <a:lnTo>
                      <a:pt x="1447800" y="142875"/>
                    </a:lnTo>
                    <a:lnTo>
                      <a:pt x="1438275" y="176213"/>
                    </a:lnTo>
                    <a:lnTo>
                      <a:pt x="1433513" y="209550"/>
                    </a:lnTo>
                    <a:lnTo>
                      <a:pt x="1423988" y="223838"/>
                    </a:lnTo>
                    <a:lnTo>
                      <a:pt x="1419225" y="252413"/>
                    </a:lnTo>
                    <a:lnTo>
                      <a:pt x="1414463" y="280988"/>
                    </a:lnTo>
                    <a:lnTo>
                      <a:pt x="1414463" y="280988"/>
                    </a:lnTo>
                    <a:lnTo>
                      <a:pt x="1385888" y="328613"/>
                    </a:lnTo>
                    <a:lnTo>
                      <a:pt x="1366838" y="352425"/>
                    </a:lnTo>
                    <a:lnTo>
                      <a:pt x="1366838" y="352425"/>
                    </a:lnTo>
                    <a:lnTo>
                      <a:pt x="1328738" y="400050"/>
                    </a:lnTo>
                    <a:lnTo>
                      <a:pt x="1300163" y="438150"/>
                    </a:lnTo>
                    <a:lnTo>
                      <a:pt x="1257300" y="466725"/>
                    </a:lnTo>
                    <a:lnTo>
                      <a:pt x="1223963" y="500063"/>
                    </a:lnTo>
                    <a:lnTo>
                      <a:pt x="1200150" y="528638"/>
                    </a:lnTo>
                    <a:lnTo>
                      <a:pt x="1176338" y="552450"/>
                    </a:lnTo>
                    <a:lnTo>
                      <a:pt x="1147763" y="561975"/>
                    </a:lnTo>
                    <a:lnTo>
                      <a:pt x="1090613" y="576263"/>
                    </a:lnTo>
                    <a:lnTo>
                      <a:pt x="995363" y="576263"/>
                    </a:lnTo>
                    <a:lnTo>
                      <a:pt x="966788" y="576263"/>
                    </a:lnTo>
                    <a:lnTo>
                      <a:pt x="923925" y="571500"/>
                    </a:lnTo>
                    <a:lnTo>
                      <a:pt x="881063" y="600075"/>
                    </a:lnTo>
                    <a:lnTo>
                      <a:pt x="881063" y="600075"/>
                    </a:lnTo>
                    <a:lnTo>
                      <a:pt x="847725" y="661988"/>
                    </a:lnTo>
                    <a:lnTo>
                      <a:pt x="804863" y="704850"/>
                    </a:lnTo>
                    <a:lnTo>
                      <a:pt x="766763" y="766763"/>
                    </a:lnTo>
                    <a:lnTo>
                      <a:pt x="714375" y="823913"/>
                    </a:lnTo>
                    <a:lnTo>
                      <a:pt x="652463" y="871538"/>
                    </a:lnTo>
                    <a:lnTo>
                      <a:pt x="595313" y="895350"/>
                    </a:lnTo>
                    <a:lnTo>
                      <a:pt x="538163" y="942975"/>
                    </a:lnTo>
                    <a:lnTo>
                      <a:pt x="476250" y="976313"/>
                    </a:lnTo>
                    <a:lnTo>
                      <a:pt x="433388" y="1000125"/>
                    </a:lnTo>
                    <a:lnTo>
                      <a:pt x="385763" y="1028700"/>
                    </a:lnTo>
                    <a:lnTo>
                      <a:pt x="309563" y="1052513"/>
                    </a:lnTo>
                    <a:lnTo>
                      <a:pt x="266700" y="1081088"/>
                    </a:lnTo>
                    <a:lnTo>
                      <a:pt x="195263" y="1109663"/>
                    </a:lnTo>
                    <a:lnTo>
                      <a:pt x="119063" y="1090613"/>
                    </a:lnTo>
                    <a:lnTo>
                      <a:pt x="57150" y="1042988"/>
                    </a:lnTo>
                    <a:lnTo>
                      <a:pt x="14288" y="990600"/>
                    </a:lnTo>
                    <a:lnTo>
                      <a:pt x="4763" y="938213"/>
                    </a:lnTo>
                    <a:lnTo>
                      <a:pt x="0" y="871538"/>
                    </a:lnTo>
                    <a:lnTo>
                      <a:pt x="0" y="800100"/>
                    </a:lnTo>
                    <a:lnTo>
                      <a:pt x="9525" y="719138"/>
                    </a:lnTo>
                    <a:lnTo>
                      <a:pt x="9525" y="638175"/>
                    </a:lnTo>
                    <a:lnTo>
                      <a:pt x="9525" y="566738"/>
                    </a:lnTo>
                    <a:lnTo>
                      <a:pt x="33338" y="495300"/>
                    </a:lnTo>
                    <a:lnTo>
                      <a:pt x="42863" y="433388"/>
                    </a:lnTo>
                    <a:lnTo>
                      <a:pt x="42863" y="361950"/>
                    </a:lnTo>
                    <a:lnTo>
                      <a:pt x="66675" y="290513"/>
                    </a:lnTo>
                    <a:lnTo>
                      <a:pt x="85725" y="219075"/>
                    </a:lnTo>
                    <a:lnTo>
                      <a:pt x="114300" y="176213"/>
                    </a:lnTo>
                    <a:lnTo>
                      <a:pt x="157163" y="119063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bg1"/>
                  </a:solidFill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7233179" y="1887890"/>
                <a:ext cx="99257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600"/>
                  <a:t>Cirrhosis</a:t>
                </a:r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4513763" y="2844232"/>
              <a:ext cx="1825742" cy="1399336"/>
              <a:chOff x="6971497" y="1580050"/>
              <a:chExt cx="1825742" cy="1399336"/>
            </a:xfrm>
          </p:grpSpPr>
          <p:sp>
            <p:nvSpPr>
              <p:cNvPr id="26" name="Freeform 25"/>
              <p:cNvSpPr/>
              <p:nvPr/>
            </p:nvSpPr>
            <p:spPr>
              <a:xfrm>
                <a:off x="6971497" y="1580050"/>
                <a:ext cx="1825742" cy="1399336"/>
              </a:xfrm>
              <a:custGeom>
                <a:avLst/>
                <a:gdLst>
                  <a:gd name="connsiteX0" fmla="*/ 157163 w 1447800"/>
                  <a:gd name="connsiteY0" fmla="*/ 119063 h 1109663"/>
                  <a:gd name="connsiteX1" fmla="*/ 242888 w 1447800"/>
                  <a:gd name="connsiteY1" fmla="*/ 66675 h 1109663"/>
                  <a:gd name="connsiteX2" fmla="*/ 290513 w 1447800"/>
                  <a:gd name="connsiteY2" fmla="*/ 47625 h 1109663"/>
                  <a:gd name="connsiteX3" fmla="*/ 342900 w 1447800"/>
                  <a:gd name="connsiteY3" fmla="*/ 33338 h 1109663"/>
                  <a:gd name="connsiteX4" fmla="*/ 419100 w 1447800"/>
                  <a:gd name="connsiteY4" fmla="*/ 33338 h 1109663"/>
                  <a:gd name="connsiteX5" fmla="*/ 438150 w 1447800"/>
                  <a:gd name="connsiteY5" fmla="*/ 28575 h 1109663"/>
                  <a:gd name="connsiteX6" fmla="*/ 500063 w 1447800"/>
                  <a:gd name="connsiteY6" fmla="*/ 19050 h 1109663"/>
                  <a:gd name="connsiteX7" fmla="*/ 576263 w 1447800"/>
                  <a:gd name="connsiteY7" fmla="*/ 14288 h 1109663"/>
                  <a:gd name="connsiteX8" fmla="*/ 619125 w 1447800"/>
                  <a:gd name="connsiteY8" fmla="*/ 14288 h 1109663"/>
                  <a:gd name="connsiteX9" fmla="*/ 685800 w 1447800"/>
                  <a:gd name="connsiteY9" fmla="*/ 14288 h 1109663"/>
                  <a:gd name="connsiteX10" fmla="*/ 738188 w 1447800"/>
                  <a:gd name="connsiteY10" fmla="*/ 14288 h 1109663"/>
                  <a:gd name="connsiteX11" fmla="*/ 819150 w 1447800"/>
                  <a:gd name="connsiteY11" fmla="*/ 14288 h 1109663"/>
                  <a:gd name="connsiteX12" fmla="*/ 866775 w 1447800"/>
                  <a:gd name="connsiteY12" fmla="*/ 14288 h 1109663"/>
                  <a:gd name="connsiteX13" fmla="*/ 966788 w 1447800"/>
                  <a:gd name="connsiteY13" fmla="*/ 9525 h 1109663"/>
                  <a:gd name="connsiteX14" fmla="*/ 1033463 w 1447800"/>
                  <a:gd name="connsiteY14" fmla="*/ 0 h 1109663"/>
                  <a:gd name="connsiteX15" fmla="*/ 1104900 w 1447800"/>
                  <a:gd name="connsiteY15" fmla="*/ 4763 h 1109663"/>
                  <a:gd name="connsiteX16" fmla="*/ 1143000 w 1447800"/>
                  <a:gd name="connsiteY16" fmla="*/ 4763 h 1109663"/>
                  <a:gd name="connsiteX17" fmla="*/ 1195388 w 1447800"/>
                  <a:gd name="connsiteY17" fmla="*/ 4763 h 1109663"/>
                  <a:gd name="connsiteX18" fmla="*/ 1195388 w 1447800"/>
                  <a:gd name="connsiteY18" fmla="*/ 4763 h 1109663"/>
                  <a:gd name="connsiteX19" fmla="*/ 1290638 w 1447800"/>
                  <a:gd name="connsiteY19" fmla="*/ 9525 h 1109663"/>
                  <a:gd name="connsiteX20" fmla="*/ 1343025 w 1447800"/>
                  <a:gd name="connsiteY20" fmla="*/ 9525 h 1109663"/>
                  <a:gd name="connsiteX21" fmla="*/ 1409700 w 1447800"/>
                  <a:gd name="connsiteY21" fmla="*/ 38100 h 1109663"/>
                  <a:gd name="connsiteX22" fmla="*/ 1443038 w 1447800"/>
                  <a:gd name="connsiteY22" fmla="*/ 71438 h 1109663"/>
                  <a:gd name="connsiteX23" fmla="*/ 1447800 w 1447800"/>
                  <a:gd name="connsiteY23" fmla="*/ 142875 h 1109663"/>
                  <a:gd name="connsiteX24" fmla="*/ 1438275 w 1447800"/>
                  <a:gd name="connsiteY24" fmla="*/ 176213 h 1109663"/>
                  <a:gd name="connsiteX25" fmla="*/ 1433513 w 1447800"/>
                  <a:gd name="connsiteY25" fmla="*/ 209550 h 1109663"/>
                  <a:gd name="connsiteX26" fmla="*/ 1423988 w 1447800"/>
                  <a:gd name="connsiteY26" fmla="*/ 223838 h 1109663"/>
                  <a:gd name="connsiteX27" fmla="*/ 1419225 w 1447800"/>
                  <a:gd name="connsiteY27" fmla="*/ 252413 h 1109663"/>
                  <a:gd name="connsiteX28" fmla="*/ 1414463 w 1447800"/>
                  <a:gd name="connsiteY28" fmla="*/ 280988 h 1109663"/>
                  <a:gd name="connsiteX29" fmla="*/ 1414463 w 1447800"/>
                  <a:gd name="connsiteY29" fmla="*/ 280988 h 1109663"/>
                  <a:gd name="connsiteX30" fmla="*/ 1385888 w 1447800"/>
                  <a:gd name="connsiteY30" fmla="*/ 328613 h 1109663"/>
                  <a:gd name="connsiteX31" fmla="*/ 1366838 w 1447800"/>
                  <a:gd name="connsiteY31" fmla="*/ 352425 h 1109663"/>
                  <a:gd name="connsiteX32" fmla="*/ 1366838 w 1447800"/>
                  <a:gd name="connsiteY32" fmla="*/ 352425 h 1109663"/>
                  <a:gd name="connsiteX33" fmla="*/ 1328738 w 1447800"/>
                  <a:gd name="connsiteY33" fmla="*/ 400050 h 1109663"/>
                  <a:gd name="connsiteX34" fmla="*/ 1300163 w 1447800"/>
                  <a:gd name="connsiteY34" fmla="*/ 438150 h 1109663"/>
                  <a:gd name="connsiteX35" fmla="*/ 1257300 w 1447800"/>
                  <a:gd name="connsiteY35" fmla="*/ 466725 h 1109663"/>
                  <a:gd name="connsiteX36" fmla="*/ 1223963 w 1447800"/>
                  <a:gd name="connsiteY36" fmla="*/ 500063 h 1109663"/>
                  <a:gd name="connsiteX37" fmla="*/ 1200150 w 1447800"/>
                  <a:gd name="connsiteY37" fmla="*/ 528638 h 1109663"/>
                  <a:gd name="connsiteX38" fmla="*/ 1176338 w 1447800"/>
                  <a:gd name="connsiteY38" fmla="*/ 552450 h 1109663"/>
                  <a:gd name="connsiteX39" fmla="*/ 1147763 w 1447800"/>
                  <a:gd name="connsiteY39" fmla="*/ 561975 h 1109663"/>
                  <a:gd name="connsiteX40" fmla="*/ 1090613 w 1447800"/>
                  <a:gd name="connsiteY40" fmla="*/ 576263 h 1109663"/>
                  <a:gd name="connsiteX41" fmla="*/ 995363 w 1447800"/>
                  <a:gd name="connsiteY41" fmla="*/ 576263 h 1109663"/>
                  <a:gd name="connsiteX42" fmla="*/ 966788 w 1447800"/>
                  <a:gd name="connsiteY42" fmla="*/ 576263 h 1109663"/>
                  <a:gd name="connsiteX43" fmla="*/ 923925 w 1447800"/>
                  <a:gd name="connsiteY43" fmla="*/ 571500 h 1109663"/>
                  <a:gd name="connsiteX44" fmla="*/ 881063 w 1447800"/>
                  <a:gd name="connsiteY44" fmla="*/ 600075 h 1109663"/>
                  <a:gd name="connsiteX45" fmla="*/ 881063 w 1447800"/>
                  <a:gd name="connsiteY45" fmla="*/ 600075 h 1109663"/>
                  <a:gd name="connsiteX46" fmla="*/ 847725 w 1447800"/>
                  <a:gd name="connsiteY46" fmla="*/ 661988 h 1109663"/>
                  <a:gd name="connsiteX47" fmla="*/ 804863 w 1447800"/>
                  <a:gd name="connsiteY47" fmla="*/ 704850 h 1109663"/>
                  <a:gd name="connsiteX48" fmla="*/ 766763 w 1447800"/>
                  <a:gd name="connsiteY48" fmla="*/ 766763 h 1109663"/>
                  <a:gd name="connsiteX49" fmla="*/ 714375 w 1447800"/>
                  <a:gd name="connsiteY49" fmla="*/ 823913 h 1109663"/>
                  <a:gd name="connsiteX50" fmla="*/ 652463 w 1447800"/>
                  <a:gd name="connsiteY50" fmla="*/ 871538 h 1109663"/>
                  <a:gd name="connsiteX51" fmla="*/ 595313 w 1447800"/>
                  <a:gd name="connsiteY51" fmla="*/ 895350 h 1109663"/>
                  <a:gd name="connsiteX52" fmla="*/ 538163 w 1447800"/>
                  <a:gd name="connsiteY52" fmla="*/ 942975 h 1109663"/>
                  <a:gd name="connsiteX53" fmla="*/ 476250 w 1447800"/>
                  <a:gd name="connsiteY53" fmla="*/ 976313 h 1109663"/>
                  <a:gd name="connsiteX54" fmla="*/ 433388 w 1447800"/>
                  <a:gd name="connsiteY54" fmla="*/ 1000125 h 1109663"/>
                  <a:gd name="connsiteX55" fmla="*/ 385763 w 1447800"/>
                  <a:gd name="connsiteY55" fmla="*/ 1028700 h 1109663"/>
                  <a:gd name="connsiteX56" fmla="*/ 309563 w 1447800"/>
                  <a:gd name="connsiteY56" fmla="*/ 1052513 h 1109663"/>
                  <a:gd name="connsiteX57" fmla="*/ 266700 w 1447800"/>
                  <a:gd name="connsiteY57" fmla="*/ 1081088 h 1109663"/>
                  <a:gd name="connsiteX58" fmla="*/ 195263 w 1447800"/>
                  <a:gd name="connsiteY58" fmla="*/ 1109663 h 1109663"/>
                  <a:gd name="connsiteX59" fmla="*/ 119063 w 1447800"/>
                  <a:gd name="connsiteY59" fmla="*/ 1090613 h 1109663"/>
                  <a:gd name="connsiteX60" fmla="*/ 57150 w 1447800"/>
                  <a:gd name="connsiteY60" fmla="*/ 1042988 h 1109663"/>
                  <a:gd name="connsiteX61" fmla="*/ 14288 w 1447800"/>
                  <a:gd name="connsiteY61" fmla="*/ 990600 h 1109663"/>
                  <a:gd name="connsiteX62" fmla="*/ 4763 w 1447800"/>
                  <a:gd name="connsiteY62" fmla="*/ 938213 h 1109663"/>
                  <a:gd name="connsiteX63" fmla="*/ 0 w 1447800"/>
                  <a:gd name="connsiteY63" fmla="*/ 871538 h 1109663"/>
                  <a:gd name="connsiteX64" fmla="*/ 0 w 1447800"/>
                  <a:gd name="connsiteY64" fmla="*/ 800100 h 1109663"/>
                  <a:gd name="connsiteX65" fmla="*/ 9525 w 1447800"/>
                  <a:gd name="connsiteY65" fmla="*/ 719138 h 1109663"/>
                  <a:gd name="connsiteX66" fmla="*/ 9525 w 1447800"/>
                  <a:gd name="connsiteY66" fmla="*/ 638175 h 1109663"/>
                  <a:gd name="connsiteX67" fmla="*/ 9525 w 1447800"/>
                  <a:gd name="connsiteY67" fmla="*/ 566738 h 1109663"/>
                  <a:gd name="connsiteX68" fmla="*/ 33338 w 1447800"/>
                  <a:gd name="connsiteY68" fmla="*/ 495300 h 1109663"/>
                  <a:gd name="connsiteX69" fmla="*/ 42863 w 1447800"/>
                  <a:gd name="connsiteY69" fmla="*/ 433388 h 1109663"/>
                  <a:gd name="connsiteX70" fmla="*/ 42863 w 1447800"/>
                  <a:gd name="connsiteY70" fmla="*/ 361950 h 1109663"/>
                  <a:gd name="connsiteX71" fmla="*/ 66675 w 1447800"/>
                  <a:gd name="connsiteY71" fmla="*/ 290513 h 1109663"/>
                  <a:gd name="connsiteX72" fmla="*/ 85725 w 1447800"/>
                  <a:gd name="connsiteY72" fmla="*/ 219075 h 1109663"/>
                  <a:gd name="connsiteX73" fmla="*/ 114300 w 1447800"/>
                  <a:gd name="connsiteY73" fmla="*/ 176213 h 1109663"/>
                  <a:gd name="connsiteX74" fmla="*/ 157163 w 1447800"/>
                  <a:gd name="connsiteY74" fmla="*/ 119063 h 11096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</a:cxnLst>
                <a:rect l="l" t="t" r="r" b="b"/>
                <a:pathLst>
                  <a:path w="1447800" h="1109663">
                    <a:moveTo>
                      <a:pt x="157163" y="119063"/>
                    </a:moveTo>
                    <a:lnTo>
                      <a:pt x="242888" y="66675"/>
                    </a:lnTo>
                    <a:lnTo>
                      <a:pt x="290513" y="47625"/>
                    </a:lnTo>
                    <a:lnTo>
                      <a:pt x="342900" y="33338"/>
                    </a:lnTo>
                    <a:lnTo>
                      <a:pt x="419100" y="33338"/>
                    </a:lnTo>
                    <a:lnTo>
                      <a:pt x="438150" y="28575"/>
                    </a:lnTo>
                    <a:lnTo>
                      <a:pt x="500063" y="19050"/>
                    </a:lnTo>
                    <a:lnTo>
                      <a:pt x="576263" y="14288"/>
                    </a:lnTo>
                    <a:lnTo>
                      <a:pt x="619125" y="14288"/>
                    </a:lnTo>
                    <a:lnTo>
                      <a:pt x="685800" y="14288"/>
                    </a:lnTo>
                    <a:lnTo>
                      <a:pt x="738188" y="14288"/>
                    </a:lnTo>
                    <a:lnTo>
                      <a:pt x="819150" y="14288"/>
                    </a:lnTo>
                    <a:lnTo>
                      <a:pt x="866775" y="14288"/>
                    </a:lnTo>
                    <a:lnTo>
                      <a:pt x="966788" y="9525"/>
                    </a:lnTo>
                    <a:lnTo>
                      <a:pt x="1033463" y="0"/>
                    </a:lnTo>
                    <a:lnTo>
                      <a:pt x="1104900" y="4763"/>
                    </a:lnTo>
                    <a:lnTo>
                      <a:pt x="1143000" y="4763"/>
                    </a:lnTo>
                    <a:lnTo>
                      <a:pt x="1195388" y="4763"/>
                    </a:lnTo>
                    <a:lnTo>
                      <a:pt x="1195388" y="4763"/>
                    </a:lnTo>
                    <a:lnTo>
                      <a:pt x="1290638" y="9525"/>
                    </a:lnTo>
                    <a:lnTo>
                      <a:pt x="1343025" y="9525"/>
                    </a:lnTo>
                    <a:lnTo>
                      <a:pt x="1409700" y="38100"/>
                    </a:lnTo>
                    <a:lnTo>
                      <a:pt x="1443038" y="71438"/>
                    </a:lnTo>
                    <a:lnTo>
                      <a:pt x="1447800" y="142875"/>
                    </a:lnTo>
                    <a:lnTo>
                      <a:pt x="1438275" y="176213"/>
                    </a:lnTo>
                    <a:lnTo>
                      <a:pt x="1433513" y="209550"/>
                    </a:lnTo>
                    <a:lnTo>
                      <a:pt x="1423988" y="223838"/>
                    </a:lnTo>
                    <a:lnTo>
                      <a:pt x="1419225" y="252413"/>
                    </a:lnTo>
                    <a:lnTo>
                      <a:pt x="1414463" y="280988"/>
                    </a:lnTo>
                    <a:lnTo>
                      <a:pt x="1414463" y="280988"/>
                    </a:lnTo>
                    <a:lnTo>
                      <a:pt x="1385888" y="328613"/>
                    </a:lnTo>
                    <a:lnTo>
                      <a:pt x="1366838" y="352425"/>
                    </a:lnTo>
                    <a:lnTo>
                      <a:pt x="1366838" y="352425"/>
                    </a:lnTo>
                    <a:lnTo>
                      <a:pt x="1328738" y="400050"/>
                    </a:lnTo>
                    <a:lnTo>
                      <a:pt x="1300163" y="438150"/>
                    </a:lnTo>
                    <a:lnTo>
                      <a:pt x="1257300" y="466725"/>
                    </a:lnTo>
                    <a:lnTo>
                      <a:pt x="1223963" y="500063"/>
                    </a:lnTo>
                    <a:lnTo>
                      <a:pt x="1200150" y="528638"/>
                    </a:lnTo>
                    <a:lnTo>
                      <a:pt x="1176338" y="552450"/>
                    </a:lnTo>
                    <a:lnTo>
                      <a:pt x="1147763" y="561975"/>
                    </a:lnTo>
                    <a:lnTo>
                      <a:pt x="1090613" y="576263"/>
                    </a:lnTo>
                    <a:lnTo>
                      <a:pt x="995363" y="576263"/>
                    </a:lnTo>
                    <a:lnTo>
                      <a:pt x="966788" y="576263"/>
                    </a:lnTo>
                    <a:lnTo>
                      <a:pt x="923925" y="571500"/>
                    </a:lnTo>
                    <a:lnTo>
                      <a:pt x="881063" y="600075"/>
                    </a:lnTo>
                    <a:lnTo>
                      <a:pt x="881063" y="600075"/>
                    </a:lnTo>
                    <a:lnTo>
                      <a:pt x="847725" y="661988"/>
                    </a:lnTo>
                    <a:lnTo>
                      <a:pt x="804863" y="704850"/>
                    </a:lnTo>
                    <a:lnTo>
                      <a:pt x="766763" y="766763"/>
                    </a:lnTo>
                    <a:lnTo>
                      <a:pt x="714375" y="823913"/>
                    </a:lnTo>
                    <a:lnTo>
                      <a:pt x="652463" y="871538"/>
                    </a:lnTo>
                    <a:lnTo>
                      <a:pt x="595313" y="895350"/>
                    </a:lnTo>
                    <a:lnTo>
                      <a:pt x="538163" y="942975"/>
                    </a:lnTo>
                    <a:lnTo>
                      <a:pt x="476250" y="976313"/>
                    </a:lnTo>
                    <a:lnTo>
                      <a:pt x="433388" y="1000125"/>
                    </a:lnTo>
                    <a:lnTo>
                      <a:pt x="385763" y="1028700"/>
                    </a:lnTo>
                    <a:lnTo>
                      <a:pt x="309563" y="1052513"/>
                    </a:lnTo>
                    <a:lnTo>
                      <a:pt x="266700" y="1081088"/>
                    </a:lnTo>
                    <a:lnTo>
                      <a:pt x="195263" y="1109663"/>
                    </a:lnTo>
                    <a:lnTo>
                      <a:pt x="119063" y="1090613"/>
                    </a:lnTo>
                    <a:lnTo>
                      <a:pt x="57150" y="1042988"/>
                    </a:lnTo>
                    <a:lnTo>
                      <a:pt x="14288" y="990600"/>
                    </a:lnTo>
                    <a:lnTo>
                      <a:pt x="4763" y="938213"/>
                    </a:lnTo>
                    <a:lnTo>
                      <a:pt x="0" y="871538"/>
                    </a:lnTo>
                    <a:lnTo>
                      <a:pt x="0" y="800100"/>
                    </a:lnTo>
                    <a:lnTo>
                      <a:pt x="9525" y="719138"/>
                    </a:lnTo>
                    <a:lnTo>
                      <a:pt x="9525" y="638175"/>
                    </a:lnTo>
                    <a:lnTo>
                      <a:pt x="9525" y="566738"/>
                    </a:lnTo>
                    <a:lnTo>
                      <a:pt x="33338" y="495300"/>
                    </a:lnTo>
                    <a:lnTo>
                      <a:pt x="42863" y="433388"/>
                    </a:lnTo>
                    <a:lnTo>
                      <a:pt x="42863" y="361950"/>
                    </a:lnTo>
                    <a:lnTo>
                      <a:pt x="66675" y="290513"/>
                    </a:lnTo>
                    <a:lnTo>
                      <a:pt x="85725" y="219075"/>
                    </a:lnTo>
                    <a:lnTo>
                      <a:pt x="114300" y="176213"/>
                    </a:lnTo>
                    <a:lnTo>
                      <a:pt x="157163" y="119063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bg1"/>
                  </a:solidFill>
                </a:endParaRP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7188479" y="1707427"/>
                <a:ext cx="1095172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600"/>
                  <a:t>Advanced</a:t>
                </a:r>
                <a:endParaRPr lang="en-GB" sz="1600">
                  <a:sym typeface="Symbol" panose="05050102010706020507" pitchFamily="18" charset="2"/>
                </a:endParaRPr>
              </a:p>
              <a:p>
                <a:r>
                  <a:rPr lang="en-GB" sz="1600">
                    <a:sym typeface="Symbol" panose="05050102010706020507" pitchFamily="18" charset="2"/>
                  </a:rPr>
                  <a:t>F3</a:t>
                </a:r>
              </a:p>
              <a:p>
                <a:r>
                  <a:rPr lang="en-GB" sz="1600">
                    <a:sym typeface="Symbol" panose="05050102010706020507" pitchFamily="18" charset="2"/>
                  </a:rPr>
                  <a:t>fibrosis</a:t>
                </a:r>
                <a:endParaRPr lang="en-GB" sz="1600"/>
              </a:p>
            </p:txBody>
          </p:sp>
        </p:grpSp>
        <p:cxnSp>
          <p:nvCxnSpPr>
            <p:cNvPr id="11" name="Straight Arrow Connector 10"/>
            <p:cNvCxnSpPr/>
            <p:nvPr/>
          </p:nvCxnSpPr>
          <p:spPr>
            <a:xfrm>
              <a:off x="2268146" y="2001489"/>
              <a:ext cx="670614" cy="288256"/>
            </a:xfrm>
            <a:prstGeom prst="straightConnector1">
              <a:avLst/>
            </a:prstGeom>
            <a:ln w="3810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1792805" y="2158086"/>
              <a:ext cx="93487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/>
                <a:t>12</a:t>
              </a:r>
              <a:r>
                <a:rPr lang="en-GB" sz="1600">
                  <a:sym typeface="Symbol" panose="05050102010706020507" pitchFamily="18" charset="2"/>
                </a:rPr>
                <a:t>40%</a:t>
              </a:r>
              <a:endParaRPr lang="en-GB" sz="1600"/>
            </a:p>
          </p:txBody>
        </p:sp>
        <p:cxnSp>
          <p:nvCxnSpPr>
            <p:cNvPr id="33" name="Straight Arrow Connector 32"/>
            <p:cNvCxnSpPr/>
            <p:nvPr/>
          </p:nvCxnSpPr>
          <p:spPr>
            <a:xfrm>
              <a:off x="4015599" y="2782013"/>
              <a:ext cx="490842" cy="190075"/>
            </a:xfrm>
            <a:prstGeom prst="straightConnector1">
              <a:avLst/>
            </a:prstGeom>
            <a:ln w="3810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3685382" y="2963572"/>
              <a:ext cx="82105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>
                  <a:sym typeface="Symbol" panose="05050102010706020507" pitchFamily="18" charset="2"/>
                </a:rPr>
                <a:t>510%</a:t>
              </a:r>
              <a:endParaRPr lang="en-GB" sz="1600"/>
            </a:p>
          </p:txBody>
        </p:sp>
        <p:cxnSp>
          <p:nvCxnSpPr>
            <p:cNvPr id="37" name="Straight Arrow Connector 36"/>
            <p:cNvCxnSpPr/>
            <p:nvPr/>
          </p:nvCxnSpPr>
          <p:spPr>
            <a:xfrm>
              <a:off x="6042899" y="3648815"/>
              <a:ext cx="519128" cy="267904"/>
            </a:xfrm>
            <a:prstGeom prst="straightConnector1">
              <a:avLst/>
            </a:prstGeom>
            <a:ln w="3810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5512083" y="3772699"/>
              <a:ext cx="82105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>
                  <a:sym typeface="Symbol" panose="05050102010706020507" pitchFamily="18" charset="2"/>
                </a:rPr>
                <a:t>050%</a:t>
              </a:r>
              <a:endParaRPr lang="en-GB" sz="160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5098890" y="1556792"/>
              <a:ext cx="48122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>
                  <a:sym typeface="Symbol" panose="05050102010706020507" pitchFamily="18" charset="2"/>
                </a:rPr>
                <a:t>8%</a:t>
              </a:r>
              <a:endParaRPr lang="en-GB" sz="1600"/>
            </a:p>
          </p:txBody>
        </p:sp>
        <p:cxnSp>
          <p:nvCxnSpPr>
            <p:cNvPr id="50" name="Elbow Connector 49"/>
            <p:cNvCxnSpPr>
              <a:stCxn id="9" idx="24"/>
              <a:endCxn id="46" idx="0"/>
            </p:cNvCxnSpPr>
            <p:nvPr/>
          </p:nvCxnSpPr>
          <p:spPr>
            <a:xfrm>
              <a:off x="2731253" y="1417076"/>
              <a:ext cx="2608248" cy="139716"/>
            </a:xfrm>
            <a:prstGeom prst="bentConnector2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>
              <a:stCxn id="46" idx="2"/>
            </p:cNvCxnSpPr>
            <p:nvPr/>
          </p:nvCxnSpPr>
          <p:spPr>
            <a:xfrm>
              <a:off x="5339501" y="1895346"/>
              <a:ext cx="0" cy="88666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Box 52"/>
            <p:cNvSpPr txBox="1"/>
            <p:nvPr/>
          </p:nvSpPr>
          <p:spPr>
            <a:xfrm>
              <a:off x="7092280" y="2708920"/>
              <a:ext cx="59503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>
                  <a:sym typeface="Symbol" panose="05050102010706020507" pitchFamily="18" charset="2"/>
                </a:rPr>
                <a:t>13%</a:t>
              </a:r>
              <a:endParaRPr lang="en-GB" sz="1600"/>
            </a:p>
          </p:txBody>
        </p:sp>
        <p:cxnSp>
          <p:nvCxnSpPr>
            <p:cNvPr id="54" name="Elbow Connector 53"/>
            <p:cNvCxnSpPr>
              <a:endCxn id="53" idx="0"/>
            </p:cNvCxnSpPr>
            <p:nvPr/>
          </p:nvCxnSpPr>
          <p:spPr>
            <a:xfrm>
              <a:off x="4714516" y="1985405"/>
              <a:ext cx="2675282" cy="723515"/>
            </a:xfrm>
            <a:prstGeom prst="bentConnector2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>
              <a:stCxn id="53" idx="2"/>
            </p:cNvCxnSpPr>
            <p:nvPr/>
          </p:nvCxnSpPr>
          <p:spPr>
            <a:xfrm flipH="1">
              <a:off x="7389797" y="3047474"/>
              <a:ext cx="1" cy="75513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>
              <a:stCxn id="23" idx="65"/>
            </p:cNvCxnSpPr>
            <p:nvPr/>
          </p:nvCxnSpPr>
          <p:spPr>
            <a:xfrm flipH="1">
              <a:off x="1981421" y="4816765"/>
              <a:ext cx="4149238" cy="220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Box 60"/>
            <p:cNvSpPr txBox="1"/>
            <p:nvPr/>
          </p:nvSpPr>
          <p:spPr>
            <a:xfrm>
              <a:off x="2519836" y="4851101"/>
              <a:ext cx="93487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>
                  <a:sym typeface="Symbol" panose="05050102010706020507" pitchFamily="18" charset="2"/>
                </a:rPr>
                <a:t>2550%</a:t>
              </a:r>
              <a:endParaRPr lang="en-GB" sz="1600"/>
            </a:p>
          </p:txBody>
        </p:sp>
        <p:cxnSp>
          <p:nvCxnSpPr>
            <p:cNvPr id="72" name="Straight Arrow Connector 71"/>
            <p:cNvCxnSpPr>
              <a:stCxn id="13" idx="59"/>
            </p:cNvCxnSpPr>
            <p:nvPr/>
          </p:nvCxnSpPr>
          <p:spPr>
            <a:xfrm flipH="1">
              <a:off x="2737711" y="3239569"/>
              <a:ext cx="321080" cy="50867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TextBox 72"/>
            <p:cNvSpPr txBox="1"/>
            <p:nvPr/>
          </p:nvSpPr>
          <p:spPr>
            <a:xfrm>
              <a:off x="2260240" y="3165148"/>
              <a:ext cx="59503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>
                  <a:sym typeface="Symbol" panose="05050102010706020507" pitchFamily="18" charset="2"/>
                </a:rPr>
                <a:t>14%</a:t>
              </a:r>
              <a:endParaRPr lang="en-GB" sz="1600" dirty="0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4168277" y="4387016"/>
              <a:ext cx="59503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>
                  <a:sym typeface="Symbol" panose="05050102010706020507" pitchFamily="18" charset="2"/>
                </a:rPr>
                <a:t>25%</a:t>
              </a:r>
              <a:endParaRPr lang="en-GB" sz="1600"/>
            </a:p>
          </p:txBody>
        </p:sp>
        <p:cxnSp>
          <p:nvCxnSpPr>
            <p:cNvPr id="78" name="Straight Connector 77"/>
            <p:cNvCxnSpPr/>
            <p:nvPr/>
          </p:nvCxnSpPr>
          <p:spPr>
            <a:xfrm>
              <a:off x="4738690" y="4286311"/>
              <a:ext cx="0" cy="51585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>
              <a:off x="4152247" y="4816765"/>
              <a:ext cx="0" cy="3161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TextBox 91"/>
            <p:cNvSpPr txBox="1"/>
            <p:nvPr/>
          </p:nvSpPr>
          <p:spPr>
            <a:xfrm>
              <a:off x="4176040" y="4821736"/>
              <a:ext cx="59503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>
                  <a:sym typeface="Symbol" panose="05050102010706020507" pitchFamily="18" charset="2"/>
                </a:rPr>
                <a:t>7%</a:t>
              </a:r>
              <a:endParaRPr lang="en-GB" sz="1600"/>
            </a:p>
          </p:txBody>
        </p:sp>
      </p:grpSp>
      <p:pic>
        <p:nvPicPr>
          <p:cNvPr id="44" name="Picture 43">
            <a:hlinkClick r:id="" action="ppaction://noaction"/>
            <a:extLst>
              <a:ext uri="{FF2B5EF4-FFF2-40B4-BE49-F238E27FC236}">
                <a16:creationId xmlns:a16="http://schemas.microsoft.com/office/drawing/2014/main" id="{48A33CF0-D173-4889-8CBD-1671ADBCEE9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888" t="1478" r="8310" b="16517"/>
          <a:stretch/>
        </p:blipFill>
        <p:spPr>
          <a:xfrm>
            <a:off x="11365347" y="436613"/>
            <a:ext cx="381237" cy="377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1663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3">
            <a:extLst>
              <a:ext uri="{FF2B5EF4-FFF2-40B4-BE49-F238E27FC236}">
                <a16:creationId xmlns:a16="http://schemas.microsoft.com/office/drawing/2014/main" id="{E648148C-BF23-49F1-B9C6-49B0108E5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563" y="1196975"/>
            <a:ext cx="11166475" cy="1143000"/>
          </a:xfrm>
        </p:spPr>
        <p:txBody>
          <a:bodyPr/>
          <a:lstStyle/>
          <a:p>
            <a:r>
              <a:rPr lang="en-GB" altLang="en-US" dirty="0"/>
              <a:t>Management of MASLD</a:t>
            </a:r>
            <a:endParaRPr altLang="en-US" dirty="0"/>
          </a:p>
        </p:txBody>
      </p:sp>
      <p:sp>
        <p:nvSpPr>
          <p:cNvPr id="9219" name="Content Placeholder 4">
            <a:extLst>
              <a:ext uri="{FF2B5EF4-FFF2-40B4-BE49-F238E27FC236}">
                <a16:creationId xmlns:a16="http://schemas.microsoft.com/office/drawing/2014/main" id="{BBC81648-5C5D-499F-B89C-5EBCA1FAD7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377" y="2204865"/>
            <a:ext cx="11377662" cy="4392786"/>
          </a:xfrm>
        </p:spPr>
        <p:txBody>
          <a:bodyPr/>
          <a:lstStyle/>
          <a:p>
            <a:r>
              <a:rPr lang="en-US" altLang="en-US" dirty="0"/>
              <a:t>Lifestyle changes</a:t>
            </a:r>
          </a:p>
          <a:p>
            <a:r>
              <a:rPr lang="en-US" altLang="en-US" dirty="0"/>
              <a:t>Optimization of risk factors</a:t>
            </a:r>
          </a:p>
          <a:p>
            <a:r>
              <a:rPr lang="en-US" altLang="en-US" dirty="0"/>
              <a:t>Advice re: alcohol</a:t>
            </a:r>
          </a:p>
          <a:p>
            <a:r>
              <a:rPr lang="en-US" altLang="en-US" dirty="0"/>
              <a:t>Consider referral to Tier II weight loss </a:t>
            </a:r>
            <a:r>
              <a:rPr lang="en-US" altLang="en-US" dirty="0" err="1"/>
              <a:t>programmes</a:t>
            </a:r>
            <a:endParaRPr lang="en-US" altLang="en-US" dirty="0"/>
          </a:p>
          <a:p>
            <a:r>
              <a:rPr lang="en-US" altLang="en-US" dirty="0"/>
              <a:t>NO PHARMACOTHERAPY CURRENTLY LICENSED</a:t>
            </a:r>
          </a:p>
          <a:p>
            <a:pPr lvl="2"/>
            <a:r>
              <a:rPr lang="en-US" altLang="en-US" dirty="0"/>
              <a:t>GLP-1 Agonists </a:t>
            </a:r>
          </a:p>
          <a:p>
            <a:pPr lvl="2"/>
            <a:r>
              <a:rPr lang="en-US" altLang="en-US" dirty="0"/>
              <a:t>Pioglitazones</a:t>
            </a:r>
          </a:p>
          <a:p>
            <a:pPr lvl="2"/>
            <a:r>
              <a:rPr lang="en-US" altLang="en-US" dirty="0"/>
              <a:t>Vitamin 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59758-EF91-49D6-8012-63BBB95D60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Haemochromatosis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C7ABAE-046C-4A4D-BFD2-4F782D67EB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Raised transferrin saturation is needed for diagnosis</a:t>
            </a:r>
          </a:p>
          <a:p>
            <a:r>
              <a:rPr lang="en-GB" dirty="0"/>
              <a:t>Autosomal recessive for C282y</a:t>
            </a:r>
          </a:p>
          <a:p>
            <a:r>
              <a:rPr lang="en-GB" dirty="0"/>
              <a:t>Elevated ferritin should prompt full iron profile</a:t>
            </a:r>
          </a:p>
          <a:p>
            <a:r>
              <a:rPr lang="en-GB" dirty="0"/>
              <a:t>Ferritin is an acute phase reactant</a:t>
            </a:r>
          </a:p>
          <a:p>
            <a:r>
              <a:rPr lang="en-GB" dirty="0"/>
              <a:t>Is commonly elevated in MASLD, Alcohol excess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701081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A8C99A-B656-4ACE-819C-5DDDCF240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Alcohol related Liver Disease </a:t>
            </a:r>
            <a:r>
              <a:rPr lang="en-GB" dirty="0" err="1"/>
              <a:t>ArLD</a:t>
            </a:r>
            <a:endParaRPr lang="en-GB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70335F9-FB69-452D-9F19-4D9E005E56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9861" y="2355666"/>
            <a:ext cx="10394063" cy="4075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510621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A17C8-62E1-479A-B05A-B86870A2F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DAB0202-A348-4BCB-8004-FF0ED9F530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19536" y="692696"/>
            <a:ext cx="7040328" cy="510630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3BB0F5B-E53A-464D-9C73-B78C376B91A7}"/>
              </a:ext>
            </a:extLst>
          </p:cNvPr>
          <p:cNvSpPr txBox="1"/>
          <p:nvPr/>
        </p:nvSpPr>
        <p:spPr>
          <a:xfrm>
            <a:off x="1127448" y="5798998"/>
            <a:ext cx="89261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</a:rPr>
              <a:t>REFER IF FIB4.1.30 OR ANYONE WHO IS CLASSED AS HARMFUL DRINKER</a:t>
            </a:r>
          </a:p>
        </p:txBody>
      </p:sp>
    </p:spTree>
    <p:extLst>
      <p:ext uri="{BB962C8B-B14F-4D97-AF65-F5344CB8AC3E}">
        <p14:creationId xmlns:p14="http://schemas.microsoft.com/office/powerpoint/2010/main" val="570788447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9F6BC1-EF85-41C1-861E-E4900E64AB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Viral Hepatitis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D4AC63-31F6-4026-AFEC-AE6B6BE3C3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3200" dirty="0"/>
              <a:t>Hepatitis B</a:t>
            </a:r>
          </a:p>
          <a:p>
            <a:pPr lvl="2"/>
            <a:r>
              <a:rPr lang="en-GB" sz="2800" dirty="0"/>
              <a:t>After acute infection ~90% spontaneous resolution</a:t>
            </a:r>
          </a:p>
          <a:p>
            <a:pPr lvl="2"/>
            <a:r>
              <a:rPr lang="en-GB" sz="2800" dirty="0"/>
              <a:t>~9% remain Hepatitis B surface antigen positive</a:t>
            </a:r>
          </a:p>
          <a:p>
            <a:pPr lvl="2"/>
            <a:r>
              <a:rPr lang="en-GB" sz="2800" dirty="0"/>
              <a:t>Will need long-term follow up in Secondary care</a:t>
            </a:r>
          </a:p>
          <a:p>
            <a:pPr lvl="2"/>
            <a:r>
              <a:rPr lang="en-GB" sz="2800" dirty="0"/>
              <a:t>Core antibody remains positive for the rest of lifetime</a:t>
            </a:r>
          </a:p>
          <a:p>
            <a:pPr lvl="2"/>
            <a:r>
              <a:rPr lang="en-GB" sz="2800" dirty="0"/>
              <a:t>No follow up needed</a:t>
            </a:r>
          </a:p>
        </p:txBody>
      </p:sp>
    </p:spTree>
    <p:extLst>
      <p:ext uri="{BB962C8B-B14F-4D97-AF65-F5344CB8AC3E}">
        <p14:creationId xmlns:p14="http://schemas.microsoft.com/office/powerpoint/2010/main" val="62911933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D0F3BD-7746-48D7-865D-1798C5261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Viral Hepatitis contd..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5CE85A-4C59-4A68-9CA5-03892EE12B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3200" dirty="0"/>
              <a:t>Hepatitis C</a:t>
            </a:r>
          </a:p>
          <a:p>
            <a:pPr lvl="2"/>
            <a:r>
              <a:rPr lang="en-GB" sz="2800" dirty="0"/>
              <a:t>Risk factors include IVDU (past or present)</a:t>
            </a:r>
          </a:p>
          <a:p>
            <a:pPr lvl="2"/>
            <a:r>
              <a:rPr lang="en-GB" sz="2800" dirty="0"/>
              <a:t>Screening test Hepatitis C antibody</a:t>
            </a:r>
          </a:p>
          <a:p>
            <a:pPr lvl="2"/>
            <a:r>
              <a:rPr lang="en-GB" sz="2800" dirty="0"/>
              <a:t>If positive, HCV RNA is needed to determine if active infection</a:t>
            </a:r>
          </a:p>
          <a:p>
            <a:pPr lvl="2"/>
            <a:r>
              <a:rPr lang="en-GB" sz="2800" dirty="0"/>
              <a:t>Hep C antibody positive for the rest of their life</a:t>
            </a:r>
          </a:p>
        </p:txBody>
      </p:sp>
    </p:spTree>
    <p:extLst>
      <p:ext uri="{BB962C8B-B14F-4D97-AF65-F5344CB8AC3E}">
        <p14:creationId xmlns:p14="http://schemas.microsoft.com/office/powerpoint/2010/main" val="483581544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06833-CE7B-4AA4-9429-3D4F419FC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Autoimmune liver disease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C03489-4544-4C17-97FA-CFAC85EECC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9861" y="2492896"/>
            <a:ext cx="11166779" cy="2025353"/>
          </a:xfrm>
        </p:spPr>
        <p:txBody>
          <a:bodyPr/>
          <a:lstStyle/>
          <a:p>
            <a:r>
              <a:rPr lang="en-GB" dirty="0"/>
              <a:t>Autoimmune hepatitis			</a:t>
            </a:r>
          </a:p>
          <a:p>
            <a:pPr lvl="2"/>
            <a:r>
              <a:rPr lang="en-GB" dirty="0"/>
              <a:t>ANA, ASMA, Raised IgG</a:t>
            </a:r>
          </a:p>
          <a:p>
            <a:pPr lvl="2"/>
            <a:r>
              <a:rPr lang="en-GB" dirty="0"/>
              <a:t>70-80% are women</a:t>
            </a:r>
          </a:p>
          <a:p>
            <a:pPr lvl="2"/>
            <a:r>
              <a:rPr lang="en-GB" dirty="0"/>
              <a:t>Rarely can present with decompensation </a:t>
            </a:r>
          </a:p>
          <a:p>
            <a:pPr lvl="2"/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B745D5-AAE3-43E3-B912-10820E03C7C9}"/>
              </a:ext>
            </a:extLst>
          </p:cNvPr>
          <p:cNvSpPr txBox="1"/>
          <p:nvPr/>
        </p:nvSpPr>
        <p:spPr>
          <a:xfrm>
            <a:off x="689861" y="4522475"/>
            <a:ext cx="9417963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>
                <a:latin typeface="+mn-lt"/>
              </a:rPr>
              <a:t>Primary Biliary </a:t>
            </a:r>
            <a:r>
              <a:rPr lang="en-GB" sz="2800" dirty="0">
                <a:solidFill>
                  <a:srgbClr val="00B050"/>
                </a:solidFill>
                <a:latin typeface="+mn-lt"/>
              </a:rPr>
              <a:t>CHOLANGITIS</a:t>
            </a:r>
            <a:r>
              <a:rPr lang="en-GB" sz="2800" dirty="0">
                <a:latin typeface="+mn-lt"/>
              </a:rPr>
              <a:t> and NOT </a:t>
            </a:r>
            <a:r>
              <a:rPr lang="en-GB" sz="2800" dirty="0">
                <a:solidFill>
                  <a:srgbClr val="FF0000"/>
                </a:solidFill>
                <a:latin typeface="+mn-lt"/>
              </a:rPr>
              <a:t>CIRRHOSIS</a:t>
            </a:r>
            <a:r>
              <a:rPr lang="en-GB" sz="2800" dirty="0"/>
              <a:t>	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/>
              <a:t>Anti mitochondrial antibody positive with M2 pattern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/>
              <a:t>IgM raised</a:t>
            </a:r>
          </a:p>
        </p:txBody>
      </p:sp>
    </p:spTree>
    <p:extLst>
      <p:ext uri="{BB962C8B-B14F-4D97-AF65-F5344CB8AC3E}">
        <p14:creationId xmlns:p14="http://schemas.microsoft.com/office/powerpoint/2010/main" val="2800282331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A3590A-EB8D-41E3-AD59-5266BBB248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Services provided in Hepatology at BHNFT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5759E7-5507-4AA6-9CD3-BABBE79052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Two full-time Liver Consultants</a:t>
            </a:r>
          </a:p>
          <a:p>
            <a:r>
              <a:rPr lang="en-GB" dirty="0"/>
              <a:t>Four doctor-led clinics/week</a:t>
            </a:r>
          </a:p>
          <a:p>
            <a:r>
              <a:rPr lang="en-GB" dirty="0"/>
              <a:t>Dedicated Hepatology A&amp;G and Referral pathways</a:t>
            </a:r>
          </a:p>
          <a:p>
            <a:r>
              <a:rPr lang="en-GB" dirty="0"/>
              <a:t>One full-time Specialist Liver nurse</a:t>
            </a:r>
          </a:p>
          <a:p>
            <a:r>
              <a:rPr lang="en-GB" dirty="0" err="1"/>
              <a:t>Fibroscan</a:t>
            </a:r>
            <a:endParaRPr lang="en-GB" dirty="0"/>
          </a:p>
          <a:p>
            <a:r>
              <a:rPr lang="en-GB" dirty="0"/>
              <a:t>Outreach clinics at </a:t>
            </a:r>
            <a:r>
              <a:rPr lang="en-GB" dirty="0" err="1"/>
              <a:t>Burleigh</a:t>
            </a:r>
            <a:r>
              <a:rPr lang="en-GB" dirty="0"/>
              <a:t> Court</a:t>
            </a:r>
          </a:p>
          <a:p>
            <a:r>
              <a:rPr lang="en-GB" dirty="0"/>
              <a:t>Ambulatory paracentesis on PIU</a:t>
            </a:r>
          </a:p>
          <a:p>
            <a:r>
              <a:rPr lang="en-GB" dirty="0"/>
              <a:t>Venesections on PIU</a:t>
            </a:r>
          </a:p>
        </p:txBody>
      </p:sp>
    </p:spTree>
    <p:extLst>
      <p:ext uri="{BB962C8B-B14F-4D97-AF65-F5344CB8AC3E}">
        <p14:creationId xmlns:p14="http://schemas.microsoft.com/office/powerpoint/2010/main" val="1929961380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B7469F-B395-451B-8FFD-F30C6DA39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Contd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37CF70-CB3C-4134-B324-6DF34F4E6C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Liver cancer survival:</a:t>
            </a:r>
          </a:p>
          <a:p>
            <a:pPr marL="0" indent="0">
              <a:buNone/>
            </a:pPr>
            <a:r>
              <a:rPr lang="en-GB" dirty="0"/>
              <a:t>	- Stage 1- Five year survival 50-70%</a:t>
            </a:r>
          </a:p>
          <a:p>
            <a:pPr marL="0" indent="0">
              <a:buNone/>
            </a:pPr>
            <a:r>
              <a:rPr lang="en-GB" dirty="0"/>
              <a:t>	- Stage 4- Average survival 4 months</a:t>
            </a:r>
          </a:p>
          <a:p>
            <a:r>
              <a:rPr lang="en-GB" dirty="0"/>
              <a:t>Primary risk factors</a:t>
            </a:r>
          </a:p>
          <a:p>
            <a:pPr lvl="2"/>
            <a:r>
              <a:rPr lang="en-GB" dirty="0"/>
              <a:t>Alcohol</a:t>
            </a:r>
          </a:p>
          <a:p>
            <a:pPr lvl="2"/>
            <a:r>
              <a:rPr lang="en-GB" dirty="0"/>
              <a:t>Metabolic dysfunction associated </a:t>
            </a:r>
            <a:r>
              <a:rPr lang="en-GB" dirty="0" err="1"/>
              <a:t>steatotic</a:t>
            </a:r>
            <a:r>
              <a:rPr lang="en-GB" dirty="0"/>
              <a:t> liver disease-MASLD</a:t>
            </a:r>
          </a:p>
          <a:p>
            <a:pPr lvl="2"/>
            <a:r>
              <a:rPr lang="en-GB" dirty="0"/>
              <a:t>Others include viral hepatitis, haemochromatosis, autoimmune hepatitis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3D63B7A-DDBF-4FEE-8537-4035DE136EB3}"/>
              </a:ext>
            </a:extLst>
          </p:cNvPr>
          <p:cNvSpPr txBox="1"/>
          <p:nvPr/>
        </p:nvSpPr>
        <p:spPr>
          <a:xfrm>
            <a:off x="1559496" y="6021288"/>
            <a:ext cx="73581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>
                <a:solidFill>
                  <a:srgbClr val="FF0000"/>
                </a:solidFill>
              </a:rPr>
              <a:t>Early detection = better survival</a:t>
            </a:r>
          </a:p>
        </p:txBody>
      </p:sp>
    </p:spTree>
    <p:extLst>
      <p:ext uri="{BB962C8B-B14F-4D97-AF65-F5344CB8AC3E}">
        <p14:creationId xmlns:p14="http://schemas.microsoft.com/office/powerpoint/2010/main" val="8694406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7AB2A-87E5-4C5F-B11F-886486511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DABEEE-4B44-4BE4-AB47-3FEB3A7402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Open to questions/comments</a:t>
            </a:r>
          </a:p>
        </p:txBody>
      </p:sp>
    </p:spTree>
    <p:extLst>
      <p:ext uri="{BB962C8B-B14F-4D97-AF65-F5344CB8AC3E}">
        <p14:creationId xmlns:p14="http://schemas.microsoft.com/office/powerpoint/2010/main" val="2062349466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1A8AA02F-DD39-7F1B-D1BD-B7C429C8DF1E}"/>
              </a:ext>
            </a:extLst>
          </p:cNvPr>
          <p:cNvSpPr txBox="1">
            <a:spLocks/>
          </p:cNvSpPr>
          <p:nvPr/>
        </p:nvSpPr>
        <p:spPr>
          <a:xfrm>
            <a:off x="1923419" y="1984035"/>
            <a:ext cx="8277084" cy="105986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7175" indent="-257175" fontAlgn="auto">
              <a:spcAft>
                <a:spcPts val="0"/>
              </a:spcAft>
              <a:buFont typeface="Arial" panose="020B0604020202020204" pitchFamily="34" charset="0"/>
              <a:buAutoNum type="arabicPeriod"/>
            </a:pPr>
            <a:r>
              <a:rPr lang="en-GB" sz="1800" dirty="0">
                <a:solidFill>
                  <a:srgbClr val="231F20"/>
                </a:solidFill>
              </a:rPr>
              <a:t>Delivery of 30,000 fibroscans of high-risk populations via the Community Liver Health Checks (CLHC) pilot by end of 2023/24</a:t>
            </a:r>
          </a:p>
          <a:p>
            <a:pPr marL="257175" indent="-257175" fontAlgn="auto">
              <a:spcAft>
                <a:spcPts val="0"/>
              </a:spcAft>
              <a:buFont typeface="Arial" panose="020B0604020202020204" pitchFamily="34" charset="0"/>
              <a:buAutoNum type="arabicPeriod"/>
            </a:pPr>
            <a:endParaRPr lang="en-GB" sz="1800" dirty="0">
              <a:solidFill>
                <a:srgbClr val="231F20"/>
              </a:solidFill>
            </a:endParaRPr>
          </a:p>
          <a:p>
            <a:pPr marL="257175" indent="-257175" fontAlgn="auto">
              <a:spcAft>
                <a:spcPts val="0"/>
              </a:spcAft>
              <a:buFont typeface="Arial" panose="020B0604020202020204" pitchFamily="34" charset="0"/>
              <a:buAutoNum type="arabicPeriod"/>
            </a:pPr>
            <a:r>
              <a:rPr lang="en-GB" sz="1800" dirty="0">
                <a:solidFill>
                  <a:srgbClr val="231F20"/>
                </a:solidFill>
                <a:latin typeface="Arial"/>
                <a:cs typeface="Arial"/>
              </a:rPr>
              <a:t>National Programme team to support Cancer Alliance to support Liver Services to invite &gt;80% of patients at high risk of advanced fibrosis OR cirrhosis to 6-monthly ultrasound surveillance, with an aim of &gt;60% of those invited to attend by 2024/25</a:t>
            </a:r>
          </a:p>
          <a:p>
            <a:pPr marL="257175" indent="-257175" fontAlgn="auto">
              <a:spcAft>
                <a:spcPts val="0"/>
              </a:spcAft>
              <a:buFont typeface="Arial" panose="020B0604020202020204" pitchFamily="34" charset="0"/>
              <a:buAutoNum type="arabicPeriod"/>
            </a:pPr>
            <a:endParaRPr lang="en-GB" sz="1800" dirty="0">
              <a:solidFill>
                <a:srgbClr val="231F20"/>
              </a:solidFill>
              <a:latin typeface="Arial"/>
              <a:cs typeface="Arial"/>
            </a:endParaRPr>
          </a:p>
          <a:p>
            <a:pPr marL="257175" indent="-257175" fontAlgn="auto">
              <a:spcAft>
                <a:spcPts val="0"/>
              </a:spcAft>
              <a:buFont typeface="Arial" panose="020B0604020202020204" pitchFamily="34" charset="0"/>
              <a:buAutoNum type="arabicPeriod"/>
            </a:pPr>
            <a:r>
              <a:rPr lang="en-GB" sz="1800" dirty="0">
                <a:solidFill>
                  <a:srgbClr val="231F20"/>
                </a:solidFill>
                <a:latin typeface="Arial"/>
                <a:cs typeface="Arial"/>
              </a:rPr>
              <a:t>Launch a primary care case finding SEARCH tool to be piloted in 2023/24 prior to national rollout in 2024/25</a:t>
            </a: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5CAC036B-FDC5-A762-17F5-4B2CC30DAEAA}"/>
              </a:ext>
            </a:extLst>
          </p:cNvPr>
          <p:cNvSpPr txBox="1">
            <a:spLocks/>
          </p:cNvSpPr>
          <p:nvPr/>
        </p:nvSpPr>
        <p:spPr>
          <a:xfrm>
            <a:off x="1923418" y="1049785"/>
            <a:ext cx="8277084" cy="45873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>
                <a:solidFill>
                  <a:srgbClr val="005EB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GB" sz="2800" b="1"/>
              <a:t>Early Diagnosis of Liver Cancer Priorities 23/24</a:t>
            </a:r>
          </a:p>
        </p:txBody>
      </p:sp>
    </p:spTree>
    <p:extLst>
      <p:ext uri="{BB962C8B-B14F-4D97-AF65-F5344CB8AC3E}">
        <p14:creationId xmlns:p14="http://schemas.microsoft.com/office/powerpoint/2010/main" val="24312274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FEBED4E-D801-4C28-A91F-9C44C183F2F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83432" y="1340768"/>
            <a:ext cx="9356921" cy="4896544"/>
          </a:xfrm>
        </p:spPr>
        <p:txBody>
          <a:bodyPr/>
          <a:lstStyle/>
          <a:p>
            <a:pPr marL="0" indent="0">
              <a:buNone/>
            </a:pPr>
            <a:endParaRPr lang="en-GB" sz="1600" dirty="0"/>
          </a:p>
          <a:p>
            <a:pPr marL="0" indent="0">
              <a:buNone/>
            </a:pPr>
            <a:r>
              <a:rPr lang="en-GB" sz="1600" dirty="0">
                <a:ea typeface="Times New Roman" panose="02020603050405020304" pitchFamily="18" charset="0"/>
              </a:rPr>
              <a:t>This patient list is broken down into three priority groups:</a:t>
            </a:r>
          </a:p>
          <a:p>
            <a:pPr lvl="1"/>
            <a:r>
              <a:rPr lang="en-GB" sz="1600" dirty="0">
                <a:ea typeface="Times New Roman" panose="02020603050405020304" pitchFamily="18" charset="0"/>
              </a:rPr>
              <a:t>Group 1: </a:t>
            </a:r>
          </a:p>
          <a:p>
            <a:pPr lvl="2">
              <a:buFont typeface="Wingdings" panose="05000000000000000000" pitchFamily="2" charset="2"/>
              <a:buChar char=""/>
            </a:pPr>
            <a:r>
              <a:rPr lang="en-GB" sz="1600" dirty="0">
                <a:ea typeface="Times New Roman" panose="02020603050405020304" pitchFamily="18" charset="0"/>
              </a:rPr>
              <a:t>known alcoholic related liver disease</a:t>
            </a:r>
          </a:p>
          <a:p>
            <a:pPr lvl="2">
              <a:buFont typeface="Wingdings" panose="05000000000000000000" pitchFamily="2" charset="2"/>
              <a:buChar char=""/>
            </a:pPr>
            <a:r>
              <a:rPr lang="en-GB" sz="1600" dirty="0">
                <a:ea typeface="Times New Roman" panose="02020603050405020304" pitchFamily="18" charset="0"/>
              </a:rPr>
              <a:t>diabetes </a:t>
            </a:r>
          </a:p>
          <a:p>
            <a:pPr lvl="2">
              <a:buFont typeface="Wingdings" panose="05000000000000000000" pitchFamily="2" charset="2"/>
              <a:buChar char=""/>
            </a:pPr>
            <a:r>
              <a:rPr lang="en-GB" sz="1600" dirty="0">
                <a:ea typeface="Times New Roman" panose="02020603050405020304" pitchFamily="18" charset="0"/>
              </a:rPr>
              <a:t>hepatitis C </a:t>
            </a:r>
          </a:p>
          <a:p>
            <a:pPr lvl="2">
              <a:buFont typeface="Wingdings" panose="05000000000000000000" pitchFamily="2" charset="2"/>
              <a:buChar char=""/>
            </a:pPr>
            <a:r>
              <a:rPr lang="en-GB" sz="1600" dirty="0">
                <a:ea typeface="Times New Roman" panose="02020603050405020304" pitchFamily="18" charset="0"/>
              </a:rPr>
              <a:t>hepatitis B </a:t>
            </a:r>
          </a:p>
          <a:p>
            <a:pPr lvl="2">
              <a:buFont typeface="Wingdings" panose="05000000000000000000" pitchFamily="2" charset="2"/>
              <a:buChar char=""/>
            </a:pPr>
            <a:r>
              <a:rPr lang="en-GB" sz="1600" dirty="0">
                <a:ea typeface="Times New Roman" panose="02020603050405020304" pitchFamily="18" charset="0"/>
              </a:rPr>
              <a:t>known NASH</a:t>
            </a:r>
          </a:p>
          <a:p>
            <a:pPr lvl="1">
              <a:spcBef>
                <a:spcPts val="600"/>
              </a:spcBef>
            </a:pPr>
            <a:r>
              <a:rPr lang="en-GB" sz="1600" dirty="0">
                <a:ea typeface="Times New Roman" panose="02020603050405020304" pitchFamily="18" charset="0"/>
              </a:rPr>
              <a:t>Group 2: </a:t>
            </a:r>
          </a:p>
          <a:p>
            <a:pPr lvl="2">
              <a:buFont typeface="Wingdings" panose="05000000000000000000" pitchFamily="2" charset="2"/>
              <a:buChar char=""/>
            </a:pPr>
            <a:r>
              <a:rPr lang="en-GB" sz="1600" dirty="0">
                <a:ea typeface="Times New Roman" panose="02020603050405020304" pitchFamily="18" charset="0"/>
              </a:rPr>
              <a:t>known high intake of alcohol </a:t>
            </a:r>
          </a:p>
          <a:p>
            <a:pPr lvl="2">
              <a:buFont typeface="Wingdings" panose="05000000000000000000" pitchFamily="2" charset="2"/>
              <a:buChar char=""/>
            </a:pPr>
            <a:r>
              <a:rPr lang="en-GB" sz="1600" dirty="0">
                <a:ea typeface="Times New Roman" panose="02020603050405020304" pitchFamily="18" charset="0"/>
              </a:rPr>
              <a:t>NAFLD </a:t>
            </a:r>
            <a:r>
              <a:rPr lang="en-GB" sz="1600" i="1" dirty="0">
                <a:ea typeface="Times New Roman" panose="02020603050405020304" pitchFamily="18" charset="0"/>
              </a:rPr>
              <a:t>with high risk of fibrosis</a:t>
            </a:r>
            <a:r>
              <a:rPr lang="en-GB" sz="1600" dirty="0">
                <a:ea typeface="Times New Roman" panose="02020603050405020304" pitchFamily="18" charset="0"/>
              </a:rPr>
              <a:t> </a:t>
            </a:r>
          </a:p>
          <a:p>
            <a:pPr lvl="1">
              <a:spcBef>
                <a:spcPts val="600"/>
              </a:spcBef>
            </a:pPr>
            <a:r>
              <a:rPr lang="en-GB" sz="1600" dirty="0">
                <a:ea typeface="Times New Roman" panose="02020603050405020304" pitchFamily="18" charset="0"/>
              </a:rPr>
              <a:t>Group 3: </a:t>
            </a:r>
          </a:p>
          <a:p>
            <a:pPr lvl="2">
              <a:buFont typeface="Wingdings" panose="05000000000000000000" pitchFamily="2" charset="2"/>
              <a:buChar char=""/>
            </a:pPr>
            <a:r>
              <a:rPr lang="en-GB" sz="1600" dirty="0">
                <a:ea typeface="Times New Roman" panose="02020603050405020304" pitchFamily="18" charset="0"/>
              </a:rPr>
              <a:t>high risk of undiagnosed viral hepatitis (IVDU</a:t>
            </a:r>
            <a:r>
              <a:rPr lang="en-GB" sz="1600" dirty="0">
                <a:ea typeface="Calibri" panose="020F0502020204030204" pitchFamily="34" charset="0"/>
              </a:rPr>
              <a:t> </a:t>
            </a:r>
            <a:r>
              <a:rPr lang="en-GB" sz="1600" dirty="0">
                <a:ea typeface="Times New Roman" panose="02020603050405020304" pitchFamily="18" charset="0"/>
              </a:rPr>
              <a:t>)</a:t>
            </a:r>
          </a:p>
          <a:p>
            <a:pPr lvl="2">
              <a:buFont typeface="Wingdings" panose="05000000000000000000" pitchFamily="2" charset="2"/>
              <a:buChar char=""/>
            </a:pPr>
            <a:r>
              <a:rPr lang="en-GB" sz="1600" dirty="0">
                <a:ea typeface="Times New Roman" panose="02020603050405020304" pitchFamily="18" charset="0"/>
              </a:rPr>
              <a:t>known NAFLD and low risk of NASH</a:t>
            </a:r>
          </a:p>
          <a:p>
            <a:pPr lvl="2">
              <a:buFont typeface="Wingdings" panose="05000000000000000000" pitchFamily="2" charset="2"/>
              <a:buChar char=""/>
            </a:pPr>
            <a:r>
              <a:rPr lang="en-GB" sz="1600" dirty="0">
                <a:ea typeface="Times New Roman" panose="02020603050405020304" pitchFamily="18" charset="0"/>
              </a:rPr>
              <a:t>high risk of NAFLD</a:t>
            </a:r>
          </a:p>
          <a:p>
            <a:pPr marL="914400" lvl="2" indent="0">
              <a:buNone/>
            </a:pPr>
            <a:endParaRPr lang="en-GB" sz="1200" i="1" dirty="0"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1200" dirty="0"/>
          </a:p>
          <a:p>
            <a:pPr marL="0" indent="0">
              <a:buNone/>
            </a:pPr>
            <a:endParaRPr lang="en-GB" sz="1200" dirty="0"/>
          </a:p>
          <a:p>
            <a:pPr marL="0" indent="0">
              <a:buNone/>
            </a:pPr>
            <a:endParaRPr lang="en-GB" sz="12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7B2975C-A07D-4C7F-98D9-B49EAED88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5196" y="331113"/>
            <a:ext cx="6567055" cy="611649"/>
          </a:xfrm>
        </p:spPr>
        <p:txBody>
          <a:bodyPr/>
          <a:lstStyle/>
          <a:p>
            <a:r>
              <a:rPr lang="en-GB" sz="3600" b="1"/>
              <a:t>Delivery of Case Finding</a:t>
            </a:r>
          </a:p>
        </p:txBody>
      </p:sp>
    </p:spTree>
    <p:extLst>
      <p:ext uri="{BB962C8B-B14F-4D97-AF65-F5344CB8AC3E}">
        <p14:creationId xmlns:p14="http://schemas.microsoft.com/office/powerpoint/2010/main" val="10441124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BE210-45BE-4F13-AC18-27153C5A8D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EDA827C-63D5-4848-A383-B6EE75D74E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87488" y="1164170"/>
            <a:ext cx="10014651" cy="549323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0DF05CD-8F34-4E64-87A0-E098FD01D939}"/>
              </a:ext>
            </a:extLst>
          </p:cNvPr>
          <p:cNvSpPr txBox="1"/>
          <p:nvPr/>
        </p:nvSpPr>
        <p:spPr>
          <a:xfrm>
            <a:off x="5663952" y="407707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BA5BC19-9108-4507-B577-C77C5F2783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680" y="1726347"/>
            <a:ext cx="4680520" cy="442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9468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16547C-BAE3-4903-B4CB-9CBEC700F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Case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BB0555-FBE2-4EF8-8611-630DFBB81A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85 year old female; diabetes, hypertension</a:t>
            </a:r>
          </a:p>
          <a:p>
            <a:r>
              <a:rPr lang="en-GB" dirty="0"/>
              <a:t>Vague abdominal discomfort, yellow, weight loss, loss of appetite</a:t>
            </a:r>
          </a:p>
          <a:p>
            <a:r>
              <a:rPr lang="en-GB" dirty="0"/>
              <a:t>Bloods: Bili 100, ALT 130, AST 140, ALP 450</a:t>
            </a:r>
          </a:p>
        </p:txBody>
      </p:sp>
    </p:spTree>
    <p:extLst>
      <p:ext uri="{BB962C8B-B14F-4D97-AF65-F5344CB8AC3E}">
        <p14:creationId xmlns:p14="http://schemas.microsoft.com/office/powerpoint/2010/main" val="996578320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72A461-F11E-4123-8EFF-6009121C8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F6E98FA-65E7-436A-B0A0-EBBC7F4C2D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11824" y="476672"/>
            <a:ext cx="2579515" cy="6476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105807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50E1F6-FF34-424F-993C-CE9576127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Case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C42C95-057F-4D1F-935F-7001557B7D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45 year old male; </a:t>
            </a:r>
            <a:r>
              <a:rPr lang="en-GB" dirty="0" err="1"/>
              <a:t>fit+well</a:t>
            </a:r>
            <a:endParaRPr lang="en-GB" dirty="0"/>
          </a:p>
          <a:p>
            <a:r>
              <a:rPr lang="en-GB" dirty="0"/>
              <a:t>Jaundice, lethargy, malaise</a:t>
            </a:r>
          </a:p>
          <a:p>
            <a:r>
              <a:rPr lang="en-GB" dirty="0"/>
              <a:t>Bloods:   Bili 100, ALT 2500, AST 2900, ALP 180</a:t>
            </a:r>
          </a:p>
          <a:p>
            <a:r>
              <a:rPr lang="en-GB" dirty="0"/>
              <a:t>USS/MRCP- NAD</a:t>
            </a:r>
          </a:p>
        </p:txBody>
      </p:sp>
    </p:spTree>
    <p:extLst>
      <p:ext uri="{BB962C8B-B14F-4D97-AF65-F5344CB8AC3E}">
        <p14:creationId xmlns:p14="http://schemas.microsoft.com/office/powerpoint/2010/main" val="3032840101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I2DOt6RzRcU51QxdhNewL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GzTPKJNXuuOK4v20iPS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uhWvCQomImT50qU5y4Znw"/>
</p:tagLst>
</file>

<file path=ppt/theme/theme1.xml><?xml version="1.0" encoding="utf-8"?>
<a:theme xmlns:a="http://schemas.openxmlformats.org/drawingml/2006/main" name="Generic-Presen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CC08E44E-ADEF-42F7-A92B-FCD39F404BF0}" vid="{8404A267-3515-4EBF-9E2A-50099588D185}"/>
    </a:ext>
  </a:extLst>
</a:theme>
</file>

<file path=ppt/theme/theme2.xml><?xml version="1.0" encoding="utf-8"?>
<a:theme xmlns:a="http://schemas.openxmlformats.org/drawingml/2006/main" name="3_Office Theme">
  <a:themeElements>
    <a:clrScheme name="NHS England">
      <a:dk1>
        <a:srgbClr val="231F20"/>
      </a:dk1>
      <a:lt1>
        <a:srgbClr val="FFFFFF"/>
      </a:lt1>
      <a:dk2>
        <a:srgbClr val="44546A"/>
      </a:dk2>
      <a:lt2>
        <a:srgbClr val="E7E6E6"/>
      </a:lt2>
      <a:accent1>
        <a:srgbClr val="005EB8"/>
      </a:accent1>
      <a:accent2>
        <a:srgbClr val="003087"/>
      </a:accent2>
      <a:accent3>
        <a:srgbClr val="0072CE"/>
      </a:accent3>
      <a:accent4>
        <a:srgbClr val="768692"/>
      </a:accent4>
      <a:accent5>
        <a:srgbClr val="E8EDEE"/>
      </a:accent5>
      <a:accent6>
        <a:srgbClr val="009639"/>
      </a:accent6>
      <a:hlink>
        <a:srgbClr val="00A499"/>
      </a:hlink>
      <a:folHlink>
        <a:srgbClr val="8A1538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ancer Programme PPT template standard.potx" id="{A36E720E-A93E-4FBD-94FA-CF4386E4BEDB}" vid="{D9AF4F64-8703-4E91-B5DA-7E7063619166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438" row="6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6C5CB542-8D4B-46F0-9DB7-188CD11A42CE}">
  <we:reference id="e849ddb8-6bbd-4833-bd4b-59030099d63e" version="1.0.0.0" store="EXCatalog" storeType="EXCatalog"/>
  <we:alternateReferences>
    <we:reference id="WA200000113" version="1.0.0.0" store="en-GB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4AB19B824EED44B80146ACE08EEB842" ma:contentTypeVersion="2" ma:contentTypeDescription="Create a new document." ma:contentTypeScope="" ma:versionID="79e27dab7b272868515a93d092bde5b6">
  <xsd:schema xmlns:xsd="http://www.w3.org/2001/XMLSchema" xmlns:xs="http://www.w3.org/2001/XMLSchema" xmlns:p="http://schemas.microsoft.com/office/2006/metadata/properties" xmlns:ns2="bf0e56cf-aade-47c6-865b-9649e1c7eec3" targetNamespace="http://schemas.microsoft.com/office/2006/metadata/properties" ma:root="true" ma:fieldsID="a1f5321e4f709e510f1f9a4e5b61cb2d" ns2:_="">
    <xsd:import namespace="bf0e56cf-aade-47c6-865b-9649e1c7eec3"/>
    <xsd:element name="properties">
      <xsd:complexType>
        <xsd:sequence>
          <xsd:element name="documentManagement">
            <xsd:complexType>
              <xsd:all>
                <xsd:element ref="ns2:Category"/>
                <xsd:element ref="ns2:Expires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0e56cf-aade-47c6-865b-9649e1c7eec3" elementFormDefault="qualified">
    <xsd:import namespace="http://schemas.microsoft.com/office/2006/documentManagement/types"/>
    <xsd:import namespace="http://schemas.microsoft.com/office/infopath/2007/PartnerControls"/>
    <xsd:element name="Category" ma:index="8" ma:displayName="Category" ma:default="Comms" ma:format="Dropdown" ma:internalName="Category">
      <xsd:simpleType>
        <xsd:restriction base="dms:Choice">
          <xsd:enumeration value="Barnsley Facilities Services"/>
          <xsd:enumeration value="Comms"/>
          <xsd:enumeration value="Templates"/>
          <xsd:enumeration value="Branding"/>
          <xsd:enumeration value="Strategy"/>
          <xsd:enumeration value="Organisation"/>
          <xsd:enumeration value="Team Brief"/>
          <xsd:enumeration value="Poster"/>
          <xsd:enumeration value="Flyer"/>
          <xsd:enumeration value="Other"/>
        </xsd:restriction>
      </xsd:simpleType>
    </xsd:element>
    <xsd:element name="Expires" ma:index="9" ma:displayName="Expires" ma:internalName="Expires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3986D39-A85D-415C-97C3-0FF9A1EC470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081AB2E-E906-4094-AA33-AD4FA6CDCD1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f0e56cf-aade-47c6-865b-9649e1c7eec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</Template>
  <TotalTime>0</TotalTime>
  <Words>904</Words>
  <Application>Microsoft Office PowerPoint</Application>
  <PresentationFormat>Widescreen</PresentationFormat>
  <Paragraphs>162</Paragraphs>
  <Slides>30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9" baseType="lpstr">
      <vt:lpstr>Arial</vt:lpstr>
      <vt:lpstr>Baekmuk Gulim</vt:lpstr>
      <vt:lpstr>Calibri</vt:lpstr>
      <vt:lpstr>Calibri Light</vt:lpstr>
      <vt:lpstr>Symbol</vt:lpstr>
      <vt:lpstr>Times New Roman</vt:lpstr>
      <vt:lpstr>Wingdings</vt:lpstr>
      <vt:lpstr>Generic-Presentation</vt:lpstr>
      <vt:lpstr>3_Office Theme</vt:lpstr>
      <vt:lpstr>Abnormal LFTs pathway</vt:lpstr>
      <vt:lpstr>Liver disease</vt:lpstr>
      <vt:lpstr>Contd</vt:lpstr>
      <vt:lpstr>PowerPoint Presentation</vt:lpstr>
      <vt:lpstr>Delivery of Case Finding</vt:lpstr>
      <vt:lpstr>PowerPoint Presentation</vt:lpstr>
      <vt:lpstr>Case 1</vt:lpstr>
      <vt:lpstr>PowerPoint Presentation</vt:lpstr>
      <vt:lpstr>Case 2</vt:lpstr>
      <vt:lpstr>PowerPoint Presentation</vt:lpstr>
      <vt:lpstr>Case 3</vt:lpstr>
      <vt:lpstr>PowerPoint Presentation</vt:lpstr>
      <vt:lpstr>Case 4</vt:lpstr>
      <vt:lpstr>Case 5</vt:lpstr>
      <vt:lpstr>Case 6</vt:lpstr>
      <vt:lpstr>PowerPoint Presentation</vt:lpstr>
      <vt:lpstr>PowerPoint Presentation</vt:lpstr>
      <vt:lpstr>PowerPoint Presentation</vt:lpstr>
      <vt:lpstr>Methods of assessing liver fibrosis</vt:lpstr>
      <vt:lpstr>MASLD</vt:lpstr>
      <vt:lpstr>Natural history of NAFLD over 8–13 years</vt:lpstr>
      <vt:lpstr>Management of MASLD</vt:lpstr>
      <vt:lpstr>Haemochromatosis</vt:lpstr>
      <vt:lpstr>Alcohol related Liver Disease ArLD</vt:lpstr>
      <vt:lpstr>PowerPoint Presentation</vt:lpstr>
      <vt:lpstr>Viral Hepatitis</vt:lpstr>
      <vt:lpstr>Viral Hepatitis contd..</vt:lpstr>
      <vt:lpstr>Autoimmune liver disease</vt:lpstr>
      <vt:lpstr>Services provided in Hepatology at BHNFT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2024-01-14T10:42:52Z</dcterms:created>
  <dcterms:modified xsi:type="dcterms:W3CDTF">2024-01-15T14:39:10Z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0x010100F4AB19B824EED44B80146ACE08EEB842</vt:lpwstr>
  </property>
  <property fmtid="{D5CDD505-2E9C-101B-9397-08002B2CF9AE}" pid="3" name="Category">
    <vt:lpwstr>Templates</vt:lpwstr>
  </property>
  <property fmtid="{D5CDD505-2E9C-101B-9397-08002B2CF9AE}" pid="4" name="Expires">
    <vt:lpwstr/>
  </property>
</Properties>
</file>