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  <p:sldMasterId id="2147483651" r:id="rId6"/>
  </p:sldMasterIdLst>
  <p:notesMasterIdLst>
    <p:notesMasterId r:id="rId21"/>
  </p:notesMasterIdLst>
  <p:sldIdLst>
    <p:sldId id="259" r:id="rId7"/>
    <p:sldId id="258" r:id="rId8"/>
    <p:sldId id="271" r:id="rId9"/>
    <p:sldId id="268" r:id="rId10"/>
    <p:sldId id="269" r:id="rId11"/>
    <p:sldId id="270" r:id="rId12"/>
    <p:sldId id="276" r:id="rId13"/>
    <p:sldId id="260" r:id="rId14"/>
    <p:sldId id="272" r:id="rId15"/>
    <p:sldId id="273" r:id="rId16"/>
    <p:sldId id="274" r:id="rId17"/>
    <p:sldId id="275" r:id="rId18"/>
    <p:sldId id="277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0E459F"/>
    <a:srgbClr val="005E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% of Deaths in UK caused by preventable risk factors (ASH 2019)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E57-42B0-86D4-66A8232DFDB3}"/>
              </c:ext>
            </c:extLst>
          </c:dPt>
          <c:cat>
            <c:strRef>
              <c:f>Sheet1!$B$5:$B$9</c:f>
              <c:strCache>
                <c:ptCount val="5"/>
                <c:pt idx="0">
                  <c:v>Smoking</c:v>
                </c:pt>
                <c:pt idx="1">
                  <c:v>Obesity</c:v>
                </c:pt>
                <c:pt idx="2">
                  <c:v>Alcohol</c:v>
                </c:pt>
                <c:pt idx="3">
                  <c:v>Low PA</c:v>
                </c:pt>
                <c:pt idx="4">
                  <c:v>Drug Use</c:v>
                </c:pt>
              </c:strCache>
            </c:strRef>
          </c:cat>
          <c:val>
            <c:numRef>
              <c:f>Sheet1!$C$5:$C$9</c:f>
              <c:numCache>
                <c:formatCode>0%</c:formatCode>
                <c:ptCount val="5"/>
                <c:pt idx="0">
                  <c:v>0.19</c:v>
                </c:pt>
                <c:pt idx="1">
                  <c:v>0.09</c:v>
                </c:pt>
                <c:pt idx="2">
                  <c:v>0.04</c:v>
                </c:pt>
                <c:pt idx="3">
                  <c:v>0.02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57-42B0-86D4-66A8232DF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2014440"/>
        <c:axId val="702009760"/>
      </c:barChart>
      <c:catAx>
        <c:axId val="702014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009760"/>
        <c:crosses val="autoZero"/>
        <c:auto val="1"/>
        <c:lblAlgn val="ctr"/>
        <c:lblOffset val="100"/>
        <c:noMultiLvlLbl val="0"/>
      </c:catAx>
      <c:valAx>
        <c:axId val="702009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014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England Smoking Prevalence %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Sheet1!$B$35:$D$35</c:f>
              <c:strCache>
                <c:ptCount val="3"/>
                <c:pt idx="0">
                  <c:v>England Smoking Prevalence %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FB2-4652-B546-7535062BEB6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FB2-4652-B546-7535062BEB6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Sheet1!$E$34:$F$34</c:f>
              <c:numCache>
                <c:formatCode>General</c:formatCode>
                <c:ptCount val="2"/>
                <c:pt idx="0">
                  <c:v>2014</c:v>
                </c:pt>
                <c:pt idx="1">
                  <c:v>2023</c:v>
                </c:pt>
              </c:numCache>
            </c:numRef>
          </c:cat>
          <c:val>
            <c:numRef>
              <c:f>Sheet1!$E$35:$F$35</c:f>
              <c:numCache>
                <c:formatCode>0.0%</c:formatCode>
                <c:ptCount val="2"/>
                <c:pt idx="0">
                  <c:v>0.17799999999999999</c:v>
                </c:pt>
                <c:pt idx="1">
                  <c:v>0.127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B2-4652-B546-7535062BE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Yorkshire &amp; Humber Smoking Prevalence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Sheet1!$B$48:$E$48</c:f>
              <c:strCache>
                <c:ptCount val="4"/>
                <c:pt idx="0">
                  <c:v>Yorkshire &amp; Humber Smoking Prevelance 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2D-488D-B921-DC7C722D854F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52D-488D-B921-DC7C722D85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Sheet1!$F$47:$G$47</c:f>
              <c:numCache>
                <c:formatCode>General</c:formatCode>
                <c:ptCount val="2"/>
                <c:pt idx="0">
                  <c:v>2014</c:v>
                </c:pt>
                <c:pt idx="1">
                  <c:v>2023</c:v>
                </c:pt>
              </c:numCache>
            </c:numRef>
          </c:cat>
          <c:val>
            <c:numRef>
              <c:f>Sheet1!$F$48:$G$48</c:f>
              <c:numCache>
                <c:formatCode>0.0%</c:formatCode>
                <c:ptCount val="2"/>
                <c:pt idx="0">
                  <c:v>0.19900000000000001</c:v>
                </c:pt>
                <c:pt idx="1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52D-488D-B921-DC7C722D85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/>
              <a:t>Barnsley Smoking Prevalence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Sheet1!$B$66:$D$66</c:f>
              <c:strCache>
                <c:ptCount val="3"/>
                <c:pt idx="0">
                  <c:v>Barnsley Smoking Prevelance 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519-4F95-9E3E-7A50E34C3F5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519-4F95-9E3E-7A50E34C3F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Sheet1!$E$65:$F$65</c:f>
              <c:numCache>
                <c:formatCode>General</c:formatCode>
                <c:ptCount val="2"/>
                <c:pt idx="0">
                  <c:v>2014</c:v>
                </c:pt>
                <c:pt idx="1">
                  <c:v>2023</c:v>
                </c:pt>
              </c:numCache>
            </c:numRef>
          </c:cat>
          <c:val>
            <c:numRef>
              <c:f>Sheet1!$E$66:$F$66</c:f>
              <c:numCache>
                <c:formatCode>0.0%</c:formatCode>
                <c:ptCount val="2"/>
                <c:pt idx="0">
                  <c:v>0.22500000000000001</c:v>
                </c:pt>
                <c:pt idx="1">
                  <c:v>0.158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19-4F95-9E3E-7A50E34C3F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F7CD6-7E1A-4B87-B86A-F0A0B7BD02FC}" type="datetimeFigureOut">
              <a:rPr lang="en-GB" smtClean="0"/>
              <a:pPr/>
              <a:t>19/09/2024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E91F6-C4EA-493E-AE25-242520713E3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810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9E91F6-C4EA-493E-AE25-242520713E3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979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Smoking is still the leading cause</a:t>
            </a:r>
            <a:r>
              <a:rPr lang="en-GB" baseline="0" dirty="0"/>
              <a:t> of preventable illness and death in UK and causes more deaths than the next 4 causes of preventable death put together.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9E91F6-C4EA-493E-AE25-242520713E3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810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1D25B0-9133-32B6-1DD9-0E88F86A0C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E8D1CF5-E90A-0BB1-AD25-1DBB743F66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DDF0853-1CC3-0B7A-0867-EEC91CBB4C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D453B7-6946-B326-CC2F-97098E9365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9E91F6-C4EA-493E-AE25-242520713E3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046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Delivered in</a:t>
            </a:r>
            <a:r>
              <a:rPr lang="en-GB" baseline="0" dirty="0"/>
              <a:t> a series of short video clips by Alex </a:t>
            </a:r>
            <a:r>
              <a:rPr lang="en-GB" baseline="0" dirty="0" err="1"/>
              <a:t>Bobak</a:t>
            </a:r>
            <a:r>
              <a:rPr lang="en-GB" baseline="0" dirty="0"/>
              <a:t> – GP with special interest in smoking cessation, takes about ½  an hour to complete if GP access it through the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BMJ</a:t>
            </a:r>
            <a:r>
              <a:rPr lang="en-GB" baseline="0" dirty="0"/>
              <a:t> learning portal they get 1 hour Continuing Professional Development time.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9E91F6-C4EA-493E-AE25-242520713E3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808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86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464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ith all of us in mind tiny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86663" y="5779325"/>
            <a:ext cx="1789771" cy="732600"/>
          </a:xfrm>
          <a:prstGeom prst="rect">
            <a:avLst/>
          </a:prstGeom>
        </p:spPr>
      </p:pic>
      <p:pic>
        <p:nvPicPr>
          <p:cNvPr id="5" name="Picture 4" descr="NHS Organisational Logo Standard Template_A4_CMYK_Right Aligned tiny RGB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41142" y="363084"/>
            <a:ext cx="2535292" cy="113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16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HS Organisational Logo Standard Template_A4_CMYK_Right Aligned tiny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41142" y="363084"/>
            <a:ext cx="2535292" cy="113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10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learning.ncsct.co.uk/vba-launch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ncsct.co.uk/" TargetMode="Externa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YSFBarnsley@swyt.nhs.uk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arah.Sverdloff@swyt.nhs.uk" TargetMode="External"/><Relationship Id="rId2" Type="http://schemas.openxmlformats.org/officeDocument/2006/relationships/hyperlink" Target="mailto:neil.carr@swyt.nhs.uk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uzanne.McDonald@swyt.nhs.uk" TargetMode="External"/><Relationship Id="rId5" Type="http://schemas.openxmlformats.org/officeDocument/2006/relationships/hyperlink" Target="mailto:julie.howarth@swyt.nhs.uk" TargetMode="External"/><Relationship Id="rId4" Type="http://schemas.openxmlformats.org/officeDocument/2006/relationships/hyperlink" Target="mailto:Emma.Hudson1@swyt.nhs.uk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8447" y="2306591"/>
            <a:ext cx="8502415" cy="173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kumimoji="0" lang="en-US" sz="5000" b="0" i="0" u="none" strike="noStrike" cap="none" normalizeH="0" baseline="0" dirty="0">
                <a:ln>
                  <a:noFill/>
                </a:ln>
                <a:solidFill>
                  <a:srgbClr val="005EB8"/>
                </a:solidFill>
                <a:effectLst/>
                <a:latin typeface="Arial Black" charset="0"/>
                <a:ea typeface="ÇlÇr ñæí©" charset="0"/>
              </a:rPr>
              <a:t>Very Brief A</a:t>
            </a:r>
            <a:r>
              <a:rPr lang="en-US" sz="5000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dvice</a:t>
            </a:r>
            <a:endParaRPr kumimoji="0" lang="en-US" sz="5000" b="0" i="0" u="none" strike="noStrike" cap="none" normalizeH="0" baseline="0" dirty="0">
              <a:ln>
                <a:noFill/>
              </a:ln>
              <a:solidFill>
                <a:srgbClr val="005EB8"/>
              </a:solidFill>
              <a:effectLst/>
              <a:latin typeface="Arial Black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800" b="1" dirty="0">
                <a:ea typeface="ÇlÇr ñæí©" charset="0"/>
              </a:rPr>
              <a:t>30 Second Can Save A Life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dirty="0">
              <a:solidFill>
                <a:srgbClr val="0E459F"/>
              </a:solidFill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>
                <a:solidFill>
                  <a:srgbClr val="0E459F"/>
                </a:solidFill>
                <a:ea typeface="ÇlÇr ñæí©" charset="0"/>
              </a:rPr>
              <a:t>Yorkshire Smokefree Barnsley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</p:txBody>
      </p:sp>
      <p:pic>
        <p:nvPicPr>
          <p:cNvPr id="9" name="Picture 8" descr="Frame Orange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447" y="1876919"/>
            <a:ext cx="890016" cy="890016"/>
          </a:xfrm>
          <a:prstGeom prst="rect">
            <a:avLst/>
          </a:prstGeom>
        </p:spPr>
      </p:pic>
      <p:pic>
        <p:nvPicPr>
          <p:cNvPr id="11" name="Picture 10" descr="Frame Green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40846" y="1876919"/>
            <a:ext cx="890016" cy="890016"/>
          </a:xfrm>
          <a:prstGeom prst="rect">
            <a:avLst/>
          </a:prstGeom>
        </p:spPr>
      </p:pic>
      <p:pic>
        <p:nvPicPr>
          <p:cNvPr id="16" name="Picture 15" descr="Frame Purple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447" y="4471126"/>
            <a:ext cx="890016" cy="890016"/>
          </a:xfrm>
          <a:prstGeom prst="rect">
            <a:avLst/>
          </a:prstGeom>
        </p:spPr>
      </p:pic>
      <p:pic>
        <p:nvPicPr>
          <p:cNvPr id="8" name="Picture 1" descr="Frame Blue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40846" y="4476905"/>
            <a:ext cx="884238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9178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985E5E-4480-81FA-390B-0712AC70D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44261A24-7EA1-E310-9DA3-0093B9D87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4420"/>
            <a:ext cx="8502415" cy="8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5EB8"/>
                </a:solidFill>
                <a:effectLst/>
                <a:latin typeface="Arial Black" charset="0"/>
                <a:ea typeface="ÇlÇr ñæí©" charset="0"/>
              </a:rPr>
              <a:t>NCSCT Very Brief Advice Training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5EB8"/>
                </a:solidFill>
                <a:effectLst/>
                <a:latin typeface="Arial Black" charset="0"/>
                <a:ea typeface="ÇlÇr ñæí©" charset="0"/>
              </a:rPr>
              <a:t> </a:t>
            </a:r>
          </a:p>
        </p:txBody>
      </p:sp>
      <p:pic>
        <p:nvPicPr>
          <p:cNvPr id="2" name="Picture 7" descr="VBA training module">
            <a:hlinkClick r:id="rId3"/>
            <a:extLst>
              <a:ext uri="{FF2B5EF4-FFF2-40B4-BE49-F238E27FC236}">
                <a16:creationId xmlns:a16="http://schemas.microsoft.com/office/drawing/2014/main" id="{329183A4-B638-E11F-2029-4D8187E65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453" y="2521995"/>
            <a:ext cx="2253851" cy="283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A69CB1D-420A-C029-C962-909C9A8FD93D}"/>
              </a:ext>
            </a:extLst>
          </p:cNvPr>
          <p:cNvSpPr txBox="1">
            <a:spLocks/>
          </p:cNvSpPr>
          <p:nvPr/>
        </p:nvSpPr>
        <p:spPr>
          <a:xfrm>
            <a:off x="870155" y="2684475"/>
            <a:ext cx="4449097" cy="2971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Aft>
                <a:spcPct val="0"/>
              </a:spcAft>
              <a:buFont typeface="Arial"/>
              <a:buNone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 at:</a:t>
            </a:r>
          </a:p>
          <a:p>
            <a:pPr eaLnBrk="0" fontAlgn="base" hangingPunct="0">
              <a:spcAft>
                <a:spcPct val="0"/>
              </a:spcAft>
              <a:buFont typeface="Arial"/>
              <a:buNone/>
            </a:pPr>
            <a:r>
              <a:rPr lang="en-GB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http://www.ncsct.co.uk/</a:t>
            </a: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Aft>
                <a:spcPct val="0"/>
              </a:spcAft>
              <a:buFont typeface="Arial"/>
              <a:buNone/>
            </a:pPr>
            <a:endParaRPr lang="en-GB" alt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4590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BF200-3F4B-A28A-B984-8E7B2999CF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7CE147-A2CA-7E12-DDAB-44B848C5BD4D}"/>
              </a:ext>
            </a:extLst>
          </p:cNvPr>
          <p:cNvSpPr txBox="1">
            <a:spLocks/>
          </p:cNvSpPr>
          <p:nvPr/>
        </p:nvSpPr>
        <p:spPr>
          <a:xfrm>
            <a:off x="451104" y="1772491"/>
            <a:ext cx="8241792" cy="3947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endParaRPr lang="en-GB" altLang="en-US" sz="2400" b="1" dirty="0">
              <a:solidFill>
                <a:prstClr val="black"/>
              </a:solidFill>
              <a:latin typeface="Calibri"/>
            </a:endParaRPr>
          </a:p>
          <a:p>
            <a:pPr marL="0" indent="0" algn="ctr" eaLnBrk="0" fontAlgn="base" hangingPunct="0">
              <a:spcAft>
                <a:spcPct val="0"/>
              </a:spcAft>
              <a:buNone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you know, the time saved, if all smokers with a LTC in Barnsley had </a:t>
            </a:r>
            <a:r>
              <a:rPr lang="en-GB" sz="24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one fewer </a:t>
            </a: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 appointment per year, would be around…..</a:t>
            </a:r>
          </a:p>
          <a:p>
            <a:pPr marL="0" indent="0" algn="ctr" eaLnBrk="0" fontAlgn="base" hangingPunct="0">
              <a:spcAft>
                <a:spcPct val="0"/>
              </a:spcAft>
              <a:buNone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0" fontAlgn="base" hangingPunct="0">
              <a:spcAft>
                <a:spcPct val="0"/>
              </a:spcAft>
              <a:buNone/>
            </a:pPr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2087 hours!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501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B68E6A-D008-3008-4EAB-47B041D8BD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650AE58D-992E-299A-1075-D91678036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14517" y="1704420"/>
            <a:ext cx="8502415" cy="8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5EB8"/>
                </a:solidFill>
                <a:effectLst/>
                <a:latin typeface="Arial Black" charset="0"/>
                <a:ea typeface="ÇlÇr ñæí©" charset="0"/>
              </a:rPr>
              <a:t>How to refer into service….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5EB8"/>
                </a:solidFill>
                <a:effectLst/>
                <a:latin typeface="Arial Black" charset="0"/>
                <a:ea typeface="ÇlÇr ñæí©" charset="0"/>
              </a:rPr>
              <a:t>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955CF6C-61B0-16E5-5A35-4D99FA477C93}"/>
              </a:ext>
            </a:extLst>
          </p:cNvPr>
          <p:cNvSpPr txBox="1">
            <a:spLocks/>
          </p:cNvSpPr>
          <p:nvPr/>
        </p:nvSpPr>
        <p:spPr>
          <a:xfrm>
            <a:off x="240694" y="2362426"/>
            <a:ext cx="8241792" cy="3947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endParaRPr lang="en-GB" altLang="en-US" sz="2400" b="1" dirty="0">
              <a:solidFill>
                <a:prstClr val="black"/>
              </a:solidFill>
              <a:latin typeface="Calibri"/>
            </a:endParaRPr>
          </a:p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Telephone – 01226 644364, </a:t>
            </a:r>
            <a:r>
              <a:rPr lang="en-GB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</a:t>
            </a: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</a:t>
            </a:r>
          </a:p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our simple referral from and email to </a:t>
            </a:r>
            <a:r>
              <a:rPr lang="en-GB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YSFBarnsley@swyt.nhs.uk</a:t>
            </a:r>
            <a:r>
              <a:rPr lang="en-GB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Send a </a:t>
            </a:r>
            <a:r>
              <a:rPr lang="en-GB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SystemOne</a:t>
            </a: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task to Yorkshire Smokefree</a:t>
            </a:r>
            <a:endParaRPr lang="en-GB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Signpost to the client – issue a YSF contact card</a:t>
            </a:r>
          </a:p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Refer through the online Professional Zone.</a:t>
            </a:r>
          </a:p>
        </p:txBody>
      </p:sp>
    </p:spTree>
    <p:extLst>
      <p:ext uri="{BB962C8B-B14F-4D97-AF65-F5344CB8AC3E}">
        <p14:creationId xmlns:p14="http://schemas.microsoft.com/office/powerpoint/2010/main" val="3328255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171639-D9DA-8C24-AC2D-2DEAC2F337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AEF797D0-5637-EA8C-35AA-D904231D1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60091" y="1704420"/>
            <a:ext cx="8502415" cy="8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5EB8"/>
                </a:solidFill>
                <a:effectLst/>
                <a:latin typeface="Arial Black" charset="0"/>
                <a:ea typeface="ÇlÇr ñæí©" charset="0"/>
              </a:rPr>
              <a:t>Meet the advisors…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5EB8"/>
                </a:solidFill>
                <a:effectLst/>
                <a:latin typeface="Arial Black" charset="0"/>
                <a:ea typeface="ÇlÇr ñæí©" charset="0"/>
              </a:rPr>
              <a:t>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DB56E0-569A-0ABB-2409-BEE4776CEF86}"/>
              </a:ext>
            </a:extLst>
          </p:cNvPr>
          <p:cNvSpPr txBox="1">
            <a:spLocks/>
          </p:cNvSpPr>
          <p:nvPr/>
        </p:nvSpPr>
        <p:spPr>
          <a:xfrm>
            <a:off x="240694" y="2362426"/>
            <a:ext cx="8241792" cy="3947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endParaRPr lang="en-GB" altLang="en-US" sz="2400" b="1" dirty="0">
              <a:solidFill>
                <a:prstClr val="black"/>
              </a:solidFill>
              <a:latin typeface="Calibri"/>
            </a:endParaRPr>
          </a:p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Neil Carr (</a:t>
            </a:r>
            <a:r>
              <a:rPr lang="en-GB" sz="2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neil.carr@swyt.nhs.uk</a:t>
            </a:r>
            <a:r>
              <a:rPr lang="en-GB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– Central </a:t>
            </a:r>
            <a:endParaRPr lang="en-GB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Sarah Sverdloff (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Sarah.Sverdloff@swyt.nhs.uk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)– North East</a:t>
            </a:r>
          </a:p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Emma Hudson (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Emma.Hudson1@swyt.nhs.uk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North </a:t>
            </a:r>
          </a:p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Julie Howarth (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julie.howarth@swyt.nhs.uk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Dearne </a:t>
            </a:r>
          </a:p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Suzanne McDonald (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Suzanne.McDonald@swyt.nhs.uk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)– South &amp; Penistone </a:t>
            </a:r>
          </a:p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6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trapline small 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737" y="2476046"/>
            <a:ext cx="5870575" cy="237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713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28448" y="3136944"/>
            <a:ext cx="8502415" cy="2459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Understand what the service offers.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Effectively raise the idea of stopping with your patients.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Geneva" charset="0"/>
              </a:rPr>
              <a:t>Quickly and easily refer patients to Yorkshire Smokefree. 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41585" y="1869367"/>
            <a:ext cx="8502415" cy="8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5EB8"/>
                </a:solidFill>
                <a:effectLst/>
                <a:latin typeface="Arial Black" charset="0"/>
                <a:ea typeface="ÇlÇr ñæí©" charset="0"/>
              </a:rPr>
              <a:t>Aims of the session </a:t>
            </a:r>
          </a:p>
        </p:txBody>
      </p:sp>
    </p:spTree>
    <p:extLst>
      <p:ext uri="{BB962C8B-B14F-4D97-AF65-F5344CB8AC3E}">
        <p14:creationId xmlns:p14="http://schemas.microsoft.com/office/powerpoint/2010/main" val="64706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30225-6E40-B636-5C69-3EEC1462F2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E21A7D17-7196-FDC4-AC11-74C97C247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48" y="3136944"/>
            <a:ext cx="8502415" cy="2459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Geneva" charset="0"/>
              </a:rPr>
              <a:t>12 weeks of support – including NRT, Zyban or Vape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Support to adults and young people.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Geneva" charset="0"/>
              </a:rPr>
              <a:t>Face to Face, Telephone and Online support.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Sessions across all areas of Barnsley.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Geneva" charset="0"/>
              </a:rPr>
              <a:t>Carbon Monoxide monitoring.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Support for E-Cig Users.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Geneva" charset="0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806C3391-4016-1C9D-2C96-7B992CE2D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85" y="1460580"/>
            <a:ext cx="8502415" cy="8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5EB8"/>
                </a:solidFill>
                <a:effectLst/>
                <a:latin typeface="Arial Black" charset="0"/>
                <a:ea typeface="ÇlÇr ñæí©" charset="0"/>
              </a:rPr>
              <a:t>YSF Barnsley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5EB8"/>
                </a:solidFill>
                <a:effectLst/>
                <a:latin typeface="Arial Black" charset="0"/>
                <a:ea typeface="ÇlÇr ñæí©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/>
              <a:t>What we offer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5370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20792" y="2046257"/>
            <a:ext cx="8502415" cy="1798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285750" indent="-285750" defTabSz="914400">
              <a:spcAft>
                <a:spcPts val="700"/>
              </a:spcAft>
              <a:buClr>
                <a:srgbClr val="005EB8"/>
              </a:buClr>
              <a:buFont typeface="Arial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 smokers will need to make multiple attempts to quit before achieving long-term success and it is every health professional's responsibility to raise the subject of stopping smoking at every opportunity.</a:t>
            </a:r>
          </a:p>
          <a:p>
            <a:pPr defTabSz="914400">
              <a:spcAft>
                <a:spcPts val="700"/>
              </a:spcAft>
              <a:buClr>
                <a:srgbClr val="005EB8"/>
              </a:buClr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defTabSz="914400">
              <a:spcAft>
                <a:spcPts val="700"/>
              </a:spcAft>
              <a:buClr>
                <a:srgbClr val="005EB8"/>
              </a:buClr>
              <a:buFont typeface="Arial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Smokers expect to be asked about smoking as it shows a health professional’s concern about their overall health.</a:t>
            </a:r>
          </a:p>
          <a:p>
            <a:pPr defTabSz="914400">
              <a:spcAft>
                <a:spcPts val="700"/>
              </a:spcAft>
              <a:buClr>
                <a:srgbClr val="005EB8"/>
              </a:buClr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defTabSz="914400">
              <a:spcAft>
                <a:spcPts val="700"/>
              </a:spcAft>
              <a:buClr>
                <a:srgbClr val="005EB8"/>
              </a:buClr>
              <a:buFont typeface="Arial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health professionals fail to mention smoking at every consultation, smokers are given the impression that it is not affecting their health and are less likely to make a quit attempt.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85750" indent="-285750" defTabSz="914400">
              <a:spcAft>
                <a:spcPts val="700"/>
              </a:spcAft>
              <a:buClr>
                <a:srgbClr val="005EB8"/>
              </a:buClr>
              <a:buFont typeface="Arial"/>
              <a:buChar char="•"/>
            </a:pP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defTabSz="914400">
              <a:spcAft>
                <a:spcPts val="700"/>
              </a:spcAft>
              <a:buClr>
                <a:srgbClr val="005EB8"/>
              </a:buClr>
            </a:pP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700"/>
              </a:spcAft>
              <a:buClr>
                <a:srgbClr val="005EB8"/>
              </a:buClr>
              <a:buSzTx/>
              <a:buFont typeface="Arial"/>
              <a:buChar char="•"/>
              <a:tabLst/>
            </a:pPr>
            <a:endParaRPr lang="en-US" sz="1800" dirty="0">
              <a:solidFill>
                <a:srgbClr val="000000"/>
              </a:solidFill>
              <a:ea typeface="ÇlÇr ñæí©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186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69473-021B-F2F2-A0CB-81DCE302A1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9069775D-220C-4AF8-46C5-BEEAEADA5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274" y="2678741"/>
            <a:ext cx="4913451" cy="3270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">
            <a:extLst>
              <a:ext uri="{FF2B5EF4-FFF2-40B4-BE49-F238E27FC236}">
                <a16:creationId xmlns:a16="http://schemas.microsoft.com/office/drawing/2014/main" id="{13E002A9-60CD-B16D-A07F-A677EF9C2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431" y="1861166"/>
            <a:ext cx="8502415" cy="8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lang="en-US" sz="3200" b="1" dirty="0">
                <a:solidFill>
                  <a:srgbClr val="005EC2"/>
                </a:solidFill>
              </a:rPr>
              <a:t>Too many patients, not enough time?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005EC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6609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705C10-B828-A54D-9EAF-5C1166A44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F377EE80-7F76-F537-9E4E-1917EE860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48" y="3136944"/>
            <a:ext cx="8502415" cy="2459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Geneva" charset="0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523EF3ED-ACA2-B60E-F62A-8BD24686B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63" y="1297599"/>
            <a:ext cx="8502415" cy="8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lang="en-US" sz="3200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Why is there a need for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lang="en-US" sz="3200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smoking cessation?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005EB8"/>
              </a:solidFill>
              <a:effectLst/>
              <a:latin typeface="Arial Black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5EB8"/>
                </a:solidFill>
                <a:effectLst/>
                <a:latin typeface="Arial Black" charset="0"/>
                <a:ea typeface="ÇlÇr ñæí©" charset="0"/>
              </a:rPr>
              <a:t>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2A261BF-F716-FCD2-8D25-D64D36B8A3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9079613"/>
              </p:ext>
            </p:extLst>
          </p:nvPr>
        </p:nvGraphicFramePr>
        <p:xfrm>
          <a:off x="2111477" y="2824787"/>
          <a:ext cx="4921045" cy="3212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877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B09A04-6D8E-0D63-34B3-F93BBBEDF8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EA514474-540D-2FF7-A108-44C0281E2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48" y="3136944"/>
            <a:ext cx="8502415" cy="2459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Geneva" charset="0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040EB281-C132-62D1-0A57-C4A7BC189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63" y="1785279"/>
            <a:ext cx="8502415" cy="8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Smoking comparisons across England, Yorkshire &amp; Humber and Barnsley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005EB8"/>
              </a:solidFill>
              <a:effectLst/>
              <a:latin typeface="Arial Black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5EB8"/>
                </a:solidFill>
                <a:effectLst/>
                <a:latin typeface="Arial Black" charset="0"/>
                <a:ea typeface="ÇlÇr ñæí©" charset="0"/>
              </a:rPr>
              <a:t>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EC89AF0-54C3-A4C5-C7C7-842789DF1C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1417889"/>
              </p:ext>
            </p:extLst>
          </p:nvPr>
        </p:nvGraphicFramePr>
        <p:xfrm>
          <a:off x="-258785" y="2898264"/>
          <a:ext cx="4255008" cy="2145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2E0A365-5FF0-6650-8FB0-3AAE4EDE7F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285521"/>
              </p:ext>
            </p:extLst>
          </p:nvPr>
        </p:nvGraphicFramePr>
        <p:xfrm>
          <a:off x="5163088" y="2898264"/>
          <a:ext cx="4255008" cy="2145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FB95530-1D07-03F5-9B7F-DA4ED59BB4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7990501"/>
              </p:ext>
            </p:extLst>
          </p:nvPr>
        </p:nvGraphicFramePr>
        <p:xfrm>
          <a:off x="2293656" y="359123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33609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1F20D-4A16-743C-F123-B7F2C18B4C25}"/>
              </a:ext>
            </a:extLst>
          </p:cNvPr>
          <p:cNvSpPr txBox="1">
            <a:spLocks/>
          </p:cNvSpPr>
          <p:nvPr/>
        </p:nvSpPr>
        <p:spPr>
          <a:xfrm>
            <a:off x="481781" y="1699505"/>
            <a:ext cx="8229600" cy="438912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Aft>
                <a:spcPct val="0"/>
              </a:spcAft>
              <a:buFont typeface="Arial"/>
              <a:buNone/>
            </a:pPr>
            <a:endParaRPr lang="en-GB" altLang="en-US" sz="2400" dirty="0">
              <a:latin typeface="+mj-lt"/>
            </a:endParaRPr>
          </a:p>
          <a:p>
            <a:pPr eaLnBrk="0" fontAlgn="base" hangingPunct="0">
              <a:spcAft>
                <a:spcPct val="0"/>
              </a:spcAft>
            </a:pPr>
            <a:r>
              <a:rPr lang="en-GB" altLang="en-US" sz="2400" b="1" dirty="0">
                <a:solidFill>
                  <a:srgbClr val="00B050"/>
                </a:solidFill>
              </a:rPr>
              <a:t>Offering support works</a:t>
            </a:r>
            <a:endParaRPr lang="en-GB" altLang="en-US" sz="2400" dirty="0">
              <a:solidFill>
                <a:srgbClr val="00B050"/>
              </a:solidFill>
              <a:latin typeface="+mj-lt"/>
            </a:endParaRPr>
          </a:p>
          <a:p>
            <a:pPr eaLnBrk="0" fontAlgn="base" hangingPunct="0">
              <a:spcAft>
                <a:spcPct val="0"/>
              </a:spcAft>
            </a:pPr>
            <a:endParaRPr lang="en-GB" altLang="en-US" sz="2400" dirty="0">
              <a:solidFill>
                <a:srgbClr val="FF0000"/>
              </a:solidFill>
              <a:latin typeface="+mj-lt"/>
            </a:endParaRPr>
          </a:p>
          <a:p>
            <a:pPr eaLnBrk="0" fontAlgn="base" hangingPunct="0">
              <a:spcAft>
                <a:spcPct val="0"/>
              </a:spcAft>
            </a:pPr>
            <a:endParaRPr lang="en-GB" altLang="en-US" sz="2400" dirty="0">
              <a:solidFill>
                <a:srgbClr val="FF0000"/>
              </a:solidFill>
              <a:latin typeface="+mj-lt"/>
            </a:endParaRPr>
          </a:p>
          <a:p>
            <a:pPr eaLnBrk="0" fontAlgn="base" hangingPunct="0">
              <a:spcAft>
                <a:spcPct val="0"/>
              </a:spcAft>
            </a:pPr>
            <a:endParaRPr lang="en-GB" altLang="en-US" sz="2400" b="1" dirty="0">
              <a:solidFill>
                <a:srgbClr val="FF0000"/>
              </a:solidFill>
              <a:latin typeface="+mj-lt"/>
            </a:endParaRPr>
          </a:p>
          <a:p>
            <a:pPr marL="0" indent="0" eaLnBrk="0" fontAlgn="base" hangingPunct="0">
              <a:spcAft>
                <a:spcPct val="0"/>
              </a:spcAft>
              <a:buFont typeface="Arial"/>
              <a:buNone/>
            </a:pPr>
            <a:endParaRPr lang="en-GB" altLang="en-US" sz="2400" dirty="0"/>
          </a:p>
          <a:p>
            <a:pPr marL="0" indent="0" eaLnBrk="0" fontAlgn="base" hangingPunct="0">
              <a:spcAft>
                <a:spcPct val="0"/>
              </a:spcAft>
              <a:buFont typeface="Arial"/>
              <a:buNone/>
            </a:pPr>
            <a:endParaRPr lang="en-GB" altLang="en-US" sz="2400" dirty="0"/>
          </a:p>
          <a:p>
            <a:pPr algn="r" eaLnBrk="0" fontAlgn="base" hangingPunct="0">
              <a:spcAft>
                <a:spcPct val="0"/>
              </a:spcAft>
            </a:pPr>
            <a:endParaRPr lang="en-GB" altLang="en-US" sz="2400" dirty="0"/>
          </a:p>
          <a:p>
            <a:pPr algn="r" eaLnBrk="0" fontAlgn="base" hangingPunct="0">
              <a:spcAft>
                <a:spcPct val="0"/>
              </a:spcAft>
            </a:pPr>
            <a:r>
              <a:rPr lang="en-GB" altLang="en-US" sz="2400" dirty="0">
                <a:solidFill>
                  <a:srgbClr val="FF0000"/>
                </a:solidFill>
              </a:rPr>
              <a:t>Advising people to stop, doesn't</a:t>
            </a:r>
            <a:endParaRPr lang="en-GB" altLang="en-US" sz="24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83FA484-C022-3AAC-E6D5-9CF231E16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25" y="2856210"/>
            <a:ext cx="2808312" cy="2075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DDF135DF-AE92-FC3B-30DD-591B2C55D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195" y="1290716"/>
            <a:ext cx="8502415" cy="8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lang="en-US" sz="3200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What Works?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005EB8"/>
              </a:solidFill>
              <a:effectLst/>
              <a:latin typeface="Arial Black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5EB8"/>
                </a:solidFill>
                <a:effectLst/>
                <a:latin typeface="Arial Black" charset="0"/>
                <a:ea typeface="ÇlÇr ñæí©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7487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F4BEE2-82B8-F922-0AC7-3950CB7583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2D72AB8A-C541-7194-0313-89600CB23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4420"/>
            <a:ext cx="8502415" cy="8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5EB8"/>
                </a:solidFill>
                <a:effectLst/>
                <a:latin typeface="Arial Black" charset="0"/>
                <a:ea typeface="ÇlÇr ñæí©" charset="0"/>
              </a:rPr>
              <a:t>Very Brief Advise Model (AAA) – 30 seconds can save a life!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5EB8"/>
                </a:solidFill>
                <a:effectLst/>
                <a:latin typeface="Arial Black" charset="0"/>
                <a:ea typeface="ÇlÇr ñæí©" charset="0"/>
              </a:rPr>
              <a:t>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F174A7-2196-9302-4FE0-87F7C041AAB0}"/>
              </a:ext>
            </a:extLst>
          </p:cNvPr>
          <p:cNvSpPr txBox="1">
            <a:spLocks/>
          </p:cNvSpPr>
          <p:nvPr/>
        </p:nvSpPr>
        <p:spPr>
          <a:xfrm>
            <a:off x="457200" y="2652743"/>
            <a:ext cx="7918704" cy="3947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endParaRPr lang="en-GB" altLang="en-US" sz="2400" b="1" dirty="0">
              <a:solidFill>
                <a:prstClr val="black"/>
              </a:solidFill>
              <a:latin typeface="Calibri"/>
            </a:endParaRPr>
          </a:p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en-GB" altLang="en-US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 and record smoking status: </a:t>
            </a:r>
            <a:r>
              <a:rPr lang="en-GB" alt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smoker/ ex-smoker/ non-smoker</a:t>
            </a:r>
          </a:p>
          <a:p>
            <a:pPr marL="0" indent="0" eaLnBrk="0" fontAlgn="base" hangingPunct="0">
              <a:spcAft>
                <a:spcPct val="0"/>
              </a:spcAft>
              <a:buFont typeface="Arial"/>
              <a:buNone/>
            </a:pPr>
            <a:endParaRPr lang="en-GB" altLang="en-US" sz="1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en-GB" altLang="en-US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Advise patients: </a:t>
            </a:r>
            <a:r>
              <a:rPr lang="en-GB" alt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‘the best way to quit is with support and medication which are both available on the NHS’</a:t>
            </a:r>
          </a:p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endParaRPr lang="en-GB" altLang="en-US" sz="1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en-GB" altLang="en-US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 on patient’s response: </a:t>
            </a:r>
            <a:r>
              <a:rPr lang="en-GB" alt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patient is interested refer to Yorkshire Smokefree. Or ensure they are aware of how to get support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730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C84870C64A974C905B2FF2FB0EF236" ma:contentTypeVersion="87" ma:contentTypeDescription="Create a new document." ma:contentTypeScope="" ma:versionID="17a670e88dbbf00cc5d5d7ab05c29a1c">
  <xsd:schema xmlns:xsd="http://www.w3.org/2001/XMLSchema" xmlns:xs="http://www.w3.org/2001/XMLSchema" xmlns:p="http://schemas.microsoft.com/office/2006/metadata/properties" xmlns:ns2="e9d70efa-cf0d-4760-b298-15933b01a82c" xmlns:ns3="f3010c1d-a0da-4079-ae40-572bdfb9e4c0" targetNamespace="http://schemas.microsoft.com/office/2006/metadata/properties" ma:root="true" ma:fieldsID="4b92623e471db4348cd8342c8797dfc4" ns2:_="" ns3:_="">
    <xsd:import namespace="e9d70efa-cf0d-4760-b298-15933b01a82c"/>
    <xsd:import namespace="f3010c1d-a0da-4079-ae40-572bdfb9e4c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d70efa-cf0d-4760-b298-15933b01a82c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10c1d-a0da-4079-ae40-572bdfb9e4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9d70efa-cf0d-4760-b298-15933b01a82c">ZEXKAYJVUWQ7-106-241</_dlc_DocId>
    <_dlc_DocIdUrl xmlns="e9d70efa-cf0d-4760-b298-15933b01a82c">
      <Url>https://swyt.sharepoint.com/sites/Intranet/communications/_layouts/15/DocIdRedir.aspx?ID=ZEXKAYJVUWQ7-106-241</Url>
      <Description>ZEXKAYJVUWQ7-106-241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346AA7DF-FBF6-44A5-A85C-6868EA8493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d70efa-cf0d-4760-b298-15933b01a82c"/>
    <ds:schemaRef ds:uri="f3010c1d-a0da-4079-ae40-572bdfb9e4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5779B8-8C06-4649-899B-97BE88549D7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e9d70efa-cf0d-4760-b298-15933b01a82c"/>
  </ds:schemaRefs>
</ds:datastoreItem>
</file>

<file path=customXml/itemProps3.xml><?xml version="1.0" encoding="utf-8"?>
<ds:datastoreItem xmlns:ds="http://schemas.openxmlformats.org/officeDocument/2006/customXml" ds:itemID="{17A266EE-DB4C-47F0-B29A-0E122354F18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98E5660-8884-406D-B4AB-CD2357F5593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</TotalTime>
  <Words>582</Words>
  <Application>Microsoft Office PowerPoint</Application>
  <PresentationFormat>On-screen Show (4:3)</PresentationFormat>
  <Paragraphs>82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Cambria</vt:lpstr>
      <vt:lpstr>ÇlÇr ñæí©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Manifest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Senior</dc:creator>
  <cp:lastModifiedBy>SMITH, Emma (BHF LUNDWOOD SURGERY)</cp:lastModifiedBy>
  <cp:revision>37</cp:revision>
  <dcterms:created xsi:type="dcterms:W3CDTF">2017-07-06T10:37:22Z</dcterms:created>
  <dcterms:modified xsi:type="dcterms:W3CDTF">2024-09-19T12:36:12Z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0x010100E7C84870C64A974C905B2FF2FB0EF236</vt:lpwstr>
  </property>
  <property fmtid="{D5CDD505-2E9C-101B-9397-08002B2CF9AE}" pid="3" name="_dlc_DocIdItemGuid">
    <vt:lpwstr>c66aad78-970b-4666-a6a1-a49b24c763f6</vt:lpwstr>
  </property>
</Properties>
</file>