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6" r:id="rId4"/>
    <p:sldId id="262" r:id="rId5"/>
    <p:sldId id="263"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0DF"/>
    <a:srgbClr val="1D1D1B"/>
    <a:srgbClr val="E35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40"/>
  </p:normalViewPr>
  <p:slideViewPr>
    <p:cSldViewPr snapToGrid="0" snapToObjects="1">
      <p:cViewPr varScale="1">
        <p:scale>
          <a:sx n="78" d="100"/>
          <a:sy n="78" d="100"/>
        </p:scale>
        <p:origin x="778"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DA54C-349D-EA4C-8D76-FE06585198B9}"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2C4B-2AF4-6348-824C-6806DAA96806}" type="slidenum">
              <a:rPr lang="en-US" smtClean="0"/>
              <a:t>‹#›</a:t>
            </a:fld>
            <a:endParaRPr lang="en-US"/>
          </a:p>
        </p:txBody>
      </p:sp>
    </p:spTree>
    <p:extLst>
      <p:ext uri="{BB962C8B-B14F-4D97-AF65-F5344CB8AC3E}">
        <p14:creationId xmlns:p14="http://schemas.microsoft.com/office/powerpoint/2010/main" val="25868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Where possible these patients should be referred to the phlebotomy service at the glassworks or hospital. We are often asked about bloods for QOF – the requirement here is to organise the test not perform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There is very clear guidance from NHSE that is clear this should be available for GPs to book via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eRS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The hospital is accepting referrals for spirometry and we would encourage practices to use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many areas have an ECG locally commissioned service, providing ECGs does not form part of essential services and where possible these patients should be referred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Providing recall for PSA testing under the direction of the hospital should have a formal, funded shared care arrangement. There are not robust mechanisms in place to manage these patients in General Practice. The LMC has been made aware of a number of significant events concerning the follow up of PSA results, which may require actioning even when in the normal range. We do not have the infrastructure in place or the knowledge to independently decide how to manage these results. GMC guidance ‘Good medical practice’ is clear that Drs should  ‘provide a good standard of practice and care and work within competence’. Please see attached letter to serve notice to urology about accepting the care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is a significant level of risk in managing patients with Monoclonal gammopathy of undetermined significance. Patients are monitored due the increased risk of malignancy. Monitoring of these patients does not fall into the GMS/PMS definition of essential services, and legal advice taken by the BMA suggested GPs treating such patients are putting themselves at risk, due to their limited knowledge of the condition. All patients with MGUS should be returned to haematology for the appropriate specialist follow up. There are several examples across England of good practice such as University college London MGUS , nurse led telephone follow up clinic that utilises Nurse specialists to follow up these patients. Please see attached letter to return all patients currently under follow up for</a:t>
            </a:r>
            <a:r>
              <a:rPr lang="en-GB" sz="1050" dirty="0">
                <a:effectLst/>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672C4B-2AF4-6348-824C-6806DAA96806}" type="slidenum">
              <a:rPr lang="en-US" smtClean="0"/>
              <a:t>5</a:t>
            </a:fld>
            <a:endParaRPr lang="en-US"/>
          </a:p>
        </p:txBody>
      </p:sp>
    </p:spTree>
    <p:extLst>
      <p:ext uri="{BB962C8B-B14F-4D97-AF65-F5344CB8AC3E}">
        <p14:creationId xmlns:p14="http://schemas.microsoft.com/office/powerpoint/2010/main" val="397339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Social Services Research </a:t>
            </a:r>
            <a:r>
              <a:rPr lang="en-US" dirty="0" err="1"/>
              <a:t>UnitUniversity</a:t>
            </a:r>
            <a:r>
              <a:rPr lang="en-US" dirty="0"/>
              <a:t> of Kent and University of York Research</a:t>
            </a:r>
          </a:p>
        </p:txBody>
      </p:sp>
      <p:sp>
        <p:nvSpPr>
          <p:cNvPr id="4" name="Slide Number Placeholder 3"/>
          <p:cNvSpPr>
            <a:spLocks noGrp="1"/>
          </p:cNvSpPr>
          <p:nvPr>
            <p:ph type="sldNum" sz="quarter" idx="5"/>
          </p:nvPr>
        </p:nvSpPr>
        <p:spPr/>
        <p:txBody>
          <a:bodyPr/>
          <a:lstStyle/>
          <a:p>
            <a:fld id="{AC672C4B-2AF4-6348-824C-6806DAA96806}" type="slidenum">
              <a:rPr lang="en-US" smtClean="0"/>
              <a:t>6</a:t>
            </a:fld>
            <a:endParaRPr lang="en-US"/>
          </a:p>
        </p:txBody>
      </p:sp>
    </p:spTree>
    <p:extLst>
      <p:ext uri="{BB962C8B-B14F-4D97-AF65-F5344CB8AC3E}">
        <p14:creationId xmlns:p14="http://schemas.microsoft.com/office/powerpoint/2010/main" val="427339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3C97-8792-CC4A-BDFD-989D8D3763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3DE1A0-BB3B-6046-BAA3-F0BD5849B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95825-C532-8E4C-9AD0-D49C9A54FBA0}"/>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5" name="Footer Placeholder 4">
            <a:extLst>
              <a:ext uri="{FF2B5EF4-FFF2-40B4-BE49-F238E27FC236}">
                <a16:creationId xmlns:a16="http://schemas.microsoft.com/office/drawing/2014/main" id="{CC7C926C-8666-6647-A696-5A5090626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99F1F-5752-BA41-A3F5-348872913504}"/>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418323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9A71-B94C-6045-A427-90092AA495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050327B-DAE9-E24E-9030-3C8BC6E107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032D5D-6E12-5D47-AF58-F7775507CBC3}"/>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5" name="Footer Placeholder 4">
            <a:extLst>
              <a:ext uri="{FF2B5EF4-FFF2-40B4-BE49-F238E27FC236}">
                <a16:creationId xmlns:a16="http://schemas.microsoft.com/office/drawing/2014/main" id="{86C6B85F-C3A2-5B4A-B8A0-B2120C75A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83ECC-E8C9-4F43-A088-6C0EE6A4EE1B}"/>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48470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2DB58-3E3F-2149-8C92-B7918082F7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0BABCB-D3E7-A445-AB2A-E1BDFCAB71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7247DB-3452-464D-9605-221F2B0B751B}"/>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5" name="Footer Placeholder 4">
            <a:extLst>
              <a:ext uri="{FF2B5EF4-FFF2-40B4-BE49-F238E27FC236}">
                <a16:creationId xmlns:a16="http://schemas.microsoft.com/office/drawing/2014/main" id="{C9246E25-DF86-2E4B-9513-8EAA9D68D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A8B0A-5055-B542-9C26-89C3EFADE055}"/>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2874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9DB1-3233-6E47-B9C6-A27C7C4966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7F734C-99C2-BE4A-BB64-8C6D4D63EB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9E6B0C-DAAF-5C4B-A503-5DC7153FF010}"/>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5" name="Footer Placeholder 4">
            <a:extLst>
              <a:ext uri="{FF2B5EF4-FFF2-40B4-BE49-F238E27FC236}">
                <a16:creationId xmlns:a16="http://schemas.microsoft.com/office/drawing/2014/main" id="{BE237D57-97ED-474D-BB19-DD6E4CE9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1A1B9-37BE-044F-9E2F-EAC200DE5DF8}"/>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85407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19E6-7D7C-5541-B056-EA26161503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AA0D15-76CD-BB46-9142-D8F2AB2BF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CE7B3C-6D35-8E45-BACD-FF2A4FA77F4A}"/>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5" name="Footer Placeholder 4">
            <a:extLst>
              <a:ext uri="{FF2B5EF4-FFF2-40B4-BE49-F238E27FC236}">
                <a16:creationId xmlns:a16="http://schemas.microsoft.com/office/drawing/2014/main" id="{AD5956D9-A587-C441-98A8-5DF393CAB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EC22A-3533-D744-8873-929873AE2EB9}"/>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57369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534-2DC0-9B4A-B563-D416520E08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07B52D-165B-2840-AFA8-DD2CB5EF79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84980B-C2FA-F347-80C5-2BE6506609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65E654-BE32-BB4D-A718-091336E7BA0C}"/>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6" name="Footer Placeholder 5">
            <a:extLst>
              <a:ext uri="{FF2B5EF4-FFF2-40B4-BE49-F238E27FC236}">
                <a16:creationId xmlns:a16="http://schemas.microsoft.com/office/drawing/2014/main" id="{1C3B15CD-568F-1F41-970D-9E87373F4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21ADC-8A73-2F46-82B9-A03C623762D6}"/>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120985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5B0D-4019-A24A-8870-B7AB89FC40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41BE61-C396-DF4F-9DB7-487E05E14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91BD7B-6405-3F47-8F73-8DC12CB6F7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CA0B0C-203C-6840-BBAE-675C54B48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70EC97-25F1-8542-9A0B-A09913AB3C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F31454-9083-C241-8E5F-C77E83A4FBDE}"/>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8" name="Footer Placeholder 7">
            <a:extLst>
              <a:ext uri="{FF2B5EF4-FFF2-40B4-BE49-F238E27FC236}">
                <a16:creationId xmlns:a16="http://schemas.microsoft.com/office/drawing/2014/main" id="{987276C4-9E40-EA44-B34C-7D6EEED8C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8A47F9-1758-B24C-98FA-A0105462310E}"/>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0778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93B7-F848-7840-BCB8-D99749D7BAA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B5403D-E365-3D47-8EAA-50FD1F16A687}"/>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4" name="Footer Placeholder 3">
            <a:extLst>
              <a:ext uri="{FF2B5EF4-FFF2-40B4-BE49-F238E27FC236}">
                <a16:creationId xmlns:a16="http://schemas.microsoft.com/office/drawing/2014/main" id="{4108D792-4F25-4A4C-ADEF-16330414A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37814C-B4E7-7348-80E0-CB51B74B2567}"/>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75458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DF82F-CDE7-8544-AE9F-D1412C91D07B}"/>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3" name="Footer Placeholder 2">
            <a:extLst>
              <a:ext uri="{FF2B5EF4-FFF2-40B4-BE49-F238E27FC236}">
                <a16:creationId xmlns:a16="http://schemas.microsoft.com/office/drawing/2014/main" id="{F2E63CEC-8AF4-2C4A-BFCC-69A0727B2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727BC-1A18-824F-A282-0DB5A77E87BF}"/>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258683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8744-A3AF-7941-A724-B9401835C9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87D1F4-4525-354E-AA4E-CF8181154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FA6F72-99E2-A54C-9FF1-D5C875FCD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32C693-5AC2-B94B-A7BC-7038278F3EA3}"/>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6" name="Footer Placeholder 5">
            <a:extLst>
              <a:ext uri="{FF2B5EF4-FFF2-40B4-BE49-F238E27FC236}">
                <a16:creationId xmlns:a16="http://schemas.microsoft.com/office/drawing/2014/main" id="{2ED2BB9A-31D1-CF42-83B9-0D61AC125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4F015-05E9-B648-B67E-91EFA7853B3B}"/>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4335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7BBF-E548-9A4B-BDD4-2EE837C22E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07765BA-7089-8B4E-BC63-D41ECF396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DCB8F-BA50-9F49-B636-FACDACE7F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D0D7D9-2DA0-CA4D-A741-C88908E175F3}"/>
              </a:ext>
            </a:extLst>
          </p:cNvPr>
          <p:cNvSpPr>
            <a:spLocks noGrp="1"/>
          </p:cNvSpPr>
          <p:nvPr>
            <p:ph type="dt" sz="half" idx="10"/>
          </p:nvPr>
        </p:nvSpPr>
        <p:spPr/>
        <p:txBody>
          <a:bodyPr/>
          <a:lstStyle/>
          <a:p>
            <a:fld id="{51B2BD1D-37F6-5C43-8B43-E748F1AB9405}" type="datetimeFigureOut">
              <a:rPr lang="en-US" smtClean="0"/>
              <a:t>1/8/2025</a:t>
            </a:fld>
            <a:endParaRPr lang="en-US"/>
          </a:p>
        </p:txBody>
      </p:sp>
      <p:sp>
        <p:nvSpPr>
          <p:cNvPr id="6" name="Footer Placeholder 5">
            <a:extLst>
              <a:ext uri="{FF2B5EF4-FFF2-40B4-BE49-F238E27FC236}">
                <a16:creationId xmlns:a16="http://schemas.microsoft.com/office/drawing/2014/main" id="{96510B3F-D784-6440-B053-FB5F09EAC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76F97-AA9D-1947-8563-3082858E7DB7}"/>
              </a:ext>
            </a:extLst>
          </p:cNvPr>
          <p:cNvSpPr>
            <a:spLocks noGrp="1"/>
          </p:cNvSpPr>
          <p:nvPr>
            <p:ph type="sldNum" sz="quarter" idx="12"/>
          </p:nvPr>
        </p:nvSpPr>
        <p:spPr/>
        <p:txBody>
          <a:bodyPr/>
          <a:lstStyle/>
          <a:p>
            <a:fld id="{9230144F-31E2-D24E-A04B-4F2940DABF53}" type="slidenum">
              <a:rPr lang="en-US" smtClean="0"/>
              <a:t>‹#›</a:t>
            </a:fld>
            <a:endParaRPr lang="en-US"/>
          </a:p>
        </p:txBody>
      </p:sp>
    </p:spTree>
    <p:extLst>
      <p:ext uri="{BB962C8B-B14F-4D97-AF65-F5344CB8AC3E}">
        <p14:creationId xmlns:p14="http://schemas.microsoft.com/office/powerpoint/2010/main" val="36061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6F4379-BD7D-F645-B6F4-70ECC9D64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5132A6-65AF-F849-AEDC-1BF55AF5B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3F1156-684F-D740-8A99-2AD197DB5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2BD1D-37F6-5C43-8B43-E748F1AB9405}" type="datetimeFigureOut">
              <a:rPr lang="en-US" smtClean="0"/>
              <a:t>1/8/2025</a:t>
            </a:fld>
            <a:endParaRPr lang="en-US"/>
          </a:p>
        </p:txBody>
      </p:sp>
      <p:sp>
        <p:nvSpPr>
          <p:cNvPr id="5" name="Footer Placeholder 4">
            <a:extLst>
              <a:ext uri="{FF2B5EF4-FFF2-40B4-BE49-F238E27FC236}">
                <a16:creationId xmlns:a16="http://schemas.microsoft.com/office/drawing/2014/main" id="{7B53C36A-3E91-3643-B154-70849A18C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AE938E-9718-4A42-816E-0080C8EF9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0144F-31E2-D24E-A04B-4F2940DABF53}" type="slidenum">
              <a:rPr lang="en-US" smtClean="0"/>
              <a:t>‹#›</a:t>
            </a:fld>
            <a:endParaRPr lang="en-US"/>
          </a:p>
        </p:txBody>
      </p:sp>
    </p:spTree>
    <p:extLst>
      <p:ext uri="{BB962C8B-B14F-4D97-AF65-F5344CB8AC3E}">
        <p14:creationId xmlns:p14="http://schemas.microsoft.com/office/powerpoint/2010/main" val="426180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ma.org.uk/advice-and-support/gp-practices/managing-workload/safe-working-in-general-practic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ma.org.uk/advice-and-support/gp-practices/managing-workload/safe-working-in-general-practic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9B6D-02F3-1C4D-80FF-24638215C532}"/>
              </a:ext>
            </a:extLst>
          </p:cNvPr>
          <p:cNvSpPr>
            <a:spLocks noGrp="1"/>
          </p:cNvSpPr>
          <p:nvPr>
            <p:ph type="ctrTitle"/>
          </p:nvPr>
        </p:nvSpPr>
        <p:spPr>
          <a:xfrm>
            <a:off x="921905" y="3709321"/>
            <a:ext cx="9144000" cy="1374652"/>
          </a:xfrm>
        </p:spPr>
        <p:txBody>
          <a:bodyPr lIns="0" tIns="0" rIns="0" bIns="0" anchor="t" anchorCtr="0">
            <a:normAutofit fontScale="90000"/>
          </a:bodyPr>
          <a:lstStyle/>
          <a:p>
            <a:pPr algn="l"/>
            <a:r>
              <a:rPr lang="en-US" b="1" dirty="0">
                <a:solidFill>
                  <a:schemeClr val="bg1"/>
                </a:solidFill>
                <a:latin typeface="Manrope SemiBold" pitchFamily="2" charset="0"/>
              </a:rPr>
              <a:t>BMA Collective Action Update</a:t>
            </a:r>
          </a:p>
        </p:txBody>
      </p:sp>
      <p:sp>
        <p:nvSpPr>
          <p:cNvPr id="4" name="Title 1">
            <a:extLst>
              <a:ext uri="{FF2B5EF4-FFF2-40B4-BE49-F238E27FC236}">
                <a16:creationId xmlns:a16="http://schemas.microsoft.com/office/drawing/2014/main" id="{B6573F21-FDC2-1C4E-909F-019DF7DFF4F0}"/>
              </a:ext>
            </a:extLst>
          </p:cNvPr>
          <p:cNvSpPr txBox="1">
            <a:spLocks/>
          </p:cNvSpPr>
          <p:nvPr/>
        </p:nvSpPr>
        <p:spPr>
          <a:xfrm>
            <a:off x="921905" y="5748152"/>
            <a:ext cx="9144000" cy="266822"/>
          </a:xfrm>
          <a:prstGeom prst="rect">
            <a:avLst/>
          </a:prstGeom>
        </p:spPr>
        <p:txBody>
          <a:bodyPr vert="horz" lIns="0" tIns="0" rIns="0" bIns="0" rtlCol="0" anchor="t" anchorCtr="0">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anrope" pitchFamily="2" charset="0"/>
              </a:rPr>
              <a:t>Presented by Dr Clare Bannon</a:t>
            </a:r>
          </a:p>
        </p:txBody>
      </p:sp>
      <p:cxnSp>
        <p:nvCxnSpPr>
          <p:cNvPr id="6" name="Straight Connector 5">
            <a:extLst>
              <a:ext uri="{FF2B5EF4-FFF2-40B4-BE49-F238E27FC236}">
                <a16:creationId xmlns:a16="http://schemas.microsoft.com/office/drawing/2014/main" id="{F54B68F8-D3B8-4A48-95E0-F46147326C71}"/>
              </a:ext>
            </a:extLst>
          </p:cNvPr>
          <p:cNvCxnSpPr>
            <a:cxnSpLocks/>
          </p:cNvCxnSpPr>
          <p:nvPr/>
        </p:nvCxnSpPr>
        <p:spPr>
          <a:xfrm>
            <a:off x="921905" y="5416062"/>
            <a:ext cx="103481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A74005-9943-5640-A821-29A3376EE882}"/>
              </a:ext>
            </a:extLst>
          </p:cNvPr>
          <p:cNvPicPr>
            <a:picLocks noChangeAspect="1"/>
          </p:cNvPicPr>
          <p:nvPr/>
        </p:nvPicPr>
        <p:blipFill>
          <a:blip r:embed="rId3"/>
          <a:srcRect/>
          <a:stretch/>
        </p:blipFill>
        <p:spPr>
          <a:xfrm>
            <a:off x="921905" y="676772"/>
            <a:ext cx="1823217" cy="952750"/>
          </a:xfrm>
          <a:prstGeom prst="rect">
            <a:avLst/>
          </a:prstGeom>
        </p:spPr>
      </p:pic>
      <p:sp>
        <p:nvSpPr>
          <p:cNvPr id="11" name="Date Placeholder 10">
            <a:extLst>
              <a:ext uri="{FF2B5EF4-FFF2-40B4-BE49-F238E27FC236}">
                <a16:creationId xmlns:a16="http://schemas.microsoft.com/office/drawing/2014/main" id="{2F5189C8-4382-454C-A3C7-269577B4008A}"/>
              </a:ext>
            </a:extLst>
          </p:cNvPr>
          <p:cNvSpPr>
            <a:spLocks noGrp="1"/>
          </p:cNvSpPr>
          <p:nvPr>
            <p:ph type="dt" sz="half" idx="10"/>
          </p:nvPr>
        </p:nvSpPr>
        <p:spPr>
          <a:xfrm>
            <a:off x="7643724" y="676772"/>
            <a:ext cx="3626371" cy="365125"/>
          </a:xfrm>
        </p:spPr>
        <p:txBody>
          <a:bodyPr/>
          <a:lstStyle/>
          <a:p>
            <a:pPr algn="r"/>
            <a:fld id="{267ACAE5-65A8-D144-8436-AA1DBA4F8692}" type="datetime2">
              <a:rPr lang="en-GB" sz="1600" smtClean="0">
                <a:solidFill>
                  <a:srgbClr val="1D1D1B"/>
                </a:solidFill>
                <a:latin typeface="Manrope" pitchFamily="2" charset="0"/>
              </a:rPr>
              <a:pPr algn="r"/>
              <a:t>Wednesday, 08 January 2025</a:t>
            </a:fld>
            <a:endParaRPr lang="en-US" dirty="0">
              <a:solidFill>
                <a:srgbClr val="1D1D1B"/>
              </a:solidFill>
              <a:latin typeface="Manrope" pitchFamily="2" charset="0"/>
            </a:endParaRPr>
          </a:p>
        </p:txBody>
      </p:sp>
    </p:spTree>
    <p:extLst>
      <p:ext uri="{BB962C8B-B14F-4D97-AF65-F5344CB8AC3E}">
        <p14:creationId xmlns:p14="http://schemas.microsoft.com/office/powerpoint/2010/main" val="8837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2</a:t>
            </a:fld>
            <a:endParaRPr lang="en-US" b="1" dirty="0">
              <a:solidFill>
                <a:schemeClr val="bg1"/>
              </a:solidFill>
              <a:latin typeface="Manrope SemiBold"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sp>
        <p:nvSpPr>
          <p:cNvPr id="5" name="TextBox 4">
            <a:extLst>
              <a:ext uri="{FF2B5EF4-FFF2-40B4-BE49-F238E27FC236}">
                <a16:creationId xmlns:a16="http://schemas.microsoft.com/office/drawing/2014/main" id="{5C03724B-B965-0845-6E6E-DF1CAEE67834}"/>
              </a:ext>
            </a:extLst>
          </p:cNvPr>
          <p:cNvSpPr txBox="1"/>
          <p:nvPr/>
        </p:nvSpPr>
        <p:spPr>
          <a:xfrm>
            <a:off x="1222625" y="406689"/>
            <a:ext cx="7387119" cy="523220"/>
          </a:xfrm>
          <a:prstGeom prst="rect">
            <a:avLst/>
          </a:prstGeom>
          <a:noFill/>
        </p:spPr>
        <p:txBody>
          <a:bodyPr wrap="square" rtlCol="0">
            <a:spAutoFit/>
          </a:bodyPr>
          <a:lstStyle/>
          <a:p>
            <a:r>
              <a:rPr lang="en-GB" sz="2800" dirty="0"/>
              <a:t>BMA Actions</a:t>
            </a:r>
          </a:p>
        </p:txBody>
      </p:sp>
      <p:sp>
        <p:nvSpPr>
          <p:cNvPr id="10" name="TextBox 9">
            <a:extLst>
              <a:ext uri="{FF2B5EF4-FFF2-40B4-BE49-F238E27FC236}">
                <a16:creationId xmlns:a16="http://schemas.microsoft.com/office/drawing/2014/main" id="{E8D4B841-B4C1-D127-E266-4EB12434A3FD}"/>
              </a:ext>
            </a:extLst>
          </p:cNvPr>
          <p:cNvSpPr txBox="1"/>
          <p:nvPr/>
        </p:nvSpPr>
        <p:spPr>
          <a:xfrm>
            <a:off x="906133" y="1582340"/>
            <a:ext cx="10597498" cy="4031873"/>
          </a:xfrm>
          <a:prstGeom prst="rect">
            <a:avLst/>
          </a:prstGeom>
          <a:noFill/>
        </p:spPr>
        <p:txBody>
          <a:bodyPr wrap="square">
            <a:spAutoFit/>
          </a:bodyPr>
          <a:lstStyle/>
          <a:p>
            <a:pPr>
              <a:tabLst>
                <a:tab pos="2343150" algn="l"/>
              </a:tabLst>
            </a:pPr>
            <a:r>
              <a:rPr lang="en-GB" sz="1800" dirty="0">
                <a:effectLst/>
                <a:latin typeface="Calibri" panose="020F0502020204030204" pitchFamily="34" charset="0"/>
                <a:ea typeface="Calibri" panose="020F0502020204030204" pitchFamily="34" charset="0"/>
                <a:cs typeface="Arial" panose="020B0604020202020204" pitchFamily="34" charset="0"/>
              </a:rPr>
              <a:t>These actions are recommended by The BMA as GPs trade union and I am talking about them as an LMC and GPCE rep but they are not LMC actions.</a:t>
            </a:r>
            <a:endParaRPr lang="en-GB" sz="18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Limit daily patient contacts per clinician to the </a:t>
            </a: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UEMO recommended safe maximum of 25</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Serving notice on voluntary services that plug local commissioning gaps</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Cost up the value of providing locally commissioned services and serve notice on contracts which are undermining practices’ ability to sustain a service</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Stop engaging with the e-Referral Advice &amp; Guidance pathway</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Stop rationing referrals, investigations, and admissions</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Switch off GP Connect Update Record Functionality</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Ignore medicine optimisation software which diminishes patient choice in return for system savings never seen by GP practices  </a:t>
            </a:r>
            <a:endParaRPr lang="en-GB" sz="2000" dirty="0">
              <a:effectLst/>
              <a:latin typeface="Calibri" panose="020F0502020204030204" pitchFamily="34" charset="0"/>
              <a:ea typeface="Calibri" panose="020F050202020403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Defer your PCN declaration regarding online triage to 2025</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120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3</a:t>
            </a:fld>
            <a:endParaRPr lang="en-US" b="1" dirty="0">
              <a:solidFill>
                <a:schemeClr val="bg1"/>
              </a:solidFill>
              <a:latin typeface="Manrope SemiBold"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sp>
        <p:nvSpPr>
          <p:cNvPr id="5" name="TextBox 4">
            <a:extLst>
              <a:ext uri="{FF2B5EF4-FFF2-40B4-BE49-F238E27FC236}">
                <a16:creationId xmlns:a16="http://schemas.microsoft.com/office/drawing/2014/main" id="{5C03724B-B965-0845-6E6E-DF1CAEE67834}"/>
              </a:ext>
            </a:extLst>
          </p:cNvPr>
          <p:cNvSpPr txBox="1"/>
          <p:nvPr/>
        </p:nvSpPr>
        <p:spPr>
          <a:xfrm>
            <a:off x="952662" y="394892"/>
            <a:ext cx="7387119" cy="523220"/>
          </a:xfrm>
          <a:prstGeom prst="rect">
            <a:avLst/>
          </a:prstGeom>
          <a:noFill/>
        </p:spPr>
        <p:txBody>
          <a:bodyPr wrap="square" rtlCol="0">
            <a:spAutoFit/>
          </a:bodyPr>
          <a:lstStyle/>
          <a:p>
            <a:r>
              <a:rPr lang="en-GB" sz="2800" dirty="0"/>
              <a:t>Limiting Contacts</a:t>
            </a:r>
          </a:p>
        </p:txBody>
      </p:sp>
      <p:sp>
        <p:nvSpPr>
          <p:cNvPr id="10" name="TextBox 9">
            <a:extLst>
              <a:ext uri="{FF2B5EF4-FFF2-40B4-BE49-F238E27FC236}">
                <a16:creationId xmlns:a16="http://schemas.microsoft.com/office/drawing/2014/main" id="{E8D4B841-B4C1-D127-E266-4EB12434A3FD}"/>
              </a:ext>
            </a:extLst>
          </p:cNvPr>
          <p:cNvSpPr txBox="1"/>
          <p:nvPr/>
        </p:nvSpPr>
        <p:spPr>
          <a:xfrm>
            <a:off x="952662" y="1582340"/>
            <a:ext cx="10597498" cy="3447098"/>
          </a:xfrm>
          <a:prstGeom prst="rect">
            <a:avLst/>
          </a:prstGeom>
          <a:noFill/>
        </p:spPr>
        <p:txBody>
          <a:bodyPr wrap="square">
            <a:spAutoFit/>
          </a:bodyPr>
          <a:lstStyle/>
          <a:p>
            <a:pPr>
              <a:tabLst>
                <a:tab pos="2343150" algn="l"/>
              </a:tabLs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100"/>
              <a:buFont typeface="Symbol" panose="05050102010706020507" pitchFamily="18" charset="2"/>
              <a:buChar char=""/>
              <a:tabLst>
                <a:tab pos="2343150" algn="l"/>
              </a:tabLst>
            </a:pPr>
            <a:r>
              <a:rPr lang="en-GB" sz="2000" dirty="0">
                <a:effectLst/>
                <a:latin typeface="Calibri" panose="020F0502020204030204" pitchFamily="34" charset="0"/>
                <a:ea typeface="Calibri" panose="020F0502020204030204" pitchFamily="34" charset="0"/>
                <a:cs typeface="Arial" panose="020B0604020202020204" pitchFamily="34" charset="0"/>
              </a:rPr>
              <a:t>Advice still to limit daily patient contacts per clinician to the </a:t>
            </a: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UEMO recommended safe maximum of 25</a:t>
            </a:r>
            <a:endPar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100"/>
              <a:buFont typeface="Symbol" panose="05050102010706020507" pitchFamily="18" charset="2"/>
              <a:buChar char=""/>
              <a:tabLst>
                <a:tab pos="2343150" algn="l"/>
              </a:tabLst>
            </a:pPr>
            <a:r>
              <a:rPr lang="en-GB" sz="2000" dirty="0">
                <a:solidFill>
                  <a:srgbClr val="0563C1"/>
                </a:solidFill>
                <a:latin typeface="Calibri" panose="020F0502020204030204" pitchFamily="34" charset="0"/>
                <a:ea typeface="Calibri" panose="020F0502020204030204" pitchFamily="34" charset="0"/>
                <a:cs typeface="Arial" panose="020B0604020202020204" pitchFamily="34" charset="0"/>
              </a:rPr>
              <a:t>Nationally 60% of practices are already doing this with a further 20% in the process of implementing from BMA surveys.</a:t>
            </a:r>
            <a:endPar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100"/>
              <a:buFont typeface="Symbol" panose="05050102010706020507" pitchFamily="18" charset="2"/>
              <a:buChar char=""/>
              <a:tabLst>
                <a:tab pos="2343150" algn="l"/>
              </a:tabLst>
            </a:pPr>
            <a:r>
              <a:rPr lang="en-GB" sz="2000" dirty="0">
                <a:solidFill>
                  <a:srgbClr val="0563C1"/>
                </a:solidFill>
                <a:latin typeface="Calibri" panose="020F0502020204030204" pitchFamily="34" charset="0"/>
                <a:ea typeface="Calibri" panose="020F0502020204030204" pitchFamily="34" charset="0"/>
                <a:cs typeface="Arial" panose="020B0604020202020204" pitchFamily="34" charset="0"/>
              </a:rPr>
              <a:t>Criticism from Acute trust that we as GPs are causing A&amp;E to back up as a result of this policy</a:t>
            </a:r>
          </a:p>
          <a:p>
            <a:pPr marL="342900" lvl="0" indent="-342900">
              <a:buSzPts val="1100"/>
              <a:buFont typeface="Symbol" panose="05050102010706020507" pitchFamily="18" charset="2"/>
              <a:buChar char=""/>
              <a:tabLst>
                <a:tab pos="2343150" algn="l"/>
              </a:tabLst>
            </a:pP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In October 2024, despite Collective Action, practices </a:t>
            </a:r>
            <a:r>
              <a:rPr lang="en-GB" sz="2000" dirty="0">
                <a:solidFill>
                  <a:srgbClr val="0563C1"/>
                </a:solidFill>
                <a:latin typeface="Calibri" panose="020F0502020204030204" pitchFamily="34" charset="0"/>
                <a:ea typeface="Calibri" panose="020F0502020204030204" pitchFamily="34" charset="0"/>
                <a:cs typeface="Arial" panose="020B0604020202020204" pitchFamily="34" charset="0"/>
              </a:rPr>
              <a:t>dealt with 10% more contacts than in October 2023 in Barnsley</a:t>
            </a:r>
          </a:p>
          <a:p>
            <a:pPr marL="342900" lvl="0" indent="-342900">
              <a:buSzPts val="1100"/>
              <a:buFont typeface="Symbol" panose="05050102010706020507" pitchFamily="18" charset="2"/>
              <a:buChar char=""/>
              <a:tabLst>
                <a:tab pos="2343150" algn="l"/>
              </a:tabLst>
            </a:pP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Barn</a:t>
            </a:r>
            <a:r>
              <a:rPr lang="en-GB" sz="2000" dirty="0">
                <a:solidFill>
                  <a:srgbClr val="0563C1"/>
                </a:solidFill>
                <a:latin typeface="Calibri" panose="020F0502020204030204" pitchFamily="34" charset="0"/>
                <a:ea typeface="Calibri" panose="020F0502020204030204" pitchFamily="34" charset="0"/>
                <a:cs typeface="Arial" panose="020B0604020202020204" pitchFamily="34" charset="0"/>
              </a:rPr>
              <a:t>sley A&amp;E had 3% increase in attendance over the same period</a:t>
            </a:r>
          </a:p>
          <a:p>
            <a:pPr marL="342900" lvl="0" indent="-342900">
              <a:buSzPts val="1100"/>
              <a:buFont typeface="Symbol" panose="05050102010706020507" pitchFamily="18" charset="2"/>
              <a:buChar char=""/>
              <a:tabLst>
                <a:tab pos="2343150" algn="l"/>
              </a:tabLst>
            </a:pP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However, 15% </a:t>
            </a:r>
            <a:r>
              <a:rPr lang="en-GB" sz="2000" dirty="0">
                <a:solidFill>
                  <a:srgbClr val="0563C1"/>
                </a:solidFill>
                <a:latin typeface="Calibri" panose="020F0502020204030204" pitchFamily="34" charset="0"/>
                <a:ea typeface="Calibri" panose="020F0502020204030204" pitchFamily="34" charset="0"/>
                <a:cs typeface="Arial" panose="020B0604020202020204" pitchFamily="34" charset="0"/>
              </a:rPr>
              <a:t>increase in admissions from A&amp;E over the same period</a:t>
            </a:r>
          </a:p>
          <a:p>
            <a:pPr marL="342900" lvl="0" indent="-342900">
              <a:buSzPts val="1100"/>
              <a:buFont typeface="Symbol" panose="05050102010706020507" pitchFamily="18" charset="2"/>
              <a:buChar char=""/>
              <a:tabLst>
                <a:tab pos="2343150" algn="l"/>
              </a:tabLst>
            </a:pPr>
            <a:r>
              <a:rPr lang="en-GB"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We continue to do more with less resource.</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9799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4</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2. Advice and Guidance</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61374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Advice and Guidance</a:t>
            </a:r>
            <a:r>
              <a:rPr lang="en-GB" kern="100" dirty="0">
                <a:latin typeface="Calibri" panose="020F0502020204030204" pitchFamily="34" charset="0"/>
                <a:ea typeface="Calibri" panose="020F0502020204030204" pitchFamily="34" charset="0"/>
                <a:cs typeface="Times New Roman" panose="02020603050405020304" pitchFamily="18" charset="0"/>
              </a:rPr>
              <a:t> – CA advice has not changed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O</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nly use if genuinely want brief advice </a:t>
            </a:r>
          </a:p>
          <a:p>
            <a:pPr marL="285750" indent="-285750">
              <a:lnSpc>
                <a:spcPct val="150000"/>
              </a:lnSpc>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ong list of actions for the GP is not appropriate </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Please bear in mind the number of consultants continues to rise but the number of fully qualified full time GPs is over 800 fewer fully qualified FTE GPs since 2019 </a:t>
            </a:r>
          </a:p>
          <a:p>
            <a:pPr marL="285750" indent="-285750">
              <a:lnSpc>
                <a:spcPct val="150000"/>
              </a:lnSpc>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Announcement of £20 per A&amp;G is in negotiation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400" dirty="0">
              <a:solidFill>
                <a:srgbClr val="1D1D1B"/>
              </a:solidFill>
              <a:latin typeface="Manrope" pitchFamily="2"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3074" name="Picture 2">
            <a:extLst>
              <a:ext uri="{FF2B5EF4-FFF2-40B4-BE49-F238E27FC236}">
                <a16:creationId xmlns:a16="http://schemas.microsoft.com/office/drawing/2014/main" id="{8A7721B7-7F3B-F5E8-49D4-A78F4B65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474" y="1399146"/>
            <a:ext cx="4841659" cy="482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8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5</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1D1D1B"/>
                </a:solidFill>
                <a:latin typeface="Manrope Medium" pitchFamily="2" charset="0"/>
              </a:rPr>
              <a:t>3. Serve notice on commissioning gaps</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5022657"/>
          </a:xfrm>
          <a:prstGeom prst="rect">
            <a:avLst/>
          </a:prstGeom>
          <a:noFill/>
        </p:spPr>
        <p:txBody>
          <a:bodyPr wrap="square" lIns="0" tIns="0" rIns="0" bIns="0" rtlCol="0">
            <a:spAutoFit/>
          </a:bodyPr>
          <a:lstStyle/>
          <a:p>
            <a:pPr lvl="0">
              <a:lnSpc>
                <a:spcPct val="107000"/>
              </a:lnSpc>
            </a:pPr>
            <a:r>
              <a:rPr lang="en-GB" sz="2000" kern="100" dirty="0">
                <a:latin typeface="Calibri" panose="020F0502020204030204" pitchFamily="34" charset="0"/>
                <a:ea typeface="Calibri" panose="020F0502020204030204" pitchFamily="34" charset="0"/>
                <a:cs typeface="Times New Roman" panose="02020603050405020304" pitchFamily="18" charset="0"/>
              </a:rPr>
              <a:t>GPCE advice is to serve notice on commissioning gaps.  In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Barnsley there are a number of services that are unfunded.</a:t>
            </a:r>
          </a:p>
          <a:p>
            <a:pPr marL="342900" lvl="0" indent="-342900">
              <a:lnSpc>
                <a:spcPct val="107000"/>
              </a:lnSpc>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Phlebotomy – this is only funded for shared care drugs. We are not funded to provide blood tests for any other reasons.  Barnsley Place ICB recognise this; we are able to use CDC and they are trying to increase capacity</a:t>
            </a:r>
          </a:p>
          <a:p>
            <a:pPr marL="342900" lvl="0" indent="-342900">
              <a:lnSpc>
                <a:spcPct val="107000"/>
              </a:lnSpc>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Spirometry - New service </a:t>
            </a:r>
            <a:r>
              <a:rPr lang="en-GB" sz="2000" kern="100" dirty="0">
                <a:latin typeface="Calibri" panose="020F0502020204030204" pitchFamily="34" charset="0"/>
                <a:ea typeface="Calibri" panose="020F0502020204030204" pitchFamily="34" charset="0"/>
                <a:cs typeface="Times New Roman" panose="02020603050405020304" pitchFamily="18" charset="0"/>
              </a:rPr>
              <a:t>details awaited</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ECGs - these do not form part of essential services patients should be referred</a:t>
            </a:r>
          </a:p>
          <a:p>
            <a:pPr marL="342900" lvl="0" indent="-342900">
              <a:buFont typeface="+mj-lt"/>
              <a:buAutoNum type="alphaLcPeriod"/>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PSA Call and recall- LMC Template letter(resent)15</a:t>
            </a:r>
            <a:r>
              <a:rPr lang="en-GB" sz="20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Jan</a:t>
            </a:r>
          </a:p>
          <a:p>
            <a:pPr marL="342900" lvl="0" indent="-342900">
              <a:buFont typeface="+mj-lt"/>
              <a:buAutoNum type="alphaL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MGUS call and recall- LMC Template letter (resent) 15</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000" dirty="0">
                <a:effectLst/>
                <a:latin typeface="Calibri" panose="020F0502020204030204" pitchFamily="34" charset="0"/>
                <a:ea typeface="Calibri" panose="020F0502020204030204" pitchFamily="34" charset="0"/>
                <a:cs typeface="Times New Roman" panose="02020603050405020304" pitchFamily="18" charset="0"/>
              </a:rPr>
              <a:t>  Jan</a:t>
            </a:r>
          </a:p>
          <a:p>
            <a:pPr lvl="0">
              <a:lnSpc>
                <a:spcPct val="107000"/>
              </a:lnSpc>
              <a:spcAft>
                <a:spcPts val="800"/>
              </a:spcAft>
            </a:pPr>
            <a:endParaRPr lang="en-GB" sz="10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0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Do practices want to return existing patients?</a:t>
            </a:r>
          </a:p>
          <a:p>
            <a:pPr lvl="0">
              <a:lnSpc>
                <a:spcPct val="107000"/>
              </a:lnSpc>
              <a:spcAft>
                <a:spcPts val="800"/>
              </a:spcAft>
            </a:pPr>
            <a:r>
              <a:rPr lang="en-GB" sz="2000" dirty="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1D1D1B"/>
              </a:solidFill>
              <a:effectLst/>
              <a:latin typeface="Manrope" pitchFamily="2"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2050" name="Picture 2" descr="Mind The Gap">
            <a:extLst>
              <a:ext uri="{FF2B5EF4-FFF2-40B4-BE49-F238E27FC236}">
                <a16:creationId xmlns:a16="http://schemas.microsoft.com/office/drawing/2014/main" id="{84E72A0D-0202-5EBC-5E55-EEA3677A7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619" y="1218135"/>
            <a:ext cx="5234514" cy="498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3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2B8EF-F38B-0049-A79D-18BDD88FB4BF}"/>
              </a:ext>
            </a:extLst>
          </p:cNvPr>
          <p:cNvSpPr>
            <a:spLocks noGrp="1"/>
          </p:cNvSpPr>
          <p:nvPr>
            <p:ph type="sldNum" sz="quarter" idx="12"/>
          </p:nvPr>
        </p:nvSpPr>
        <p:spPr>
          <a:xfrm>
            <a:off x="8780030" y="6437455"/>
            <a:ext cx="2743200" cy="365125"/>
          </a:xfrm>
        </p:spPr>
        <p:txBody>
          <a:bodyPr/>
          <a:lstStyle/>
          <a:p>
            <a:r>
              <a:rPr lang="en-US" b="1">
                <a:solidFill>
                  <a:schemeClr val="bg1"/>
                </a:solidFill>
                <a:latin typeface="Manrope SemiBold" pitchFamily="2" charset="0"/>
              </a:rPr>
              <a:t>Page </a:t>
            </a:r>
            <a:fld id="{9230144F-31E2-D24E-A04B-4F2940DABF53}" type="slidenum">
              <a:rPr lang="en-US" b="1" smtClean="0">
                <a:solidFill>
                  <a:schemeClr val="bg1"/>
                </a:solidFill>
                <a:latin typeface="Manrope SemiBold" pitchFamily="2" charset="0"/>
              </a:rPr>
              <a:t>6</a:t>
            </a:fld>
            <a:endParaRPr lang="en-US" b="1" dirty="0">
              <a:solidFill>
                <a:schemeClr val="bg1"/>
              </a:solidFill>
              <a:latin typeface="Manrope SemiBold" pitchFamily="2" charset="0"/>
            </a:endParaRPr>
          </a:p>
        </p:txBody>
      </p:sp>
      <p:sp>
        <p:nvSpPr>
          <p:cNvPr id="6" name="Title 1">
            <a:extLst>
              <a:ext uri="{FF2B5EF4-FFF2-40B4-BE49-F238E27FC236}">
                <a16:creationId xmlns:a16="http://schemas.microsoft.com/office/drawing/2014/main" id="{8D5349B3-33F7-9A45-B366-78643FE0298C}"/>
              </a:ext>
            </a:extLst>
          </p:cNvPr>
          <p:cNvSpPr txBox="1">
            <a:spLocks/>
          </p:cNvSpPr>
          <p:nvPr/>
        </p:nvSpPr>
        <p:spPr>
          <a:xfrm>
            <a:off x="668770" y="484732"/>
            <a:ext cx="9144000" cy="3621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D1D1B"/>
                </a:solidFill>
                <a:latin typeface="Manrope Medium" pitchFamily="2" charset="0"/>
              </a:rPr>
              <a:t>Shared care</a:t>
            </a:r>
          </a:p>
        </p:txBody>
      </p:sp>
      <p:sp>
        <p:nvSpPr>
          <p:cNvPr id="8" name="TextBox 7">
            <a:extLst>
              <a:ext uri="{FF2B5EF4-FFF2-40B4-BE49-F238E27FC236}">
                <a16:creationId xmlns:a16="http://schemas.microsoft.com/office/drawing/2014/main" id="{2CE0E0A2-C654-4F49-BB55-D4F46094DCC5}"/>
              </a:ext>
            </a:extLst>
          </p:cNvPr>
          <p:cNvSpPr txBox="1"/>
          <p:nvPr/>
        </p:nvSpPr>
        <p:spPr>
          <a:xfrm>
            <a:off x="429659" y="1681626"/>
            <a:ext cx="6178960" cy="3645613"/>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2000" dirty="0">
                <a:solidFill>
                  <a:srgbClr val="1D1D1B"/>
                </a:solidFill>
                <a:latin typeface="Manrope" pitchFamily="2" charset="0"/>
              </a:rPr>
              <a:t>Some funding for shared care but it is not enough for the work involved</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Raised with Medicines Management Team that PSSRU figures should be used</a:t>
            </a:r>
          </a:p>
          <a:p>
            <a:pPr marL="285750" indent="-285750">
              <a:lnSpc>
                <a:spcPct val="150000"/>
              </a:lnSpc>
              <a:buFont typeface="Arial" panose="020B0604020202020204" pitchFamily="34" charset="0"/>
              <a:buChar char="•"/>
            </a:pPr>
            <a:r>
              <a:rPr lang="en-US" sz="2000" dirty="0">
                <a:solidFill>
                  <a:srgbClr val="1D1D1B"/>
                </a:solidFill>
                <a:latin typeface="Manrope" pitchFamily="2" charset="0"/>
              </a:rPr>
              <a:t>We have written to the ICB and Acute Trusts to state that the majority of practices intend to stop signing new patients up to shared care without changes from 15</a:t>
            </a:r>
            <a:r>
              <a:rPr lang="en-US" sz="2000" baseline="30000" dirty="0">
                <a:solidFill>
                  <a:srgbClr val="1D1D1B"/>
                </a:solidFill>
                <a:latin typeface="Manrope" pitchFamily="2" charset="0"/>
              </a:rPr>
              <a:t>th</a:t>
            </a:r>
            <a:r>
              <a:rPr lang="en-US" sz="2000" dirty="0">
                <a:solidFill>
                  <a:srgbClr val="1D1D1B"/>
                </a:solidFill>
                <a:latin typeface="Manrope" pitchFamily="2" charset="0"/>
              </a:rPr>
              <a:t> January</a:t>
            </a:r>
          </a:p>
        </p:txBody>
      </p:sp>
      <p:cxnSp>
        <p:nvCxnSpPr>
          <p:cNvPr id="16" name="Straight Connector 15">
            <a:extLst>
              <a:ext uri="{FF2B5EF4-FFF2-40B4-BE49-F238E27FC236}">
                <a16:creationId xmlns:a16="http://schemas.microsoft.com/office/drawing/2014/main" id="{C5F6B858-8531-684C-A5B8-90E5D2CA695C}"/>
              </a:ext>
            </a:extLst>
          </p:cNvPr>
          <p:cNvCxnSpPr>
            <a:cxnSpLocks/>
          </p:cNvCxnSpPr>
          <p:nvPr/>
        </p:nvCxnSpPr>
        <p:spPr>
          <a:xfrm>
            <a:off x="668770" y="1218134"/>
            <a:ext cx="10854460" cy="0"/>
          </a:xfrm>
          <a:prstGeom prst="line">
            <a:avLst/>
          </a:prstGeom>
          <a:ln w="28575">
            <a:solidFill>
              <a:srgbClr val="E35598"/>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86D05583-1094-F742-BB7D-DD7F2F641734}"/>
              </a:ext>
            </a:extLst>
          </p:cNvPr>
          <p:cNvSpPr txBox="1">
            <a:spLocks/>
          </p:cNvSpPr>
          <p:nvPr/>
        </p:nvSpPr>
        <p:spPr>
          <a:xfrm>
            <a:off x="508866" y="6451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latin typeface="Manrope" pitchFamily="2" charset="0"/>
              </a:rPr>
              <a:t>Presented by Dr C Bannon</a:t>
            </a:r>
          </a:p>
        </p:txBody>
      </p:sp>
      <p:pic>
        <p:nvPicPr>
          <p:cNvPr id="4098" name="Picture 2">
            <a:extLst>
              <a:ext uri="{FF2B5EF4-FFF2-40B4-BE49-F238E27FC236}">
                <a16:creationId xmlns:a16="http://schemas.microsoft.com/office/drawing/2014/main" id="{65F4835D-2F20-3EF9-A336-AA1CD64E7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391" y="1299995"/>
            <a:ext cx="5277080" cy="450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4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D63CD0-AA81-0C49-BD4F-4DA1242187EB}"/>
              </a:ext>
            </a:extLst>
          </p:cNvPr>
          <p:cNvSpPr txBox="1"/>
          <p:nvPr/>
        </p:nvSpPr>
        <p:spPr>
          <a:xfrm>
            <a:off x="9202589" y="5326572"/>
            <a:ext cx="2320641" cy="936025"/>
          </a:xfrm>
          <a:prstGeom prst="rect">
            <a:avLst/>
          </a:prstGeom>
          <a:noFill/>
        </p:spPr>
        <p:txBody>
          <a:bodyPr wrap="square" lIns="0" tIns="0" rIns="0" bIns="0" rtlCol="0">
            <a:spAutoFit/>
          </a:bodyPr>
          <a:lstStyle/>
          <a:p>
            <a:pPr>
              <a:lnSpc>
                <a:spcPct val="150000"/>
              </a:lnSpc>
            </a:pPr>
            <a:r>
              <a:rPr lang="en-US" sz="1400" dirty="0">
                <a:solidFill>
                  <a:srgbClr val="1D1D1B"/>
                </a:solidFill>
                <a:latin typeface="Manrope" pitchFamily="2" charset="0"/>
              </a:rPr>
              <a:t>01226 355 824</a:t>
            </a:r>
          </a:p>
          <a:p>
            <a:pPr>
              <a:lnSpc>
                <a:spcPct val="150000"/>
              </a:lnSpc>
            </a:pPr>
            <a:r>
              <a:rPr lang="en-US" sz="1400" dirty="0" err="1">
                <a:solidFill>
                  <a:srgbClr val="1D1D1B"/>
                </a:solidFill>
                <a:latin typeface="Manrope" pitchFamily="2" charset="0"/>
              </a:rPr>
              <a:t>barnsley.lmc@nhs.net</a:t>
            </a:r>
            <a:endParaRPr lang="en-US" sz="1400" dirty="0">
              <a:solidFill>
                <a:srgbClr val="1D1D1B"/>
              </a:solidFill>
              <a:latin typeface="Manrope" pitchFamily="2" charset="0"/>
            </a:endParaRPr>
          </a:p>
          <a:p>
            <a:pPr>
              <a:lnSpc>
                <a:spcPct val="150000"/>
              </a:lnSpc>
            </a:pPr>
            <a:r>
              <a:rPr lang="en-US" sz="1400" dirty="0" err="1">
                <a:solidFill>
                  <a:srgbClr val="1D1D1B"/>
                </a:solidFill>
                <a:latin typeface="Manrope" pitchFamily="2" charset="0"/>
              </a:rPr>
              <a:t>www.barnsleylmc.co.uk</a:t>
            </a:r>
            <a:endParaRPr lang="en-US" sz="1400" dirty="0">
              <a:solidFill>
                <a:srgbClr val="1D1D1B"/>
              </a:solidFill>
              <a:latin typeface="Manrope" pitchFamily="2" charset="0"/>
            </a:endParaRPr>
          </a:p>
        </p:txBody>
      </p:sp>
      <p:sp>
        <p:nvSpPr>
          <p:cNvPr id="8" name="Title 1">
            <a:extLst>
              <a:ext uri="{FF2B5EF4-FFF2-40B4-BE49-F238E27FC236}">
                <a16:creationId xmlns:a16="http://schemas.microsoft.com/office/drawing/2014/main" id="{BC352EDB-2BFA-3243-BAE3-E24892FB7ED4}"/>
              </a:ext>
            </a:extLst>
          </p:cNvPr>
          <p:cNvSpPr txBox="1">
            <a:spLocks/>
          </p:cNvSpPr>
          <p:nvPr/>
        </p:nvSpPr>
        <p:spPr>
          <a:xfrm>
            <a:off x="668770" y="1569581"/>
            <a:ext cx="9144000" cy="54257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4AC0DF"/>
                </a:solidFill>
                <a:latin typeface="Manrope SemiBold" pitchFamily="2" charset="0"/>
              </a:rPr>
              <a:t>Thank you for listening.</a:t>
            </a:r>
          </a:p>
          <a:p>
            <a:endParaRPr lang="en-US" sz="3600" b="1" dirty="0">
              <a:solidFill>
                <a:srgbClr val="4AC0DF"/>
              </a:solidFill>
              <a:latin typeface="Manrope SemiBold" pitchFamily="2" charset="0"/>
            </a:endParaRPr>
          </a:p>
          <a:p>
            <a:endParaRPr lang="en-US" sz="3600" b="1" dirty="0">
              <a:solidFill>
                <a:srgbClr val="4AC0DF"/>
              </a:solidFill>
              <a:latin typeface="Manrope SemiBold" pitchFamily="2" charset="0"/>
            </a:endParaRPr>
          </a:p>
          <a:p>
            <a:r>
              <a:rPr lang="en-US" sz="3600" b="1" dirty="0">
                <a:solidFill>
                  <a:srgbClr val="4AC0DF"/>
                </a:solidFill>
                <a:latin typeface="Manrope SemiBold" pitchFamily="2" charset="0"/>
              </a:rPr>
              <a:t>Questions?</a:t>
            </a:r>
          </a:p>
        </p:txBody>
      </p:sp>
      <p:pic>
        <p:nvPicPr>
          <p:cNvPr id="2" name="Picture 1">
            <a:extLst>
              <a:ext uri="{FF2B5EF4-FFF2-40B4-BE49-F238E27FC236}">
                <a16:creationId xmlns:a16="http://schemas.microsoft.com/office/drawing/2014/main" id="{7D7B1006-6442-6048-85B9-41FEA275DB0B}"/>
              </a:ext>
            </a:extLst>
          </p:cNvPr>
          <p:cNvPicPr>
            <a:picLocks noChangeAspect="1"/>
          </p:cNvPicPr>
          <p:nvPr/>
        </p:nvPicPr>
        <p:blipFill>
          <a:blip r:embed="rId2"/>
          <a:stretch>
            <a:fillRect/>
          </a:stretch>
        </p:blipFill>
        <p:spPr>
          <a:xfrm>
            <a:off x="668770" y="5019103"/>
            <a:ext cx="2383363" cy="1243494"/>
          </a:xfrm>
          <a:prstGeom prst="rect">
            <a:avLst/>
          </a:prstGeom>
        </p:spPr>
      </p:pic>
    </p:spTree>
    <p:extLst>
      <p:ext uri="{BB962C8B-B14F-4D97-AF65-F5344CB8AC3E}">
        <p14:creationId xmlns:p14="http://schemas.microsoft.com/office/powerpoint/2010/main" val="119646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5705</TotalTime>
  <Words>953</Words>
  <Application>Microsoft Office PowerPoint</Application>
  <PresentationFormat>Widescreen</PresentationFormat>
  <Paragraphs>68</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Manrope</vt:lpstr>
      <vt:lpstr>Manrope Medium</vt:lpstr>
      <vt:lpstr>Manrope SemiBold</vt:lpstr>
      <vt:lpstr>Symbol</vt:lpstr>
      <vt:lpstr>Office Theme</vt:lpstr>
      <vt:lpstr>BMA Collective Action Update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power point presentation example cover.</dc:title>
  <dc:creator>Adam B</dc:creator>
  <cp:lastModifiedBy>SMITH, Emma (BHF LUNDWOOD SURGERY)</cp:lastModifiedBy>
  <cp:revision>14</cp:revision>
  <dcterms:created xsi:type="dcterms:W3CDTF">2021-12-01T17:05:51Z</dcterms:created>
  <dcterms:modified xsi:type="dcterms:W3CDTF">2025-01-08T16:29:52Z</dcterms:modified>
</cp:coreProperties>
</file>