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5" r:id="rId3"/>
    <p:sldId id="257" r:id="rId4"/>
    <p:sldId id="270" r:id="rId5"/>
    <p:sldId id="266" r:id="rId6"/>
    <p:sldId id="267" r:id="rId7"/>
    <p:sldId id="259" r:id="rId8"/>
    <p:sldId id="260" r:id="rId9"/>
    <p:sldId id="268" r:id="rId10"/>
    <p:sldId id="263" r:id="rId11"/>
    <p:sldId id="269"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2" d="100"/>
          <a:sy n="82"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C8378865-E176-420E-9C16-426D55D89683}" type="datetimeFigureOut">
              <a:rPr lang="en-GB" smtClean="0"/>
              <a:t>16/01/2024</a:t>
            </a:fld>
            <a:endParaRPr lang="en-GB"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GB"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1ADD3951-5AE6-4C31-AB32-EDEEB5905E42}" type="slidenum">
              <a:rPr lang="en-GB" smtClean="0"/>
              <a:t>‹#›</a:t>
            </a:fld>
            <a:endParaRPr lang="en-GB" dirty="0"/>
          </a:p>
        </p:txBody>
      </p:sp>
    </p:spTree>
    <p:extLst>
      <p:ext uri="{BB962C8B-B14F-4D97-AF65-F5344CB8AC3E}">
        <p14:creationId xmlns:p14="http://schemas.microsoft.com/office/powerpoint/2010/main" val="183149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413849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4266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2363361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169331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3971487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3539700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1737565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34775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44777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353071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426583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364480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312144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9216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357215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378865-E176-420E-9C16-426D55D89683}" type="datetimeFigureOut">
              <a:rPr lang="en-GB" smtClean="0"/>
              <a:t>16/01/2024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ADD3951-5AE6-4C31-AB32-EDEEB5905E42}" type="slidenum">
              <a:rPr lang="en-GB" smtClean="0"/>
              <a:t>‹#›</a:t>
            </a:fld>
            <a:endParaRPr lang="en-GB" dirty="0"/>
          </a:p>
        </p:txBody>
      </p:sp>
    </p:spTree>
    <p:extLst>
      <p:ext uri="{BB962C8B-B14F-4D97-AF65-F5344CB8AC3E}">
        <p14:creationId xmlns:p14="http://schemas.microsoft.com/office/powerpoint/2010/main" val="288173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8378865-E176-420E-9C16-426D55D89683}" type="datetimeFigureOut">
              <a:rPr lang="en-GB" smtClean="0"/>
              <a:t>16/01/2024</a:t>
            </a:fld>
            <a:endParaRPr lang="en-GB"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GB"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1ADD3951-5AE6-4C31-AB32-EDEEB5905E42}" type="slidenum">
              <a:rPr lang="en-GB" smtClean="0"/>
              <a:t>‹#›</a:t>
            </a:fld>
            <a:endParaRPr lang="en-GB" dirty="0"/>
          </a:p>
        </p:txBody>
      </p:sp>
    </p:spTree>
    <p:extLst>
      <p:ext uri="{BB962C8B-B14F-4D97-AF65-F5344CB8AC3E}">
        <p14:creationId xmlns:p14="http://schemas.microsoft.com/office/powerpoint/2010/main" val="40764884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BCDF-85F1-480C-AC46-AD2842858BFD}"/>
              </a:ext>
            </a:extLst>
          </p:cNvPr>
          <p:cNvSpPr>
            <a:spLocks noGrp="1"/>
          </p:cNvSpPr>
          <p:nvPr>
            <p:ph type="ctrTitle"/>
          </p:nvPr>
        </p:nvSpPr>
        <p:spPr/>
        <p:txBody>
          <a:bodyPr/>
          <a:lstStyle/>
          <a:p>
            <a:r>
              <a:rPr lang="en-GB" dirty="0"/>
              <a:t>Cytosponge</a:t>
            </a:r>
          </a:p>
        </p:txBody>
      </p:sp>
      <p:sp>
        <p:nvSpPr>
          <p:cNvPr id="3" name="Subtitle 2">
            <a:extLst>
              <a:ext uri="{FF2B5EF4-FFF2-40B4-BE49-F238E27FC236}">
                <a16:creationId xmlns:a16="http://schemas.microsoft.com/office/drawing/2014/main" id="{1223F79C-A0C3-404A-9F65-6817C3D65B11}"/>
              </a:ext>
            </a:extLst>
          </p:cNvPr>
          <p:cNvSpPr>
            <a:spLocks noGrp="1"/>
          </p:cNvSpPr>
          <p:nvPr>
            <p:ph type="subTitle" idx="1"/>
          </p:nvPr>
        </p:nvSpPr>
        <p:spPr/>
        <p:txBody>
          <a:bodyPr/>
          <a:lstStyle/>
          <a:p>
            <a:r>
              <a:rPr lang="en-GB" dirty="0"/>
              <a:t>By Stacey Oliver</a:t>
            </a:r>
          </a:p>
        </p:txBody>
      </p:sp>
    </p:spTree>
    <p:extLst>
      <p:ext uri="{BB962C8B-B14F-4D97-AF65-F5344CB8AC3E}">
        <p14:creationId xmlns:p14="http://schemas.microsoft.com/office/powerpoint/2010/main" val="13353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D8E9-5A39-493A-897C-BD3AA5A0A625}"/>
              </a:ext>
            </a:extLst>
          </p:cNvPr>
          <p:cNvSpPr>
            <a:spLocks noGrp="1"/>
          </p:cNvSpPr>
          <p:nvPr>
            <p:ph type="title"/>
          </p:nvPr>
        </p:nvSpPr>
        <p:spPr/>
        <p:txBody>
          <a:bodyPr/>
          <a:lstStyle/>
          <a:p>
            <a:r>
              <a:rPr lang="en-GB" dirty="0"/>
              <a:t>Clinical Evidence</a:t>
            </a:r>
          </a:p>
        </p:txBody>
      </p:sp>
      <p:sp>
        <p:nvSpPr>
          <p:cNvPr id="3" name="Content Placeholder 2">
            <a:extLst>
              <a:ext uri="{FF2B5EF4-FFF2-40B4-BE49-F238E27FC236}">
                <a16:creationId xmlns:a16="http://schemas.microsoft.com/office/drawing/2014/main" id="{86B4E55E-E352-43C3-AFE1-1053805B8285}"/>
              </a:ext>
            </a:extLst>
          </p:cNvPr>
          <p:cNvSpPr>
            <a:spLocks noGrp="1"/>
          </p:cNvSpPr>
          <p:nvPr>
            <p:ph idx="1"/>
          </p:nvPr>
        </p:nvSpPr>
        <p:spPr/>
        <p:txBody>
          <a:bodyPr/>
          <a:lstStyle/>
          <a:p>
            <a:r>
              <a:rPr lang="en-GB" sz="1200" dirty="0"/>
              <a:t>The Cytosponge test is well-tolerated with high specificity (92%) and sensitivity (80%, higher for clinically significant findings) Kadri et al. 2010, Ross-Innes et al. 2015</a:t>
            </a:r>
          </a:p>
          <a:p>
            <a:pPr marL="0" indent="0">
              <a:buNone/>
            </a:pPr>
            <a:endParaRPr lang="en-GB" sz="1200" dirty="0"/>
          </a:p>
          <a:p>
            <a:r>
              <a:rPr lang="en-GB" sz="1200" dirty="0"/>
              <a:t>American College of Gastroenterologists states, “…a swallowable, non endoscopic capsule sponge device combined with a biomarker is an acceptable alternative to endoscopy for screening for BE in those with chronic reflux symptoms and other risk factors ”</a:t>
            </a:r>
          </a:p>
          <a:p>
            <a:pPr marL="0" indent="0">
              <a:buNone/>
            </a:pPr>
            <a:r>
              <a:rPr lang="en-GB" sz="1200" dirty="0"/>
              <a:t>       Shaheen et al 2022 Cytosponge Real World Data Endoscopy Bottlenec</a:t>
            </a:r>
          </a:p>
          <a:p>
            <a:pPr marL="0" indent="0">
              <a:buNone/>
            </a:pPr>
            <a:endParaRPr lang="en-GB" sz="1200" dirty="0"/>
          </a:p>
          <a:p>
            <a:r>
              <a:rPr lang="en-GB" sz="1200" dirty="0"/>
              <a:t>The Cytosponge can be used as a triage tool for endoscopy to identify people at risk of oesophageal cancer NICE MedTech Innovation Briefing 2020</a:t>
            </a:r>
          </a:p>
        </p:txBody>
      </p:sp>
    </p:spTree>
    <p:extLst>
      <p:ext uri="{BB962C8B-B14F-4D97-AF65-F5344CB8AC3E}">
        <p14:creationId xmlns:p14="http://schemas.microsoft.com/office/powerpoint/2010/main" val="161415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C1B0-728A-4757-BF42-7449BA587B48}"/>
              </a:ext>
            </a:extLst>
          </p:cNvPr>
          <p:cNvSpPr>
            <a:spLocks noGrp="1"/>
          </p:cNvSpPr>
          <p:nvPr>
            <p:ph type="title"/>
          </p:nvPr>
        </p:nvSpPr>
        <p:spPr/>
        <p:txBody>
          <a:bodyPr/>
          <a:lstStyle/>
          <a:p>
            <a:r>
              <a:rPr lang="en-GB" dirty="0"/>
              <a:t>Current Guidelines and recommendations</a:t>
            </a:r>
          </a:p>
        </p:txBody>
      </p:sp>
      <p:sp>
        <p:nvSpPr>
          <p:cNvPr id="3" name="Content Placeholder 2">
            <a:extLst>
              <a:ext uri="{FF2B5EF4-FFF2-40B4-BE49-F238E27FC236}">
                <a16:creationId xmlns:a16="http://schemas.microsoft.com/office/drawing/2014/main" id="{00DDC993-A2B3-4F90-BD3C-EAEFAA0744D7}"/>
              </a:ext>
            </a:extLst>
          </p:cNvPr>
          <p:cNvSpPr>
            <a:spLocks noGrp="1"/>
          </p:cNvSpPr>
          <p:nvPr>
            <p:ph idx="1"/>
          </p:nvPr>
        </p:nvSpPr>
        <p:spPr/>
        <p:txBody>
          <a:bodyPr/>
          <a:lstStyle/>
          <a:p>
            <a:endParaRPr lang="en-GB" dirty="0"/>
          </a:p>
          <a:p>
            <a:endParaRPr lang="en-GB" dirty="0"/>
          </a:p>
          <a:p>
            <a:endParaRPr lang="en-GB" dirty="0"/>
          </a:p>
          <a:p>
            <a:r>
              <a:rPr lang="en-GB" dirty="0"/>
              <a:t>Cytosponge has recently been endorsed by the American and European gastroenterological  guidelines. (Currently reviewing BSG and NICE guidance following recent trials)</a:t>
            </a:r>
          </a:p>
          <a:p>
            <a:pPr marL="0" indent="0">
              <a:buNone/>
            </a:pPr>
            <a:endParaRPr lang="en-GB" dirty="0"/>
          </a:p>
        </p:txBody>
      </p:sp>
    </p:spTree>
    <p:extLst>
      <p:ext uri="{BB962C8B-B14F-4D97-AF65-F5344CB8AC3E}">
        <p14:creationId xmlns:p14="http://schemas.microsoft.com/office/powerpoint/2010/main" val="57358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2524-7E91-4A7A-BF90-829499DE5AF9}"/>
              </a:ext>
            </a:extLst>
          </p:cNvPr>
          <p:cNvSpPr>
            <a:spLocks noGrp="1"/>
          </p:cNvSpPr>
          <p:nvPr>
            <p:ph type="title"/>
          </p:nvPr>
        </p:nvSpPr>
        <p:spPr/>
        <p:txBody>
          <a:bodyPr/>
          <a:lstStyle/>
          <a:p>
            <a:r>
              <a:rPr lang="en-GB" dirty="0"/>
              <a:t>Benefits </a:t>
            </a:r>
          </a:p>
        </p:txBody>
      </p:sp>
      <p:sp>
        <p:nvSpPr>
          <p:cNvPr id="3" name="Content Placeholder 2">
            <a:extLst>
              <a:ext uri="{FF2B5EF4-FFF2-40B4-BE49-F238E27FC236}">
                <a16:creationId xmlns:a16="http://schemas.microsoft.com/office/drawing/2014/main" id="{79CC2D52-6B4C-42F1-A64A-58D34E9A804B}"/>
              </a:ext>
            </a:extLst>
          </p:cNvPr>
          <p:cNvSpPr>
            <a:spLocks noGrp="1"/>
          </p:cNvSpPr>
          <p:nvPr>
            <p:ph idx="1"/>
          </p:nvPr>
        </p:nvSpPr>
        <p:spPr/>
        <p:txBody>
          <a:bodyPr/>
          <a:lstStyle/>
          <a:p>
            <a:r>
              <a:rPr lang="en-GB" dirty="0"/>
              <a:t>Nurse led service 1 nurse in a clinic setting</a:t>
            </a:r>
          </a:p>
          <a:p>
            <a:r>
              <a:rPr lang="en-GB" dirty="0"/>
              <a:t>Minimally invasive for patient’s</a:t>
            </a:r>
          </a:p>
          <a:p>
            <a:r>
              <a:rPr lang="en-GB" dirty="0"/>
              <a:t>Service provided from the CDC</a:t>
            </a:r>
          </a:p>
          <a:p>
            <a:r>
              <a:rPr lang="en-GB" dirty="0"/>
              <a:t>Releasing endoscopy slots to be utilised for patients on other upper GI pathways</a:t>
            </a:r>
          </a:p>
          <a:p>
            <a:r>
              <a:rPr lang="en-GB" dirty="0"/>
              <a:t>Reducing endoscopy waiting lists.</a:t>
            </a:r>
          </a:p>
          <a:p>
            <a:r>
              <a:rPr lang="en-GB" dirty="0"/>
              <a:t>More environmentally friendly</a:t>
            </a:r>
          </a:p>
        </p:txBody>
      </p:sp>
    </p:spTree>
    <p:extLst>
      <p:ext uri="{BB962C8B-B14F-4D97-AF65-F5344CB8AC3E}">
        <p14:creationId xmlns:p14="http://schemas.microsoft.com/office/powerpoint/2010/main" val="300608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311F-1646-4371-AB38-4CBCCEE6C4FA}"/>
              </a:ext>
            </a:extLst>
          </p:cNvPr>
          <p:cNvSpPr>
            <a:spLocks noGrp="1"/>
          </p:cNvSpPr>
          <p:nvPr>
            <p:ph type="title"/>
          </p:nvPr>
        </p:nvSpPr>
        <p:spPr/>
        <p:txBody>
          <a:bodyPr/>
          <a:lstStyle/>
          <a:p>
            <a:r>
              <a:rPr lang="en-GB" dirty="0"/>
              <a:t>What is Cytosponge</a:t>
            </a:r>
          </a:p>
        </p:txBody>
      </p:sp>
      <p:sp>
        <p:nvSpPr>
          <p:cNvPr id="3" name="Content Placeholder 2">
            <a:extLst>
              <a:ext uri="{FF2B5EF4-FFF2-40B4-BE49-F238E27FC236}">
                <a16:creationId xmlns:a16="http://schemas.microsoft.com/office/drawing/2014/main" id="{6DAFE24A-7CF0-476E-BA72-D42C54F988FE}"/>
              </a:ext>
            </a:extLst>
          </p:cNvPr>
          <p:cNvSpPr>
            <a:spLocks noGrp="1"/>
          </p:cNvSpPr>
          <p:nvPr>
            <p:ph idx="1"/>
          </p:nvPr>
        </p:nvSpPr>
        <p:spPr/>
        <p:txBody>
          <a:bodyPr/>
          <a:lstStyle/>
          <a:p>
            <a:r>
              <a:rPr lang="en-GB" dirty="0"/>
              <a:t>It is known a ‘Sponge on a string’ pill test.</a:t>
            </a:r>
          </a:p>
          <a:p>
            <a:r>
              <a:rPr lang="en-GB" dirty="0"/>
              <a:t>Cytosponge consists of a spherical sponge in a dissolvable capsule, which is attached to a thread.</a:t>
            </a:r>
          </a:p>
        </p:txBody>
      </p:sp>
    </p:spTree>
    <p:extLst>
      <p:ext uri="{BB962C8B-B14F-4D97-AF65-F5344CB8AC3E}">
        <p14:creationId xmlns:p14="http://schemas.microsoft.com/office/powerpoint/2010/main" val="250765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1820-222B-4EB5-96C4-23080E89C1E6}"/>
              </a:ext>
            </a:extLst>
          </p:cNvPr>
          <p:cNvSpPr>
            <a:spLocks noGrp="1"/>
          </p:cNvSpPr>
          <p:nvPr>
            <p:ph type="title"/>
          </p:nvPr>
        </p:nvSpPr>
        <p:spPr/>
        <p:txBody>
          <a:bodyPr/>
          <a:lstStyle/>
          <a:p>
            <a:r>
              <a:rPr lang="en-GB" dirty="0"/>
              <a:t>Cytosponge</a:t>
            </a:r>
          </a:p>
        </p:txBody>
      </p:sp>
      <p:sp>
        <p:nvSpPr>
          <p:cNvPr id="3" name="Rectangle 2">
            <a:extLst>
              <a:ext uri="{FF2B5EF4-FFF2-40B4-BE49-F238E27FC236}">
                <a16:creationId xmlns:a16="http://schemas.microsoft.com/office/drawing/2014/main" id="{F67CA55B-34D7-4FB3-86CA-BBE35EB6E019}"/>
              </a:ext>
            </a:extLst>
          </p:cNvPr>
          <p:cNvSpPr/>
          <p:nvPr/>
        </p:nvSpPr>
        <p:spPr>
          <a:xfrm>
            <a:off x="711200" y="2451100"/>
            <a:ext cx="8432800" cy="784830"/>
          </a:xfrm>
          <a:prstGeom prst="rect">
            <a:avLst/>
          </a:prstGeom>
        </p:spPr>
        <p:txBody>
          <a:bodyPr wrap="square">
            <a:spAutoFit/>
          </a:bodyPr>
          <a:lstStyle/>
          <a:p>
            <a:r>
              <a:rPr lang="en-GB" dirty="0"/>
              <a:t>The Cytosponge cell collection device is indicated for use in the collection and retrieval of surface cells in the Oesophagus for histological analyses. </a:t>
            </a:r>
          </a:p>
          <a:p>
            <a:r>
              <a:rPr lang="en-GB" sz="900" i="1" u="sng" dirty="0"/>
              <a:t>Cytosponge IFU</a:t>
            </a:r>
          </a:p>
        </p:txBody>
      </p:sp>
      <p:pic>
        <p:nvPicPr>
          <p:cNvPr id="1026" name="Picture 2" descr="Cytosponge Finds More Barrett's Esophagus in Primary-Care Setting ...">
            <a:extLst>
              <a:ext uri="{FF2B5EF4-FFF2-40B4-BE49-F238E27FC236}">
                <a16:creationId xmlns:a16="http://schemas.microsoft.com/office/drawing/2014/main" id="{C47B5B9A-240E-4361-94D5-FDF38B919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8999"/>
            <a:ext cx="3429000" cy="22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84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ytosponge">
            <a:extLst>
              <a:ext uri="{FF2B5EF4-FFF2-40B4-BE49-F238E27FC236}">
                <a16:creationId xmlns:a16="http://schemas.microsoft.com/office/drawing/2014/main" id="{C626E04F-627C-441A-BA49-2EFB0A2EA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32" y="662354"/>
            <a:ext cx="4705350" cy="55332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ytosponge">
            <a:extLst>
              <a:ext uri="{FF2B5EF4-FFF2-40B4-BE49-F238E27FC236}">
                <a16:creationId xmlns:a16="http://schemas.microsoft.com/office/drawing/2014/main" id="{55F565CA-78E1-4E6C-9B44-F918D352F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053" y="662354"/>
            <a:ext cx="4733925" cy="553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2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6778-7828-43E1-888B-504B74160E10}"/>
              </a:ext>
            </a:extLst>
          </p:cNvPr>
          <p:cNvSpPr>
            <a:spLocks noGrp="1"/>
          </p:cNvSpPr>
          <p:nvPr>
            <p:ph type="title"/>
          </p:nvPr>
        </p:nvSpPr>
        <p:spPr/>
        <p:txBody>
          <a:bodyPr/>
          <a:lstStyle/>
          <a:p>
            <a:r>
              <a:rPr lang="en-GB" dirty="0"/>
              <a:t>Indication for Cytosponge</a:t>
            </a:r>
          </a:p>
        </p:txBody>
      </p:sp>
      <p:sp>
        <p:nvSpPr>
          <p:cNvPr id="3" name="Text Placeholder 2">
            <a:extLst>
              <a:ext uri="{FF2B5EF4-FFF2-40B4-BE49-F238E27FC236}">
                <a16:creationId xmlns:a16="http://schemas.microsoft.com/office/drawing/2014/main" id="{F4B3AAE2-028B-4D50-A031-CC4758A7E045}"/>
              </a:ext>
            </a:extLst>
          </p:cNvPr>
          <p:cNvSpPr>
            <a:spLocks noGrp="1"/>
          </p:cNvSpPr>
          <p:nvPr>
            <p:ph type="body" sz="half" idx="2"/>
          </p:nvPr>
        </p:nvSpPr>
        <p:spPr/>
        <p:txBody>
          <a:bodyPr/>
          <a:lstStyle/>
          <a:p>
            <a:r>
              <a:rPr lang="en-GB" b="1" u="sng" dirty="0"/>
              <a:t>Patient Group</a:t>
            </a:r>
          </a:p>
          <a:p>
            <a:pPr marL="285750" indent="-285750">
              <a:buFont typeface="Arial" panose="020B0604020202020204" pitchFamily="34" charset="0"/>
              <a:buChar char="•"/>
            </a:pPr>
            <a:r>
              <a:rPr lang="en-GB" dirty="0"/>
              <a:t>Barrett’s surveillance</a:t>
            </a:r>
          </a:p>
          <a:p>
            <a:pPr marL="285750" indent="-285750">
              <a:buFont typeface="Arial" panose="020B0604020202020204" pitchFamily="34" charset="0"/>
              <a:buChar char="•"/>
            </a:pPr>
            <a:r>
              <a:rPr lang="en-GB" dirty="0"/>
              <a:t>Reflux</a:t>
            </a:r>
          </a:p>
        </p:txBody>
      </p:sp>
    </p:spTree>
    <p:extLst>
      <p:ext uri="{BB962C8B-B14F-4D97-AF65-F5344CB8AC3E}">
        <p14:creationId xmlns:p14="http://schemas.microsoft.com/office/powerpoint/2010/main" val="415574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35BE-6628-4D52-A192-6FB294847528}"/>
              </a:ext>
            </a:extLst>
          </p:cNvPr>
          <p:cNvSpPr>
            <a:spLocks noGrp="1"/>
          </p:cNvSpPr>
          <p:nvPr>
            <p:ph type="title"/>
          </p:nvPr>
        </p:nvSpPr>
        <p:spPr/>
        <p:txBody>
          <a:bodyPr/>
          <a:lstStyle/>
          <a:p>
            <a:r>
              <a:rPr lang="en-GB" dirty="0"/>
              <a:t>When was Cytosponge introduced?</a:t>
            </a:r>
          </a:p>
        </p:txBody>
      </p:sp>
      <p:sp>
        <p:nvSpPr>
          <p:cNvPr id="3" name="Text Placeholder 2">
            <a:extLst>
              <a:ext uri="{FF2B5EF4-FFF2-40B4-BE49-F238E27FC236}">
                <a16:creationId xmlns:a16="http://schemas.microsoft.com/office/drawing/2014/main" id="{81FB4AF9-D4D2-473F-A5C7-9AEA499FF4CB}"/>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dirty="0"/>
              <a:t>Cytosponge was introduced during the Covid 19 pandemic.</a:t>
            </a:r>
          </a:p>
          <a:p>
            <a:pPr marL="285750" indent="-285750">
              <a:buFont typeface="Arial" panose="020B0604020202020204" pitchFamily="34" charset="0"/>
              <a:buChar char="•"/>
            </a:pPr>
            <a:r>
              <a:rPr lang="en-GB" dirty="0"/>
              <a:t>NHS England Trials carried – to help reduce capacity within endoscopy department. This will minimise the number of upper GI endoscopy procedures required for those at low risk for which endoscopy can be delayed or in some cases avoided. (These slots can be utilised for other patient’s in more urgent need)</a:t>
            </a:r>
          </a:p>
          <a:p>
            <a:pPr marL="285750" indent="-285750">
              <a:buFont typeface="Arial" panose="020B0604020202020204" pitchFamily="34" charset="0"/>
              <a:buChar char="•"/>
            </a:pPr>
            <a:r>
              <a:rPr lang="en-GB" dirty="0"/>
              <a:t>Detection of early cancers</a:t>
            </a:r>
          </a:p>
        </p:txBody>
      </p:sp>
    </p:spTree>
    <p:extLst>
      <p:ext uri="{BB962C8B-B14F-4D97-AF65-F5344CB8AC3E}">
        <p14:creationId xmlns:p14="http://schemas.microsoft.com/office/powerpoint/2010/main" val="408407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78D3-8836-43B7-8A99-ACC73AD4CC4F}"/>
              </a:ext>
            </a:extLst>
          </p:cNvPr>
          <p:cNvSpPr>
            <a:spLocks noGrp="1"/>
          </p:cNvSpPr>
          <p:nvPr>
            <p:ph type="title"/>
          </p:nvPr>
        </p:nvSpPr>
        <p:spPr/>
        <p:txBody>
          <a:bodyPr/>
          <a:lstStyle/>
          <a:p>
            <a:r>
              <a:rPr lang="en-GB" dirty="0"/>
              <a:t>Development of the service</a:t>
            </a:r>
          </a:p>
        </p:txBody>
      </p:sp>
      <p:sp>
        <p:nvSpPr>
          <p:cNvPr id="3" name="Content Placeholder 2">
            <a:extLst>
              <a:ext uri="{FF2B5EF4-FFF2-40B4-BE49-F238E27FC236}">
                <a16:creationId xmlns:a16="http://schemas.microsoft.com/office/drawing/2014/main" id="{FF748B60-914A-4A90-A42D-77D86A9923DD}"/>
              </a:ext>
            </a:extLst>
          </p:cNvPr>
          <p:cNvSpPr>
            <a:spLocks noGrp="1"/>
          </p:cNvSpPr>
          <p:nvPr>
            <p:ph idx="1"/>
          </p:nvPr>
        </p:nvSpPr>
        <p:spPr/>
        <p:txBody>
          <a:bodyPr>
            <a:normAutofit fontScale="92500" lnSpcReduction="20000"/>
          </a:bodyPr>
          <a:lstStyle/>
          <a:p>
            <a:r>
              <a:rPr lang="en-GB" dirty="0"/>
              <a:t>The cytosponge service will run along side the capsule endoscopy service, providing minimally invasive procedures to patient’s.</a:t>
            </a:r>
          </a:p>
          <a:p>
            <a:r>
              <a:rPr lang="en-GB" dirty="0"/>
              <a:t>The patient’s will be vetted by the CNS to ensure Cytosponge is a appropriate investigation</a:t>
            </a:r>
          </a:p>
          <a:p>
            <a:r>
              <a:rPr lang="en-GB" dirty="0"/>
              <a:t>A pre procedure telephone consultation will be offered to discuss cytosponge as a alternative investigation</a:t>
            </a:r>
          </a:p>
          <a:p>
            <a:r>
              <a:rPr lang="en-GB" dirty="0"/>
              <a:t>The clinics will be nurse led and over seen by a Gastroenterology Consultant.</a:t>
            </a:r>
          </a:p>
          <a:p>
            <a:r>
              <a:rPr lang="en-GB" dirty="0"/>
              <a:t>The service will be run from the CDC as a diagnostic alternative to OGD for appropriate patient’s</a:t>
            </a:r>
          </a:p>
          <a:p>
            <a:r>
              <a:rPr lang="en-GB" dirty="0"/>
              <a:t>Pathological assessments of the cytosponge samples will be carried out centrally by the company Cyted. The cost of the procedure and pathological assessment per patient is approx. £ 270</a:t>
            </a:r>
          </a:p>
        </p:txBody>
      </p:sp>
    </p:spTree>
    <p:extLst>
      <p:ext uri="{BB962C8B-B14F-4D97-AF65-F5344CB8AC3E}">
        <p14:creationId xmlns:p14="http://schemas.microsoft.com/office/powerpoint/2010/main" val="114566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720D-248A-4F19-90E7-ABC0D69F914F}"/>
              </a:ext>
            </a:extLst>
          </p:cNvPr>
          <p:cNvSpPr>
            <a:spLocks noGrp="1"/>
          </p:cNvSpPr>
          <p:nvPr>
            <p:ph type="title"/>
          </p:nvPr>
        </p:nvSpPr>
        <p:spPr/>
        <p:txBody>
          <a:bodyPr/>
          <a:lstStyle/>
          <a:p>
            <a:r>
              <a:rPr lang="en-GB" dirty="0"/>
              <a:t>Continue</a:t>
            </a:r>
          </a:p>
        </p:txBody>
      </p:sp>
      <p:sp>
        <p:nvSpPr>
          <p:cNvPr id="3" name="Content Placeholder 2">
            <a:extLst>
              <a:ext uri="{FF2B5EF4-FFF2-40B4-BE49-F238E27FC236}">
                <a16:creationId xmlns:a16="http://schemas.microsoft.com/office/drawing/2014/main" id="{34E117C0-F8B0-4468-990F-2EE8FF47CA38}"/>
              </a:ext>
            </a:extLst>
          </p:cNvPr>
          <p:cNvSpPr>
            <a:spLocks noGrp="1"/>
          </p:cNvSpPr>
          <p:nvPr>
            <p:ph idx="1"/>
          </p:nvPr>
        </p:nvSpPr>
        <p:spPr/>
        <p:txBody>
          <a:bodyPr/>
          <a:lstStyle/>
          <a:p>
            <a:r>
              <a:rPr lang="en-GB" dirty="0"/>
              <a:t>Results will be analysed by the Gastroenterology consultant or the CNS</a:t>
            </a:r>
          </a:p>
          <a:p>
            <a:r>
              <a:rPr lang="en-GB" dirty="0"/>
              <a:t>A Results clinic appointment will be given to patient’s and they will be informed of any further follow up plan.</a:t>
            </a:r>
          </a:p>
          <a:p>
            <a:r>
              <a:rPr lang="en-GB" dirty="0"/>
              <a:t>Alternate Sponge then OGD will be the surveillance pathway to ensure safety netting.</a:t>
            </a:r>
          </a:p>
        </p:txBody>
      </p:sp>
    </p:spTree>
    <p:extLst>
      <p:ext uri="{BB962C8B-B14F-4D97-AF65-F5344CB8AC3E}">
        <p14:creationId xmlns:p14="http://schemas.microsoft.com/office/powerpoint/2010/main" val="283450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E637-6E55-4F2D-9463-D23560F47D9C}"/>
              </a:ext>
            </a:extLst>
          </p:cNvPr>
          <p:cNvSpPr>
            <a:spLocks noGrp="1"/>
          </p:cNvSpPr>
          <p:nvPr>
            <p:ph type="title"/>
          </p:nvPr>
        </p:nvSpPr>
        <p:spPr/>
        <p:txBody>
          <a:bodyPr/>
          <a:lstStyle/>
          <a:p>
            <a:r>
              <a:rPr lang="en-GB" dirty="0"/>
              <a:t>Who Can refer?</a:t>
            </a:r>
          </a:p>
        </p:txBody>
      </p:sp>
      <p:sp>
        <p:nvSpPr>
          <p:cNvPr id="3" name="Text Placeholder 2">
            <a:extLst>
              <a:ext uri="{FF2B5EF4-FFF2-40B4-BE49-F238E27FC236}">
                <a16:creationId xmlns:a16="http://schemas.microsoft.com/office/drawing/2014/main" id="{F8D43E7E-0C62-44DA-A779-B8BD4CBC2F9A}"/>
              </a:ext>
            </a:extLst>
          </p:cNvPr>
          <p:cNvSpPr>
            <a:spLocks noGrp="1"/>
          </p:cNvSpPr>
          <p:nvPr>
            <p:ph type="body" sz="half" idx="2"/>
          </p:nvPr>
        </p:nvSpPr>
        <p:spPr/>
        <p:txBody>
          <a:bodyPr/>
          <a:lstStyle/>
          <a:p>
            <a:pPr marL="285750" indent="-285750">
              <a:buFont typeface="Arial" panose="020B0604020202020204" pitchFamily="34" charset="0"/>
              <a:buChar char="•"/>
            </a:pPr>
            <a:r>
              <a:rPr lang="en-GB" dirty="0"/>
              <a:t>Secondary care</a:t>
            </a:r>
          </a:p>
          <a:p>
            <a:pPr marL="285750" indent="-285750">
              <a:buFont typeface="Arial" panose="020B0604020202020204" pitchFamily="34" charset="0"/>
              <a:buChar char="•"/>
            </a:pPr>
            <a:r>
              <a:rPr lang="en-GB" dirty="0"/>
              <a:t>Primary care can refer for consideration for Cytosponge </a:t>
            </a:r>
          </a:p>
          <a:p>
            <a:r>
              <a:rPr lang="en-GB" dirty="0"/>
              <a:t>(This may change as research evolves)</a:t>
            </a:r>
          </a:p>
        </p:txBody>
      </p:sp>
    </p:spTree>
    <p:extLst>
      <p:ext uri="{BB962C8B-B14F-4D97-AF65-F5344CB8AC3E}">
        <p14:creationId xmlns:p14="http://schemas.microsoft.com/office/powerpoint/2010/main" val="905203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204</TotalTime>
  <Words>508</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 Boardroom</vt:lpstr>
      <vt:lpstr>Cytosponge</vt:lpstr>
      <vt:lpstr>What is Cytosponge</vt:lpstr>
      <vt:lpstr>Cytosponge</vt:lpstr>
      <vt:lpstr>PowerPoint Presentation</vt:lpstr>
      <vt:lpstr>Indication for Cytosponge</vt:lpstr>
      <vt:lpstr>When was Cytosponge introduced?</vt:lpstr>
      <vt:lpstr>Development of the service</vt:lpstr>
      <vt:lpstr>Continue</vt:lpstr>
      <vt:lpstr>Who Can refer?</vt:lpstr>
      <vt:lpstr>Clinical Evidence</vt:lpstr>
      <vt:lpstr>Current Guidelines and recommendations</vt:lpstr>
      <vt:lpstr>Benefits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Cytosponge</dc:title>
  <dc:creator>Stacey Oliver</dc:creator>
  <cp:lastModifiedBy>Oliver, Stacey (BARNSLEY HOSPITAL NHS FOUNDATION TRUST)</cp:lastModifiedBy>
  <cp:revision>17</cp:revision>
  <dcterms:created xsi:type="dcterms:W3CDTF">2023-03-17T11:12:03Z</dcterms:created>
  <dcterms:modified xsi:type="dcterms:W3CDTF">2024-01-16T08:28:06Z</dcterms:modified>
</cp:coreProperties>
</file>