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2"/>
  </p:notesMasterIdLst>
  <p:handoutMasterIdLst>
    <p:handoutMasterId r:id="rId43"/>
  </p:handoutMasterIdLst>
  <p:sldIdLst>
    <p:sldId id="256" r:id="rId5"/>
    <p:sldId id="266" r:id="rId6"/>
    <p:sldId id="263" r:id="rId7"/>
    <p:sldId id="267" r:id="rId8"/>
    <p:sldId id="285" r:id="rId9"/>
    <p:sldId id="309" r:id="rId10"/>
    <p:sldId id="286" r:id="rId11"/>
    <p:sldId id="287" r:id="rId12"/>
    <p:sldId id="308" r:id="rId13"/>
    <p:sldId id="288" r:id="rId14"/>
    <p:sldId id="289" r:id="rId15"/>
    <p:sldId id="310" r:id="rId16"/>
    <p:sldId id="311" r:id="rId17"/>
    <p:sldId id="301" r:id="rId18"/>
    <p:sldId id="314" r:id="rId19"/>
    <p:sldId id="303" r:id="rId20"/>
    <p:sldId id="304" r:id="rId21"/>
    <p:sldId id="312" r:id="rId22"/>
    <p:sldId id="306" r:id="rId23"/>
    <p:sldId id="313" r:id="rId24"/>
    <p:sldId id="307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270" r:id="rId40"/>
    <p:sldId id="276" r:id="rId41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98" autoAdjust="0"/>
  </p:normalViewPr>
  <p:slideViewPr>
    <p:cSldViewPr snapToGrid="0">
      <p:cViewPr varScale="1">
        <p:scale>
          <a:sx n="59" d="100"/>
          <a:sy n="59" d="100"/>
        </p:scale>
        <p:origin x="89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1B07DD3-8E0C-4A50-B5FE-ABD362AD454B}" type="datetime1">
              <a:rPr lang="en-GB" smtClean="0"/>
              <a:t>12/03/2024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DE7DFA-63CC-4ED7-B30E-ACF88B4B89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CED090A-610C-4D83-921E-93394EF804D0}" type="datetime1">
              <a:rPr lang="en-GB" noProof="0" smtClean="0"/>
              <a:t>12/03/2024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8C5307-140F-447F-BCBA-BB92E3A2906B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8972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8C5307-140F-447F-BCBA-BB92E3A2906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072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907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GB" sz="1200" b="0" i="0" u="none" strike="noStrike" kern="1200" cap="none" spc="0" normalizeH="0" baseline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555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6359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355E1-F606-F8D2-DB72-F162DBFF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EFE6BE-075A-496F-3046-451F6E27C6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E6FB6A-536F-AB4B-9228-F93290A047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5F5F0-C8E3-0C9F-0C3E-496E09CAFB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985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42568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noProof="0" smtClean="0"/>
              <a:t>16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81876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1851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98C5307-140F-447F-BCBA-BB92E3A2906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54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rtlCol="0"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rtlCol="0"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rtlCol="0"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en-GB" noProof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 rtlCol="0">
            <a:normAutofit/>
          </a:bodyPr>
          <a:lstStyle>
            <a:lvl1pPr>
              <a:defRPr sz="2000"/>
            </a:lvl1pPr>
          </a:lstStyle>
          <a:p>
            <a:pPr lvl="0" rtl="0"/>
            <a:r>
              <a:rPr lang="en-GB" noProof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52F41C-45C5-4E09-A91A-8F4AE80B06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533900"/>
            <a:ext cx="9144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A9EBEF3-E8A8-4C5C-B6D9-B322242D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sz="5400" noProof="0"/>
              <a:t>Click to edit Master title style</a:t>
            </a:r>
            <a:endParaRPr lang="en-GB" sz="5400" noProof="0"/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id="{6A90C83B-4674-4CF1-9CD4-78C3B7CDC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pPr rtl="0"/>
            <a:r>
              <a:rPr lang="en-US" noProof="0">
                <a:solidFill>
                  <a:schemeClr val="accent1"/>
                </a:solidFill>
              </a:rPr>
              <a:t>Click to edit Master subtitle style</a:t>
            </a:r>
            <a:endParaRPr lang="en-GB" noProof="0">
              <a:solidFill>
                <a:schemeClr val="accent1"/>
              </a:solidFill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id="{1894E094-44B9-4024-A43A-438DEB225D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32313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BCFB5F5-AD25-4F9C-8AE7-E0E891F1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Presentation title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id="{919568B3-FE67-4E6E-BA92-FEF29CBFE1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4532313"/>
            <a:ext cx="3048000" cy="2325687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7D4A75-1737-4D5B-A386-9FE32DFB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B52AA41-FD0C-42C6-BD04-9E5B55A4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fld id="{244D815C-8BF3-4ECF-A945-A2A7C2983AF9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467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>
                <a:solidFill>
                  <a:srgbClr val="FFFFFF"/>
                </a:solidFill>
              </a:rPr>
              <a:t>Click to edit Master title style</a:t>
            </a:r>
            <a:endParaRPr lang="en-GB" noProof="0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 rtl="0"/>
            <a:r>
              <a:rPr lang="en-GB" noProof="0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 rtlCol="0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>
                <a:solidFill>
                  <a:srgbClr val="FFFFFF"/>
                </a:solidFill>
              </a:rPr>
              <a:t>Click to edit Master title style</a:t>
            </a:r>
            <a:endParaRPr lang="en-GB" noProof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46EB31F-C5DF-49FF-8DEA-86AC0C186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 rtlCol="0"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sz="6000" noProof="0"/>
              <a:t>Click to edit Master title style</a:t>
            </a:r>
            <a:endParaRPr lang="en-GB" sz="6000" noProof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 rtlCol="0"/>
          <a:lstStyle>
            <a:lvl1pPr marL="0" indent="0" algn="l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F1BABA-5C8C-4693-BD5A-974A1711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4253B29-520A-4014-A821-4F52F57C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B60DEE-1456-46C0-A3E5-4CAF3E128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fld id="{2722F022-211C-4882-844C-086FEA6806AA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 rtlCol="0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 rtlCol="0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 rtlCol="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 rtl="0"/>
            <a:r>
              <a:rPr lang="en-US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  <a:endParaRPr lang="en-GB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rtlCol="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 rtl="0"/>
            <a:r>
              <a:rPr lang="en-US" noProof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subtitle style</a:t>
            </a:r>
            <a:endParaRPr lang="en-GB" noProof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fld id="{CD6D940D-6D44-4DF9-9322-B4B11F7EDCD0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rtlCol="0"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rtlCol="0"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 noProof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GB" noProof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en-GB" noProof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sz="1050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rtl="0"/>
            <a:fld id="{0D4885A8-DDA8-4FCF-AB25-DA8F78EC7557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hyperlink" Target="https://www.wallpaperflare.com/two-fireman-blowing-water-using-hose-on-fire-firefighters-wallpaper-wql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hyperlink" Target="https://wgoqatar.com/2019/10/clarification-from-ministry-of-health-regarding-soft-drink-dew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agnifying-glass-png-detective-2681372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hyperlink" Target="https://www.pngall.com/sherlock-holmes-png/download/38222" TargetMode="Externa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lickr.com/photos/bullionvault/3592551910/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atascienceblog.net/post/machine-learning/forecasting_vs_predictio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cid:image004.png@01DA2E9B.845FA44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rtlCol="0">
            <a:normAutofit fontScale="90000"/>
          </a:bodyPr>
          <a:lstStyle/>
          <a:p>
            <a:pPr rtl="0"/>
            <a:r>
              <a:rPr lang="en-GB" dirty="0"/>
              <a:t>Chronic Kidney Disease Updates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6BBE0348-1527-4055-BA8A-E27542227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4" y="5144277"/>
            <a:ext cx="6437555" cy="1303176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en-US" dirty="0"/>
              <a:t>D</a:t>
            </a:r>
            <a:r>
              <a:rPr lang="en-GB" dirty="0"/>
              <a:t>r Shailesh Agarwal</a:t>
            </a:r>
          </a:p>
          <a:p>
            <a:pPr rtl="0"/>
            <a:r>
              <a:rPr lang="en-GB" dirty="0"/>
              <a:t>Specialist Registrar in Renal Medicine</a:t>
            </a:r>
          </a:p>
          <a:p>
            <a:pPr rtl="0"/>
            <a:r>
              <a:rPr lang="en-GB" dirty="0"/>
              <a:t>Sheffield Teaching Hospitals</a:t>
            </a:r>
          </a:p>
        </p:txBody>
      </p:sp>
      <p:pic>
        <p:nvPicPr>
          <p:cNvPr id="5" name="Picture Placeholder 4" descr="A picture containing mountain, sky, outdoor, nature, sunrise ">
            <a:extLst>
              <a:ext uri="{FF2B5EF4-FFF2-40B4-BE49-F238E27FC236}">
                <a16:creationId xmlns:a16="http://schemas.microsoft.com/office/drawing/2014/main" id="{A33E67C0-6C95-48DB-97CC-8CE8D36C05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3533" y="0"/>
            <a:ext cx="4082983" cy="6858000"/>
          </a:xfrm>
        </p:spPr>
      </p:pic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8B3C7-0BAA-2432-B77A-D96466CC8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8ABA-CDE2-DFA4-198A-1489B3DAD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KFRE – Take home points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E6246-C4C3-02A6-409B-9ACB07B2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E9124-FE7C-80A7-254E-2A03205EDA6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KFRE is a validated tool to quantify risk of needing kidney replacement over 5 years</a:t>
            </a:r>
          </a:p>
          <a:p>
            <a:r>
              <a:rPr lang="en-US" dirty="0"/>
              <a:t>It will only be reported if eGFR &lt; 60ml/min</a:t>
            </a:r>
          </a:p>
          <a:p>
            <a:r>
              <a:rPr lang="en-US" dirty="0"/>
              <a:t>NICE guidelines now advise referral for anyone with KFRE &gt;5% rather than all patients with eGFR &lt; 30ml/min</a:t>
            </a:r>
          </a:p>
          <a:p>
            <a:r>
              <a:rPr lang="en-US" dirty="0"/>
              <a:t>It does NOT account for competing risk of death – therefore in elderly, comorbid patients where risk of death from other cause is higher, it may be reasonable to use advice and guidance first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069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C18CB-ACC1-8F42-6FA6-A9D9996AB3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SGLT2i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34663A-7ADD-6A77-7ECC-AC21DAB84B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Empagliflozin and Dapagliflozin</a:t>
            </a:r>
            <a:endParaRPr lang="en-GB" dirty="0"/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DEA4A765-17A1-9469-048C-EA18D4EA0EE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9560" b="9560"/>
          <a:stretch>
            <a:fillRect/>
          </a:stretch>
        </p:blipFill>
        <p:spPr/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04F05A8-8031-AB1C-CDCE-7EC2637035B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4" b="687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7E9356E0-D2CC-89E8-EB30-2A479329AF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27043" b="270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4750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6198-8C0C-BB1F-C781-1D24085D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Dapagliflozin outcomes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043D1-CAE1-E679-2225-6C03291D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EAD05B-556B-BF90-6CB5-28981CF5685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1867"/>
          <a:stretch/>
        </p:blipFill>
        <p:spPr>
          <a:xfrm>
            <a:off x="507122" y="1558635"/>
            <a:ext cx="10858869" cy="4457549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680664E9-8CA8-00B3-B5AD-CF6126366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029" y="6587431"/>
            <a:ext cx="3888431" cy="28360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97000"/>
              </a:lnSpc>
              <a:buClr>
                <a:srgbClr val="FFFFFF"/>
              </a:buClr>
              <a:buSzPct val="45000"/>
              <a:defRPr/>
            </a:pPr>
            <a:r>
              <a:rPr lang="en-GB" altLang="en-US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Heerspink</a:t>
            </a:r>
            <a:r>
              <a:rPr lang="en-GB" alt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HJL et al. </a:t>
            </a:r>
            <a:r>
              <a:rPr lang="en-GB" altLang="en-US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Dapaglifozin</a:t>
            </a:r>
            <a:r>
              <a:rPr lang="en-GB" alt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CKD. 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lang="en-GB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Engl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 J Med 2020;383:1436-46.</a:t>
            </a:r>
          </a:p>
          <a:p>
            <a:pPr eaLnBrk="1" hangingPunct="1">
              <a:lnSpc>
                <a:spcPct val="97000"/>
              </a:lnSpc>
              <a:buClr>
                <a:srgbClr val="FFFFFF"/>
              </a:buClr>
              <a:buSzPct val="45000"/>
              <a:defRPr/>
            </a:pPr>
            <a:endParaRPr lang="en-GB" altLang="en-US" sz="9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925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7DCF9-7E03-8614-F5AC-2339C5B4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Empagliflozin outcomes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64083-1313-4A46-F62A-E79A8647B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C19141-D08A-7A1F-829C-7E31D9DF3F2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t="24193" b="21279"/>
          <a:stretch/>
        </p:blipFill>
        <p:spPr>
          <a:xfrm>
            <a:off x="557907" y="2057400"/>
            <a:ext cx="11076186" cy="34023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E869F5-68DE-9BD1-12A9-90E0FC3C06E2}"/>
              </a:ext>
            </a:extLst>
          </p:cNvPr>
          <p:cNvSpPr/>
          <p:nvPr/>
        </p:nvSpPr>
        <p:spPr>
          <a:xfrm>
            <a:off x="633846" y="3335481"/>
            <a:ext cx="3751118" cy="2015837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281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3BCAE-862E-E4B8-19A8-97D305A7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NICE SGLT2i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28D0E-8C82-78F0-229D-9C74D95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DF1E4C-5A0C-82D7-8F44-04021D7B3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796" y="3939067"/>
            <a:ext cx="6348132" cy="2724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BA328-627C-7B1E-F57D-CE1B1915A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" y="1321690"/>
            <a:ext cx="5791200" cy="30074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405A04-E0E0-DCB1-A813-1145C1283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5" y="1462233"/>
            <a:ext cx="4171950" cy="233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17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09AAA-0F5E-E254-8526-ADA64B958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953235" y="2953232"/>
            <a:ext cx="6721478" cy="8150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SGLT2i Summary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6C9BD7-FE56-F667-5569-81B56114329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1137988" y="86800"/>
            <a:ext cx="10570308" cy="6448062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856B5B-C50B-F4DE-C0CF-0D84D664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88E07B-DAC4-C8EA-E17D-94C6840093BE}"/>
              </a:ext>
            </a:extLst>
          </p:cNvPr>
          <p:cNvSpPr txBox="1"/>
          <p:nvPr/>
        </p:nvSpPr>
        <p:spPr>
          <a:xfrm>
            <a:off x="8881526" y="6488668"/>
            <a:ext cx="286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Credit: Dr Matthew </a:t>
            </a:r>
            <a:r>
              <a:rPr lang="en-US" dirty="0" err="1"/>
              <a:t>Gittus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0828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56B6E-677D-63E9-E7A3-A8A3C66D42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Finerenone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B3C0D-791C-C3C4-1294-720A53FDB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New Kid on the Block</a:t>
            </a:r>
            <a:endParaRPr lang="en-GB" dirty="0"/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240DB9A-8B9F-0DCF-4457-278E03696CB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5403" b="2540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477C5C-6F7A-8580-C1C3-1D5E050C4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>
              <a:defRPr/>
            </a:pPr>
            <a:r>
              <a:rPr lang="en-GB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324942-A868-19AF-4332-CF487CA4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>
              <a:defRPr/>
            </a:pPr>
            <a:fld id="{2722F022-211C-4882-844C-086FEA6806AA}" type="slidenum">
              <a:rPr lang="en-GB" noProof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 rtl="0">
                <a:defRPr/>
              </a:pPr>
              <a:t>16</a:t>
            </a:fld>
            <a:endParaRPr lang="en-GB" noProof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Bayer faces an uphill fight with finerenone | Evaluate">
            <a:extLst>
              <a:ext uri="{FF2B5EF4-FFF2-40B4-BE49-F238E27FC236}">
                <a16:creationId xmlns:a16="http://schemas.microsoft.com/office/drawing/2014/main" id="{D0445CC4-7D42-CE3A-8AE7-F0880BA31A0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r="1245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ERENDIA (finerenone) to Treat CKD Associated with Type 2 Diabetes">
            <a:extLst>
              <a:ext uri="{FF2B5EF4-FFF2-40B4-BE49-F238E27FC236}">
                <a16:creationId xmlns:a16="http://schemas.microsoft.com/office/drawing/2014/main" id="{153EA140-B42B-A529-DCE4-AE11BDE80B63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2" b="1965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791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B9EF-6FAC-8994-C90F-537FDE28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it?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7B9114-902B-0B06-62AE-D5FD88821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872" y="2286000"/>
            <a:ext cx="6586056" cy="40678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Non-steroidal MRA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Main concern with steroidal MRA is </a:t>
            </a:r>
            <a:r>
              <a:rPr lang="en-US" dirty="0" err="1"/>
              <a:t>hyperkalaemia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Finerenone</a:t>
            </a:r>
            <a:r>
              <a:rPr lang="en-US" dirty="0"/>
              <a:t> more potently blocks MR than spironolactone and eplerenone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the same benefit in reducing BNP, albuminuria, causes lower incidence of </a:t>
            </a:r>
            <a:r>
              <a:rPr lang="en-US" dirty="0" err="1"/>
              <a:t>hyperkalaemia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9F8757-23F8-1BF1-4E30-3A6BAF0E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861C98-EAE5-103A-9C8E-CC9A1D202D55}"/>
              </a:ext>
            </a:extLst>
          </p:cNvPr>
          <p:cNvSpPr txBox="1"/>
          <p:nvPr/>
        </p:nvSpPr>
        <p:spPr>
          <a:xfrm>
            <a:off x="5067300" y="6538912"/>
            <a:ext cx="62921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 err="1"/>
              <a:t>Kolkhof</a:t>
            </a:r>
            <a:r>
              <a:rPr lang="en-US" sz="800" dirty="0"/>
              <a:t>, P., &amp; </a:t>
            </a:r>
            <a:r>
              <a:rPr lang="en-US" sz="800" dirty="0" err="1"/>
              <a:t>Bärfacker</a:t>
            </a:r>
            <a:r>
              <a:rPr lang="en-US" sz="800" dirty="0"/>
              <a:t>, L. (2017). 30 YEARS OF THE MINERALOCORTICOID RECEPTOR: Mineralocorticoid receptor antagonists: 60 years of research and development. </a:t>
            </a:r>
            <a:r>
              <a:rPr lang="en-US" sz="800" i="1" dirty="0"/>
              <a:t>Journal of Endocrinology</a:t>
            </a:r>
            <a:r>
              <a:rPr lang="en-US" sz="800" dirty="0"/>
              <a:t>, </a:t>
            </a:r>
            <a:r>
              <a:rPr lang="en-US" sz="800" i="1" dirty="0"/>
              <a:t>234</a:t>
            </a:r>
            <a:r>
              <a:rPr lang="en-US" sz="800" dirty="0"/>
              <a:t>(1), T125–T140. https://doi.org/10.1530/JOE-16-0600</a:t>
            </a:r>
          </a:p>
        </p:txBody>
      </p:sp>
      <p:pic>
        <p:nvPicPr>
          <p:cNvPr id="2052" name="Picture 4" descr="Mean change from baseline to visit 4 (day 15 ± 1) and the mean of visit 6 (day 22) and visit 7 (day 29 ± 2) in serum potassium concentration in patients receiving BAY 94-8862, placebo, or spironolactone in the full analysis set of part B of ARTS. *P &lt; 0.05 between the BAY 94-8862 dose group and the placebo group at visit 6/7; †P &lt; 0.05 between the BAY 94-8862 dose group and the spironolactone group at visit 6/7. Significance of visit 4 data was not analysed. b.i.d., twice daily; q.d., once daily.">
            <a:extLst>
              <a:ext uri="{FF2B5EF4-FFF2-40B4-BE49-F238E27FC236}">
                <a16:creationId xmlns:a16="http://schemas.microsoft.com/office/drawing/2014/main" id="{7B0FFEEB-E7B8-2E3B-9E7A-5030E653F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3" y="2788015"/>
            <a:ext cx="49530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893C1CB-A165-C1B8-45BC-85A257D090B2}"/>
              </a:ext>
            </a:extLst>
          </p:cNvPr>
          <p:cNvSpPr txBox="1"/>
          <p:nvPr/>
        </p:nvSpPr>
        <p:spPr>
          <a:xfrm>
            <a:off x="195072" y="6343762"/>
            <a:ext cx="45812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 dirty="0"/>
              <a:t>Pitt, B., </a:t>
            </a:r>
            <a:r>
              <a:rPr lang="en-GB" sz="600" dirty="0" err="1"/>
              <a:t>Kober</a:t>
            </a:r>
            <a:r>
              <a:rPr lang="en-GB" sz="600" dirty="0"/>
              <a:t>, L., </a:t>
            </a:r>
            <a:r>
              <a:rPr lang="en-GB" sz="600" dirty="0" err="1"/>
              <a:t>Ponikowski</a:t>
            </a:r>
            <a:r>
              <a:rPr lang="en-GB" sz="600" dirty="0"/>
              <a:t>, P., </a:t>
            </a:r>
            <a:r>
              <a:rPr lang="en-GB" sz="600" dirty="0" err="1"/>
              <a:t>Gheorghiade</a:t>
            </a:r>
            <a:r>
              <a:rPr lang="en-GB" sz="600" dirty="0"/>
              <a:t>, M., </a:t>
            </a:r>
            <a:r>
              <a:rPr lang="en-GB" sz="600" dirty="0" err="1"/>
              <a:t>Filippatos</a:t>
            </a:r>
            <a:r>
              <a:rPr lang="en-GB" sz="600" dirty="0"/>
              <a:t>, G., Krum, H., </a:t>
            </a:r>
            <a:r>
              <a:rPr lang="en-GB" sz="600" dirty="0" err="1"/>
              <a:t>Nowack</a:t>
            </a:r>
            <a:r>
              <a:rPr lang="en-GB" sz="600" dirty="0"/>
              <a:t>, C., </a:t>
            </a:r>
            <a:r>
              <a:rPr lang="en-GB" sz="600" dirty="0" err="1"/>
              <a:t>Kolkhof</a:t>
            </a:r>
            <a:r>
              <a:rPr lang="en-GB" sz="600" dirty="0"/>
              <a:t>, P., Kim, S. Y., &amp; </a:t>
            </a:r>
            <a:r>
              <a:rPr lang="en-GB" sz="600" dirty="0" err="1"/>
              <a:t>Zannad</a:t>
            </a:r>
            <a:r>
              <a:rPr lang="en-GB" sz="600" dirty="0"/>
              <a:t>, F. (2013). Safety and tolerability of the novel non-steroidal mineralocorticoid receptor antagonist BAY 94-8862 in patients with chronic heart failure and mild or moderate chronic kidney disease: a randomized, double-blind trial. </a:t>
            </a:r>
            <a:r>
              <a:rPr lang="en-GB" sz="600" i="1" dirty="0"/>
              <a:t>European Heart Journal</a:t>
            </a:r>
            <a:r>
              <a:rPr lang="en-GB" sz="600" dirty="0"/>
              <a:t>, </a:t>
            </a:r>
            <a:r>
              <a:rPr lang="en-GB" sz="600" i="1" dirty="0"/>
              <a:t>34</a:t>
            </a:r>
            <a:r>
              <a:rPr lang="en-GB" sz="600" dirty="0"/>
              <a:t>(31), 2453–2463. https://doi.org/10.1093/EURHEARTJ/EHT187</a:t>
            </a:r>
          </a:p>
        </p:txBody>
      </p:sp>
    </p:spTree>
    <p:extLst>
      <p:ext uri="{BB962C8B-B14F-4D97-AF65-F5344CB8AC3E}">
        <p14:creationId xmlns:p14="http://schemas.microsoft.com/office/powerpoint/2010/main" val="3015329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319B491-77E8-29E5-13F9-4F314DF96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Finerenone</a:t>
            </a:r>
            <a:r>
              <a:rPr lang="en-US" dirty="0"/>
              <a:t> outcomes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666F8-E47C-B1D4-7517-A51D8E072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E070E7-4766-0110-AD8E-14DBE67FEDEB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191" y="1333434"/>
            <a:ext cx="9275618" cy="520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613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1C57D-8F8A-C6C1-BD46-28A939881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NICE </a:t>
            </a:r>
            <a:r>
              <a:rPr lang="en-US" dirty="0" err="1"/>
              <a:t>Finerenone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C6270A5-5BE9-AF66-F451-5601EA2B825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260737" y="1288883"/>
            <a:ext cx="7670526" cy="3602711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4A323-4E88-4016-ADA8-9404CCAC3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047C2EA7-CCA0-EB28-01A2-63F8B5DD7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893" y="5002133"/>
            <a:ext cx="7310214" cy="171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41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rtlCol="0"/>
          <a:lstStyle/>
          <a:p>
            <a:pPr rtl="0"/>
            <a:r>
              <a:rPr lang="en-GB"/>
              <a:t>Agenda</a:t>
            </a:r>
          </a:p>
        </p:txBody>
      </p:sp>
      <p:pic>
        <p:nvPicPr>
          <p:cNvPr id="5" name="Picture Placeholder 4" descr="A person standing on a rock">
            <a:extLst>
              <a:ext uri="{FF2B5EF4-FFF2-40B4-BE49-F238E27FC236}">
                <a16:creationId xmlns:a16="http://schemas.microsoft.com/office/drawing/2014/main" id="{633DBDDF-94F3-4001-919E-B56D62CE7A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700" y="0"/>
            <a:ext cx="4038600" cy="3429000"/>
          </a:xfrm>
        </p:spPr>
      </p:pic>
      <p:pic>
        <p:nvPicPr>
          <p:cNvPr id="44" name="Picture Placeholder 43" descr="A picture containing mountain, sky, nature, outdoor">
            <a:extLst>
              <a:ext uri="{FF2B5EF4-FFF2-40B4-BE49-F238E27FC236}">
                <a16:creationId xmlns:a16="http://schemas.microsoft.com/office/drawing/2014/main" id="{73DD8BED-FB17-4ABE-9B18-B6DDA81A0E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300" y="0"/>
            <a:ext cx="4076701" cy="3429000"/>
          </a:xfr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4100" y="3841750"/>
            <a:ext cx="6599238" cy="2296083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KFRE</a:t>
            </a:r>
          </a:p>
          <a:p>
            <a:pPr rtl="0"/>
            <a:r>
              <a:rPr lang="en-GB" dirty="0"/>
              <a:t>SGLT2i</a:t>
            </a:r>
          </a:p>
          <a:p>
            <a:pPr rtl="0"/>
            <a:r>
              <a:rPr lang="en-GB" dirty="0" err="1"/>
              <a:t>Finerenone</a:t>
            </a:r>
            <a:endParaRPr lang="en-GB" dirty="0"/>
          </a:p>
          <a:p>
            <a:pPr rtl="0"/>
            <a:r>
              <a:rPr lang="en-GB" dirty="0"/>
              <a:t>CKD Cases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C19BFBA5-3E41-40F8-9EFB-9DF730F5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3478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45D23-0381-CACD-779A-A48374195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BEST CKD Pathway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C7DA3B4-6395-6F8D-508A-D008C1637B9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74073" y="1191236"/>
            <a:ext cx="11294918" cy="5253973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2F3A9-DD60-907F-921D-63F6AB08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2BB5A-6964-B700-2024-C5DD59447A28}"/>
              </a:ext>
            </a:extLst>
          </p:cNvPr>
          <p:cNvSpPr txBox="1"/>
          <p:nvPr/>
        </p:nvSpPr>
        <p:spPr>
          <a:xfrm>
            <a:off x="374073" y="6478551"/>
            <a:ext cx="276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Credits: Dr </a:t>
            </a:r>
            <a:r>
              <a:rPr lang="en-US" dirty="0" err="1"/>
              <a:t>Sabiha</a:t>
            </a:r>
            <a:r>
              <a:rPr lang="en-US" dirty="0"/>
              <a:t> </a:t>
            </a:r>
            <a:r>
              <a:rPr lang="en-US" dirty="0" err="1"/>
              <a:t>Atcha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8C1AA-2C40-3DFF-BC7E-39927B91B049}"/>
              </a:ext>
            </a:extLst>
          </p:cNvPr>
          <p:cNvSpPr txBox="1"/>
          <p:nvPr/>
        </p:nvSpPr>
        <p:spPr>
          <a:xfrm>
            <a:off x="5403273" y="6486957"/>
            <a:ext cx="6324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Available via BEST website: </a:t>
            </a:r>
            <a:r>
              <a:rPr lang="en-US" u="sng" dirty="0">
                <a:solidFill>
                  <a:srgbClr val="0070C0"/>
                </a:solidFill>
              </a:rPr>
              <a:t>https//best.barnsleyccg.nhs.uk</a:t>
            </a:r>
            <a:endParaRPr lang="en-GB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14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86F8D0B-6379-FE1A-369A-22F443686F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CKD Cases</a:t>
            </a: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8E310ADA-B05A-B86A-1D27-BD5A7272C2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little bit of fun!</a:t>
            </a:r>
            <a:endParaRPr lang="en-GB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0AD951FA-220E-EFF7-B9EA-797406C442A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578" b="16578"/>
          <a:stretch>
            <a:fillRect/>
          </a:stretch>
        </p:blipFill>
        <p:spPr>
          <a:xfrm>
            <a:off x="3886200" y="4550684"/>
            <a:ext cx="7086598" cy="2324100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37EB77F-B9F0-4818-6A77-AB8DB75355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826" b="2826"/>
          <a:stretch>
            <a:fillRect/>
          </a:stretch>
        </p:blipFill>
        <p:spPr>
          <a:xfrm>
            <a:off x="0" y="3738910"/>
            <a:ext cx="5105400" cy="453390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EE516-3AF0-AFA4-5374-2C29E346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050" name="Picture 2" descr="Cartoon Medical Jokes | Freeloljokes">
            <a:extLst>
              <a:ext uri="{FF2B5EF4-FFF2-40B4-BE49-F238E27FC236}">
                <a16:creationId xmlns:a16="http://schemas.microsoft.com/office/drawing/2014/main" id="{01F58766-250E-E93C-D32F-A33610A0D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0"/>
            <a:ext cx="5105399" cy="563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232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6443B-6CE5-7054-C4F2-F241868A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1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59085-0631-3279-EE76-E1E44803959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85 year old Morgan Freeman</a:t>
            </a:r>
          </a:p>
          <a:p>
            <a:r>
              <a:rPr lang="en-US" dirty="0"/>
              <a:t>BG:</a:t>
            </a:r>
          </a:p>
          <a:p>
            <a:pPr lvl="1"/>
            <a:r>
              <a:rPr lang="en-US" dirty="0"/>
              <a:t>Obstructive Uropathy</a:t>
            </a:r>
          </a:p>
          <a:p>
            <a:pPr lvl="1"/>
            <a:r>
              <a:rPr lang="en-US" dirty="0"/>
              <a:t>Hypertension</a:t>
            </a:r>
          </a:p>
          <a:p>
            <a:pPr lvl="1"/>
            <a:r>
              <a:rPr lang="en-US" dirty="0"/>
              <a:t>LVSD – EF 30%</a:t>
            </a:r>
          </a:p>
          <a:p>
            <a:pPr lvl="1"/>
            <a:r>
              <a:rPr lang="en-US" dirty="0"/>
              <a:t>OA</a:t>
            </a:r>
          </a:p>
          <a:p>
            <a:pPr lvl="1"/>
            <a:r>
              <a:rPr lang="en-US" dirty="0"/>
              <a:t>Frail</a:t>
            </a:r>
          </a:p>
          <a:p>
            <a:r>
              <a:rPr lang="en-US" dirty="0"/>
              <a:t>Current eGFR 26ml/min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6420A-BF9C-7B5C-4DE4-6C6ADF9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076" name="Picture 4" descr="A+E's History orders Morgan Freeman-fronted prison break doc series ...">
            <a:extLst>
              <a:ext uri="{FF2B5EF4-FFF2-40B4-BE49-F238E27FC236}">
                <a16:creationId xmlns:a16="http://schemas.microsoft.com/office/drawing/2014/main" id="{08F0E418-06E3-23AF-91E7-24811A794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69" y="1695450"/>
            <a:ext cx="6338577" cy="414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105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2825-ADDC-8440-122E-5478F27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1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CD89A-E2D8-345D-4A17-BC1B478202B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1863" y="1695450"/>
            <a:ext cx="9946669" cy="4314825"/>
          </a:xfrm>
        </p:spPr>
        <p:txBody>
          <a:bodyPr>
            <a:normAutofit/>
          </a:bodyPr>
          <a:lstStyle/>
          <a:p>
            <a:r>
              <a:rPr lang="en-US" dirty="0"/>
              <a:t>Background of AKI in 2015 due to obstruction – had a TURP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Kidney function recovered to eGFR 28ml/min then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Hb 120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BP 126/70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15469-86B1-D06C-A3B9-63AF94B10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068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09A9-DEC2-422A-4079-77993DA0C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1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12244-0BEB-6B19-867D-C7EE98E513F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Prescribed drugs:</a:t>
            </a:r>
          </a:p>
          <a:p>
            <a:pPr lvl="1"/>
            <a:r>
              <a:rPr lang="en-US" dirty="0"/>
              <a:t>Bisoprolol 5mg OD</a:t>
            </a:r>
          </a:p>
          <a:p>
            <a:pPr lvl="1"/>
            <a:r>
              <a:rPr lang="en-US" dirty="0"/>
              <a:t>Ramipril 5mg OD</a:t>
            </a:r>
          </a:p>
          <a:p>
            <a:pPr lvl="1"/>
            <a:r>
              <a:rPr lang="en-US" dirty="0"/>
              <a:t>Atorvastatin 20mg OD</a:t>
            </a:r>
          </a:p>
          <a:p>
            <a:pPr lvl="1"/>
            <a:r>
              <a:rPr lang="en-US" dirty="0"/>
              <a:t>Aspirin 75mg OD</a:t>
            </a:r>
          </a:p>
          <a:p>
            <a:pPr lvl="1"/>
            <a:r>
              <a:rPr lang="en-US" dirty="0"/>
              <a:t>Tamsulosin 400 micrograms OD</a:t>
            </a:r>
          </a:p>
          <a:p>
            <a:pPr lvl="1"/>
            <a:r>
              <a:rPr lang="en-US" dirty="0"/>
              <a:t>Co-codamol 8/500 2 tabs QDS</a:t>
            </a:r>
          </a:p>
          <a:p>
            <a:pPr lvl="1"/>
            <a:r>
              <a:rPr lang="en-US" dirty="0"/>
              <a:t>Furosemide 40mg OD</a:t>
            </a:r>
          </a:p>
          <a:p>
            <a:pPr lvl="1"/>
            <a:endParaRPr lang="en-US" dirty="0"/>
          </a:p>
          <a:p>
            <a:r>
              <a:rPr lang="en-US" dirty="0"/>
              <a:t>No OTC NSAID use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D3D06-EE00-101A-7A84-0129E4B4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500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7EC29-027A-F2CB-2F0E-BA756377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1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0B5E2-A505-5F20-6697-3B88ED8F4E8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What next?</a:t>
            </a:r>
          </a:p>
          <a:p>
            <a:endParaRPr lang="en-US" dirty="0"/>
          </a:p>
          <a:p>
            <a:r>
              <a:rPr lang="en-GB" dirty="0"/>
              <a:t>Urine dipstick: 1+ blood, –</a:t>
            </a:r>
            <a:r>
              <a:rPr lang="en-GB" dirty="0" err="1"/>
              <a:t>ve</a:t>
            </a:r>
            <a:r>
              <a:rPr lang="en-GB" dirty="0"/>
              <a:t> protein</a:t>
            </a:r>
          </a:p>
          <a:p>
            <a:r>
              <a:rPr lang="en-GB" dirty="0"/>
              <a:t>Urine ACR: 1.4mg/mmol</a:t>
            </a:r>
          </a:p>
          <a:p>
            <a:r>
              <a:rPr lang="en-GB" dirty="0"/>
              <a:t>US abdomen: 2 x 9.6cm kidneys, thin cortices, 2 simple cysts on right kidney, 1 on left. No ongoing obstruction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4B8FB-8B1C-0838-9818-0BC8E7C1F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8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53D40-F697-C6E6-9D54-F9E88942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1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A0EC3-9DDF-71D0-7462-DB07C7E5F17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1863" y="1695450"/>
            <a:ext cx="4394281" cy="4314825"/>
          </a:xfrm>
        </p:spPr>
        <p:txBody>
          <a:bodyPr/>
          <a:lstStyle/>
          <a:p>
            <a:r>
              <a:rPr lang="en-US" dirty="0"/>
              <a:t>Refer?</a:t>
            </a:r>
          </a:p>
          <a:p>
            <a:endParaRPr lang="en-US" dirty="0"/>
          </a:p>
          <a:p>
            <a:r>
              <a:rPr lang="en-US" dirty="0"/>
              <a:t>Remember ACR can vary with time – best to check early morning sample to </a:t>
            </a:r>
            <a:r>
              <a:rPr lang="en-US" dirty="0" err="1"/>
              <a:t>minimise</a:t>
            </a:r>
            <a:r>
              <a:rPr lang="en-US" dirty="0"/>
              <a:t> risk of dilute sample</a:t>
            </a:r>
          </a:p>
          <a:p>
            <a:endParaRPr lang="en-US" dirty="0"/>
          </a:p>
          <a:p>
            <a:r>
              <a:rPr lang="en-US" dirty="0"/>
              <a:t>Consider competing risks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511FE-3D6B-E114-19FC-CDE6DFBB4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1E7A1-96B6-BAE8-691A-67B6EEBDA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287" y="1309687"/>
            <a:ext cx="5657850" cy="2543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32DA06-4C58-08D1-8519-4687AD301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135" y="4315046"/>
            <a:ext cx="5628002" cy="24665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F8BE00-CA22-D1F8-C161-DAED963449DC}"/>
              </a:ext>
            </a:extLst>
          </p:cNvPr>
          <p:cNvSpPr txBox="1"/>
          <p:nvPr/>
        </p:nvSpPr>
        <p:spPr>
          <a:xfrm>
            <a:off x="5602287" y="3899288"/>
            <a:ext cx="251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</a:t>
            </a:r>
            <a:r>
              <a:rPr lang="en-US" dirty="0" err="1"/>
              <a:t>uACR</a:t>
            </a:r>
            <a:r>
              <a:rPr lang="en-US" dirty="0"/>
              <a:t> 3.8mg/mmol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16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32BB0-54F2-A83E-8605-37A9342AE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2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7C3D2-E78B-AFB4-FF00-4BE6B98D03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1863" y="1695450"/>
            <a:ext cx="5252121" cy="4314825"/>
          </a:xfrm>
        </p:spPr>
        <p:txBody>
          <a:bodyPr/>
          <a:lstStyle/>
          <a:p>
            <a:r>
              <a:rPr lang="en-US" dirty="0"/>
              <a:t>36 year old Rebecca Ferguson</a:t>
            </a:r>
          </a:p>
          <a:p>
            <a:r>
              <a:rPr lang="en-US" dirty="0"/>
              <a:t>Type 2 diabetes</a:t>
            </a:r>
          </a:p>
          <a:p>
            <a:r>
              <a:rPr lang="en-US" dirty="0"/>
              <a:t>Laser treatment in right eye</a:t>
            </a:r>
          </a:p>
          <a:p>
            <a:endParaRPr lang="en-US" dirty="0"/>
          </a:p>
          <a:p>
            <a:r>
              <a:rPr lang="en-US" dirty="0"/>
              <a:t>eGFR 46ml/min</a:t>
            </a:r>
          </a:p>
          <a:p>
            <a:r>
              <a:rPr lang="en-US" dirty="0"/>
              <a:t>HbA1c 67mmol/mol (previously 70-80 for years)</a:t>
            </a:r>
          </a:p>
          <a:p>
            <a:r>
              <a:rPr lang="en-US" dirty="0"/>
              <a:t>BP 138/88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425D-6C54-CBDE-FF0A-5541FE5FA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098" name="Picture 2" descr="Rebecca Ferguson Wallpapers - Top Free Rebecca Ferguson Backgrounds ...">
            <a:extLst>
              <a:ext uri="{FF2B5EF4-FFF2-40B4-BE49-F238E27FC236}">
                <a16:creationId xmlns:a16="http://schemas.microsoft.com/office/drawing/2014/main" id="{2D6A07AF-1977-547E-A5A1-B374484B8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00" y="1225338"/>
            <a:ext cx="4713337" cy="531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436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50E01-7D85-31AB-DD17-370896B5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2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87994-6BE4-72AE-B3A0-F1BCE764459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Current medications:</a:t>
            </a:r>
          </a:p>
          <a:p>
            <a:pPr lvl="1"/>
            <a:r>
              <a:rPr lang="en-US" dirty="0"/>
              <a:t>Tresiba OD</a:t>
            </a:r>
          </a:p>
          <a:p>
            <a:pPr lvl="1"/>
            <a:r>
              <a:rPr lang="en-US" dirty="0" err="1"/>
              <a:t>Novorapid</a:t>
            </a:r>
            <a:r>
              <a:rPr lang="en-US" dirty="0"/>
              <a:t> TDS</a:t>
            </a:r>
          </a:p>
          <a:p>
            <a:pPr lvl="1"/>
            <a:r>
              <a:rPr lang="en-US" dirty="0"/>
              <a:t>Metformin 1g BD</a:t>
            </a:r>
          </a:p>
          <a:p>
            <a:pPr lvl="1"/>
            <a:r>
              <a:rPr lang="en-US" dirty="0"/>
              <a:t>Ramipril 5mg OD</a:t>
            </a:r>
          </a:p>
          <a:p>
            <a:pPr lvl="1"/>
            <a:r>
              <a:rPr lang="en-US" dirty="0"/>
              <a:t>Amlodipine 10mg OD</a:t>
            </a:r>
          </a:p>
          <a:p>
            <a:pPr lvl="1"/>
            <a:r>
              <a:rPr lang="en-US" dirty="0"/>
              <a:t>Atorvastatin 20mg 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F251A-0E1A-E6A9-B24F-1528F9102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49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A5375-C906-CC2A-07C0-278D498B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2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3CB85-FCBD-2D84-F29E-D035510FF00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What next?</a:t>
            </a:r>
          </a:p>
          <a:p>
            <a:endParaRPr lang="en-US" dirty="0"/>
          </a:p>
          <a:p>
            <a:r>
              <a:rPr lang="en-GB" dirty="0"/>
              <a:t>ACR 158mg/mmol</a:t>
            </a:r>
          </a:p>
          <a:p>
            <a:r>
              <a:rPr lang="en-GB" dirty="0"/>
              <a:t>No blood</a:t>
            </a:r>
          </a:p>
          <a:p>
            <a:r>
              <a:rPr lang="en-GB" dirty="0"/>
              <a:t>Albumin 38</a:t>
            </a:r>
          </a:p>
          <a:p>
            <a:endParaRPr lang="en-GB" dirty="0"/>
          </a:p>
          <a:p>
            <a:r>
              <a:rPr lang="en-GB" dirty="0"/>
              <a:t>?Ultrasound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3C3F0-3C07-AD86-92A2-B0BDC06D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F538FE-5E3C-7C8E-475E-3D5AFAE09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037" y="2929985"/>
            <a:ext cx="7701762" cy="336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 rtlCol="0"/>
          <a:lstStyle/>
          <a:p>
            <a:pPr rtl="0"/>
            <a:r>
              <a:rPr lang="en-GB" dirty="0"/>
              <a:t>Kidney Failure Risk Equation (KFRE)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C3E1D-B7F8-47F6-A352-B757462B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722F022-211C-4882-844C-086FEA6806AA}" type="slidenum">
              <a:rPr lang="en-GB" smtClean="0"/>
              <a:pPr lvl="0" rtl="0"/>
              <a:t>3</a:t>
            </a:fld>
            <a:endParaRPr lang="en-GB"/>
          </a:p>
        </p:txBody>
      </p:sp>
      <p:pic>
        <p:nvPicPr>
          <p:cNvPr id="5124" name="Picture 4" descr="The 3 Most Confusing Things Your Math Teacher Ever Told You | HuffPost">
            <a:extLst>
              <a:ext uri="{FF2B5EF4-FFF2-40B4-BE49-F238E27FC236}">
                <a16:creationId xmlns:a16="http://schemas.microsoft.com/office/drawing/2014/main" id="{5647C4A1-EED1-A011-B655-7CB02D71EC09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2" r="1250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7F1ACE4-44DF-771B-9A49-FFCD8F97CA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23748" b="237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AE76588-739A-47E7-F607-B1ED1ACF65B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10668" b="10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26028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2BD55-2058-BE6A-09BB-66EC2551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2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1A9F4-840A-C204-3A0E-4E8FFE8813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1863" y="1695450"/>
            <a:ext cx="10328275" cy="48184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Refer?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Things to do while waiting for appointment?</a:t>
            </a:r>
          </a:p>
          <a:p>
            <a:pPr lvl="1"/>
            <a:r>
              <a:rPr lang="en-US" dirty="0" err="1"/>
              <a:t>Maximise</a:t>
            </a:r>
            <a:r>
              <a:rPr lang="en-US" dirty="0"/>
              <a:t> </a:t>
            </a:r>
            <a:r>
              <a:rPr lang="en-US" dirty="0" err="1"/>
              <a:t>ACEi</a:t>
            </a:r>
            <a:endParaRPr lang="en-US" dirty="0"/>
          </a:p>
          <a:p>
            <a:pPr lvl="1"/>
            <a:r>
              <a:rPr lang="en-US" dirty="0"/>
              <a:t>Start SGLT2i while waiting for appointment</a:t>
            </a:r>
          </a:p>
          <a:p>
            <a:r>
              <a:rPr lang="en-US" dirty="0"/>
              <a:t>Be aware, both of these cause a slight decline in KF, but confer longer term reno-protection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201D7-5D92-8E3F-8053-F2622CEA7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6FD731-B7D2-98B2-786C-7A1EF010A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696" y="1302241"/>
            <a:ext cx="561975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3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52D2D-CAD7-7442-973A-FF66512BE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5093E-9A70-EBA5-DC11-7088077C1D8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74 year old Meryl Streep</a:t>
            </a:r>
          </a:p>
          <a:p>
            <a:r>
              <a:rPr lang="en-US" dirty="0"/>
              <a:t>BG:</a:t>
            </a:r>
          </a:p>
          <a:p>
            <a:pPr lvl="1"/>
            <a:r>
              <a:rPr lang="en-US" dirty="0"/>
              <a:t>Hypertension</a:t>
            </a:r>
          </a:p>
          <a:p>
            <a:pPr lvl="1"/>
            <a:r>
              <a:rPr lang="en-US" dirty="0"/>
              <a:t>Smoker</a:t>
            </a:r>
          </a:p>
          <a:p>
            <a:pPr lvl="1"/>
            <a:r>
              <a:rPr lang="en-US" dirty="0"/>
              <a:t>BMI 34</a:t>
            </a:r>
          </a:p>
          <a:p>
            <a:r>
              <a:rPr lang="en-GB" dirty="0"/>
              <a:t>BP 158/92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eGFR 45ml/min (</a:t>
            </a:r>
            <a:r>
              <a:rPr lang="en-US" dirty="0" err="1"/>
              <a:t>Creat</a:t>
            </a:r>
            <a:r>
              <a:rPr lang="en-US" dirty="0"/>
              <a:t> 108umol/L)</a:t>
            </a:r>
          </a:p>
          <a:p>
            <a:r>
              <a:rPr lang="en-US" dirty="0"/>
              <a:t>2 years ago eGFR 55ml/min (</a:t>
            </a:r>
            <a:r>
              <a:rPr lang="en-US" dirty="0" err="1"/>
              <a:t>Creat</a:t>
            </a:r>
            <a:r>
              <a:rPr lang="en-US" dirty="0"/>
              <a:t> 92umol/L)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61971-43CD-B8AE-ED06-88F35EA2F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122" name="Picture 2" descr="Meryl Streep from All History-Making Moments We May See at the 2020 ...">
            <a:extLst>
              <a:ext uri="{FF2B5EF4-FFF2-40B4-BE49-F238E27FC236}">
                <a16:creationId xmlns:a16="http://schemas.microsoft.com/office/drawing/2014/main" id="{9FCFF3CA-890E-5ED4-1413-EBFF9CD16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37" y="1270760"/>
            <a:ext cx="3041523" cy="491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6965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B4A8D-BEC4-C360-94A3-6613CA614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0053A-1439-F10B-37E5-F28B05942DE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Current medications:</a:t>
            </a:r>
          </a:p>
          <a:p>
            <a:pPr lvl="1"/>
            <a:r>
              <a:rPr lang="en-US" dirty="0"/>
              <a:t>Amlodipine 10mg OD</a:t>
            </a:r>
          </a:p>
          <a:p>
            <a:pPr lvl="1"/>
            <a:r>
              <a:rPr lang="en-US" dirty="0" err="1"/>
              <a:t>Bendroflumathiazide</a:t>
            </a:r>
            <a:r>
              <a:rPr lang="en-US" dirty="0"/>
              <a:t> 2.5mg OD</a:t>
            </a:r>
          </a:p>
          <a:p>
            <a:pPr lvl="1"/>
            <a:endParaRPr lang="en-US" dirty="0"/>
          </a:p>
          <a:p>
            <a:r>
              <a:rPr lang="en-US" dirty="0"/>
              <a:t>Not taking NSAIDs</a:t>
            </a:r>
            <a:endParaRPr lang="en-GB" dirty="0"/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9EC1D-D706-6928-ACF2-330B2DA3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690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4A590-2E9C-CDF0-ED20-774A0CE16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E1F12-F235-6112-4984-64F35AD21B0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What next?</a:t>
            </a:r>
          </a:p>
          <a:p>
            <a:endParaRPr lang="en-GB" dirty="0"/>
          </a:p>
          <a:p>
            <a:r>
              <a:rPr lang="en-GB" dirty="0"/>
              <a:t>Urine dipstick – Blood 2+ Protein 1+ Leuk 2+</a:t>
            </a:r>
          </a:p>
          <a:p>
            <a:r>
              <a:rPr lang="en-GB" dirty="0"/>
              <a:t>Urine ACR – 20mg/mmol</a:t>
            </a:r>
          </a:p>
          <a:p>
            <a:endParaRPr lang="en-GB" dirty="0"/>
          </a:p>
          <a:p>
            <a:r>
              <a:rPr lang="en-GB" dirty="0"/>
              <a:t>MSU – negative</a:t>
            </a:r>
          </a:p>
          <a:p>
            <a:endParaRPr lang="en-GB" dirty="0"/>
          </a:p>
          <a:p>
            <a:r>
              <a:rPr lang="en-GB" dirty="0"/>
              <a:t>Ultrasound: Both kidneys 10.5cm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6FFED-9B5E-20E9-5C1A-7A0C32234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4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AC047-496C-6255-B2AA-70921A79E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16254-E894-F2E4-2557-37956DAF186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Refer?</a:t>
            </a:r>
          </a:p>
          <a:p>
            <a:endParaRPr lang="en-US" dirty="0"/>
          </a:p>
          <a:p>
            <a:r>
              <a:rPr lang="en-US" dirty="0"/>
              <a:t>Repeat urine dip after 6 weeks:</a:t>
            </a:r>
          </a:p>
          <a:p>
            <a:pPr lvl="1"/>
            <a:r>
              <a:rPr lang="en-US" dirty="0"/>
              <a:t>Blood 1+ Protein 1+ Leuk 2+</a:t>
            </a:r>
          </a:p>
          <a:p>
            <a:pPr lvl="1"/>
            <a:r>
              <a:rPr lang="en-US" dirty="0"/>
              <a:t>Urine ACR 10mg/mmol</a:t>
            </a:r>
          </a:p>
          <a:p>
            <a:pPr lvl="1"/>
            <a:r>
              <a:rPr lang="en-US" dirty="0"/>
              <a:t>MSU –</a:t>
            </a:r>
            <a:r>
              <a:rPr lang="en-US" dirty="0" err="1"/>
              <a:t>ve</a:t>
            </a:r>
            <a:endParaRPr lang="en-US" dirty="0"/>
          </a:p>
          <a:p>
            <a:r>
              <a:rPr lang="en-US" dirty="0"/>
              <a:t>Repeat urine dip after 6 more weeks</a:t>
            </a:r>
          </a:p>
          <a:p>
            <a:pPr lvl="1"/>
            <a:r>
              <a:rPr lang="en-US" dirty="0"/>
              <a:t>Bloods 2+ Protein 1+ Leuk 2+</a:t>
            </a:r>
          </a:p>
          <a:p>
            <a:pPr lvl="1"/>
            <a:r>
              <a:rPr lang="en-US" dirty="0"/>
              <a:t>Urine ACR 13mg/mmol</a:t>
            </a:r>
          </a:p>
          <a:p>
            <a:pPr lvl="1"/>
            <a:r>
              <a:rPr lang="en-US" dirty="0"/>
              <a:t>MSU -</a:t>
            </a:r>
            <a:r>
              <a:rPr lang="en-US" dirty="0" err="1"/>
              <a:t>ve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6E976-F435-CFC1-7885-105F03C0F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9CF542-A424-C2B2-3756-C884D2858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282" y="1454356"/>
            <a:ext cx="5562600" cy="2571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C3C38D-7AF8-6156-1389-50373A4FA93E}"/>
              </a:ext>
            </a:extLst>
          </p:cNvPr>
          <p:cNvSpPr txBox="1"/>
          <p:nvPr/>
        </p:nvSpPr>
        <p:spPr>
          <a:xfrm>
            <a:off x="7936675" y="5126645"/>
            <a:ext cx="23038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UROLOGY!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412462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A4FE4-27C2-FF84-8846-C5B7935D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3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47039-D944-ED07-509D-5527B79FD47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1863" y="1695450"/>
            <a:ext cx="4447659" cy="43148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 else?</a:t>
            </a:r>
          </a:p>
          <a:p>
            <a:endParaRPr lang="en-US" dirty="0"/>
          </a:p>
          <a:p>
            <a:r>
              <a:rPr lang="en-US" dirty="0"/>
              <a:t>Lifestyle: Advise weight loss, exercise, stopping smoking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Start </a:t>
            </a:r>
            <a:r>
              <a:rPr lang="en-US" dirty="0" err="1"/>
              <a:t>ACEi</a:t>
            </a:r>
            <a:r>
              <a:rPr lang="en-US" dirty="0"/>
              <a:t> for BP management</a:t>
            </a:r>
          </a:p>
          <a:p>
            <a:r>
              <a:rPr lang="en-US" dirty="0"/>
              <a:t>Start atorvastatin 20mg OD</a:t>
            </a:r>
          </a:p>
          <a:p>
            <a:endParaRPr lang="en-US" dirty="0"/>
          </a:p>
          <a:p>
            <a:r>
              <a:rPr lang="en-US" dirty="0"/>
              <a:t>Consider Empagliflozin when eGFR &lt;45ml/min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D2AFB-057C-1071-F044-C8393F5C1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18440E-A0DB-C03D-BA6E-37EE0AC95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159" y="1318161"/>
            <a:ext cx="6359306" cy="20108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3AB0CA-3DA9-6DFA-FDFE-578825290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159" y="5041651"/>
            <a:ext cx="6225639" cy="12385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47BD8-EDCA-5D2D-3128-9D848961B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3158" y="3405135"/>
            <a:ext cx="6225639" cy="155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9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sky, outdoor, mountain, tent">
            <a:extLst>
              <a:ext uri="{FF2B5EF4-FFF2-40B4-BE49-F238E27FC236}">
                <a16:creationId xmlns:a16="http://schemas.microsoft.com/office/drawing/2014/main" id="{284A1AA7-2E90-4B15-88DA-97825B6448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C7AC30-1251-40E1-9808-1FB902C4C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4158" y="-2"/>
            <a:ext cx="11237842" cy="4100947"/>
          </a:xfrm>
        </p:spPr>
        <p:txBody>
          <a:bodyPr rtlCol="0">
            <a:normAutofit/>
          </a:bodyPr>
          <a:lstStyle/>
          <a:p>
            <a:pPr rtl="0"/>
            <a:r>
              <a:rPr lang="en-GB" sz="3600" dirty="0"/>
              <a:t>Chronic Kidney Disease.</a:t>
            </a:r>
            <a:br>
              <a:rPr lang="en-GB" sz="3600" dirty="0"/>
            </a:br>
            <a:r>
              <a:rPr lang="en-GB" sz="3600" dirty="0"/>
              <a:t>A life we didn’t choose but a life we deal with every day.</a:t>
            </a:r>
            <a:br>
              <a:rPr lang="en-GB" sz="3600" dirty="0"/>
            </a:br>
            <a:r>
              <a:rPr lang="en-GB" sz="3600" dirty="0"/>
              <a:t>Being poked and prodded, surgery, dialysis, transplant, all temporary ways to prolong a life…CKD a silent killer.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154B60C-7CE6-4829-87C0-7B4B3E168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</p:spPr>
        <p:txBody>
          <a:bodyPr rtlCol="0">
            <a:normAutofit/>
          </a:bodyPr>
          <a:lstStyle/>
          <a:p>
            <a:pPr rtl="0"/>
            <a:r>
              <a:rPr lang="en-GB" dirty="0"/>
              <a:t>Anonymous</a:t>
            </a:r>
          </a:p>
        </p:txBody>
      </p:sp>
    </p:spTree>
    <p:extLst>
      <p:ext uri="{BB962C8B-B14F-4D97-AF65-F5344CB8AC3E}">
        <p14:creationId xmlns:p14="http://schemas.microsoft.com/office/powerpoint/2010/main" val="3386475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30761B21-88ED-449E-B2B9-3FC40844C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rtlCol="0"/>
          <a:lstStyle/>
          <a:p>
            <a:pPr rtl="0"/>
            <a:r>
              <a:rPr lang="en-GB"/>
              <a:t>Thank you</a:t>
            </a:r>
          </a:p>
        </p:txBody>
      </p:sp>
      <p:sp>
        <p:nvSpPr>
          <p:cNvPr id="33" name="Subtitle 32">
            <a:extLst>
              <a:ext uri="{FF2B5EF4-FFF2-40B4-BE49-F238E27FC236}">
                <a16:creationId xmlns:a16="http://schemas.microsoft.com/office/drawing/2014/main" id="{0EEAA874-288B-4330-9FA4-F1144ACD4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8628" y="386989"/>
            <a:ext cx="2638743" cy="3758334"/>
          </a:xfrm>
        </p:spPr>
        <p:txBody>
          <a:bodyPr rtlCol="0"/>
          <a:lstStyle/>
          <a:p>
            <a:pPr rtl="0"/>
            <a:r>
              <a:rPr lang="en-GB" dirty="0"/>
              <a:t>Dr Shailesh Agarwal</a:t>
            </a:r>
          </a:p>
          <a:p>
            <a:pPr rtl="0"/>
            <a:endParaRPr lang="en-GB" dirty="0"/>
          </a:p>
          <a:p>
            <a:pPr rtl="0"/>
            <a:r>
              <a:rPr lang="en-GB" sz="1400" dirty="0"/>
              <a:t>Shailesh.agarwal1@nhs.net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DCCF719-34A9-35D3-7F9B-672F56D104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1376" b="2137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F7C4A03-59DE-4EB1-50DB-C9A4D7F33D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6956" b="1695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11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 rtlCol="0"/>
          <a:lstStyle/>
          <a:p>
            <a:pPr rtl="0"/>
            <a:r>
              <a:rPr lang="en-GB" dirty="0"/>
              <a:t>Kidney Failure Risk Equation (KFRE) – What is it?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BDA17F-F303-4811-96C4-AD8A09AB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rtl="0"/>
            <a:r>
              <a:rPr lang="en-GB"/>
              <a:t>Presentation title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B6583FE-B653-4C01-9ADF-EC8514A0B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687" y="2497970"/>
            <a:ext cx="6635174" cy="3772201"/>
          </a:xfrm>
        </p:spPr>
        <p:txBody>
          <a:bodyPr rtlCol="0">
            <a:normAutofit/>
          </a:bodyPr>
          <a:lstStyle/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dirty="0"/>
              <a:t>Risk Prediction Model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dirty="0"/>
              <a:t>First outlined by </a:t>
            </a:r>
            <a:r>
              <a:rPr lang="en-US" dirty="0" err="1"/>
              <a:t>Tangri</a:t>
            </a:r>
            <a:r>
              <a:rPr lang="en-US" dirty="0"/>
              <a:t> et al in 2011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dirty="0"/>
              <a:t>Ideal model: accurate, easy-to-implement, highly generalizable</a:t>
            </a:r>
          </a:p>
          <a:p>
            <a:pPr marL="342900" indent="-342900" rtl="0">
              <a:buFont typeface="Arial" panose="020B0604020202020204" pitchFamily="34" charset="0"/>
              <a:buChar char="•"/>
            </a:pPr>
            <a:r>
              <a:rPr lang="en-US" dirty="0"/>
              <a:t>Relies solely on info available to lab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08B9AF-847F-4250-A53B-82D9036A5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4</a:t>
            </a:fld>
            <a:endParaRPr lang="en-GB"/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5E17DAD0-84A5-5387-D8D0-648B1D113ED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3037" r="13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4753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9B3BC-E5F6-CA63-D1BB-00BAD61B0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5543DCDB-364B-F694-1388-2584A62EA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01" y="2566764"/>
            <a:ext cx="2281999" cy="1724471"/>
          </a:xfrm>
        </p:spPr>
        <p:txBody>
          <a:bodyPr rtlCol="0" anchor="ctr"/>
          <a:lstStyle/>
          <a:p>
            <a:pPr rtl="0"/>
            <a:r>
              <a:rPr lang="en-GB" dirty="0"/>
              <a:t>Why KFRE?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508BC-8B32-2410-A878-78E1F521E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lvl="0" rtl="0"/>
            <a:fld id="{244D815C-8BF3-4ECF-A945-A2A7C2983AF9}" type="slidenum">
              <a:rPr lang="en-GB" smtClean="0"/>
              <a:pPr lvl="0" rtl="0"/>
              <a:t>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7A9591-E9C1-5BCD-A64A-63AEDF012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490" y="1036313"/>
            <a:ext cx="9087233" cy="51534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0B8153-B595-F684-159D-E80DAA8FF5BB}"/>
              </a:ext>
            </a:extLst>
          </p:cNvPr>
          <p:cNvSpPr/>
          <p:nvPr/>
        </p:nvSpPr>
        <p:spPr>
          <a:xfrm>
            <a:off x="4927600" y="1036312"/>
            <a:ext cx="1003300" cy="35991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191A68-CBB4-550A-3486-E58A8A4C770F}"/>
              </a:ext>
            </a:extLst>
          </p:cNvPr>
          <p:cNvSpPr/>
          <p:nvPr/>
        </p:nvSpPr>
        <p:spPr>
          <a:xfrm>
            <a:off x="10782300" y="1036313"/>
            <a:ext cx="1394423" cy="359918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749CA-973D-2FCB-28EA-4A41506DE7D8}"/>
              </a:ext>
            </a:extLst>
          </p:cNvPr>
          <p:cNvSpPr/>
          <p:nvPr/>
        </p:nvSpPr>
        <p:spPr>
          <a:xfrm>
            <a:off x="6921500" y="1231900"/>
            <a:ext cx="1003300" cy="34036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55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D4163-B445-E838-AD55-4C3774994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92730" y="2692728"/>
            <a:ext cx="6858001" cy="1472542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Nice Guidance</a:t>
            </a:r>
            <a:endParaRPr lang="en-GB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6112C-EF14-13DD-26DB-061B6193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36BF54-FD7E-555A-F56F-859C307D9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699" y="0"/>
            <a:ext cx="10053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33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F24D-6257-E39B-E681-B46589566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KFRE?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C752-9BA3-4F4A-80A4-481A640BC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3B23C16-E4F0-9132-6025-47AB0D56F2E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29" y="1560513"/>
            <a:ext cx="9080543" cy="4341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569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7F2D6-1328-D422-D44B-58CAF5073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524F8-3AF1-FAA1-ED71-3EAB9361E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KFRE?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4A85D-D7E5-50DA-0AD6-0DFFDCE3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43B29B-670A-C944-294F-AA707B8B670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18" y="1699059"/>
            <a:ext cx="4741401" cy="434181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01B9E5-9870-8427-CC8E-ACB6E116C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815" y="1620643"/>
            <a:ext cx="6891294" cy="4498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6770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24F55-EEF6-88B9-74BD-CF3D8F94E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KFRE?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21C9F-2B00-2457-5439-C897E114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GB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AEAE4C-FC8F-E797-B1A5-F2C1EE19C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58" y="1177046"/>
            <a:ext cx="7161596" cy="36875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2FC95-D2E8-A645-3AE8-5296819F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067" y="5028491"/>
            <a:ext cx="5438775" cy="1304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20EB0E-F0A5-2E60-DACF-1D90D65F39C0}"/>
              </a:ext>
            </a:extLst>
          </p:cNvPr>
          <p:cNvSpPr txBox="1"/>
          <p:nvPr/>
        </p:nvSpPr>
        <p:spPr>
          <a:xfrm>
            <a:off x="7548664" y="1293779"/>
            <a:ext cx="42825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from labs: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request U&amp;E and </a:t>
            </a:r>
            <a:r>
              <a:rPr lang="en-US" dirty="0" err="1"/>
              <a:t>uACR</a:t>
            </a:r>
            <a:r>
              <a:rPr lang="en-US" dirty="0"/>
              <a:t> separately – won’t calculate KFRE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you request CKD monitoring and send both samples within 30 days of each other, a KFRE will be calculated (must be SAME request)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973625"/>
      </p:ext>
    </p:extLst>
  </p:cSld>
  <p:clrMapOvr>
    <a:masterClrMapping/>
  </p:clrMapOvr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626_TF89117832_Win32" id="{DB0A3224-88B5-430B-9AD1-D790B94EF5D8}" vid="{070D6B8A-04B9-4AE4-ADE6-362B2ED255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CCB28C-7D26-4A36-9CFC-D739C28F3D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757C30-AE9A-4680-90EB-19D282EC2B7C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230e9df3-be65-4c73-a93b-d1236ebd677e"/>
    <ds:schemaRef ds:uri="http://schemas.microsoft.com/office/2006/documentManagement/types"/>
    <ds:schemaRef ds:uri="16c05727-aa75-4e4a-9b5f-8a80a1165891"/>
    <ds:schemaRef ds:uri="http://purl.org/dc/terms/"/>
    <ds:schemaRef ds:uri="71af3243-3dd4-4a8d-8c0d-dd76da1f02a5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AF0BF08-C674-44E3-8BFC-85BC65E095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Colour block design</Template>
  <TotalTime>6500</TotalTime>
  <Words>1013</Words>
  <Application>Microsoft Office PowerPoint</Application>
  <PresentationFormat>Widescreen</PresentationFormat>
  <Paragraphs>224</Paragraphs>
  <Slides>37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Avenir Next LT Pro</vt:lpstr>
      <vt:lpstr>Calibri</vt:lpstr>
      <vt:lpstr>ColorBlockVTI</vt:lpstr>
      <vt:lpstr>Chronic Kidney Disease Updates</vt:lpstr>
      <vt:lpstr>Agenda</vt:lpstr>
      <vt:lpstr>Kidney Failure Risk Equation (KFRE)</vt:lpstr>
      <vt:lpstr>Kidney Failure Risk Equation (KFRE) – What is it?</vt:lpstr>
      <vt:lpstr>Why KFRE?</vt:lpstr>
      <vt:lpstr>Nice Guidance</vt:lpstr>
      <vt:lpstr>How to KFRE?</vt:lpstr>
      <vt:lpstr>How to KFRE?</vt:lpstr>
      <vt:lpstr>How to KFRE?</vt:lpstr>
      <vt:lpstr>KFRE – Take home points</vt:lpstr>
      <vt:lpstr>SGLT2i</vt:lpstr>
      <vt:lpstr>Dapagliflozin outcomes</vt:lpstr>
      <vt:lpstr>Empagliflozin outcomes</vt:lpstr>
      <vt:lpstr>NICE SGLT2i</vt:lpstr>
      <vt:lpstr>SGLT2i Summary</vt:lpstr>
      <vt:lpstr>Finerenone</vt:lpstr>
      <vt:lpstr>What is it?</vt:lpstr>
      <vt:lpstr>Finerenone outcomes</vt:lpstr>
      <vt:lpstr>NICE Finerenone</vt:lpstr>
      <vt:lpstr>BEST CKD Pathway</vt:lpstr>
      <vt:lpstr>CKD Cases</vt:lpstr>
      <vt:lpstr>Case 1</vt:lpstr>
      <vt:lpstr>Case 1</vt:lpstr>
      <vt:lpstr>Case 1</vt:lpstr>
      <vt:lpstr>Case 1</vt:lpstr>
      <vt:lpstr>Case 1</vt:lpstr>
      <vt:lpstr>Case 2</vt:lpstr>
      <vt:lpstr>Case 2</vt:lpstr>
      <vt:lpstr>Case 2</vt:lpstr>
      <vt:lpstr>Case 2</vt:lpstr>
      <vt:lpstr>Case 3</vt:lpstr>
      <vt:lpstr>Case 3</vt:lpstr>
      <vt:lpstr>Case 3</vt:lpstr>
      <vt:lpstr>Case 3</vt:lpstr>
      <vt:lpstr>Case 3</vt:lpstr>
      <vt:lpstr>Chronic Kidney Disease. A life we didn’t choose but a life we deal with every day. Being poked and prodded, surgery, dialysis, transplant, all temporary ways to prolong a life…CKD a silent killer.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 Kidney Disease Updates</dc:title>
  <dc:creator>Shailesh Agarwal</dc:creator>
  <cp:lastModifiedBy>SMITH, Emma (BHF LUNDWOOD SURGERY)</cp:lastModifiedBy>
  <cp:revision>53</cp:revision>
  <dcterms:created xsi:type="dcterms:W3CDTF">2024-02-24T15:53:15Z</dcterms:created>
  <dcterms:modified xsi:type="dcterms:W3CDTF">2024-03-12T10:11:37Z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