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7" r:id="rId3"/>
    <p:sldId id="271" r:id="rId4"/>
    <p:sldId id="261" r:id="rId5"/>
    <p:sldId id="259" r:id="rId6"/>
    <p:sldId id="272" r:id="rId7"/>
    <p:sldId id="260" r:id="rId8"/>
    <p:sldId id="282" r:id="rId9"/>
    <p:sldId id="268" r:id="rId10"/>
    <p:sldId id="273" r:id="rId11"/>
    <p:sldId id="265" r:id="rId12"/>
    <p:sldId id="269" r:id="rId13"/>
    <p:sldId id="266" r:id="rId14"/>
    <p:sldId id="267" r:id="rId15"/>
    <p:sldId id="262" r:id="rId16"/>
    <p:sldId id="263" r:id="rId17"/>
    <p:sldId id="276" r:id="rId18"/>
    <p:sldId id="277" r:id="rId19"/>
    <p:sldId id="278" r:id="rId20"/>
    <p:sldId id="279" r:id="rId21"/>
    <p:sldId id="280" r:id="rId22"/>
    <p:sldId id="281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3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9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87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60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25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1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36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7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5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2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6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7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32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Abdominal Aortic Aneurysm (AAA) Screening Programme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414197"/>
            <a:ext cx="10572000" cy="434974"/>
          </a:xfrm>
        </p:spPr>
        <p:txBody>
          <a:bodyPr/>
          <a:lstStyle/>
          <a:p>
            <a:r>
              <a:rPr lang="en-GB" dirty="0"/>
              <a:t>Alex Brown – South Yorkshire and Bassetlaw AAA Screening Programme Manager</a:t>
            </a:r>
          </a:p>
        </p:txBody>
      </p:sp>
    </p:spTree>
    <p:extLst>
      <p:ext uri="{BB962C8B-B14F-4D97-AF65-F5344CB8AC3E}">
        <p14:creationId xmlns:p14="http://schemas.microsoft.com/office/powerpoint/2010/main" val="712644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NAAASP Programme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62" y="2508037"/>
            <a:ext cx="10554574" cy="3636511"/>
          </a:xfrm>
        </p:spPr>
        <p:txBody>
          <a:bodyPr>
            <a:noAutofit/>
          </a:bodyPr>
          <a:lstStyle/>
          <a:p>
            <a:r>
              <a:rPr lang="en-GB" sz="2400" dirty="0"/>
              <a:t>All screening programmes in England measured against 15 standards:</a:t>
            </a:r>
          </a:p>
          <a:p>
            <a:pPr lvl="1"/>
            <a:r>
              <a:rPr lang="en-GB" sz="2000" dirty="0"/>
              <a:t>Cohort Initial Screen Uptake and Coverage (four standards)</a:t>
            </a:r>
          </a:p>
          <a:p>
            <a:pPr lvl="1"/>
            <a:r>
              <a:rPr lang="en-GB" sz="2000" dirty="0"/>
              <a:t>Surveillance Screen Uptake and Coverage (six standards)</a:t>
            </a:r>
          </a:p>
          <a:p>
            <a:pPr lvl="1"/>
            <a:r>
              <a:rPr lang="en-GB" sz="2000" dirty="0"/>
              <a:t>Image QA and Nurse Assessment (three standards)</a:t>
            </a:r>
          </a:p>
          <a:p>
            <a:pPr lvl="1"/>
            <a:r>
              <a:rPr lang="en-GB" sz="2000" dirty="0"/>
              <a:t>Referrals (two standards)</a:t>
            </a:r>
          </a:p>
          <a:p>
            <a:r>
              <a:rPr lang="en-GB" sz="2400" dirty="0"/>
              <a:t>RAG rating system for all programmes</a:t>
            </a:r>
          </a:p>
          <a:p>
            <a:r>
              <a:rPr lang="en-GB" sz="2400" dirty="0"/>
              <a:t>SYB is high performing</a:t>
            </a:r>
          </a:p>
          <a:p>
            <a:pPr lvl="1"/>
            <a:endParaRPr lang="en-GB" sz="2000" dirty="0"/>
          </a:p>
        </p:txBody>
      </p:sp>
      <p:pic>
        <p:nvPicPr>
          <p:cNvPr id="1026" name="Picture 2" descr="Graph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15592" r="11827" b="21612"/>
          <a:stretch/>
        </p:blipFill>
        <p:spPr bwMode="auto">
          <a:xfrm>
            <a:off x="8747943" y="3631274"/>
            <a:ext cx="3038170" cy="276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407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 Appointments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9" y="2612812"/>
            <a:ext cx="6408947" cy="3636511"/>
          </a:xfrm>
        </p:spPr>
        <p:txBody>
          <a:bodyPr>
            <a:noAutofit/>
          </a:bodyPr>
          <a:lstStyle/>
          <a:p>
            <a:r>
              <a:rPr lang="en-GB" sz="2000" dirty="0"/>
              <a:t>Provided with contact details via NHS Spine</a:t>
            </a:r>
          </a:p>
          <a:p>
            <a:r>
              <a:rPr lang="en-GB" sz="2000" dirty="0"/>
              <a:t>Subjects invited to local clinic via letter</a:t>
            </a:r>
          </a:p>
          <a:p>
            <a:r>
              <a:rPr lang="en-GB" sz="2000" dirty="0"/>
              <a:t>Reminder SMS messages at 10 and 2 days prior to appointment</a:t>
            </a:r>
          </a:p>
          <a:p>
            <a:r>
              <a:rPr lang="en-GB" sz="2000" dirty="0"/>
              <a:t>Normally 10-15 minute appointment </a:t>
            </a:r>
          </a:p>
          <a:p>
            <a:r>
              <a:rPr lang="en-GB" sz="2000" dirty="0"/>
              <a:t>Consent taken at time of appointment</a:t>
            </a:r>
          </a:p>
          <a:p>
            <a:r>
              <a:rPr lang="en-GB" sz="2000" dirty="0"/>
              <a:t>Ultrasound scan performed</a:t>
            </a:r>
          </a:p>
          <a:p>
            <a:r>
              <a:rPr lang="en-GB" sz="2000" dirty="0"/>
              <a:t>Results given on day</a:t>
            </a:r>
          </a:p>
          <a:p>
            <a:r>
              <a:rPr lang="en-GB" sz="2000" dirty="0"/>
              <a:t>GP informed via letter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7" t="24825" r="16814"/>
          <a:stretch/>
        </p:blipFill>
        <p:spPr>
          <a:xfrm>
            <a:off x="7362825" y="2781300"/>
            <a:ext cx="427269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1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 Referrals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Men who were 65 before the programme started may contact office for an appointment</a:t>
            </a:r>
          </a:p>
          <a:p>
            <a:r>
              <a:rPr lang="en-GB" sz="2000" dirty="0"/>
              <a:t>Complete and return self-referral form</a:t>
            </a:r>
          </a:p>
          <a:p>
            <a:r>
              <a:rPr lang="en-GB" sz="2000" dirty="0"/>
              <a:t>Process is otherwise the same</a:t>
            </a:r>
          </a:p>
          <a:p>
            <a:r>
              <a:rPr lang="en-GB" sz="2000" dirty="0"/>
              <a:t>Quite common for men to not remember being screened</a:t>
            </a:r>
          </a:p>
          <a:p>
            <a:r>
              <a:rPr lang="en-GB" sz="2000" dirty="0"/>
              <a:t>Debate around maximum age for screening</a:t>
            </a:r>
          </a:p>
        </p:txBody>
      </p:sp>
    </p:spTree>
    <p:extLst>
      <p:ext uri="{BB962C8B-B14F-4D97-AF65-F5344CB8AC3E}">
        <p14:creationId xmlns:p14="http://schemas.microsoft.com/office/powerpoint/2010/main" val="354311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232912" y="2209118"/>
            <a:ext cx="4392581" cy="4392581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605494" y="2588275"/>
            <a:ext cx="3647415" cy="364741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949780" y="2963493"/>
            <a:ext cx="2958842" cy="2896977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8420833" y="3393592"/>
            <a:ext cx="2016735" cy="201673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5374270" cy="4386331"/>
          </a:xfrm>
        </p:spPr>
        <p:txBody>
          <a:bodyPr>
            <a:normAutofit/>
          </a:bodyPr>
          <a:lstStyle/>
          <a:p>
            <a:r>
              <a:rPr lang="en-GB" dirty="0"/>
              <a:t>Normal aorta of less than 3 cm diameter </a:t>
            </a:r>
          </a:p>
          <a:p>
            <a:pPr lvl="1"/>
            <a:r>
              <a:rPr lang="en-GB" dirty="0"/>
              <a:t>Can have aneurysms below this threshold</a:t>
            </a:r>
          </a:p>
          <a:p>
            <a:r>
              <a:rPr lang="en-GB" dirty="0"/>
              <a:t>Small aneurysm (3.0 cm to 4.4 cm) –&gt; annual surveillance (and nurse assessment)</a:t>
            </a:r>
          </a:p>
          <a:p>
            <a:r>
              <a:rPr lang="en-GB" dirty="0"/>
              <a:t>Medium aneurysm (4.5 cm to 5.4 cm) -&gt; quarterly surveillance (nurse assessment at transition from annual)</a:t>
            </a:r>
          </a:p>
          <a:p>
            <a:r>
              <a:rPr lang="en-GB" dirty="0"/>
              <a:t>Large aneurysm (5.5 cm and above) -&gt; vascular referral (to be seen within 2 weeks)</a:t>
            </a:r>
          </a:p>
          <a:p>
            <a:r>
              <a:rPr lang="en-GB" dirty="0"/>
              <a:t>Any aneurysm over 7 cm requires urgent referral via on-call vascular surgeon</a:t>
            </a:r>
          </a:p>
        </p:txBody>
      </p:sp>
      <p:sp>
        <p:nvSpPr>
          <p:cNvPr id="4" name="Oval 3"/>
          <p:cNvSpPr/>
          <p:nvPr/>
        </p:nvSpPr>
        <p:spPr>
          <a:xfrm>
            <a:off x="8867394" y="3840153"/>
            <a:ext cx="1123612" cy="1123612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70175" y="3661189"/>
            <a:ext cx="1529539" cy="13216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02427"/>
              </a:avLst>
            </a:prstTxWarp>
            <a:spAutoFit/>
          </a:bodyPr>
          <a:lstStyle/>
          <a:p>
            <a:pPr algn="ctr"/>
            <a:r>
              <a:rPr lang="en-US" sz="54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Small 3-4.4 cm = Annual</a:t>
            </a:r>
            <a:endParaRPr lang="en-US" sz="3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50327" y="4022928"/>
            <a:ext cx="9577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Normal &lt;3cm = Discharge</a:t>
            </a:r>
            <a:endParaRPr lang="en-US" sz="8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12975" y="3250276"/>
            <a:ext cx="2402378" cy="22527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01826"/>
              </a:avLst>
            </a:prstTxWarp>
            <a:spAutoFit/>
          </a:bodyPr>
          <a:lstStyle/>
          <a:p>
            <a:pPr algn="ctr"/>
            <a:r>
              <a:rPr lang="en-US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 4.5-5.4 cm = Quarterly</a:t>
            </a:r>
            <a:endParaRPr lang="en-US" sz="105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91589" y="2838653"/>
            <a:ext cx="3066911" cy="27941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8456100"/>
              </a:avLst>
            </a:prstTxWarp>
            <a:spAutoFit/>
          </a:bodyPr>
          <a:lstStyle/>
          <a:p>
            <a:pPr algn="ctr"/>
            <a:r>
              <a:rPr lang="en-US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Large 5.5-6.9 cm = Referral</a:t>
            </a:r>
            <a:endParaRPr lang="en-US" sz="105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54680" y="2450194"/>
            <a:ext cx="3740728" cy="30528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01826"/>
              </a:avLst>
            </a:prstTxWarp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&gt;7cm = Urgent Referral</a:t>
            </a:r>
            <a:endParaRPr lang="en-US" sz="105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563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Nurse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Vascular Nurse Specialist employed by SYB AAASP </a:t>
            </a:r>
          </a:p>
          <a:p>
            <a:r>
              <a:rPr lang="en-GB" sz="2000" dirty="0"/>
              <a:t>Men offered face-to-face or telephone appointment</a:t>
            </a:r>
          </a:p>
          <a:p>
            <a:pPr lvl="1"/>
            <a:r>
              <a:rPr lang="en-GB" sz="1800" dirty="0"/>
              <a:t>Initial detection of aneurysm</a:t>
            </a:r>
          </a:p>
          <a:p>
            <a:pPr lvl="1"/>
            <a:r>
              <a:rPr lang="en-GB" sz="1800" dirty="0"/>
              <a:t>Change from annual to quarterly surveillance</a:t>
            </a:r>
          </a:p>
          <a:p>
            <a:r>
              <a:rPr lang="en-GB" sz="2000" dirty="0"/>
              <a:t>Review of current medication</a:t>
            </a:r>
          </a:p>
          <a:p>
            <a:r>
              <a:rPr lang="en-GB" sz="2000" dirty="0"/>
              <a:t>Review of lifestyle e.g. smoking, diet, activity levels</a:t>
            </a:r>
          </a:p>
          <a:p>
            <a:r>
              <a:rPr lang="en-GB" sz="2000" dirty="0"/>
              <a:t>Recommendations made to GP via letter</a:t>
            </a:r>
          </a:p>
        </p:txBody>
      </p:sp>
      <p:pic>
        <p:nvPicPr>
          <p:cNvPr id="2050" name="Picture 2" descr="9,100+ Nurse Clip Art Stock Illustrations, Royalty-Free Vector Graphics &amp;  Clip Art - iStock | Nurse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64" y="2714075"/>
            <a:ext cx="3144722" cy="31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400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Risk Factors in AAA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62" y="2481656"/>
            <a:ext cx="6720931" cy="3636511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Can help to slow growth of aneurysm by encouraging:</a:t>
            </a:r>
          </a:p>
          <a:p>
            <a:pPr lvl="1"/>
            <a:r>
              <a:rPr lang="en-GB" sz="2000" dirty="0"/>
              <a:t>Smoking cessation</a:t>
            </a:r>
          </a:p>
          <a:p>
            <a:pPr lvl="1"/>
            <a:r>
              <a:rPr lang="en-GB" sz="2000" dirty="0"/>
              <a:t>Increased activity levels – AAA Active or other community exercise groups</a:t>
            </a:r>
          </a:p>
          <a:p>
            <a:pPr lvl="1"/>
            <a:r>
              <a:rPr lang="en-GB" sz="2000" dirty="0"/>
              <a:t>Improving diet</a:t>
            </a:r>
          </a:p>
          <a:p>
            <a:pPr lvl="1"/>
            <a:r>
              <a:rPr lang="en-GB" sz="2000" dirty="0"/>
              <a:t>Statins</a:t>
            </a:r>
          </a:p>
          <a:p>
            <a:pPr lvl="1"/>
            <a:r>
              <a:rPr lang="en-GB" sz="2000" dirty="0"/>
              <a:t>Antiplatelet therapy</a:t>
            </a:r>
          </a:p>
          <a:p>
            <a:r>
              <a:rPr lang="en-GB" sz="2400" dirty="0"/>
              <a:t>Covered in nurse assessment but with support from GP</a:t>
            </a:r>
          </a:p>
        </p:txBody>
      </p:sp>
      <p:pic>
        <p:nvPicPr>
          <p:cNvPr id="7170" name="Picture 2" descr="A Fresh Start: Your Stop Smoking Service in Swindon - Home Ground Pharmac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5" t="8398" r="21610" b="8531"/>
          <a:stretch/>
        </p:blipFill>
        <p:spPr bwMode="auto">
          <a:xfrm>
            <a:off x="7300449" y="2613583"/>
            <a:ext cx="4384139" cy="350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309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Psychological Impact of AAA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6296983" cy="3937444"/>
          </a:xfrm>
        </p:spPr>
        <p:txBody>
          <a:bodyPr>
            <a:normAutofit/>
          </a:bodyPr>
          <a:lstStyle/>
          <a:p>
            <a:r>
              <a:rPr lang="en-GB" sz="2400" dirty="0"/>
              <a:t>Delivering bad news</a:t>
            </a:r>
          </a:p>
          <a:p>
            <a:r>
              <a:rPr lang="en-GB" sz="2400" dirty="0"/>
              <a:t>“Ticking time bomb”</a:t>
            </a:r>
          </a:p>
          <a:p>
            <a:r>
              <a:rPr lang="en-GB" sz="2400" dirty="0"/>
              <a:t>Anxiety around surveillance appointments</a:t>
            </a:r>
          </a:p>
          <a:p>
            <a:r>
              <a:rPr lang="en-GB" sz="2400" dirty="0"/>
              <a:t>Impact on lifestyle e.g. travel insurance, driving licence, etc.</a:t>
            </a:r>
          </a:p>
        </p:txBody>
      </p:sp>
      <p:pic>
        <p:nvPicPr>
          <p:cNvPr id="2050" name="Picture 2" descr="Depression mental health and high anxiety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" b="15632"/>
          <a:stretch/>
        </p:blipFill>
        <p:spPr bwMode="auto">
          <a:xfrm>
            <a:off x="7030200" y="2676698"/>
            <a:ext cx="4563242" cy="348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799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Primary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64" y="2233549"/>
            <a:ext cx="6006036" cy="4433258"/>
          </a:xfrm>
        </p:spPr>
        <p:txBody>
          <a:bodyPr>
            <a:normAutofit/>
          </a:bodyPr>
          <a:lstStyle/>
          <a:p>
            <a:r>
              <a:rPr lang="en-GB" sz="2000" dirty="0"/>
              <a:t>Promotion</a:t>
            </a:r>
          </a:p>
          <a:p>
            <a:pPr lvl="1"/>
            <a:r>
              <a:rPr lang="en-GB" sz="1800" dirty="0"/>
              <a:t>Discuss at NHS Health Check (now included on </a:t>
            </a:r>
            <a:r>
              <a:rPr lang="en-GB" sz="1800" dirty="0" err="1"/>
              <a:t>Ardens</a:t>
            </a:r>
            <a:r>
              <a:rPr lang="en-GB" sz="1800" dirty="0"/>
              <a:t>)</a:t>
            </a:r>
          </a:p>
          <a:p>
            <a:pPr lvl="1"/>
            <a:r>
              <a:rPr lang="en-GB" sz="1800" dirty="0"/>
              <a:t>Can supply materials</a:t>
            </a:r>
          </a:p>
          <a:p>
            <a:r>
              <a:rPr lang="en-GB" sz="2000" dirty="0"/>
              <a:t>Health Inequalities</a:t>
            </a:r>
          </a:p>
          <a:p>
            <a:pPr lvl="1"/>
            <a:r>
              <a:rPr lang="en-GB" sz="1800" dirty="0"/>
              <a:t>Contacts in “hard to reach” groups</a:t>
            </a:r>
          </a:p>
          <a:p>
            <a:pPr lvl="1"/>
            <a:r>
              <a:rPr lang="en-GB" sz="1800" dirty="0"/>
              <a:t>Provide list of LD flagged men to allow for reasonable adjustments</a:t>
            </a:r>
          </a:p>
          <a:p>
            <a:pPr lvl="1"/>
            <a:r>
              <a:rPr lang="en-GB" sz="1800" dirty="0"/>
              <a:t>Highlight patients with male history</a:t>
            </a:r>
          </a:p>
          <a:p>
            <a:r>
              <a:rPr lang="en-GB" sz="2000" dirty="0"/>
              <a:t>“</a:t>
            </a:r>
            <a:r>
              <a:rPr lang="en-GB" sz="2000" dirty="0" err="1"/>
              <a:t>Prehabilitation</a:t>
            </a:r>
            <a:r>
              <a:rPr lang="en-GB" sz="2000" dirty="0"/>
              <a:t>” and support</a:t>
            </a:r>
          </a:p>
        </p:txBody>
      </p:sp>
      <p:pic>
        <p:nvPicPr>
          <p:cNvPr id="3074" name="Picture 2" descr="Three Most Important Benefits of Having a Primary Care Physician - Guardian 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69" y="2762694"/>
            <a:ext cx="5059474" cy="337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426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Primary Care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450887"/>
            <a:ext cx="10554574" cy="3636511"/>
          </a:xfrm>
        </p:spPr>
        <p:txBody>
          <a:bodyPr>
            <a:normAutofit/>
          </a:bodyPr>
          <a:lstStyle/>
          <a:p>
            <a:r>
              <a:rPr lang="en-GB" sz="2000" dirty="0"/>
              <a:t>Incidental Findings</a:t>
            </a:r>
          </a:p>
          <a:p>
            <a:pPr lvl="1"/>
            <a:r>
              <a:rPr lang="en-GB" sz="1800" dirty="0"/>
              <a:t>Flagged to GP for further investigation</a:t>
            </a:r>
          </a:p>
          <a:p>
            <a:r>
              <a:rPr lang="en-GB" sz="2000" dirty="0"/>
              <a:t>Results Recording</a:t>
            </a:r>
          </a:p>
          <a:p>
            <a:pPr lvl="1"/>
            <a:r>
              <a:rPr lang="en-GB" sz="1800" dirty="0"/>
              <a:t>Coding advice to be provided soon</a:t>
            </a:r>
          </a:p>
          <a:p>
            <a:r>
              <a:rPr lang="en-GB" sz="2000" dirty="0"/>
              <a:t>Best Interest Meetings</a:t>
            </a:r>
            <a:endParaRPr lang="en-GB" sz="1800" dirty="0"/>
          </a:p>
          <a:p>
            <a:r>
              <a:rPr lang="en-GB" sz="2000" dirty="0"/>
              <a:t>Monitoring for symptoms of rupture</a:t>
            </a:r>
          </a:p>
          <a:p>
            <a:r>
              <a:rPr lang="en-GB" sz="2000" dirty="0"/>
              <a:t>Venues</a:t>
            </a:r>
          </a:p>
          <a:p>
            <a:pPr lvl="1"/>
            <a:r>
              <a:rPr lang="en-GB" sz="1800" dirty="0"/>
              <a:t>Always looking to improve choice </a:t>
            </a:r>
          </a:p>
        </p:txBody>
      </p:sp>
      <p:pic>
        <p:nvPicPr>
          <p:cNvPr id="4" name="Picture 2" descr="Three Most Important Benefits of Having a Primary Care Physician - Guardian 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69" y="2762694"/>
            <a:ext cx="5059474" cy="337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12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Deprivation and AAA</a:t>
            </a:r>
          </a:p>
        </p:txBody>
      </p:sp>
      <p:pic>
        <p:nvPicPr>
          <p:cNvPr id="4" name="Picture 3" descr="Inserted picture RelID: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423" y="2463623"/>
            <a:ext cx="4816575" cy="4003675"/>
          </a:xfrm>
          <a:prstGeom prst="rect">
            <a:avLst/>
          </a:prstGeom>
        </p:spPr>
      </p:pic>
      <p:pic>
        <p:nvPicPr>
          <p:cNvPr id="5" name="Picture 4" descr="Inserted picture RelID: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0" y="2463624"/>
            <a:ext cx="4933449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AAA?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363603"/>
            <a:ext cx="6213855" cy="3636511"/>
          </a:xfrm>
        </p:spPr>
        <p:txBody>
          <a:bodyPr>
            <a:normAutofit/>
          </a:bodyPr>
          <a:lstStyle/>
          <a:p>
            <a:r>
              <a:rPr lang="en-GB" sz="2000" dirty="0"/>
              <a:t>Weakness in wall of aorta </a:t>
            </a:r>
          </a:p>
          <a:p>
            <a:r>
              <a:rPr lang="en-GB" sz="2000" dirty="0"/>
              <a:t>Pressure of blood causes swelling or bulge</a:t>
            </a:r>
          </a:p>
          <a:p>
            <a:r>
              <a:rPr lang="en-GB" sz="2000" dirty="0"/>
              <a:t>Generally occurs between renal arteries and bifurcation</a:t>
            </a:r>
          </a:p>
          <a:p>
            <a:r>
              <a:rPr lang="en-GB" sz="2000" dirty="0"/>
              <a:t>Can be associated with thoracic aneurysm, particularly if supra-renal</a:t>
            </a:r>
          </a:p>
          <a:p>
            <a:r>
              <a:rPr lang="en-GB" sz="2000" dirty="0"/>
              <a:t>Popliteal, femoral and/or iliac aneurysms may be present</a:t>
            </a:r>
          </a:p>
        </p:txBody>
      </p:sp>
      <p:pic>
        <p:nvPicPr>
          <p:cNvPr id="4" name="Picture 3" descr="A diagram of a person's body&#10;&#10;Description automatically generated"/>
          <p:cNvPicPr/>
          <p:nvPr/>
        </p:nvPicPr>
        <p:blipFill rotWithShape="1">
          <a:blip r:embed="rId2"/>
          <a:srcRect l="3570" r="4674"/>
          <a:stretch/>
        </p:blipFill>
        <p:spPr>
          <a:xfrm>
            <a:off x="7290263" y="2557895"/>
            <a:ext cx="4272742" cy="34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6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Uptake by GP Practice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839" y="2245464"/>
            <a:ext cx="6706731" cy="438211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4764" y="2233549"/>
            <a:ext cx="4534683" cy="4433258"/>
          </a:xfrm>
        </p:spPr>
        <p:txBody>
          <a:bodyPr anchor="t">
            <a:normAutofit/>
          </a:bodyPr>
          <a:lstStyle/>
          <a:p>
            <a:endParaRPr lang="en-GB" sz="2000" dirty="0"/>
          </a:p>
          <a:p>
            <a:r>
              <a:rPr lang="en-GB" sz="2000" dirty="0"/>
              <a:t>Uptake = subjects attending / subjects invited</a:t>
            </a:r>
          </a:p>
          <a:p>
            <a:r>
              <a:rPr lang="en-GB" sz="2000" dirty="0"/>
              <a:t>Targets are:</a:t>
            </a:r>
          </a:p>
          <a:p>
            <a:pPr lvl="1"/>
            <a:r>
              <a:rPr lang="en-GB" sz="1800" dirty="0"/>
              <a:t>Acceptable = 75%</a:t>
            </a:r>
          </a:p>
          <a:p>
            <a:pPr lvl="1"/>
            <a:r>
              <a:rPr lang="en-GB" sz="1800" dirty="0"/>
              <a:t>Achievable = 85%</a:t>
            </a:r>
          </a:p>
          <a:p>
            <a:r>
              <a:rPr lang="en-GB" sz="2000" dirty="0"/>
              <a:t>Average across region = 79.5%</a:t>
            </a:r>
          </a:p>
          <a:p>
            <a:r>
              <a:rPr lang="en-GB" sz="2000" dirty="0"/>
              <a:t>Programme would like to work with practices with &lt; 75% uptake to improve this</a:t>
            </a:r>
          </a:p>
        </p:txBody>
      </p:sp>
    </p:spTree>
    <p:extLst>
      <p:ext uri="{BB962C8B-B14F-4D97-AF65-F5344CB8AC3E}">
        <p14:creationId xmlns:p14="http://schemas.microsoft.com/office/powerpoint/2010/main" val="1900872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Appointment DNA by GP Practice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199" y="2250174"/>
            <a:ext cx="6645599" cy="43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54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Percentage Declining Screening by GP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52" y="2213974"/>
            <a:ext cx="6657894" cy="433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42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listening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97686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AAA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949" y="2292131"/>
            <a:ext cx="7257011" cy="4228389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Usually asymptomatic</a:t>
            </a:r>
          </a:p>
          <a:p>
            <a:r>
              <a:rPr lang="en-GB" sz="2000" dirty="0"/>
              <a:t>Slim patients may have prominent aortic pulse but not definitive</a:t>
            </a:r>
          </a:p>
          <a:p>
            <a:r>
              <a:rPr lang="en-GB" sz="2000" dirty="0"/>
              <a:t>Symptoms of ruptured AAA</a:t>
            </a:r>
          </a:p>
          <a:p>
            <a:pPr lvl="1"/>
            <a:r>
              <a:rPr lang="en-GB" sz="1800" dirty="0"/>
              <a:t>Tenderness to abdomen (over aorta)</a:t>
            </a:r>
          </a:p>
          <a:p>
            <a:pPr lvl="1"/>
            <a:r>
              <a:rPr lang="en-GB" sz="1800" dirty="0"/>
              <a:t>Abdominal/lower back pain which may spread to groin/buttocks</a:t>
            </a:r>
          </a:p>
          <a:p>
            <a:pPr lvl="1"/>
            <a:r>
              <a:rPr lang="en-GB" sz="1800" dirty="0"/>
              <a:t>Other symptoms include: dizziness, nausea, tachycardia, loss of consciousness</a:t>
            </a:r>
          </a:p>
          <a:p>
            <a:r>
              <a:rPr lang="en-GB" sz="2000" dirty="0"/>
              <a:t>If any of the above symptoms are present in a patient with known AAA they should attend A&amp;E immediately and inform them of suspected rupture</a:t>
            </a:r>
          </a:p>
        </p:txBody>
      </p:sp>
      <p:pic>
        <p:nvPicPr>
          <p:cNvPr id="6146" name="Picture 2" descr="When Should I Go to a Doctor? – Health Scree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2" r="25462"/>
          <a:stretch/>
        </p:blipFill>
        <p:spPr bwMode="auto">
          <a:xfrm>
            <a:off x="7874027" y="2222287"/>
            <a:ext cx="3830293" cy="436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730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AAA 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108" y="2485167"/>
            <a:ext cx="6673364" cy="3636511"/>
          </a:xfrm>
        </p:spPr>
        <p:txBody>
          <a:bodyPr>
            <a:noAutofit/>
          </a:bodyPr>
          <a:lstStyle/>
          <a:p>
            <a:r>
              <a:rPr lang="en-GB" sz="2400" dirty="0"/>
              <a:t>Male (as assigned at birth)</a:t>
            </a:r>
          </a:p>
          <a:p>
            <a:r>
              <a:rPr lang="en-GB" sz="2400" dirty="0"/>
              <a:t>65 years or over </a:t>
            </a:r>
          </a:p>
          <a:p>
            <a:r>
              <a:rPr lang="en-GB" sz="2400" dirty="0"/>
              <a:t>Smoker</a:t>
            </a:r>
          </a:p>
          <a:p>
            <a:r>
              <a:rPr lang="en-GB" sz="2400" dirty="0"/>
              <a:t>High blood pressure and/or cholesterol</a:t>
            </a:r>
          </a:p>
          <a:p>
            <a:r>
              <a:rPr lang="en-GB" sz="2400" dirty="0"/>
              <a:t>Family history</a:t>
            </a:r>
          </a:p>
          <a:p>
            <a:r>
              <a:rPr lang="en-GB" sz="2400" dirty="0"/>
              <a:t>Genetic conditions e.g. </a:t>
            </a:r>
            <a:r>
              <a:rPr lang="en-GB" sz="2400" dirty="0" err="1"/>
              <a:t>Marfan</a:t>
            </a:r>
            <a:r>
              <a:rPr lang="en-GB" sz="2400" dirty="0"/>
              <a:t> syndrome</a:t>
            </a:r>
          </a:p>
          <a:p>
            <a:r>
              <a:rPr lang="en-GB" sz="2400" dirty="0"/>
              <a:t>Can affect anyone</a:t>
            </a:r>
          </a:p>
        </p:txBody>
      </p:sp>
      <p:pic>
        <p:nvPicPr>
          <p:cNvPr id="1026" name="Picture 2" descr="High blood pressure concept isolated on whit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12913" r="9330" b="18134"/>
          <a:stretch/>
        </p:blipFill>
        <p:spPr bwMode="auto">
          <a:xfrm>
            <a:off x="7744486" y="4303424"/>
            <a:ext cx="1800000" cy="178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DNA icon. Two-tone version on black and white background DNA stock vector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1131" r="54635" b="10630"/>
          <a:stretch/>
        </p:blipFill>
        <p:spPr bwMode="auto">
          <a:xfrm>
            <a:off x="9691540" y="4303423"/>
            <a:ext cx="1800000" cy="17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691540" y="2338512"/>
            <a:ext cx="1800000" cy="180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744486" y="2338512"/>
            <a:ext cx="1800000" cy="180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9707172" y="2621110"/>
            <a:ext cx="17668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</a:rPr>
              <a:t>65+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33501" y="2561999"/>
            <a:ext cx="1221970" cy="1318550"/>
            <a:chOff x="7755775" y="3190827"/>
            <a:chExt cx="1634382" cy="1763558"/>
          </a:xfrm>
          <a:solidFill>
            <a:schemeClr val="bg1"/>
          </a:solidFill>
        </p:grpSpPr>
        <p:sp>
          <p:nvSpPr>
            <p:cNvPr id="4" name="Donut 3"/>
            <p:cNvSpPr/>
            <p:nvPr/>
          </p:nvSpPr>
          <p:spPr>
            <a:xfrm>
              <a:off x="7755775" y="3657600"/>
              <a:ext cx="1296785" cy="1296785"/>
            </a:xfrm>
            <a:prstGeom prst="donut">
              <a:avLst>
                <a:gd name="adj" fmla="val 139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8800982">
              <a:off x="8584231" y="3544876"/>
              <a:ext cx="881149" cy="1730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59454" y="3251630"/>
              <a:ext cx="730703" cy="1732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938198" y="3531347"/>
              <a:ext cx="730703" cy="1732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96516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Treating AAA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Endovascular Aneurysm Repair (EVAR)</a:t>
            </a:r>
          </a:p>
          <a:p>
            <a:r>
              <a:rPr lang="en-GB" sz="2800" dirty="0"/>
              <a:t>Open Repair</a:t>
            </a:r>
          </a:p>
          <a:p>
            <a:r>
              <a:rPr lang="en-GB" sz="2800" dirty="0"/>
              <a:t>Conservative Management</a:t>
            </a:r>
          </a:p>
        </p:txBody>
      </p:sp>
      <p:pic>
        <p:nvPicPr>
          <p:cNvPr id="1026" name="Picture 2" descr="Endovascular Abdominal Aortic Aneurysm Repair (EVAR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0" r="14193"/>
          <a:stretch/>
        </p:blipFill>
        <p:spPr bwMode="auto">
          <a:xfrm>
            <a:off x="8229600" y="2435629"/>
            <a:ext cx="3543410" cy="40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317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NHS Screening Timeline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75" y="239859"/>
            <a:ext cx="4504948" cy="6414736"/>
          </a:xfrm>
          <a:prstGeom prst="rect">
            <a:avLst/>
          </a:prstGeom>
        </p:spPr>
      </p:pic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6420288" cy="3636511"/>
          </a:xfrm>
        </p:spPr>
        <p:txBody>
          <a:bodyPr>
            <a:normAutofit/>
          </a:bodyPr>
          <a:lstStyle/>
          <a:p>
            <a:r>
              <a:rPr lang="en-GB" sz="2800" dirty="0"/>
              <a:t>Guidance also available for trans and non-binary people</a:t>
            </a:r>
          </a:p>
          <a:p>
            <a:r>
              <a:rPr lang="en-GB" sz="2800" dirty="0"/>
              <a:t>AAA screening is single scan (if normal) and therefore new cohort each year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9390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AAA Screening Programme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508037"/>
            <a:ext cx="7826524" cy="3636511"/>
          </a:xfrm>
        </p:spPr>
        <p:txBody>
          <a:bodyPr>
            <a:noAutofit/>
          </a:bodyPr>
          <a:lstStyle/>
          <a:p>
            <a:r>
              <a:rPr lang="en-GB" dirty="0"/>
              <a:t>Started in 2009 in some areas, began screening in 2013 in SYB</a:t>
            </a:r>
          </a:p>
          <a:p>
            <a:r>
              <a:rPr lang="en-GB" dirty="0"/>
              <a:t>Screened around 83,000 men to date with 831 aneurysms detected (1%)</a:t>
            </a:r>
          </a:p>
          <a:p>
            <a:r>
              <a:rPr lang="en-GB" dirty="0"/>
              <a:t>Uptake for 2023/24 cohort was 82.4% (based on Q4 figures)</a:t>
            </a:r>
          </a:p>
          <a:p>
            <a:r>
              <a:rPr lang="en-GB" dirty="0"/>
              <a:t>Uptake in deprived areas was 76.8%</a:t>
            </a:r>
          </a:p>
          <a:p>
            <a:r>
              <a:rPr lang="en-GB" dirty="0"/>
              <a:t>4.8% of men decline screening</a:t>
            </a:r>
          </a:p>
        </p:txBody>
      </p:sp>
      <p:pic>
        <p:nvPicPr>
          <p:cNvPr id="4098" name="Picture 2" descr="Abdominal Aortic Aneurysm (AAA) Screening Programme – an important  milestone – UK Health Security Ag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116" y="2194559"/>
            <a:ext cx="3085146" cy="44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57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4" y="2086824"/>
            <a:ext cx="4929446" cy="4564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AAA Screening in SYB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894" y="2222287"/>
            <a:ext cx="4827345" cy="3989312"/>
          </a:xfrm>
        </p:spPr>
        <p:txBody>
          <a:bodyPr>
            <a:normAutofit/>
          </a:bodyPr>
          <a:lstStyle/>
          <a:p>
            <a:r>
              <a:rPr lang="en-GB" dirty="0"/>
              <a:t>Based at Montagu Hospital in Mexborough under DBTH</a:t>
            </a:r>
          </a:p>
          <a:p>
            <a:r>
              <a:rPr lang="en-GB" dirty="0"/>
              <a:t>In SYB, screen 9,000 men annually across 45 sites including:</a:t>
            </a:r>
          </a:p>
          <a:p>
            <a:pPr lvl="1"/>
            <a:r>
              <a:rPr lang="en-GB" dirty="0"/>
              <a:t>Medical Centres</a:t>
            </a:r>
          </a:p>
          <a:p>
            <a:pPr lvl="1"/>
            <a:r>
              <a:rPr lang="en-GB" dirty="0"/>
              <a:t>Village Hall</a:t>
            </a:r>
          </a:p>
          <a:p>
            <a:pPr lvl="1"/>
            <a:r>
              <a:rPr lang="en-GB" dirty="0"/>
              <a:t>Football Stadium</a:t>
            </a:r>
          </a:p>
          <a:p>
            <a:r>
              <a:rPr lang="en-GB" dirty="0"/>
              <a:t>In Barnsley:</a:t>
            </a:r>
          </a:p>
          <a:p>
            <a:pPr lvl="1"/>
            <a:r>
              <a:rPr lang="en-GB" dirty="0"/>
              <a:t>10 sites including Glass Works CDC</a:t>
            </a:r>
          </a:p>
          <a:p>
            <a:pPr lvl="1"/>
            <a:r>
              <a:rPr lang="en-GB" dirty="0"/>
              <a:t>(Penistone not shown here)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420" y="2184923"/>
            <a:ext cx="6068573" cy="4368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486" y="2170552"/>
            <a:ext cx="6656790" cy="43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AAA Screening in SYB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4827345" cy="398931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Screening Programme team:</a:t>
            </a:r>
          </a:p>
          <a:p>
            <a:pPr lvl="1"/>
            <a:r>
              <a:rPr lang="en-GB" dirty="0"/>
              <a:t>Programme Manager </a:t>
            </a:r>
          </a:p>
          <a:p>
            <a:pPr lvl="1"/>
            <a:r>
              <a:rPr lang="en-GB" dirty="0"/>
              <a:t>Clinical Lead (Mr. Ray </a:t>
            </a:r>
            <a:r>
              <a:rPr lang="en-GB" dirty="0" err="1"/>
              <a:t>Cuschieri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Nurse Practitioner (Paula Cairns)</a:t>
            </a:r>
          </a:p>
          <a:p>
            <a:pPr lvl="1"/>
            <a:r>
              <a:rPr lang="en-GB" dirty="0"/>
              <a:t>Six screening technicians (4.0 WTE)</a:t>
            </a:r>
          </a:p>
          <a:p>
            <a:pPr lvl="1"/>
            <a:r>
              <a:rPr lang="en-GB" dirty="0"/>
              <a:t>Screening Administrator</a:t>
            </a:r>
          </a:p>
          <a:p>
            <a:r>
              <a:rPr lang="en-GB" dirty="0"/>
              <a:t>Overseen by NHSE Screening and Immunisations Team plus Commissioners</a:t>
            </a:r>
          </a:p>
          <a:p>
            <a:r>
              <a:rPr lang="en-GB" dirty="0"/>
              <a:t>Screening Quality Assurance Service monitors activity, audits and responds to incidents</a:t>
            </a:r>
          </a:p>
        </p:txBody>
      </p:sp>
      <p:pic>
        <p:nvPicPr>
          <p:cNvPr id="1026" name="Picture 2" descr="https://www.dbth.nhs.uk/wp-content/uploads/2023/07/AAA-Team-2023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04" y="2222287"/>
            <a:ext cx="5983968" cy="39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348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795</TotalTime>
  <Words>899</Words>
  <Application>Microsoft Office PowerPoint</Application>
  <PresentationFormat>Widescreen</PresentationFormat>
  <Paragraphs>143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Century Gothic</vt:lpstr>
      <vt:lpstr>Wingdings 2</vt:lpstr>
      <vt:lpstr>Quotable</vt:lpstr>
      <vt:lpstr>Abdominal Aortic Aneurysm (AAA) Screening Programme</vt:lpstr>
      <vt:lpstr>What is AAA?</vt:lpstr>
      <vt:lpstr>AAA Symptoms</vt:lpstr>
      <vt:lpstr>AAA Risk Factors</vt:lpstr>
      <vt:lpstr>Treating AAA</vt:lpstr>
      <vt:lpstr>NHS Screening Timeline</vt:lpstr>
      <vt:lpstr>The AAA Screening Programme</vt:lpstr>
      <vt:lpstr>AAA Screening in SYB</vt:lpstr>
      <vt:lpstr>AAA Screening in SYB</vt:lpstr>
      <vt:lpstr>NAAASP Programme Standards</vt:lpstr>
      <vt:lpstr>Screening Appointments</vt:lpstr>
      <vt:lpstr>Self Referrals</vt:lpstr>
      <vt:lpstr>Screening Outcomes</vt:lpstr>
      <vt:lpstr>Nurse Assessments</vt:lpstr>
      <vt:lpstr>Managing Risk Factors in AAA Patients</vt:lpstr>
      <vt:lpstr>Psychological Impact of AAA</vt:lpstr>
      <vt:lpstr>The Role of Primary Care</vt:lpstr>
      <vt:lpstr>The Role of Primary Care (cont.)</vt:lpstr>
      <vt:lpstr>Deprivation and AAA</vt:lpstr>
      <vt:lpstr>Uptake by GP Practice</vt:lpstr>
      <vt:lpstr>1st Appointment DNA by GP Practice</vt:lpstr>
      <vt:lpstr>Percentage Declining Screening by GP</vt:lpstr>
      <vt:lpstr>Thank you for listening</vt:lpstr>
    </vt:vector>
  </TitlesOfParts>
  <Company>DBTH NHS 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AAA Screening Programme</dc:title>
  <dc:creator>Alexander Brown</dc:creator>
  <cp:lastModifiedBy>SMITH, Emma (BHF LUNDWOOD SURGERY)</cp:lastModifiedBy>
  <cp:revision>44</cp:revision>
  <dcterms:created xsi:type="dcterms:W3CDTF">2024-05-15T09:55:14Z</dcterms:created>
  <dcterms:modified xsi:type="dcterms:W3CDTF">2024-06-14T08:38:05Z</dcterms:modified>
</cp:coreProperties>
</file>