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7"/>
  </p:notesMasterIdLst>
  <p:sldIdLst>
    <p:sldId id="283" r:id="rId3"/>
    <p:sldId id="284" r:id="rId4"/>
    <p:sldId id="286" r:id="rId5"/>
    <p:sldId id="285" r:id="rId6"/>
    <p:sldId id="271" r:id="rId7"/>
    <p:sldId id="273" r:id="rId8"/>
    <p:sldId id="272" r:id="rId9"/>
    <p:sldId id="270" r:id="rId10"/>
    <p:sldId id="269" r:id="rId11"/>
    <p:sldId id="268" r:id="rId12"/>
    <p:sldId id="257" r:id="rId13"/>
    <p:sldId id="263" r:id="rId14"/>
    <p:sldId id="262" r:id="rId15"/>
    <p:sldId id="266" r:id="rId16"/>
    <p:sldId id="258" r:id="rId17"/>
    <p:sldId id="265" r:id="rId18"/>
    <p:sldId id="287" r:id="rId19"/>
    <p:sldId id="282" r:id="rId20"/>
    <p:sldId id="290" r:id="rId21"/>
    <p:sldId id="275" r:id="rId22"/>
    <p:sldId id="276" r:id="rId23"/>
    <p:sldId id="267" r:id="rId24"/>
    <p:sldId id="261" r:id="rId25"/>
    <p:sldId id="274" r:id="rId26"/>
    <p:sldId id="294" r:id="rId27"/>
    <p:sldId id="280" r:id="rId28"/>
    <p:sldId id="281" r:id="rId29"/>
    <p:sldId id="260" r:id="rId30"/>
    <p:sldId id="259" r:id="rId31"/>
    <p:sldId id="277" r:id="rId32"/>
    <p:sldId id="278" r:id="rId33"/>
    <p:sldId id="279" r:id="rId34"/>
    <p:sldId id="300"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F9B31-768B-D247-8B06-9BA02C39AFEB}"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D6A1A-21D0-674B-AFEA-4B7A0B991E6D}" type="slidenum">
              <a:rPr lang="en-US" smtClean="0"/>
              <a:t>‹#›</a:t>
            </a:fld>
            <a:endParaRPr lang="en-US"/>
          </a:p>
        </p:txBody>
      </p:sp>
    </p:spTree>
    <p:extLst>
      <p:ext uri="{BB962C8B-B14F-4D97-AF65-F5344CB8AC3E}">
        <p14:creationId xmlns:p14="http://schemas.microsoft.com/office/powerpoint/2010/main" val="413929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0D6A1A-21D0-674B-AFEA-4B7A0B991E6D}" type="slidenum">
              <a:rPr lang="en-US" smtClean="0"/>
              <a:t>4</a:t>
            </a:fld>
            <a:endParaRPr lang="en-US"/>
          </a:p>
        </p:txBody>
      </p:sp>
    </p:spTree>
    <p:extLst>
      <p:ext uri="{BB962C8B-B14F-4D97-AF65-F5344CB8AC3E}">
        <p14:creationId xmlns:p14="http://schemas.microsoft.com/office/powerpoint/2010/main" val="264764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months ending Jan 24 In SY Barnsley has highest item and cost growth, </a:t>
            </a:r>
            <a:r>
              <a:rPr lang="en-US" dirty="0" err="1"/>
              <a:t>Rotherham</a:t>
            </a:r>
            <a:r>
              <a:rPr lang="en-US" dirty="0"/>
              <a:t> lower item growth, Sheffield lowest item growth and Doncaster second lowest </a:t>
            </a:r>
          </a:p>
        </p:txBody>
      </p:sp>
      <p:sp>
        <p:nvSpPr>
          <p:cNvPr id="4" name="Slide Number Placeholder 3"/>
          <p:cNvSpPr>
            <a:spLocks noGrp="1"/>
          </p:cNvSpPr>
          <p:nvPr>
            <p:ph type="sldNum" sz="quarter" idx="5"/>
          </p:nvPr>
        </p:nvSpPr>
        <p:spPr/>
        <p:txBody>
          <a:bodyPr/>
          <a:lstStyle/>
          <a:p>
            <a:fld id="{430D6A1A-21D0-674B-AFEA-4B7A0B991E6D}" type="slidenum">
              <a:rPr lang="en-US" smtClean="0"/>
              <a:t>11</a:t>
            </a:fld>
            <a:endParaRPr lang="en-US"/>
          </a:p>
        </p:txBody>
      </p:sp>
    </p:spTree>
    <p:extLst>
      <p:ext uri="{BB962C8B-B14F-4D97-AF65-F5344CB8AC3E}">
        <p14:creationId xmlns:p14="http://schemas.microsoft.com/office/powerpoint/2010/main" val="283433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want to ask tom to quickly run his eye over ...</a:t>
            </a:r>
          </a:p>
          <a:p>
            <a:pPr marL="457200" indent="-457200" algn="l">
              <a:buFont typeface="Arial" panose="020B0604020202020204" pitchFamily="34" charset="0"/>
              <a:buChar char="•"/>
            </a:pPr>
            <a:r>
              <a:rPr lang="en-GB" sz="1200" dirty="0"/>
              <a:t>Flu/Covid Vaccinations – priority groups </a:t>
            </a:r>
          </a:p>
          <a:p>
            <a:pPr marL="457200" indent="-457200" algn="l">
              <a:buFont typeface="Arial" panose="020B0604020202020204" pitchFamily="34" charset="0"/>
              <a:buChar char="•"/>
            </a:pPr>
            <a:r>
              <a:rPr lang="en-GB" sz="1200" dirty="0"/>
              <a:t>DMS Referrals – potential to refer patients with recent acerbation for inhaler checks and or advice on medication</a:t>
            </a:r>
          </a:p>
          <a:p>
            <a:pPr marL="457200" indent="-457200" algn="l">
              <a:buFont typeface="Arial" panose="020B0604020202020204" pitchFamily="34" charset="0"/>
              <a:buChar char="•"/>
            </a:pPr>
            <a:r>
              <a:rPr lang="en-GB" sz="1200" dirty="0"/>
              <a:t>Smoking Cessation National Advanced Service – increase uptake if supported increase in referrals </a:t>
            </a:r>
          </a:p>
          <a:p>
            <a:pPr marL="457200" indent="-457200" algn="l">
              <a:buFont typeface="Arial" panose="020B0604020202020204" pitchFamily="34" charset="0"/>
              <a:buChar char="•"/>
            </a:pPr>
            <a:r>
              <a:rPr lang="en-GB" sz="1200" dirty="0"/>
              <a:t>New Medicines Service – self explanatory – ensuring this is promoted e.g. practice nurses, GP’s, breather teams etc </a:t>
            </a:r>
          </a:p>
          <a:p>
            <a:pPr marL="457200" indent="-457200" algn="l">
              <a:buFont typeface="Arial" panose="020B0604020202020204" pitchFamily="34" charset="0"/>
              <a:buChar char="•"/>
            </a:pPr>
            <a:r>
              <a:rPr lang="en-GB" sz="1200" dirty="0"/>
              <a:t>Healthy Living promotions ?  - not sure if this would be an opportunity as not clear if self directed by the pharmacy but worth exploring as the </a:t>
            </a:r>
            <a:r>
              <a:rPr lang="en-GB" sz="1200" dirty="0" err="1"/>
              <a:t>resp</a:t>
            </a:r>
            <a:r>
              <a:rPr lang="en-GB" sz="1200" dirty="0"/>
              <a:t> group are looking at winter campaigns - may be a quick win for pharmacies if the resources and key campaign messages are supplied, stickers for prescription bags etc </a:t>
            </a:r>
          </a:p>
          <a:p>
            <a:pPr marL="457200" indent="-457200" algn="l">
              <a:buFont typeface="Arial" panose="020B0604020202020204" pitchFamily="34" charset="0"/>
              <a:buChar char="•"/>
            </a:pPr>
            <a:r>
              <a:rPr lang="en-GB" sz="1200" dirty="0"/>
              <a:t>Prepare for our newly qualified pharmacists with IP in summer 2026 – providing opportunities to maintain competencies etc </a:t>
            </a:r>
          </a:p>
          <a:p>
            <a:pPr algn="ctr"/>
            <a:endParaRPr lang="en-GB" sz="1200" dirty="0"/>
          </a:p>
          <a:p>
            <a:endParaRPr lang="en-GB" dirty="0"/>
          </a:p>
          <a:p>
            <a:endParaRPr lang="en-GB" dirty="0"/>
          </a:p>
        </p:txBody>
      </p:sp>
      <p:sp>
        <p:nvSpPr>
          <p:cNvPr id="4" name="Slide Number Placeholder 3"/>
          <p:cNvSpPr>
            <a:spLocks noGrp="1"/>
          </p:cNvSpPr>
          <p:nvPr>
            <p:ph type="sldNum" sz="quarter" idx="5"/>
          </p:nvPr>
        </p:nvSpPr>
        <p:spPr/>
        <p:txBody>
          <a:bodyPr/>
          <a:lstStyle/>
          <a:p>
            <a:fld id="{A9BC562A-AA35-4D6C-AB94-07F0D1039C89}" type="slidenum">
              <a:rPr lang="en-GB" smtClean="0"/>
              <a:t>33</a:t>
            </a:fld>
            <a:endParaRPr lang="en-GB"/>
          </a:p>
        </p:txBody>
      </p:sp>
    </p:spTree>
    <p:extLst>
      <p:ext uri="{BB962C8B-B14F-4D97-AF65-F5344CB8AC3E}">
        <p14:creationId xmlns:p14="http://schemas.microsoft.com/office/powerpoint/2010/main" val="332727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27.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Master" Target="../slideMasters/slideMaster2.xml"/><Relationship Id="rId7" Type="http://schemas.openxmlformats.org/officeDocument/2006/relationships/slide" Target="../slides/slide1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 Target="../slides/slide3.xml"/><Relationship Id="rId11" Type="http://schemas.openxmlformats.org/officeDocument/2006/relationships/slide" Target="../slides/slide5.xml"/><Relationship Id="rId5" Type="http://schemas.openxmlformats.org/officeDocument/2006/relationships/image" Target="../media/image4.emf"/><Relationship Id="rId10" Type="http://schemas.openxmlformats.org/officeDocument/2006/relationships/slide" Target="../slides/slide21.xml"/><Relationship Id="rId4" Type="http://schemas.openxmlformats.org/officeDocument/2006/relationships/oleObject" Target="../embeddings/oleObject14.bin"/><Relationship Id="rId9" Type="http://schemas.openxmlformats.org/officeDocument/2006/relationships/slide" Target="../slides/slide26.xml"/></Relationships>
</file>

<file path=ppt/slideLayouts/_rels/slideLayout28.xml.rels><?xml version="1.0" encoding="UTF-8" standalone="yes"?>
<Relationships xmlns="http://schemas.openxmlformats.org/package/2006/relationships"><Relationship Id="rId8" Type="http://schemas.openxmlformats.org/officeDocument/2006/relationships/slide" Target="../slides/slide26.xml"/><Relationship Id="rId3" Type="http://schemas.openxmlformats.org/officeDocument/2006/relationships/slideMaster" Target="../slideMasters/slideMaster2.xml"/><Relationship Id="rId7" Type="http://schemas.openxmlformats.org/officeDocument/2006/relationships/slide" Target="../slides/slide2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 Target="../slides/slide18.xml"/><Relationship Id="rId5" Type="http://schemas.openxmlformats.org/officeDocument/2006/relationships/image" Target="../media/image4.emf"/><Relationship Id="rId10" Type="http://schemas.openxmlformats.org/officeDocument/2006/relationships/slide" Target="../slides/slide3.xml"/><Relationship Id="rId4" Type="http://schemas.openxmlformats.org/officeDocument/2006/relationships/oleObject" Target="../embeddings/oleObject15.bin"/><Relationship Id="rId9" Type="http://schemas.openxmlformats.org/officeDocument/2006/relationships/slide" Target="../slides/slide21.xml"/></Relationships>
</file>

<file path=ppt/slideLayouts/_rels/slideLayout29.xml.rels><?xml version="1.0" encoding="UTF-8" standalone="yes"?>
<Relationships xmlns="http://schemas.openxmlformats.org/package/2006/relationships"><Relationship Id="rId8" Type="http://schemas.openxmlformats.org/officeDocument/2006/relationships/slide" Target="../slides/slide21.xml"/><Relationship Id="rId13" Type="http://schemas.openxmlformats.org/officeDocument/2006/relationships/slide" Target="../slides/slide29.xml"/><Relationship Id="rId3" Type="http://schemas.openxmlformats.org/officeDocument/2006/relationships/slideMaster" Target="../slideMasters/slideMaster2.xml"/><Relationship Id="rId7" Type="http://schemas.openxmlformats.org/officeDocument/2006/relationships/slide" Target="../slides/slide27.xml"/><Relationship Id="rId12" Type="http://schemas.openxmlformats.org/officeDocument/2006/relationships/slide" Target="../slides/slide22.xml"/><Relationship Id="rId2" Type="http://schemas.openxmlformats.org/officeDocument/2006/relationships/tags" Target="../tags/tag30.xml"/><Relationship Id="rId16" Type="http://schemas.openxmlformats.org/officeDocument/2006/relationships/slide" Target="../slides/slide31.xml"/><Relationship Id="rId1" Type="http://schemas.openxmlformats.org/officeDocument/2006/relationships/tags" Target="../tags/tag29.xml"/><Relationship Id="rId6" Type="http://schemas.openxmlformats.org/officeDocument/2006/relationships/slide" Target="../slides/slide18.xml"/><Relationship Id="rId11" Type="http://schemas.openxmlformats.org/officeDocument/2006/relationships/slide" Target="../slides/slide25.xml"/><Relationship Id="rId5" Type="http://schemas.openxmlformats.org/officeDocument/2006/relationships/image" Target="../media/image4.emf"/><Relationship Id="rId15" Type="http://schemas.openxmlformats.org/officeDocument/2006/relationships/slide" Target="../slides/slide30.xml"/><Relationship Id="rId10" Type="http://schemas.openxmlformats.org/officeDocument/2006/relationships/slide" Target="../slides/slide33.xml"/><Relationship Id="rId4" Type="http://schemas.openxmlformats.org/officeDocument/2006/relationships/oleObject" Target="../embeddings/oleObject16.bin"/><Relationship Id="rId9" Type="http://schemas.openxmlformats.org/officeDocument/2006/relationships/slide" Target="../slides/slide26.xml"/><Relationship Id="rId14" Type="http://schemas.openxmlformats.org/officeDocument/2006/relationships/slide" Target="../slides/slide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Master" Target="../slideMasters/slideMaster2.xml"/><Relationship Id="rId7" Type="http://schemas.openxmlformats.org/officeDocument/2006/relationships/slide" Target="../slides/slide26.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 Target="../slides/slide18.xml"/><Relationship Id="rId5" Type="http://schemas.openxmlformats.org/officeDocument/2006/relationships/image" Target="../media/image4.emf"/><Relationship Id="rId10" Type="http://schemas.openxmlformats.org/officeDocument/2006/relationships/slide" Target="../slides/slide3.xml"/><Relationship Id="rId4" Type="http://schemas.openxmlformats.org/officeDocument/2006/relationships/oleObject" Target="../embeddings/oleObject17.bin"/><Relationship Id="rId9" Type="http://schemas.openxmlformats.org/officeDocument/2006/relationships/slide" Target="../slides/slide27.xml"/></Relationships>
</file>

<file path=ppt/slideLayouts/_rels/slideLayout31.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Master" Target="../slideMasters/slideMaster2.xml"/><Relationship Id="rId7" Type="http://schemas.openxmlformats.org/officeDocument/2006/relationships/slide" Target="../slides/slide26.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 Target="../slides/slide27.xml"/><Relationship Id="rId5" Type="http://schemas.openxmlformats.org/officeDocument/2006/relationships/image" Target="../media/image4.emf"/><Relationship Id="rId10" Type="http://schemas.openxmlformats.org/officeDocument/2006/relationships/slide" Target="../slides/slide3.xml"/><Relationship Id="rId4" Type="http://schemas.openxmlformats.org/officeDocument/2006/relationships/oleObject" Target="../embeddings/oleObject18.bin"/><Relationship Id="rId9" Type="http://schemas.openxmlformats.org/officeDocument/2006/relationships/slide" Target="../slides/slide18.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4.emf"/><Relationship Id="rId4" Type="http://schemas.openxmlformats.org/officeDocument/2006/relationships/oleObject" Target="../embeddings/oleObject2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4.emf"/><Relationship Id="rId4" Type="http://schemas.openxmlformats.org/officeDocument/2006/relationships/oleObject" Target="../embeddings/oleObject24.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E2E8-5035-46CE-63AB-7DDED9D479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A3EAB4D-0C76-0410-79F5-D5979651D7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F6C0F30-A67F-8E9F-4619-DDA0291EE790}"/>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5" name="Footer Placeholder 4">
            <a:extLst>
              <a:ext uri="{FF2B5EF4-FFF2-40B4-BE49-F238E27FC236}">
                <a16:creationId xmlns:a16="http://schemas.microsoft.com/office/drawing/2014/main" id="{1775E91E-D93F-B24A-09D2-AFCF12243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F8860-3123-9A97-50A4-8EA104E18C17}"/>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185312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FD10-7D75-4605-1281-68A9FBD5387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CB91B79-7033-2E6B-3DBB-904B8CAAE69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A1F3CF-0623-CF9E-26A5-440E27984445}"/>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5" name="Footer Placeholder 4">
            <a:extLst>
              <a:ext uri="{FF2B5EF4-FFF2-40B4-BE49-F238E27FC236}">
                <a16:creationId xmlns:a16="http://schemas.microsoft.com/office/drawing/2014/main" id="{195FFF77-0B34-251D-1ED0-A12245BB8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B5921-4F2A-3997-804F-958EEA52CB8E}"/>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16322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DA728E-ACA2-7E87-6B4F-C70DFC26DD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30F5C5D-1EDA-FCF3-F64B-53BA3119635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0F6EEF-FD42-93BB-7DBD-37156496EB20}"/>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5" name="Footer Placeholder 4">
            <a:extLst>
              <a:ext uri="{FF2B5EF4-FFF2-40B4-BE49-F238E27FC236}">
                <a16:creationId xmlns:a16="http://schemas.microsoft.com/office/drawing/2014/main" id="{E7899347-35F8-B47A-68FF-B4C9E895E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1F66C-2E74-22CC-B2DD-77BB42C8C105}"/>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1535197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9E2392B6-64AE-863A-7391-D7E88345A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0766" y="276174"/>
            <a:ext cx="2183932" cy="717112"/>
          </a:xfrm>
          <a:prstGeom prst="rect">
            <a:avLst/>
          </a:prstGeom>
        </p:spPr>
      </p:pic>
      <p:pic>
        <p:nvPicPr>
          <p:cNvPr id="11" name="Picture 10" descr="Icon&#10;&#10;Description automatically generated">
            <a:extLst>
              <a:ext uri="{FF2B5EF4-FFF2-40B4-BE49-F238E27FC236}">
                <a16:creationId xmlns:a16="http://schemas.microsoft.com/office/drawing/2014/main" id="{D7478D74-A052-0F57-89AC-7417FA5A1962}"/>
              </a:ext>
            </a:extLst>
          </p:cNvPr>
          <p:cNvPicPr>
            <a:picLocks noChangeAspect="1"/>
          </p:cNvPicPr>
          <p:nvPr userDrawn="1"/>
        </p:nvPicPr>
        <p:blipFill>
          <a:blip r:embed="rId4">
            <a:alphaModFix amt="40000"/>
            <a:extLst>
              <a:ext uri="{28A0092B-C50C-407E-A947-70E740481C1C}">
                <a14:useLocalDpi xmlns:a14="http://schemas.microsoft.com/office/drawing/2010/main" val="0"/>
              </a:ext>
            </a:extLst>
          </a:blip>
          <a:stretch>
            <a:fillRect/>
          </a:stretch>
        </p:blipFill>
        <p:spPr>
          <a:xfrm>
            <a:off x="267302" y="276174"/>
            <a:ext cx="733725" cy="687201"/>
          </a:xfrm>
          <a:prstGeom prst="rect">
            <a:avLst/>
          </a:prstGeom>
          <a:solidFill>
            <a:schemeClr val="bg1">
              <a:alpha val="60000"/>
            </a:schemeClr>
          </a:solidFill>
          <a:effectLst>
            <a:reflection endPos="0" dist="50800" dir="5400000" sy="-100000" algn="bl" rotWithShape="0"/>
          </a:effectLst>
        </p:spPr>
      </p:pic>
    </p:spTree>
    <p:extLst>
      <p:ext uri="{BB962C8B-B14F-4D97-AF65-F5344CB8AC3E}">
        <p14:creationId xmlns:p14="http://schemas.microsoft.com/office/powerpoint/2010/main" val="3929444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361361800"/>
              </p:ext>
            </p:extLst>
          </p:nvPr>
        </p:nvGraphicFramePr>
        <p:xfrm>
          <a:off x="1954"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8"/>
          <p:cNvSpPr>
            <a:spLocks noGrp="1"/>
          </p:cNvSpPr>
          <p:nvPr>
            <p:ph type="title" hasCustomPrompt="1"/>
          </p:nvPr>
        </p:nvSpPr>
        <p:spPr>
          <a:xfrm>
            <a:off x="604201" y="1994917"/>
            <a:ext cx="6580716" cy="430887"/>
          </a:xfrm>
          <a:prstGeom prst="rect">
            <a:avLst/>
          </a:prstGeom>
        </p:spPr>
        <p:txBody>
          <a:bodyPr anchor="t" anchorCtr="0"/>
          <a:lstStyle>
            <a:lvl1pPr algn="l">
              <a:defRPr sz="2800" b="1">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lumMod val="65000"/>
                    <a:lumOff val="35000"/>
                  </a:srgbClr>
                </a:solidFill>
                <a:effectLst/>
                <a:uLnTx/>
                <a:uFillTx/>
              </a:rPr>
              <a:t>Title</a:t>
            </a:r>
            <a:endParaRPr kumimoji="0" lang="en-GB" sz="2800" b="1" i="0" u="none" strike="noStrike" kern="0" cap="none" spc="0" normalizeH="0" baseline="0" noProof="0" dirty="0">
              <a:ln>
                <a:noFill/>
              </a:ln>
              <a:solidFill>
                <a:srgbClr val="000000">
                  <a:lumMod val="65000"/>
                  <a:lumOff val="35000"/>
                </a:srgbClr>
              </a:solidFill>
              <a:effectLst/>
              <a:uLnTx/>
              <a:uFillTx/>
            </a:endParaRPr>
          </a:p>
        </p:txBody>
      </p:sp>
      <p:sp>
        <p:nvSpPr>
          <p:cNvPr id="17" name="Text Placeholder 10"/>
          <p:cNvSpPr>
            <a:spLocks noGrp="1"/>
          </p:cNvSpPr>
          <p:nvPr>
            <p:ph type="body" sz="quarter" idx="11" hasCustomPrompt="1"/>
          </p:nvPr>
        </p:nvSpPr>
        <p:spPr>
          <a:xfrm>
            <a:off x="604201" y="3552821"/>
            <a:ext cx="6619631" cy="631825"/>
          </a:xfrm>
          <a:prstGeom prst="rect">
            <a:avLst/>
          </a:prstGeom>
        </p:spPr>
        <p:txBody>
          <a:bodyPr/>
          <a:lstStyle>
            <a:lvl1pPr>
              <a:defRPr sz="2800" b="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lumMod val="65000"/>
                    <a:lumOff val="35000"/>
                  </a:srgbClr>
                </a:solidFill>
                <a:effectLst/>
                <a:uLnTx/>
                <a:uFillTx/>
              </a:rPr>
              <a:t>Subtitle</a:t>
            </a:r>
          </a:p>
        </p:txBody>
      </p:sp>
      <p:sp>
        <p:nvSpPr>
          <p:cNvPr id="18" name="Text Placeholder 15"/>
          <p:cNvSpPr>
            <a:spLocks noGrp="1"/>
          </p:cNvSpPr>
          <p:nvPr>
            <p:ph type="body" sz="quarter" idx="12" hasCustomPrompt="1"/>
          </p:nvPr>
        </p:nvSpPr>
        <p:spPr>
          <a:xfrm>
            <a:off x="604201" y="4292596"/>
            <a:ext cx="6619631" cy="481013"/>
          </a:xfrm>
          <a:prstGeom prst="rect">
            <a:avLst/>
          </a:prstGeom>
        </p:spPr>
        <p:txBody>
          <a:bodyPr/>
          <a:lstStyle>
            <a:lvl1pPr>
              <a:defRPr sz="2000" b="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lumMod val="65000"/>
                    <a:lumOff val="35000"/>
                  </a:srgbClr>
                </a:solidFill>
                <a:effectLst/>
                <a:uLnTx/>
                <a:uFillTx/>
              </a:rPr>
              <a:t>Date</a:t>
            </a:r>
          </a:p>
        </p:txBody>
      </p:sp>
    </p:spTree>
    <p:extLst>
      <p:ext uri="{BB962C8B-B14F-4D97-AF65-F5344CB8AC3E}">
        <p14:creationId xmlns:p14="http://schemas.microsoft.com/office/powerpoint/2010/main" val="3905521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25999036"/>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3" name="Date Placeholder 2"/>
          <p:cNvSpPr>
            <a:spLocks noGrp="1"/>
          </p:cNvSpPr>
          <p:nvPr>
            <p:ph type="dt" sz="half" idx="10"/>
          </p:nvPr>
        </p:nvSpPr>
        <p:spPr>
          <a:xfrm>
            <a:off x="9738831" y="6405036"/>
            <a:ext cx="1271631" cy="153888"/>
          </a:xfrm>
          <a:prstGeom prst="rect">
            <a:avLst/>
          </a:prstGeom>
        </p:spPr>
        <p:txBody>
          <a:bodyPr/>
          <a:lstStyle>
            <a:lvl1pPr>
              <a:defRPr>
                <a:latin typeface="Trebuchet MS" panose="020B0603020202020204" pitchFamily="34" charset="0"/>
                <a:sym typeface="Trebuchet MS" panose="020B0603020202020204" pitchFamily="34" charset="0"/>
              </a:defRPr>
            </a:lvl1pPr>
          </a:lstStyle>
          <a:p>
            <a:fld id="{B90FCCE0-2DEE-40F8-A056-86472EEFF24B}" type="datetimeFigureOut">
              <a:rPr lang="en-GB" smtClean="0"/>
              <a:t>02/10/2024</a:t>
            </a:fld>
            <a:endParaRPr lang="en-GB"/>
          </a:p>
        </p:txBody>
      </p:sp>
      <p:sp>
        <p:nvSpPr>
          <p:cNvPr id="7" name="Copyright" hidden="1"/>
          <p:cNvSpPr txBox="1"/>
          <p:nvPr/>
        </p:nvSpPr>
        <p:spPr>
          <a:xfrm rot="16200000">
            <a:off x="9453102"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5" name="Title 4"/>
          <p:cNvSpPr>
            <a:spLocks noGrp="1"/>
          </p:cNvSpPr>
          <p:nvPr>
            <p:ph type="title" hasCustomPrompt="1"/>
          </p:nvPr>
        </p:nvSpPr>
        <p:spPr>
          <a:xfrm>
            <a:off x="775384" y="622800"/>
            <a:ext cx="10642708" cy="388800"/>
          </a:xfrm>
        </p:spPr>
        <p:txBody>
          <a:bodyPr/>
          <a:lstStyle>
            <a:lvl1pPr>
              <a:defRPr sz="2800">
                <a:solidFill>
                  <a:schemeClr val="tx2"/>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113497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56" name="Object 1" hidden="1"/>
          <p:cNvGraphicFramePr>
            <a:graphicFrameLocks noChangeAspect="1"/>
          </p:cNvGraphicFramePr>
          <p:nvPr>
            <p:custDataLst>
              <p:tags r:id="rId1"/>
            </p:custDataLst>
            <p:extLst>
              <p:ext uri="{D42A27DB-BD31-4B8C-83A1-F6EECF244321}">
                <p14:modId xmlns:p14="http://schemas.microsoft.com/office/powerpoint/2010/main" val="357176984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6" name="Objec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Date Placeholder 2"/>
          <p:cNvSpPr>
            <a:spLocks noGrp="1"/>
          </p:cNvSpPr>
          <p:nvPr>
            <p:ph type="dt" sz="half" idx="10"/>
          </p:nvPr>
        </p:nvSpPr>
        <p:spPr>
          <a:xfrm>
            <a:off x="9738831" y="6405036"/>
            <a:ext cx="1271631" cy="153888"/>
          </a:xfrm>
          <a:prstGeom prst="rect">
            <a:avLst/>
          </a:prstGeom>
        </p:spPr>
        <p:txBody>
          <a:bodyPr/>
          <a:lstStyle>
            <a:lvl1pPr>
              <a:defRPr>
                <a:latin typeface="Trebuchet MS" panose="020B0603020202020204" pitchFamily="34" charset="0"/>
                <a:sym typeface="Trebuchet MS" panose="020B0603020202020204" pitchFamily="34" charset="0"/>
              </a:defRPr>
            </a:lvl1pPr>
          </a:lstStyle>
          <a:p>
            <a:endParaRPr lang="en-US" dirty="0"/>
          </a:p>
        </p:txBody>
      </p:sp>
      <p:sp>
        <p:nvSpPr>
          <p:cNvPr id="7"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11"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9" name="Title 1"/>
          <p:cNvSpPr>
            <a:spLocks noGrp="1"/>
          </p:cNvSpPr>
          <p:nvPr>
            <p:ph type="title" hasCustomPrompt="1"/>
          </p:nvPr>
        </p:nvSpPr>
        <p:spPr bwMode="ltGray">
          <a:xfrm>
            <a:off x="775384" y="1544274"/>
            <a:ext cx="3359506" cy="1495794"/>
          </a:xfrm>
          <a:noFill/>
        </p:spPr>
        <p:txBody>
          <a:bodyPr wrap="square" lIns="0" tIns="0" rIns="320040" bIns="0" anchor="b">
            <a:noAutofit/>
          </a:bodyPr>
          <a:lstStyle>
            <a:lvl1pPr>
              <a:defRPr sz="2800">
                <a:solidFill>
                  <a:schemeClr val="tx2"/>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665695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2">
    <p:bg>
      <p:bgPr>
        <a:solidFill>
          <a:srgbClr val="005EB8"/>
        </a:solidFill>
        <a:effectLst/>
      </p:bgPr>
    </p:bg>
    <p:spTree>
      <p:nvGrpSpPr>
        <p:cNvPr id="1" name=""/>
        <p:cNvGrpSpPr/>
        <p:nvPr/>
      </p:nvGrpSpPr>
      <p:grpSpPr>
        <a:xfrm>
          <a:off x="0" y="0"/>
          <a:ext cx="0" cy="0"/>
          <a:chOff x="0" y="0"/>
          <a:chExt cx="0" cy="0"/>
        </a:xfrm>
      </p:grpSpPr>
      <p:pic>
        <p:nvPicPr>
          <p:cNvPr id="5" name="Picture 4"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689" y="279908"/>
            <a:ext cx="1089152" cy="509016"/>
          </a:xfrm>
          <a:prstGeom prst="rect">
            <a:avLst/>
          </a:prstGeom>
        </p:spPr>
      </p:pic>
      <p:sp>
        <p:nvSpPr>
          <p:cNvPr id="9" name="Rectangle 8"/>
          <p:cNvSpPr/>
          <p:nvPr/>
        </p:nvSpPr>
        <p:spPr>
          <a:xfrm>
            <a:off x="0" y="0"/>
            <a:ext cx="12192000" cy="6858000"/>
          </a:xfrm>
          <a:prstGeom prst="rect">
            <a:avLst/>
          </a:prstGeom>
          <a:solidFill>
            <a:srgbClr val="0072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19"/>
          <p:cNvSpPr>
            <a:spLocks noGrp="1"/>
          </p:cNvSpPr>
          <p:nvPr>
            <p:ph sz="quarter" idx="10" hasCustomPrompt="1"/>
          </p:nvPr>
        </p:nvSpPr>
        <p:spPr>
          <a:xfrm>
            <a:off x="609600" y="5025461"/>
            <a:ext cx="9082693"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633102" y="1402939"/>
            <a:ext cx="11048233" cy="3622520"/>
          </a:xfrm>
        </p:spPr>
        <p:txBody>
          <a:bodyPr anchor="t">
            <a:noAutofit/>
          </a:bodyPr>
          <a:lstStyle>
            <a:lvl1pPr>
              <a:defRPr sz="8000">
                <a:solidFill>
                  <a:schemeClr val="bg1"/>
                </a:solidFill>
              </a:defRPr>
            </a:lvl1pPr>
          </a:lstStyle>
          <a:p>
            <a:r>
              <a:rPr lang="en-US"/>
              <a:t>Click to edit Master title style</a:t>
            </a:r>
            <a:endParaRPr lang="en-US" dirty="0"/>
          </a:p>
        </p:txBody>
      </p:sp>
      <p:sp>
        <p:nvSpPr>
          <p:cNvPr id="19" name="Date Placeholder 3"/>
          <p:cNvSpPr txBox="1">
            <a:spLocks/>
          </p:cNvSpPr>
          <p:nvPr/>
        </p:nvSpPr>
        <p:spPr>
          <a:xfrm>
            <a:off x="609600" y="5985386"/>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771" y="5517239"/>
            <a:ext cx="1630564" cy="956325"/>
          </a:xfrm>
          <a:prstGeom prst="rect">
            <a:avLst/>
          </a:prstGeom>
        </p:spPr>
      </p:pic>
      <p:sp>
        <p:nvSpPr>
          <p:cNvPr id="10" name="Content Placeholder 19"/>
          <p:cNvSpPr>
            <a:spLocks noGrp="1"/>
          </p:cNvSpPr>
          <p:nvPr>
            <p:ph sz="quarter" idx="11" hasCustomPrompt="1"/>
          </p:nvPr>
        </p:nvSpPr>
        <p:spPr>
          <a:xfrm>
            <a:off x="609602" y="5985385"/>
            <a:ext cx="5813286"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044" y="288437"/>
            <a:ext cx="1480732" cy="878400"/>
          </a:xfrm>
          <a:prstGeom prst="rect">
            <a:avLst/>
          </a:prstGeom>
        </p:spPr>
      </p:pic>
    </p:spTree>
    <p:extLst>
      <p:ext uri="{BB962C8B-B14F-4D97-AF65-F5344CB8AC3E}">
        <p14:creationId xmlns:p14="http://schemas.microsoft.com/office/powerpoint/2010/main" val="2983036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slide">
    <p:bg>
      <p:bgPr>
        <a:solidFill>
          <a:srgbClr val="005EB8"/>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Untitle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550" y="5487584"/>
            <a:ext cx="1224758" cy="1003622"/>
          </a:xfrm>
          <a:prstGeom prst="rect">
            <a:avLst/>
          </a:prstGeom>
        </p:spPr>
      </p:pic>
      <p:sp>
        <p:nvSpPr>
          <p:cNvPr id="8" name="Content Placeholder 19"/>
          <p:cNvSpPr>
            <a:spLocks noGrp="1"/>
          </p:cNvSpPr>
          <p:nvPr>
            <p:ph sz="quarter" idx="10" hasCustomPrompt="1"/>
          </p:nvPr>
        </p:nvSpPr>
        <p:spPr>
          <a:xfrm>
            <a:off x="812800" y="4413338"/>
            <a:ext cx="9082693"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812801" y="1837999"/>
            <a:ext cx="9481749"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044" y="288437"/>
            <a:ext cx="1480732" cy="878400"/>
          </a:xfrm>
          <a:prstGeom prst="rect">
            <a:avLst/>
          </a:prstGeom>
        </p:spPr>
      </p:pic>
    </p:spTree>
    <p:extLst>
      <p:ext uri="{BB962C8B-B14F-4D97-AF65-F5344CB8AC3E}">
        <p14:creationId xmlns:p14="http://schemas.microsoft.com/office/powerpoint/2010/main" val="1110684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one third">
    <p:bg>
      <p:bgPr>
        <a:solidFill>
          <a:srgbClr val="005EB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25728367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20"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17" name="Date Placeholder 1"/>
          <p:cNvSpPr>
            <a:spLocks noGrp="1"/>
          </p:cNvSpPr>
          <p:nvPr>
            <p:ph type="dt" sz="half" idx="31"/>
          </p:nvPr>
        </p:nvSpPr>
        <p:spPr>
          <a:xfrm>
            <a:off x="9738831" y="6405036"/>
            <a:ext cx="127163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dirty="0"/>
          </a:p>
        </p:txBody>
      </p:sp>
      <p:sp>
        <p:nvSpPr>
          <p:cNvPr id="25"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27" name="Title 4"/>
          <p:cNvSpPr>
            <a:spLocks noGrp="1"/>
          </p:cNvSpPr>
          <p:nvPr>
            <p:ph type="title" hasCustomPrompt="1"/>
          </p:nvPr>
        </p:nvSpPr>
        <p:spPr>
          <a:xfrm>
            <a:off x="775385" y="2681103"/>
            <a:ext cx="3045077" cy="1495794"/>
          </a:xfrm>
          <a:prstGeom prst="rect">
            <a:avLst/>
          </a:prstGeom>
        </p:spPr>
        <p:txBody>
          <a:bodyPr anchor="ctr">
            <a:noAutofit/>
          </a:bodyPr>
          <a:lstStyle>
            <a:lvl1pPr>
              <a:defRPr sz="2800">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11"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66865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een highlight">
    <p:bg>
      <p:bgPr>
        <a:solidFill>
          <a:srgbClr val="005EB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552385991"/>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7"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16" name="Date Placeholder 2"/>
          <p:cNvSpPr>
            <a:spLocks noGrp="1"/>
          </p:cNvSpPr>
          <p:nvPr>
            <p:ph type="dt" sz="half" idx="10"/>
          </p:nvPr>
        </p:nvSpPr>
        <p:spPr>
          <a:xfrm>
            <a:off x="9738831" y="6405036"/>
            <a:ext cx="127163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dirty="0"/>
          </a:p>
        </p:txBody>
      </p:sp>
      <p:sp>
        <p:nvSpPr>
          <p:cNvPr id="20"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23" name="Title 3"/>
          <p:cNvSpPr>
            <a:spLocks noGrp="1"/>
          </p:cNvSpPr>
          <p:nvPr>
            <p:ph type="title" hasCustomPrompt="1"/>
          </p:nvPr>
        </p:nvSpPr>
        <p:spPr>
          <a:xfrm>
            <a:off x="775385" y="622800"/>
            <a:ext cx="6090153" cy="388800"/>
          </a:xfrm>
          <a:prstGeom prst="rect">
            <a:avLst/>
          </a:prstGeom>
        </p:spPr>
        <p:txBody>
          <a:bodyPr/>
          <a:lstStyle>
            <a:lvl1pPr>
              <a:defRPr sz="2800">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11"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240315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6946-D07D-DC35-35CA-8398407B29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36025C-B7D9-F36F-9A26-B823C81C24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5D9D50-C1F3-3E02-EF50-8E909F7D0270}"/>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5" name="Footer Placeholder 4">
            <a:extLst>
              <a:ext uri="{FF2B5EF4-FFF2-40B4-BE49-F238E27FC236}">
                <a16:creationId xmlns:a16="http://schemas.microsoft.com/office/drawing/2014/main" id="{7471C768-4E28-0A8B-620F-EFAEDE6A2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525BC-D1EC-072D-8947-62BAA7E3E1CE}"/>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377514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ig statement green">
    <p:bg>
      <p:bgPr>
        <a:solidFill>
          <a:srgbClr val="005EB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13542096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3"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0"/>
          </p:nvPr>
        </p:nvSpPr>
        <p:spPr>
          <a:xfrm>
            <a:off x="9738831" y="6405036"/>
            <a:ext cx="1271631" cy="153888"/>
          </a:xfrm>
          <a:prstGeom prst="rect">
            <a:avLst/>
          </a:prstGeo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dirty="0"/>
          </a:p>
        </p:txBody>
      </p:sp>
      <p:sp>
        <p:nvSpPr>
          <p:cNvPr id="9"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8" name="Title 1"/>
          <p:cNvSpPr>
            <a:spLocks noGrp="1"/>
          </p:cNvSpPr>
          <p:nvPr>
            <p:ph type="title" hasCustomPrompt="1"/>
          </p:nvPr>
        </p:nvSpPr>
        <p:spPr>
          <a:xfrm>
            <a:off x="775384" y="3826333"/>
            <a:ext cx="10642708"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Arial" panose="020B0604020202020204" pitchFamily="34" charset="0"/>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2377613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985359749"/>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5" name="Page"/>
          <p:cNvSpPr txBox="1"/>
          <p:nvPr/>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2" name="Date Placeholder 1"/>
          <p:cNvSpPr>
            <a:spLocks noGrp="1"/>
          </p:cNvSpPr>
          <p:nvPr>
            <p:ph type="dt" sz="half" idx="14"/>
          </p:nvPr>
        </p:nvSpPr>
        <p:spPr bwMode="white">
          <a:xfrm>
            <a:off x="9738831" y="6405036"/>
            <a:ext cx="1271631" cy="153888"/>
          </a:xfrm>
          <a:prstGeom prst="rect">
            <a:avLst/>
          </a:prstGeom>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4" name="Title 3"/>
          <p:cNvSpPr>
            <a:spLocks noGrp="1"/>
          </p:cNvSpPr>
          <p:nvPr>
            <p:ph type="title" hasCustomPrompt="1"/>
          </p:nvPr>
        </p:nvSpPr>
        <p:spPr>
          <a:xfrm>
            <a:off x="775384" y="622800"/>
            <a:ext cx="10642708" cy="388800"/>
          </a:xfrm>
        </p:spPr>
        <p:txBody>
          <a:bodyPr/>
          <a:lstStyle>
            <a:lvl1pPr>
              <a:defRPr sz="2800">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9"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120292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55872993"/>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5" name="Date Placeholder 4"/>
          <p:cNvSpPr>
            <a:spLocks noGrp="1"/>
          </p:cNvSpPr>
          <p:nvPr>
            <p:ph type="dt" sz="half" idx="12"/>
          </p:nvPr>
        </p:nvSpPr>
        <p:spPr>
          <a:xfrm>
            <a:off x="9738831" y="6405036"/>
            <a:ext cx="1271631" cy="153888"/>
          </a:xfrm>
          <a:prstGeom prst="rect">
            <a:avLst/>
          </a:prstGeom>
        </p:spPr>
        <p:txBody>
          <a:bodyPr/>
          <a:lstStyle>
            <a:lvl1pPr>
              <a:defRPr>
                <a:solidFill>
                  <a:schemeClr val="bg1">
                    <a:lumMod val="50000"/>
                  </a:schemeClr>
                </a:solidFill>
                <a:latin typeface="Arial" panose="020B0604020202020204" pitchFamily="34" charset="0"/>
                <a:cs typeface="Arial" panose="020B0604020202020204" pitchFamily="34" charset="0"/>
                <a:sym typeface="Trebuchet MS" panose="020B0603020202020204" pitchFamily="34" charset="0"/>
              </a:defRPr>
            </a:lvl1pPr>
          </a:lstStyle>
          <a:p>
            <a:fld id="{B90FCCE0-2DEE-40F8-A056-86472EEFF24B}" type="datetimeFigureOut">
              <a:rPr lang="en-GB" smtClean="0"/>
              <a:t>02/10/2024</a:t>
            </a:fld>
            <a:endParaRPr lang="en-GB"/>
          </a:p>
        </p:txBody>
      </p:sp>
      <p:sp>
        <p:nvSpPr>
          <p:cNvPr id="7"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6"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2925493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green">
    <p:bg>
      <p:bgPr>
        <a:solidFill>
          <a:srgbClr val="005EB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65344962"/>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7" name="Page"/>
          <p:cNvSpPr txBox="1"/>
          <p:nvPr/>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2" name="Date Placeholder 1"/>
          <p:cNvSpPr>
            <a:spLocks noGrp="1"/>
          </p:cNvSpPr>
          <p:nvPr>
            <p:ph type="dt" sz="half" idx="12"/>
          </p:nvPr>
        </p:nvSpPr>
        <p:spPr>
          <a:xfrm>
            <a:off x="9738831" y="6405036"/>
            <a:ext cx="1271631" cy="153888"/>
          </a:xfrm>
          <a:prstGeom prst="rect">
            <a:avLst/>
          </a:prstGeom>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endParaRPr lang="en-US" dirty="0"/>
          </a:p>
        </p:txBody>
      </p:sp>
      <p:sp>
        <p:nvSpPr>
          <p:cNvPr id="9"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1919162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828045689"/>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1"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688538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guide">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30927973"/>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57" name="Date Placeholder 1"/>
          <p:cNvSpPr>
            <a:spLocks noGrp="1"/>
          </p:cNvSpPr>
          <p:nvPr>
            <p:ph type="dt" sz="half" idx="10"/>
          </p:nvPr>
        </p:nvSpPr>
        <p:spPr>
          <a:xfrm>
            <a:off x="9738829" y="6405036"/>
            <a:ext cx="1271632" cy="153888"/>
          </a:xfrm>
          <a:prstGeom prst="rect">
            <a:avLst/>
          </a:prstGeom>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56"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69"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grpSp>
        <p:nvGrpSpPr>
          <p:cNvPr id="52" name="A4Grid"/>
          <p:cNvGrpSpPr/>
          <p:nvPr/>
        </p:nvGrpSpPr>
        <p:grpSpPr>
          <a:xfrm>
            <a:off x="0" y="0"/>
            <a:ext cx="12192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a:ln>
                  <a:noFill/>
                </a:ln>
                <a:effectLst/>
                <a:uLnTx/>
                <a:uFillTx/>
                <a:latin typeface="Trebuchet MS" panose="020B0603020202020204" pitchFamily="34" charset="0"/>
                <a:cs typeface="Calibri" panose="020F0502020204030204" pitchFamily="34" charset="0"/>
                <a:sym typeface="Trebuchet MS" panose="020B0603020202020204" pitchFamily="34" charset="0"/>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dirty="0">
                <a:solidFill>
                  <a:schemeClr val="tx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58"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59"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grpSp>
          <p:nvGrpSpPr>
            <p:cNvPr id="60" name="Gutter space"/>
            <p:cNvGrpSpPr/>
            <p:nvPr userDrawn="1"/>
          </p:nvGrpSpPr>
          <p:grpSpPr>
            <a:xfrm>
              <a:off x="1140950" y="623086"/>
              <a:ext cx="7624100" cy="5532930"/>
              <a:chOff x="1140950" y="623086"/>
              <a:chExt cx="7624100" cy="5532930"/>
            </a:xfrm>
          </p:grpSpPr>
          <p:sp>
            <p:nvSpPr>
              <p:cNvPr id="115"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16"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17"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18"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19"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20"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39"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40"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41"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42"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43"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grpSp>
        <p:grpSp>
          <p:nvGrpSpPr>
            <p:cNvPr id="61" name="Baselines/Anchors"/>
            <p:cNvGrpSpPr>
              <a:grpSpLocks noChangeAspect="1"/>
            </p:cNvGrpSpPr>
            <p:nvPr userDrawn="1"/>
          </p:nvGrpSpPr>
          <p:grpSpPr>
            <a:xfrm>
              <a:off x="0" y="623086"/>
              <a:ext cx="9906000" cy="5532931"/>
              <a:chOff x="0" y="623086"/>
              <a:chExt cx="9906000" cy="5532931"/>
            </a:xfrm>
          </p:grpSpPr>
          <p:sp>
            <p:nvSpPr>
              <p:cNvPr id="71"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2"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3"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4"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6"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9"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1"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02"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03"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04"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05"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06"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07"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08"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09"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0"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111"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2"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3"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114"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grpSp>
        <p:grpSp>
          <p:nvGrpSpPr>
            <p:cNvPr id="62" name="Five column measure"/>
            <p:cNvGrpSpPr/>
            <p:nvPr userDrawn="1"/>
          </p:nvGrpSpPr>
          <p:grpSpPr>
            <a:xfrm>
              <a:off x="629400" y="5977077"/>
              <a:ext cx="8647200" cy="66674"/>
              <a:chOff x="629400" y="5977077"/>
              <a:chExt cx="8647200" cy="66674"/>
            </a:xfrm>
          </p:grpSpPr>
          <p:sp>
            <p:nvSpPr>
              <p:cNvPr id="65"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66"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67"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68"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0"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grpSp>
        <p:sp>
          <p:nvSpPr>
            <p:cNvPr id="63"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tx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4" name="Footnote example"/>
            <p:cNvSpPr txBox="1">
              <a:spLocks noChangeAspect="1"/>
            </p:cNvSpPr>
            <p:nvPr userDrawn="1"/>
          </p:nvSpPr>
          <p:spPr>
            <a:xfrm>
              <a:off x="629398" y="6099033"/>
              <a:ext cx="7283401" cy="461665"/>
            </a:xfrm>
            <a:prstGeom prst="rect">
              <a:avLst/>
            </a:prstGeom>
            <a:noFill/>
          </p:spPr>
          <p:txBody>
            <a:bodyPr wrap="square" lIns="0" tIns="0" rIns="0" bIns="0" rtlCol="0" anchor="b">
              <a:spAutoFit/>
            </a:bodyPr>
            <a:lstStyle/>
            <a:p>
              <a:r>
                <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rPr>
                <a:t>1. </a:t>
              </a:r>
              <a:r>
                <a:rPr lang="en-GB" sz="1000" dirty="0" err="1">
                  <a:solidFill>
                    <a:srgbClr val="A6A6A6"/>
                  </a:solidFill>
                  <a:latin typeface="Trebuchet MS" panose="020B0603020202020204" pitchFamily="34" charset="0"/>
                  <a:cs typeface="Calibri" panose="020F0502020204030204" pitchFamily="34" charset="0"/>
                  <a:sym typeface="Trebuchet MS" panose="020B0603020202020204" pitchFamily="34" charset="0"/>
                </a:rPr>
                <a:t>xxxx</a:t>
              </a:r>
              <a:r>
                <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rPr>
                <a:t>  2. </a:t>
              </a:r>
              <a:r>
                <a:rPr lang="en-GB" sz="1000" dirty="0" err="1">
                  <a:solidFill>
                    <a:srgbClr val="A6A6A6"/>
                  </a:solidFill>
                  <a:latin typeface="Trebuchet MS" panose="020B0603020202020204" pitchFamily="34" charset="0"/>
                  <a:cs typeface="Calibri" panose="020F0502020204030204" pitchFamily="34" charset="0"/>
                  <a:sym typeface="Trebuchet MS" panose="020B0603020202020204" pitchFamily="34" charset="0"/>
                </a:rPr>
                <a:t>xxxx</a:t>
              </a:r>
              <a:r>
                <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rPr>
                <a:t>  3. </a:t>
              </a:r>
              <a:r>
                <a:rPr lang="en-GB" sz="1000" dirty="0" err="1">
                  <a:solidFill>
                    <a:srgbClr val="A6A6A6"/>
                  </a:solidFill>
                  <a:latin typeface="Trebuchet MS" panose="020B0603020202020204" pitchFamily="34" charset="0"/>
                  <a:cs typeface="Calibri" panose="020F0502020204030204" pitchFamily="34" charset="0"/>
                  <a:sym typeface="Trebuchet MS" panose="020B0603020202020204" pitchFamily="34" charset="0"/>
                </a:rPr>
                <a:t>xxxx</a:t>
              </a:r>
              <a:endPar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endParaRPr>
            </a:p>
            <a:p>
              <a:r>
                <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rPr>
                <a:t>Note: List footnotes in numerical order. Footnote numbers are not bracketed. Use 10pt font. Do not put a period at the end of the note or the source</a:t>
              </a:r>
            </a:p>
            <a:p>
              <a:r>
                <a:rPr lang="en-GB" sz="1000" dirty="0">
                  <a:solidFill>
                    <a:srgbClr val="A6A6A6"/>
                  </a:solidFill>
                  <a:latin typeface="Trebuchet MS" panose="020B0603020202020204" pitchFamily="34" charset="0"/>
                  <a:cs typeface="Calibri" panose="020F0502020204030204" pitchFamily="34" charset="0"/>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srgbClr val="A6A6A6"/>
                </a:solidFill>
                <a:effectLst/>
                <a:uLnTx/>
                <a:uFillTx/>
                <a:latin typeface="Trebuchet MS" panose="020B0603020202020204" pitchFamily="34" charset="0"/>
                <a:ea typeface="+mn-ea"/>
                <a:cs typeface="Calibri" panose="020F0502020204030204" pitchFamily="34" charset="0"/>
                <a:sym typeface="Trebuchet MS" panose="020B0603020202020204" pitchFamily="34" charset="0"/>
              </a:endParaRPr>
            </a:p>
          </p:txBody>
        </p:sp>
      </p:grpSp>
    </p:spTree>
    <p:extLst>
      <p:ext uri="{BB962C8B-B14F-4D97-AF65-F5344CB8AC3E}">
        <p14:creationId xmlns:p14="http://schemas.microsoft.com/office/powerpoint/2010/main" val="1816459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212667525"/>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a:p>
        </p:txBody>
      </p:sp>
      <p:sp>
        <p:nvSpPr>
          <p:cNvPr id="7"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8" name="Title 7"/>
          <p:cNvSpPr>
            <a:spLocks noGrp="1"/>
          </p:cNvSpPr>
          <p:nvPr>
            <p:ph type="title" hasCustomPrompt="1"/>
          </p:nvPr>
        </p:nvSpPr>
        <p:spPr>
          <a:xfrm>
            <a:off x="775384" y="622801"/>
            <a:ext cx="10642708" cy="332399"/>
          </a:xfrm>
        </p:spPr>
        <p:txBody>
          <a:bodyPr/>
          <a:lstStyle>
            <a:lvl1pPr>
              <a:defRPr>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3850227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88478875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7" name="PanelGray"/>
          <p:cNvSpPr/>
          <p:nvPr/>
        </p:nvSpPr>
        <p:spPr bwMode="white">
          <a:xfrm>
            <a:off x="1" y="-1309"/>
            <a:ext cx="2264554"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9" name="Title 4"/>
          <p:cNvSpPr>
            <a:spLocks noGrp="1"/>
          </p:cNvSpPr>
          <p:nvPr>
            <p:ph type="title" hasCustomPrompt="1"/>
          </p:nvPr>
        </p:nvSpPr>
        <p:spPr>
          <a:xfrm>
            <a:off x="2504234" y="925967"/>
            <a:ext cx="3640123"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Action Button: Home 5">
            <a:hlinkClick r:id="" action="ppaction://hlinkshowjump?jump=firstslide" highlightClick="1"/>
          </p:cNvPr>
          <p:cNvSpPr/>
          <p:nvPr/>
        </p:nvSpPr>
        <p:spPr>
          <a:xfrm>
            <a:off x="356839" y="6255834"/>
            <a:ext cx="452911" cy="303090"/>
          </a:xfrm>
          <a:prstGeom prst="actionButtonHome">
            <a:avLst/>
          </a:prstGeom>
          <a:solidFill>
            <a:srgbClr val="F2F2F2"/>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3" name="Action Button: Custom 12">
            <a:hlinkClick r:id="rId6" action="ppaction://hlinksldjump" highlightClick="1"/>
          </p:cNvPr>
          <p:cNvSpPr/>
          <p:nvPr/>
        </p:nvSpPr>
        <p:spPr>
          <a:xfrm>
            <a:off x="1049936" y="6266985"/>
            <a:ext cx="1008753" cy="303090"/>
          </a:xfrm>
          <a:prstGeom prst="actionButtonBlank">
            <a:avLst/>
          </a:prstGeom>
          <a:noFill/>
          <a:ln w="9525"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dirty="0">
                <a:solidFill>
                  <a:srgbClr val="7F7F7F"/>
                </a:solidFill>
              </a:rPr>
              <a:t>Contents</a:t>
            </a:r>
          </a:p>
        </p:txBody>
      </p:sp>
      <p:sp>
        <p:nvSpPr>
          <p:cNvPr id="18" name="Oval 17"/>
          <p:cNvSpPr>
            <a:spLocks/>
          </p:cNvSpPr>
          <p:nvPr/>
        </p:nvSpPr>
        <p:spPr>
          <a:xfrm>
            <a:off x="350920" y="6220023"/>
            <a:ext cx="464750"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2" name="Action Button: Custom 18">
            <a:hlinkClick r:id="rId7" action="ppaction://hlinksldjump" highlightClick="1"/>
          </p:cNvPr>
          <p:cNvSpPr/>
          <p:nvPr/>
        </p:nvSpPr>
        <p:spPr>
          <a:xfrm>
            <a:off x="957603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963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Interventions</a:t>
            </a:r>
          </a:p>
        </p:txBody>
      </p:sp>
      <p:sp>
        <p:nvSpPr>
          <p:cNvPr id="21" name="Action Button: Custom 18">
            <a:hlinkClick r:id="rId8" action="ppaction://hlinksldjump" highlightClick="1"/>
          </p:cNvPr>
          <p:cNvSpPr/>
          <p:nvPr/>
        </p:nvSpPr>
        <p:spPr>
          <a:xfrm>
            <a:off x="7138877"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AE25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Intelligence</a:t>
            </a:r>
          </a:p>
        </p:txBody>
      </p:sp>
      <p:sp>
        <p:nvSpPr>
          <p:cNvPr id="20" name="Action Button: Custom 18">
            <a:hlinkClick r:id="rId9" action="ppaction://hlinksldjump" highlightClick="1"/>
          </p:cNvPr>
          <p:cNvSpPr/>
          <p:nvPr/>
        </p:nvSpPr>
        <p:spPr>
          <a:xfrm>
            <a:off x="470171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A9C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Infrastructure</a:t>
            </a:r>
          </a:p>
        </p:txBody>
      </p:sp>
      <p:sp>
        <p:nvSpPr>
          <p:cNvPr id="19" name="Action Button: Custom 18">
            <a:hlinkClick r:id="rId10" action="ppaction://hlinksldjump" highlightClick="1"/>
          </p:cNvPr>
          <p:cNvSpPr/>
          <p:nvPr/>
        </p:nvSpPr>
        <p:spPr>
          <a:xfrm>
            <a:off x="226455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Introduction</a:t>
            </a:r>
          </a:p>
        </p:txBody>
      </p:sp>
      <p:sp>
        <p:nvSpPr>
          <p:cNvPr id="24" name="Rectangle 23"/>
          <p:cNvSpPr/>
          <p:nvPr/>
        </p:nvSpPr>
        <p:spPr>
          <a:xfrm>
            <a:off x="2264556" y="423746"/>
            <a:ext cx="9927445" cy="210808"/>
          </a:xfrm>
          <a:prstGeom prst="rect">
            <a:avLst/>
          </a:pr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nvGrpSpPr>
          <p:cNvPr id="23" name="Group 22"/>
          <p:cNvGrpSpPr/>
          <p:nvPr/>
        </p:nvGrpSpPr>
        <p:grpSpPr>
          <a:xfrm>
            <a:off x="269828" y="313918"/>
            <a:ext cx="464750" cy="374712"/>
            <a:chOff x="363619" y="313918"/>
            <a:chExt cx="377609" cy="374712"/>
          </a:xfrm>
        </p:grpSpPr>
        <p:sp>
          <p:nvSpPr>
            <p:cNvPr id="26" name="Oval 25"/>
            <p:cNvSpPr>
              <a:spLocks/>
            </p:cNvSpPr>
            <p:nvPr userDrawn="1"/>
          </p:nvSpPr>
          <p:spPr>
            <a:xfrm>
              <a:off x="363619"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7" name="Action Button: Custom 26">
              <a:hlinkClick r:id="" action="ppaction://hlinkshowjump?jump=previousslide" highlightClick="1"/>
            </p:cNvPr>
            <p:cNvSpPr/>
            <p:nvPr userDrawn="1"/>
          </p:nvSpPr>
          <p:spPr>
            <a:xfrm>
              <a:off x="363619" y="367993"/>
              <a:ext cx="377609" cy="266561"/>
            </a:xfrm>
            <a:prstGeom prst="actionButtonBlank">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F2F2F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b="0" dirty="0">
                  <a:solidFill>
                    <a:srgbClr val="7F7F7F"/>
                  </a:solidFill>
                </a:rPr>
                <a:t>&lt;</a:t>
              </a:r>
            </a:p>
          </p:txBody>
        </p:sp>
      </p:grpSp>
      <p:grpSp>
        <p:nvGrpSpPr>
          <p:cNvPr id="28" name="Group 27"/>
          <p:cNvGrpSpPr/>
          <p:nvPr/>
        </p:nvGrpSpPr>
        <p:grpSpPr>
          <a:xfrm>
            <a:off x="1452509" y="313918"/>
            <a:ext cx="464750" cy="374712"/>
            <a:chOff x="987651" y="313918"/>
            <a:chExt cx="377609" cy="374712"/>
          </a:xfrm>
        </p:grpSpPr>
        <p:sp>
          <p:nvSpPr>
            <p:cNvPr id="29" name="Oval 28"/>
            <p:cNvSpPr>
              <a:spLocks/>
            </p:cNvSpPr>
            <p:nvPr userDrawn="1"/>
          </p:nvSpPr>
          <p:spPr>
            <a:xfrm>
              <a:off x="987651"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30" name="Action Button: Custom 29">
              <a:hlinkClick r:id="" action="ppaction://hlinkshowjump?jump=nextslide" highlightClick="1"/>
            </p:cNvPr>
            <p:cNvSpPr/>
            <p:nvPr userDrawn="1"/>
          </p:nvSpPr>
          <p:spPr>
            <a:xfrm>
              <a:off x="987651" y="367993"/>
              <a:ext cx="377609" cy="266561"/>
            </a:xfrm>
            <a:prstGeom prst="actionButtonBlank">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dirty="0">
                  <a:solidFill>
                    <a:srgbClr val="7F7F7F"/>
                  </a:solidFill>
                </a:rPr>
                <a:t>&gt;</a:t>
              </a:r>
            </a:p>
          </p:txBody>
        </p:sp>
      </p:grpSp>
      <p:grpSp>
        <p:nvGrpSpPr>
          <p:cNvPr id="31" name="Group 30"/>
          <p:cNvGrpSpPr/>
          <p:nvPr/>
        </p:nvGrpSpPr>
        <p:grpSpPr>
          <a:xfrm>
            <a:off x="861168" y="313918"/>
            <a:ext cx="464750" cy="374712"/>
            <a:chOff x="668924" y="925966"/>
            <a:chExt cx="377609" cy="374712"/>
          </a:xfrm>
        </p:grpSpPr>
        <p:sp>
          <p:nvSpPr>
            <p:cNvPr id="32" name="Action Button: Return 31">
              <a:hlinkClick r:id="" action="ppaction://hlinkshowjump?jump=lastslideviewed" highlightClick="1"/>
            </p:cNvPr>
            <p:cNvSpPr/>
            <p:nvPr userDrawn="1"/>
          </p:nvSpPr>
          <p:spPr>
            <a:xfrm>
              <a:off x="695615" y="957006"/>
              <a:ext cx="324228" cy="312632"/>
            </a:xfrm>
            <a:prstGeom prst="actionButtonReturn">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33" name="Oval 32"/>
            <p:cNvSpPr>
              <a:spLocks/>
            </p:cNvSpPr>
            <p:nvPr userDrawn="1"/>
          </p:nvSpPr>
          <p:spPr>
            <a:xfrm>
              <a:off x="668924" y="925966"/>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sp>
        <p:nvSpPr>
          <p:cNvPr id="34" name="Rectangle 33"/>
          <p:cNvSpPr/>
          <p:nvPr/>
        </p:nvSpPr>
        <p:spPr>
          <a:xfrm>
            <a:off x="238502" y="1141276"/>
            <a:ext cx="1405287" cy="23417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400" u="none" dirty="0">
                <a:solidFill>
                  <a:srgbClr val="7F7F7F"/>
                </a:solidFill>
              </a:rPr>
              <a:t>Overview:</a:t>
            </a:r>
          </a:p>
        </p:txBody>
      </p:sp>
      <p:cxnSp>
        <p:nvCxnSpPr>
          <p:cNvPr id="35" name="Straight Connector 34"/>
          <p:cNvCxnSpPr/>
          <p:nvPr/>
        </p:nvCxnSpPr>
        <p:spPr>
          <a:xfrm>
            <a:off x="279675" y="1403327"/>
            <a:ext cx="1315810" cy="0"/>
          </a:xfrm>
          <a:prstGeom prst="line">
            <a:avLst/>
          </a:prstGeom>
          <a:ln w="9525" cap="rnd">
            <a:solidFill>
              <a:schemeClr val="accent5"/>
            </a:solidFill>
            <a:prstDash val="solid"/>
            <a:round/>
          </a:ln>
        </p:spPr>
        <p:style>
          <a:lnRef idx="1">
            <a:schemeClr val="accent1"/>
          </a:lnRef>
          <a:fillRef idx="0">
            <a:schemeClr val="accent1"/>
          </a:fillRef>
          <a:effectRef idx="0">
            <a:schemeClr val="accent1"/>
          </a:effectRef>
          <a:fontRef idx="minor">
            <a:schemeClr val="tx1"/>
          </a:fontRef>
        </p:style>
      </p:cxnSp>
      <p:sp>
        <p:nvSpPr>
          <p:cNvPr id="36" name="Rectangle 35">
            <a:hlinkClick r:id="rId11" action="ppaction://hlinksldjump"/>
          </p:cNvPr>
          <p:cNvSpPr/>
          <p:nvPr/>
        </p:nvSpPr>
        <p:spPr>
          <a:xfrm>
            <a:off x="279676" y="1590763"/>
            <a:ext cx="1531969" cy="288203"/>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Introduction</a:t>
            </a:r>
          </a:p>
        </p:txBody>
      </p:sp>
    </p:spTree>
    <p:extLst>
      <p:ext uri="{BB962C8B-B14F-4D97-AF65-F5344CB8AC3E}">
        <p14:creationId xmlns:p14="http://schemas.microsoft.com/office/powerpoint/2010/main" val="937388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878255831"/>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7" name="PanelGray"/>
          <p:cNvSpPr/>
          <p:nvPr/>
        </p:nvSpPr>
        <p:spPr bwMode="white">
          <a:xfrm>
            <a:off x="1" y="-1309"/>
            <a:ext cx="2264554"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9" name="Title 4"/>
          <p:cNvSpPr>
            <a:spLocks noGrp="1"/>
          </p:cNvSpPr>
          <p:nvPr>
            <p:ph type="title" hasCustomPrompt="1"/>
          </p:nvPr>
        </p:nvSpPr>
        <p:spPr>
          <a:xfrm>
            <a:off x="2504234" y="925967"/>
            <a:ext cx="3640123"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Action Button: Home 5">
            <a:hlinkClick r:id="" action="ppaction://hlinkshowjump?jump=firstslide" highlightClick="1"/>
          </p:cNvPr>
          <p:cNvSpPr/>
          <p:nvPr/>
        </p:nvSpPr>
        <p:spPr>
          <a:xfrm>
            <a:off x="356839" y="6255834"/>
            <a:ext cx="452911" cy="303090"/>
          </a:xfrm>
          <a:prstGeom prst="actionButtonHome">
            <a:avLst/>
          </a:prstGeom>
          <a:solidFill>
            <a:srgbClr val="F2F2F2"/>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nvGrpSpPr>
          <p:cNvPr id="8" name="Group 7"/>
          <p:cNvGrpSpPr/>
          <p:nvPr/>
        </p:nvGrpSpPr>
        <p:grpSpPr>
          <a:xfrm>
            <a:off x="269828" y="313918"/>
            <a:ext cx="464750" cy="374712"/>
            <a:chOff x="363619" y="313918"/>
            <a:chExt cx="377609" cy="374712"/>
          </a:xfrm>
        </p:grpSpPr>
        <p:sp>
          <p:nvSpPr>
            <p:cNvPr id="14" name="Oval 13"/>
            <p:cNvSpPr>
              <a:spLocks/>
            </p:cNvSpPr>
            <p:nvPr userDrawn="1"/>
          </p:nvSpPr>
          <p:spPr>
            <a:xfrm>
              <a:off x="363619"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6" name="Action Button: Custom 15">
              <a:hlinkClick r:id="" action="ppaction://hlinkshowjump?jump=previousslide" highlightClick="1"/>
            </p:cNvPr>
            <p:cNvSpPr/>
            <p:nvPr userDrawn="1"/>
          </p:nvSpPr>
          <p:spPr>
            <a:xfrm>
              <a:off x="363619" y="367993"/>
              <a:ext cx="377609" cy="266561"/>
            </a:xfrm>
            <a:prstGeom prst="actionButtonBlank">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F2F2F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b="0" dirty="0">
                  <a:solidFill>
                    <a:srgbClr val="7F7F7F"/>
                  </a:solidFill>
                </a:rPr>
                <a:t>&lt;</a:t>
              </a:r>
            </a:p>
          </p:txBody>
        </p:sp>
      </p:grpSp>
      <p:grpSp>
        <p:nvGrpSpPr>
          <p:cNvPr id="12" name="Group 11"/>
          <p:cNvGrpSpPr/>
          <p:nvPr/>
        </p:nvGrpSpPr>
        <p:grpSpPr>
          <a:xfrm>
            <a:off x="1452509" y="313918"/>
            <a:ext cx="464750" cy="374712"/>
            <a:chOff x="987651" y="313918"/>
            <a:chExt cx="377609" cy="374712"/>
          </a:xfrm>
        </p:grpSpPr>
        <p:sp>
          <p:nvSpPr>
            <p:cNvPr id="15" name="Oval 14"/>
            <p:cNvSpPr>
              <a:spLocks/>
            </p:cNvSpPr>
            <p:nvPr userDrawn="1"/>
          </p:nvSpPr>
          <p:spPr>
            <a:xfrm>
              <a:off x="987651"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7" name="Action Button: Custom 16">
              <a:hlinkClick r:id="" action="ppaction://hlinkshowjump?jump=nextslide" highlightClick="1"/>
            </p:cNvPr>
            <p:cNvSpPr/>
            <p:nvPr userDrawn="1"/>
          </p:nvSpPr>
          <p:spPr>
            <a:xfrm>
              <a:off x="987651" y="367993"/>
              <a:ext cx="377609" cy="266561"/>
            </a:xfrm>
            <a:prstGeom prst="actionButtonBlank">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dirty="0">
                  <a:solidFill>
                    <a:srgbClr val="7F7F7F"/>
                  </a:solidFill>
                </a:rPr>
                <a:t>&gt;</a:t>
              </a:r>
            </a:p>
          </p:txBody>
        </p:sp>
      </p:grpSp>
      <p:sp>
        <p:nvSpPr>
          <p:cNvPr id="18" name="Oval 17"/>
          <p:cNvSpPr>
            <a:spLocks/>
          </p:cNvSpPr>
          <p:nvPr/>
        </p:nvSpPr>
        <p:spPr>
          <a:xfrm>
            <a:off x="350920" y="6220023"/>
            <a:ext cx="464750"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2" name="Action Button: Custom 18">
            <a:hlinkClick r:id="rId6" action="ppaction://hlinksldjump" highlightClick="1"/>
          </p:cNvPr>
          <p:cNvSpPr/>
          <p:nvPr/>
        </p:nvSpPr>
        <p:spPr>
          <a:xfrm>
            <a:off x="957603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963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Interventions</a:t>
            </a:r>
          </a:p>
        </p:txBody>
      </p:sp>
      <p:sp>
        <p:nvSpPr>
          <p:cNvPr id="21" name="Action Button: Custom 18">
            <a:hlinkClick r:id="rId7" action="ppaction://hlinksldjump" highlightClick="1"/>
          </p:cNvPr>
          <p:cNvSpPr/>
          <p:nvPr/>
        </p:nvSpPr>
        <p:spPr>
          <a:xfrm>
            <a:off x="7138877"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AE25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Intelligence</a:t>
            </a:r>
          </a:p>
        </p:txBody>
      </p:sp>
      <p:sp>
        <p:nvSpPr>
          <p:cNvPr id="20" name="Action Button: Custom 18">
            <a:hlinkClick r:id="rId8" action="ppaction://hlinksldjump" highlightClick="1"/>
          </p:cNvPr>
          <p:cNvSpPr/>
          <p:nvPr/>
        </p:nvSpPr>
        <p:spPr>
          <a:xfrm>
            <a:off x="470171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A9C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Infrastructure</a:t>
            </a:r>
          </a:p>
        </p:txBody>
      </p:sp>
      <p:sp>
        <p:nvSpPr>
          <p:cNvPr id="19" name="Action Button: Custom 18">
            <a:hlinkClick r:id="rId9" action="ppaction://hlinksldjump" highlightClick="1"/>
          </p:cNvPr>
          <p:cNvSpPr/>
          <p:nvPr/>
        </p:nvSpPr>
        <p:spPr>
          <a:xfrm>
            <a:off x="226455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Introduction</a:t>
            </a:r>
          </a:p>
        </p:txBody>
      </p:sp>
      <p:sp>
        <p:nvSpPr>
          <p:cNvPr id="25" name="Action Button: Custom 24">
            <a:hlinkClick r:id="rId10" action="ppaction://hlinksldjump" highlightClick="1"/>
          </p:cNvPr>
          <p:cNvSpPr/>
          <p:nvPr/>
        </p:nvSpPr>
        <p:spPr>
          <a:xfrm>
            <a:off x="1049936" y="6266985"/>
            <a:ext cx="1008753" cy="303090"/>
          </a:xfrm>
          <a:prstGeom prst="actionButtonBlank">
            <a:avLst/>
          </a:prstGeom>
          <a:noFill/>
          <a:ln w="9525"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dirty="0">
                <a:solidFill>
                  <a:srgbClr val="7F7F7F"/>
                </a:solidFill>
              </a:rPr>
              <a:t>Contents</a:t>
            </a:r>
          </a:p>
        </p:txBody>
      </p:sp>
      <p:grpSp>
        <p:nvGrpSpPr>
          <p:cNvPr id="5" name="Group 4"/>
          <p:cNvGrpSpPr/>
          <p:nvPr/>
        </p:nvGrpSpPr>
        <p:grpSpPr>
          <a:xfrm>
            <a:off x="861168" y="313918"/>
            <a:ext cx="464750" cy="374712"/>
            <a:chOff x="668924" y="925966"/>
            <a:chExt cx="377609" cy="374712"/>
          </a:xfrm>
        </p:grpSpPr>
        <p:sp>
          <p:nvSpPr>
            <p:cNvPr id="3" name="Action Button: Return 2">
              <a:hlinkClick r:id="" action="ppaction://hlinkshowjump?jump=lastslideviewed" highlightClick="1"/>
            </p:cNvPr>
            <p:cNvSpPr/>
            <p:nvPr userDrawn="1"/>
          </p:nvSpPr>
          <p:spPr>
            <a:xfrm>
              <a:off x="695615" y="957006"/>
              <a:ext cx="324228" cy="312632"/>
            </a:xfrm>
            <a:prstGeom prst="actionButtonReturn">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4" name="Oval 23"/>
            <p:cNvSpPr>
              <a:spLocks/>
            </p:cNvSpPr>
            <p:nvPr userDrawn="1"/>
          </p:nvSpPr>
          <p:spPr>
            <a:xfrm>
              <a:off x="668924" y="925966"/>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spTree>
    <p:extLst>
      <p:ext uri="{BB962C8B-B14F-4D97-AF65-F5344CB8AC3E}">
        <p14:creationId xmlns:p14="http://schemas.microsoft.com/office/powerpoint/2010/main" val="3152612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094173619"/>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7" name="PanelGray"/>
          <p:cNvSpPr/>
          <p:nvPr/>
        </p:nvSpPr>
        <p:spPr bwMode="white">
          <a:xfrm>
            <a:off x="1" y="-1309"/>
            <a:ext cx="2264554"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9" name="Title 4"/>
          <p:cNvSpPr>
            <a:spLocks noGrp="1"/>
          </p:cNvSpPr>
          <p:nvPr>
            <p:ph type="title" hasCustomPrompt="1"/>
          </p:nvPr>
        </p:nvSpPr>
        <p:spPr>
          <a:xfrm>
            <a:off x="2504234" y="925967"/>
            <a:ext cx="3640123"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Action Button: Home 5">
            <a:hlinkClick r:id="" action="ppaction://hlinkshowjump?jump=firstslide" highlightClick="1"/>
          </p:cNvPr>
          <p:cNvSpPr/>
          <p:nvPr/>
        </p:nvSpPr>
        <p:spPr>
          <a:xfrm>
            <a:off x="356839" y="6255834"/>
            <a:ext cx="452911" cy="303090"/>
          </a:xfrm>
          <a:prstGeom prst="actionButtonHome">
            <a:avLst/>
          </a:prstGeom>
          <a:solidFill>
            <a:srgbClr val="F2F2F2"/>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8" name="Oval 17"/>
          <p:cNvSpPr>
            <a:spLocks/>
          </p:cNvSpPr>
          <p:nvPr/>
        </p:nvSpPr>
        <p:spPr>
          <a:xfrm>
            <a:off x="350920" y="6220023"/>
            <a:ext cx="464750"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2" name="Action Button: Custom 18">
            <a:hlinkClick r:id="rId6" action="ppaction://hlinksldjump" highlightClick="1"/>
          </p:cNvPr>
          <p:cNvSpPr/>
          <p:nvPr/>
        </p:nvSpPr>
        <p:spPr>
          <a:xfrm>
            <a:off x="957603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963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Interventions</a:t>
            </a:r>
          </a:p>
        </p:txBody>
      </p:sp>
      <p:sp>
        <p:nvSpPr>
          <p:cNvPr id="21" name="Action Button: Custom 18">
            <a:hlinkClick r:id="rId7" action="ppaction://hlinksldjump" highlightClick="1"/>
          </p:cNvPr>
          <p:cNvSpPr/>
          <p:nvPr/>
        </p:nvSpPr>
        <p:spPr>
          <a:xfrm>
            <a:off x="7138877"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AE25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Intelligence</a:t>
            </a:r>
          </a:p>
        </p:txBody>
      </p:sp>
      <p:sp>
        <p:nvSpPr>
          <p:cNvPr id="19" name="Action Button: Custom 18">
            <a:hlinkClick r:id="rId8" action="ppaction://hlinksldjump" highlightClick="1"/>
          </p:cNvPr>
          <p:cNvSpPr/>
          <p:nvPr/>
        </p:nvSpPr>
        <p:spPr>
          <a:xfrm>
            <a:off x="226455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Introduction</a:t>
            </a:r>
          </a:p>
        </p:txBody>
      </p:sp>
      <p:sp>
        <p:nvSpPr>
          <p:cNvPr id="24" name="Rectangle 23"/>
          <p:cNvSpPr/>
          <p:nvPr/>
        </p:nvSpPr>
        <p:spPr>
          <a:xfrm>
            <a:off x="2264556" y="423746"/>
            <a:ext cx="9927445" cy="210808"/>
          </a:xfrm>
          <a:prstGeom prst="rect">
            <a:avLst/>
          </a:prstGeom>
          <a:solidFill>
            <a:srgbClr val="00A9CE"/>
          </a:solidFill>
          <a:ln w="9525" cap="rnd" cmpd="sng" algn="ctr">
            <a:solidFill>
              <a:srgbClr val="00A9C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0" name="Action Button: Custom 18">
            <a:hlinkClick r:id="rId9" action="ppaction://hlinksldjump" highlightClick="1"/>
          </p:cNvPr>
          <p:cNvSpPr/>
          <p:nvPr/>
        </p:nvSpPr>
        <p:spPr>
          <a:xfrm>
            <a:off x="470171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A9C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Infrastructure</a:t>
            </a:r>
          </a:p>
        </p:txBody>
      </p:sp>
      <p:sp>
        <p:nvSpPr>
          <p:cNvPr id="3" name="Rectangle 2"/>
          <p:cNvSpPr/>
          <p:nvPr/>
        </p:nvSpPr>
        <p:spPr>
          <a:xfrm>
            <a:off x="238502" y="1141276"/>
            <a:ext cx="1405287" cy="234176"/>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400" u="none" dirty="0">
                <a:solidFill>
                  <a:srgbClr val="7F7F7F"/>
                </a:solidFill>
              </a:rPr>
              <a:t>Overview:</a:t>
            </a:r>
          </a:p>
        </p:txBody>
      </p:sp>
      <p:cxnSp>
        <p:nvCxnSpPr>
          <p:cNvPr id="8" name="Straight Connector 7"/>
          <p:cNvCxnSpPr/>
          <p:nvPr/>
        </p:nvCxnSpPr>
        <p:spPr>
          <a:xfrm>
            <a:off x="279675" y="1403327"/>
            <a:ext cx="1315810" cy="0"/>
          </a:xfrm>
          <a:prstGeom prst="line">
            <a:avLst/>
          </a:prstGeom>
          <a:ln w="9525" cap="rnd">
            <a:solidFill>
              <a:schemeClr val="accent5"/>
            </a:solidFill>
            <a:prstDash val="solid"/>
            <a:round/>
          </a:ln>
        </p:spPr>
        <p:style>
          <a:lnRef idx="1">
            <a:schemeClr val="accent1"/>
          </a:lnRef>
          <a:fillRef idx="0">
            <a:schemeClr val="accent1"/>
          </a:fillRef>
          <a:effectRef idx="0">
            <a:schemeClr val="accent1"/>
          </a:effectRef>
          <a:fontRef idx="minor">
            <a:schemeClr val="tx1"/>
          </a:fontRef>
        </p:style>
      </p:cxnSp>
      <p:sp>
        <p:nvSpPr>
          <p:cNvPr id="30" name="Rectangle 29">
            <a:hlinkClick r:id="rId6" action="ppaction://hlinksldjump"/>
          </p:cNvPr>
          <p:cNvSpPr/>
          <p:nvPr/>
        </p:nvSpPr>
        <p:spPr>
          <a:xfrm>
            <a:off x="279676" y="1590763"/>
            <a:ext cx="1531969" cy="288203"/>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Infrastructure</a:t>
            </a:r>
          </a:p>
        </p:txBody>
      </p:sp>
      <p:sp>
        <p:nvSpPr>
          <p:cNvPr id="31" name="Rectangle 30">
            <a:hlinkClick r:id="rId10" action="ppaction://hlinksldjump"/>
          </p:cNvPr>
          <p:cNvSpPr/>
          <p:nvPr/>
        </p:nvSpPr>
        <p:spPr>
          <a:xfrm>
            <a:off x="279676" y="2121229"/>
            <a:ext cx="1531969" cy="288203"/>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Leadership</a:t>
            </a:r>
          </a:p>
        </p:txBody>
      </p:sp>
      <p:sp>
        <p:nvSpPr>
          <p:cNvPr id="32" name="Rectangle 31">
            <a:hlinkClick r:id="rId11" action="ppaction://hlinksldjump"/>
          </p:cNvPr>
          <p:cNvSpPr/>
          <p:nvPr/>
        </p:nvSpPr>
        <p:spPr>
          <a:xfrm>
            <a:off x="279676" y="2651693"/>
            <a:ext cx="1531969" cy="34627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Population Definitions</a:t>
            </a:r>
          </a:p>
        </p:txBody>
      </p:sp>
      <p:sp>
        <p:nvSpPr>
          <p:cNvPr id="33" name="Rectangle 32">
            <a:hlinkClick r:id="rId12" action="ppaction://hlinksldjump"/>
          </p:cNvPr>
          <p:cNvSpPr/>
          <p:nvPr/>
        </p:nvSpPr>
        <p:spPr>
          <a:xfrm>
            <a:off x="279676" y="3240225"/>
            <a:ext cx="1531969" cy="34627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Information Governance</a:t>
            </a:r>
          </a:p>
        </p:txBody>
      </p:sp>
      <p:sp>
        <p:nvSpPr>
          <p:cNvPr id="34" name="Rectangle 33">
            <a:hlinkClick r:id="rId12" action="ppaction://hlinksldjump"/>
          </p:cNvPr>
          <p:cNvSpPr/>
          <p:nvPr/>
        </p:nvSpPr>
        <p:spPr>
          <a:xfrm>
            <a:off x="279676" y="3828757"/>
            <a:ext cx="1531969" cy="288203"/>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Digital Maturity</a:t>
            </a:r>
          </a:p>
        </p:txBody>
      </p:sp>
      <p:sp>
        <p:nvSpPr>
          <p:cNvPr id="35" name="Rectangle 34">
            <a:hlinkClick r:id="rId13" action="ppaction://hlinksldjump"/>
          </p:cNvPr>
          <p:cNvSpPr/>
          <p:nvPr/>
        </p:nvSpPr>
        <p:spPr>
          <a:xfrm>
            <a:off x="279676" y="4359217"/>
            <a:ext cx="1531969" cy="34627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Data Infrastructure</a:t>
            </a:r>
          </a:p>
        </p:txBody>
      </p:sp>
      <p:sp>
        <p:nvSpPr>
          <p:cNvPr id="37" name="Action Button: Custom 36">
            <a:hlinkClick r:id="rId14" action="ppaction://hlinksldjump" highlightClick="1"/>
          </p:cNvPr>
          <p:cNvSpPr/>
          <p:nvPr/>
        </p:nvSpPr>
        <p:spPr>
          <a:xfrm>
            <a:off x="1049936" y="6266985"/>
            <a:ext cx="1008753" cy="303090"/>
          </a:xfrm>
          <a:prstGeom prst="actionButtonBlank">
            <a:avLst/>
          </a:prstGeom>
          <a:noFill/>
          <a:ln w="9525"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dirty="0">
                <a:solidFill>
                  <a:srgbClr val="7F7F7F"/>
                </a:solidFill>
              </a:rPr>
              <a:t>Contents</a:t>
            </a:r>
          </a:p>
        </p:txBody>
      </p:sp>
      <p:cxnSp>
        <p:nvCxnSpPr>
          <p:cNvPr id="38" name="Straight Connector 37"/>
          <p:cNvCxnSpPr/>
          <p:nvPr/>
        </p:nvCxnSpPr>
        <p:spPr>
          <a:xfrm>
            <a:off x="346865" y="2000097"/>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865" y="2530562"/>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46865" y="3119094"/>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6865" y="3707626"/>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46865" y="4238091"/>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269828" y="313918"/>
            <a:ext cx="464750" cy="374712"/>
            <a:chOff x="363619" y="313918"/>
            <a:chExt cx="377609" cy="374712"/>
          </a:xfrm>
        </p:grpSpPr>
        <p:sp>
          <p:nvSpPr>
            <p:cNvPr id="44" name="Oval 43"/>
            <p:cNvSpPr>
              <a:spLocks/>
            </p:cNvSpPr>
            <p:nvPr userDrawn="1"/>
          </p:nvSpPr>
          <p:spPr>
            <a:xfrm>
              <a:off x="363619"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45" name="Action Button: Custom 44">
              <a:hlinkClick r:id="" action="ppaction://hlinkshowjump?jump=previousslide" highlightClick="1"/>
            </p:cNvPr>
            <p:cNvSpPr/>
            <p:nvPr userDrawn="1"/>
          </p:nvSpPr>
          <p:spPr>
            <a:xfrm>
              <a:off x="363619" y="367993"/>
              <a:ext cx="377609" cy="266561"/>
            </a:xfrm>
            <a:prstGeom prst="actionButtonBlank">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F2F2F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b="0" dirty="0">
                  <a:solidFill>
                    <a:srgbClr val="7F7F7F"/>
                  </a:solidFill>
                </a:rPr>
                <a:t>&lt;</a:t>
              </a:r>
            </a:p>
          </p:txBody>
        </p:sp>
      </p:grpSp>
      <p:grpSp>
        <p:nvGrpSpPr>
          <p:cNvPr id="46" name="Group 45"/>
          <p:cNvGrpSpPr/>
          <p:nvPr/>
        </p:nvGrpSpPr>
        <p:grpSpPr>
          <a:xfrm>
            <a:off x="1452509" y="313918"/>
            <a:ext cx="464750" cy="374712"/>
            <a:chOff x="987651" y="313918"/>
            <a:chExt cx="377609" cy="374712"/>
          </a:xfrm>
        </p:grpSpPr>
        <p:sp>
          <p:nvSpPr>
            <p:cNvPr id="47" name="Oval 46"/>
            <p:cNvSpPr>
              <a:spLocks/>
            </p:cNvSpPr>
            <p:nvPr userDrawn="1"/>
          </p:nvSpPr>
          <p:spPr>
            <a:xfrm>
              <a:off x="987651"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48" name="Action Button: Custom 47">
              <a:hlinkClick r:id="" action="ppaction://hlinkshowjump?jump=nextslide" highlightClick="1"/>
            </p:cNvPr>
            <p:cNvSpPr/>
            <p:nvPr userDrawn="1"/>
          </p:nvSpPr>
          <p:spPr>
            <a:xfrm>
              <a:off x="987651" y="367993"/>
              <a:ext cx="377609" cy="266561"/>
            </a:xfrm>
            <a:prstGeom prst="actionButtonBlank">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dirty="0">
                  <a:solidFill>
                    <a:srgbClr val="7F7F7F"/>
                  </a:solidFill>
                </a:rPr>
                <a:t>&gt;</a:t>
              </a:r>
            </a:p>
          </p:txBody>
        </p:sp>
      </p:grpSp>
      <p:grpSp>
        <p:nvGrpSpPr>
          <p:cNvPr id="49" name="Group 48"/>
          <p:cNvGrpSpPr/>
          <p:nvPr/>
        </p:nvGrpSpPr>
        <p:grpSpPr>
          <a:xfrm>
            <a:off x="861168" y="313918"/>
            <a:ext cx="464750" cy="374712"/>
            <a:chOff x="668924" y="925966"/>
            <a:chExt cx="377609" cy="374712"/>
          </a:xfrm>
        </p:grpSpPr>
        <p:sp>
          <p:nvSpPr>
            <p:cNvPr id="50" name="Action Button: Return 49">
              <a:hlinkClick r:id="" action="ppaction://hlinkshowjump?jump=lastslideviewed" highlightClick="1"/>
            </p:cNvPr>
            <p:cNvSpPr/>
            <p:nvPr userDrawn="1"/>
          </p:nvSpPr>
          <p:spPr>
            <a:xfrm>
              <a:off x="695615" y="957006"/>
              <a:ext cx="324228" cy="312632"/>
            </a:xfrm>
            <a:prstGeom prst="actionButtonReturn">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51" name="Oval 50"/>
            <p:cNvSpPr>
              <a:spLocks/>
            </p:cNvSpPr>
            <p:nvPr userDrawn="1"/>
          </p:nvSpPr>
          <p:spPr>
            <a:xfrm>
              <a:off x="668924" y="925966"/>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sp>
        <p:nvSpPr>
          <p:cNvPr id="52" name="Rectangle 51">
            <a:hlinkClick r:id="rId15" action="ppaction://hlinksldjump"/>
          </p:cNvPr>
          <p:cNvSpPr/>
          <p:nvPr/>
        </p:nvSpPr>
        <p:spPr>
          <a:xfrm>
            <a:off x="279676" y="4914612"/>
            <a:ext cx="1531969" cy="34627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Capacity and Capability</a:t>
            </a:r>
          </a:p>
        </p:txBody>
      </p:sp>
      <p:cxnSp>
        <p:nvCxnSpPr>
          <p:cNvPr id="53" name="Straight Connector 52"/>
          <p:cNvCxnSpPr/>
          <p:nvPr/>
        </p:nvCxnSpPr>
        <p:spPr>
          <a:xfrm>
            <a:off x="346865" y="4793486"/>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sp>
        <p:nvSpPr>
          <p:cNvPr id="58" name="Rectangle 57">
            <a:hlinkClick r:id="rId16" action="ppaction://hlinksldjump"/>
          </p:cNvPr>
          <p:cNvSpPr/>
          <p:nvPr/>
        </p:nvSpPr>
        <p:spPr>
          <a:xfrm>
            <a:off x="279676" y="5505318"/>
            <a:ext cx="1531969" cy="346270"/>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GB" sz="1200" dirty="0">
                <a:solidFill>
                  <a:srgbClr val="7F7F7F"/>
                </a:solidFill>
              </a:rPr>
              <a:t>Getting Started</a:t>
            </a:r>
          </a:p>
        </p:txBody>
      </p:sp>
      <p:cxnSp>
        <p:nvCxnSpPr>
          <p:cNvPr id="59" name="Straight Connector 58"/>
          <p:cNvCxnSpPr/>
          <p:nvPr/>
        </p:nvCxnSpPr>
        <p:spPr>
          <a:xfrm>
            <a:off x="346865" y="5384192"/>
            <a:ext cx="1315810" cy="0"/>
          </a:xfrm>
          <a:prstGeom prst="line">
            <a:avLst/>
          </a:prstGeom>
          <a:ln w="9525" cap="rnd">
            <a:solidFill>
              <a:schemeClr val="accent5"/>
            </a:solidFill>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533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004F-A89D-BB58-379A-BBE28A26D3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3855AC-94D0-F58E-3CFE-376AF1A7D4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DB8ABD-42B4-546F-AEEF-E464AEA5DF13}"/>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5" name="Footer Placeholder 4">
            <a:extLst>
              <a:ext uri="{FF2B5EF4-FFF2-40B4-BE49-F238E27FC236}">
                <a16:creationId xmlns:a16="http://schemas.microsoft.com/office/drawing/2014/main" id="{87C986CB-559D-1188-B894-E0DA0E264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99EDE-21FB-57B9-0305-1B39A2A3F2C5}"/>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203862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52513319"/>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7" name="PanelGray"/>
          <p:cNvSpPr/>
          <p:nvPr/>
        </p:nvSpPr>
        <p:spPr bwMode="white">
          <a:xfrm>
            <a:off x="1" y="-1309"/>
            <a:ext cx="2264554"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9" name="Title 4"/>
          <p:cNvSpPr>
            <a:spLocks noGrp="1"/>
          </p:cNvSpPr>
          <p:nvPr>
            <p:ph type="title" hasCustomPrompt="1"/>
          </p:nvPr>
        </p:nvSpPr>
        <p:spPr>
          <a:xfrm>
            <a:off x="2504234" y="925967"/>
            <a:ext cx="3640123"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Action Button: Home 5">
            <a:hlinkClick r:id="" action="ppaction://hlinkshowjump?jump=firstslide" highlightClick="1"/>
          </p:cNvPr>
          <p:cNvSpPr/>
          <p:nvPr/>
        </p:nvSpPr>
        <p:spPr>
          <a:xfrm>
            <a:off x="356839" y="6255834"/>
            <a:ext cx="452911" cy="303090"/>
          </a:xfrm>
          <a:prstGeom prst="actionButtonHome">
            <a:avLst/>
          </a:prstGeom>
          <a:solidFill>
            <a:srgbClr val="F2F2F2"/>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8" name="Oval 17"/>
          <p:cNvSpPr>
            <a:spLocks/>
          </p:cNvSpPr>
          <p:nvPr/>
        </p:nvSpPr>
        <p:spPr>
          <a:xfrm>
            <a:off x="350920" y="6220023"/>
            <a:ext cx="464750"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2" name="Action Button: Custom 18">
            <a:hlinkClick r:id="rId6" action="ppaction://hlinksldjump" highlightClick="1"/>
          </p:cNvPr>
          <p:cNvSpPr/>
          <p:nvPr/>
        </p:nvSpPr>
        <p:spPr>
          <a:xfrm>
            <a:off x="957603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963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Interventions</a:t>
            </a:r>
          </a:p>
        </p:txBody>
      </p:sp>
      <p:sp>
        <p:nvSpPr>
          <p:cNvPr id="24" name="Rectangle 23"/>
          <p:cNvSpPr/>
          <p:nvPr/>
        </p:nvSpPr>
        <p:spPr>
          <a:xfrm>
            <a:off x="2264556" y="423746"/>
            <a:ext cx="9927445" cy="210808"/>
          </a:xfrm>
          <a:prstGeom prst="rect">
            <a:avLst/>
          </a:prstGeom>
          <a:solidFill>
            <a:srgbClr val="AE2573"/>
          </a:solidFill>
          <a:ln w="9525" cap="rnd" cmpd="sng" algn="ctr">
            <a:solidFill>
              <a:srgbClr val="AE25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0" name="Action Button: Custom 18">
            <a:hlinkClick r:id="rId7" action="ppaction://hlinksldjump" highlightClick="1"/>
          </p:cNvPr>
          <p:cNvSpPr/>
          <p:nvPr/>
        </p:nvSpPr>
        <p:spPr>
          <a:xfrm>
            <a:off x="470171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A9C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Infrastructure</a:t>
            </a:r>
          </a:p>
        </p:txBody>
      </p:sp>
      <p:sp>
        <p:nvSpPr>
          <p:cNvPr id="19" name="Action Button: Custom 18">
            <a:hlinkClick r:id="rId8" action="ppaction://hlinksldjump" highlightClick="1"/>
          </p:cNvPr>
          <p:cNvSpPr/>
          <p:nvPr/>
        </p:nvSpPr>
        <p:spPr>
          <a:xfrm>
            <a:off x="226455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Introduction</a:t>
            </a:r>
          </a:p>
        </p:txBody>
      </p:sp>
      <p:sp>
        <p:nvSpPr>
          <p:cNvPr id="21" name="Action Button: Custom 18">
            <a:hlinkClick r:id="rId9" action="ppaction://hlinksldjump" highlightClick="1"/>
          </p:cNvPr>
          <p:cNvSpPr/>
          <p:nvPr/>
        </p:nvSpPr>
        <p:spPr>
          <a:xfrm>
            <a:off x="7138877"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AE25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Intelligence</a:t>
            </a:r>
          </a:p>
        </p:txBody>
      </p:sp>
      <p:sp>
        <p:nvSpPr>
          <p:cNvPr id="25" name="Action Button: Custom 24">
            <a:hlinkClick r:id="rId10" action="ppaction://hlinksldjump" highlightClick="1"/>
          </p:cNvPr>
          <p:cNvSpPr/>
          <p:nvPr/>
        </p:nvSpPr>
        <p:spPr>
          <a:xfrm>
            <a:off x="1049936" y="6266985"/>
            <a:ext cx="1008753" cy="303090"/>
          </a:xfrm>
          <a:prstGeom prst="actionButtonBlank">
            <a:avLst/>
          </a:prstGeom>
          <a:noFill/>
          <a:ln w="9525"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dirty="0">
                <a:solidFill>
                  <a:srgbClr val="7F7F7F"/>
                </a:solidFill>
              </a:rPr>
              <a:t>Contents</a:t>
            </a:r>
          </a:p>
        </p:txBody>
      </p:sp>
      <p:grpSp>
        <p:nvGrpSpPr>
          <p:cNvPr id="41" name="Group 40"/>
          <p:cNvGrpSpPr/>
          <p:nvPr/>
        </p:nvGrpSpPr>
        <p:grpSpPr>
          <a:xfrm>
            <a:off x="269828" y="313918"/>
            <a:ext cx="464750" cy="374712"/>
            <a:chOff x="363619" y="313918"/>
            <a:chExt cx="377609" cy="374712"/>
          </a:xfrm>
        </p:grpSpPr>
        <p:sp>
          <p:nvSpPr>
            <p:cNvPr id="42" name="Oval 41"/>
            <p:cNvSpPr>
              <a:spLocks/>
            </p:cNvSpPr>
            <p:nvPr userDrawn="1"/>
          </p:nvSpPr>
          <p:spPr>
            <a:xfrm>
              <a:off x="363619"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43" name="Action Button: Custom 42">
              <a:hlinkClick r:id="" action="ppaction://hlinkshowjump?jump=previousslide" highlightClick="1"/>
            </p:cNvPr>
            <p:cNvSpPr/>
            <p:nvPr userDrawn="1"/>
          </p:nvSpPr>
          <p:spPr>
            <a:xfrm>
              <a:off x="363619" y="367993"/>
              <a:ext cx="377609" cy="266561"/>
            </a:xfrm>
            <a:prstGeom prst="actionButtonBlank">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F2F2F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b="0" dirty="0">
                  <a:solidFill>
                    <a:srgbClr val="7F7F7F"/>
                  </a:solidFill>
                </a:rPr>
                <a:t>&lt;</a:t>
              </a:r>
            </a:p>
          </p:txBody>
        </p:sp>
      </p:grpSp>
      <p:grpSp>
        <p:nvGrpSpPr>
          <p:cNvPr id="44" name="Group 43"/>
          <p:cNvGrpSpPr/>
          <p:nvPr/>
        </p:nvGrpSpPr>
        <p:grpSpPr>
          <a:xfrm>
            <a:off x="1452509" y="313918"/>
            <a:ext cx="464750" cy="374712"/>
            <a:chOff x="987651" y="313918"/>
            <a:chExt cx="377609" cy="374712"/>
          </a:xfrm>
        </p:grpSpPr>
        <p:sp>
          <p:nvSpPr>
            <p:cNvPr id="45" name="Oval 44"/>
            <p:cNvSpPr>
              <a:spLocks/>
            </p:cNvSpPr>
            <p:nvPr userDrawn="1"/>
          </p:nvSpPr>
          <p:spPr>
            <a:xfrm>
              <a:off x="987651"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46" name="Action Button: Custom 45">
              <a:hlinkClick r:id="" action="ppaction://hlinkshowjump?jump=nextslide" highlightClick="1"/>
            </p:cNvPr>
            <p:cNvSpPr/>
            <p:nvPr userDrawn="1"/>
          </p:nvSpPr>
          <p:spPr>
            <a:xfrm>
              <a:off x="987651" y="367993"/>
              <a:ext cx="377609" cy="266561"/>
            </a:xfrm>
            <a:prstGeom prst="actionButtonBlank">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dirty="0">
                  <a:solidFill>
                    <a:srgbClr val="7F7F7F"/>
                  </a:solidFill>
                </a:rPr>
                <a:t>&gt;</a:t>
              </a:r>
            </a:p>
          </p:txBody>
        </p:sp>
      </p:grpSp>
      <p:grpSp>
        <p:nvGrpSpPr>
          <p:cNvPr id="47" name="Group 46"/>
          <p:cNvGrpSpPr/>
          <p:nvPr/>
        </p:nvGrpSpPr>
        <p:grpSpPr>
          <a:xfrm>
            <a:off x="861168" y="313918"/>
            <a:ext cx="464750" cy="374712"/>
            <a:chOff x="668924" y="925966"/>
            <a:chExt cx="377609" cy="374712"/>
          </a:xfrm>
        </p:grpSpPr>
        <p:sp>
          <p:nvSpPr>
            <p:cNvPr id="48" name="Action Button: Return 47">
              <a:hlinkClick r:id="" action="ppaction://hlinkshowjump?jump=lastslideviewed" highlightClick="1"/>
            </p:cNvPr>
            <p:cNvSpPr/>
            <p:nvPr userDrawn="1"/>
          </p:nvSpPr>
          <p:spPr>
            <a:xfrm>
              <a:off x="695615" y="957006"/>
              <a:ext cx="324228" cy="312632"/>
            </a:xfrm>
            <a:prstGeom prst="actionButtonReturn">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49" name="Oval 48"/>
            <p:cNvSpPr>
              <a:spLocks/>
            </p:cNvSpPr>
            <p:nvPr userDrawn="1"/>
          </p:nvSpPr>
          <p:spPr>
            <a:xfrm>
              <a:off x="668924" y="925966"/>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spTree>
    <p:extLst>
      <p:ext uri="{BB962C8B-B14F-4D97-AF65-F5344CB8AC3E}">
        <p14:creationId xmlns:p14="http://schemas.microsoft.com/office/powerpoint/2010/main" val="395480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D. Gray slice heading">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74029722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21" name="Action Button: Custom 18">
            <a:hlinkClick r:id="rId6" action="ppaction://hlinksldjump" highlightClick="1"/>
          </p:cNvPr>
          <p:cNvSpPr/>
          <p:nvPr/>
        </p:nvSpPr>
        <p:spPr>
          <a:xfrm>
            <a:off x="7138877"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AE25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Intelligence</a:t>
            </a:r>
          </a:p>
        </p:txBody>
      </p:sp>
      <p:sp>
        <p:nvSpPr>
          <p:cNvPr id="7" name="PanelGray"/>
          <p:cNvSpPr/>
          <p:nvPr/>
        </p:nvSpPr>
        <p:spPr bwMode="white">
          <a:xfrm>
            <a:off x="1" y="-1309"/>
            <a:ext cx="2264554"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9" name="Title 4"/>
          <p:cNvSpPr>
            <a:spLocks noGrp="1"/>
          </p:cNvSpPr>
          <p:nvPr>
            <p:ph type="title" hasCustomPrompt="1"/>
          </p:nvPr>
        </p:nvSpPr>
        <p:spPr>
          <a:xfrm>
            <a:off x="2504234" y="925967"/>
            <a:ext cx="3640123" cy="664797"/>
          </a:xfrm>
        </p:spPr>
        <p:txBody>
          <a:bodyPr anchor="t">
            <a:noAutofit/>
          </a:bodyPr>
          <a:lstStyle>
            <a:lvl1pPr>
              <a:defRPr sz="2400">
                <a:solidFill>
                  <a:schemeClr val="tx2"/>
                </a:solidFill>
                <a:latin typeface="Trebuchet MS" panose="020B0603020202020204" pitchFamily="34" charset="0"/>
                <a:sym typeface="Trebuchet MS" panose="020B0603020202020204" pitchFamily="34" charset="0"/>
              </a:defRPr>
            </a:lvl1pPr>
          </a:lstStyle>
          <a:p>
            <a:r>
              <a:rPr lang="en-US" dirty="0"/>
              <a:t>Click to add title</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 name="Action Button: Home 5">
            <a:hlinkClick r:id="" action="ppaction://hlinkshowjump?jump=firstslide" highlightClick="1"/>
          </p:cNvPr>
          <p:cNvSpPr/>
          <p:nvPr/>
        </p:nvSpPr>
        <p:spPr>
          <a:xfrm>
            <a:off x="356839" y="6255834"/>
            <a:ext cx="452911" cy="303090"/>
          </a:xfrm>
          <a:prstGeom prst="actionButtonHome">
            <a:avLst/>
          </a:prstGeom>
          <a:solidFill>
            <a:srgbClr val="F2F2F2"/>
          </a:solidFill>
          <a:ln w="9525" cap="rnd"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18" name="Oval 17"/>
          <p:cNvSpPr>
            <a:spLocks/>
          </p:cNvSpPr>
          <p:nvPr/>
        </p:nvSpPr>
        <p:spPr>
          <a:xfrm>
            <a:off x="350920" y="6220023"/>
            <a:ext cx="464750"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4" name="Rectangle 23"/>
          <p:cNvSpPr/>
          <p:nvPr/>
        </p:nvSpPr>
        <p:spPr>
          <a:xfrm>
            <a:off x="2264556" y="423746"/>
            <a:ext cx="9927445" cy="210808"/>
          </a:xfrm>
          <a:prstGeom prst="rect">
            <a:avLst/>
          </a:prstGeom>
          <a:solidFill>
            <a:srgbClr val="009639"/>
          </a:solidFill>
          <a:ln w="9525" cap="rnd" cmpd="sng" algn="ctr">
            <a:solidFill>
              <a:srgbClr val="00963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0" name="Action Button: Custom 18">
            <a:hlinkClick r:id="rId7" action="ppaction://hlinksldjump" highlightClick="1"/>
          </p:cNvPr>
          <p:cNvSpPr/>
          <p:nvPr/>
        </p:nvSpPr>
        <p:spPr>
          <a:xfrm>
            <a:off x="470171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A9C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Infrastructure</a:t>
            </a:r>
          </a:p>
        </p:txBody>
      </p:sp>
      <p:sp>
        <p:nvSpPr>
          <p:cNvPr id="19" name="Action Button: Custom 18">
            <a:hlinkClick r:id="rId8" action="ppaction://hlinksldjump" highlightClick="1"/>
          </p:cNvPr>
          <p:cNvSpPr/>
          <p:nvPr/>
        </p:nvSpPr>
        <p:spPr>
          <a:xfrm>
            <a:off x="226455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72CE"/>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Introduction</a:t>
            </a:r>
          </a:p>
        </p:txBody>
      </p:sp>
      <p:sp>
        <p:nvSpPr>
          <p:cNvPr id="22" name="Action Button: Custom 18">
            <a:hlinkClick r:id="rId9" action="ppaction://hlinksldjump" highlightClick="1"/>
          </p:cNvPr>
          <p:cNvSpPr/>
          <p:nvPr/>
        </p:nvSpPr>
        <p:spPr>
          <a:xfrm>
            <a:off x="9576036" y="0"/>
            <a:ext cx="2615964" cy="423746"/>
          </a:xfrm>
          <a:custGeom>
            <a:avLst/>
            <a:gdLst>
              <a:gd name="connsiteX0" fmla="*/ 0 w 1783430"/>
              <a:gd name="connsiteY0" fmla="*/ 0 h 523042"/>
              <a:gd name="connsiteX1" fmla="*/ 1783430 w 1783430"/>
              <a:gd name="connsiteY1" fmla="*/ 0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22303 h 523042"/>
              <a:gd name="connsiteX2" fmla="*/ 1783430 w 1783430"/>
              <a:gd name="connsiteY2" fmla="*/ 523042 h 523042"/>
              <a:gd name="connsiteX3" fmla="*/ 0 w 1783430"/>
              <a:gd name="connsiteY3" fmla="*/ 523042 h 523042"/>
              <a:gd name="connsiteX4" fmla="*/ 0 w 1783430"/>
              <a:gd name="connsiteY4" fmla="*/ 0 h 523042"/>
              <a:gd name="connsiteX0" fmla="*/ 0 w 1783430"/>
              <a:gd name="connsiteY0" fmla="*/ 0 h 523042"/>
              <a:gd name="connsiteX1" fmla="*/ 1471196 w 1783430"/>
              <a:gd name="connsiteY1" fmla="*/ 1 h 523042"/>
              <a:gd name="connsiteX2" fmla="*/ 1783430 w 1783430"/>
              <a:gd name="connsiteY2" fmla="*/ 523042 h 523042"/>
              <a:gd name="connsiteX3" fmla="*/ 0 w 1783430"/>
              <a:gd name="connsiteY3" fmla="*/ 523042 h 523042"/>
              <a:gd name="connsiteX4" fmla="*/ 0 w 1783430"/>
              <a:gd name="connsiteY4" fmla="*/ 0 h 52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430" h="523042">
                <a:moveTo>
                  <a:pt x="0" y="0"/>
                </a:moveTo>
                <a:lnTo>
                  <a:pt x="1471196" y="1"/>
                </a:lnTo>
                <a:lnTo>
                  <a:pt x="1783430" y="523042"/>
                </a:lnTo>
                <a:lnTo>
                  <a:pt x="0" y="523042"/>
                </a:lnTo>
                <a:lnTo>
                  <a:pt x="0" y="0"/>
                </a:lnTo>
                <a:close/>
              </a:path>
            </a:pathLst>
          </a:custGeom>
          <a:solidFill>
            <a:srgbClr val="009639"/>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Aft>
                <a:spcPts val="1000"/>
              </a:spcAft>
            </a:pPr>
            <a:r>
              <a:rPr lang="en-US" sz="1200" dirty="0">
                <a:solidFill>
                  <a:schemeClr val="bg1"/>
                </a:solidFill>
              </a:rPr>
              <a:t>Interventions</a:t>
            </a:r>
          </a:p>
        </p:txBody>
      </p:sp>
      <p:sp>
        <p:nvSpPr>
          <p:cNvPr id="25" name="Action Button: Custom 24">
            <a:hlinkClick r:id="rId10" action="ppaction://hlinksldjump" highlightClick="1"/>
          </p:cNvPr>
          <p:cNvSpPr/>
          <p:nvPr/>
        </p:nvSpPr>
        <p:spPr>
          <a:xfrm>
            <a:off x="1049936" y="6266985"/>
            <a:ext cx="1008753" cy="303090"/>
          </a:xfrm>
          <a:prstGeom prst="actionButtonBlank">
            <a:avLst/>
          </a:prstGeom>
          <a:noFill/>
          <a:ln w="9525"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1200" dirty="0">
                <a:solidFill>
                  <a:srgbClr val="7F7F7F"/>
                </a:solidFill>
              </a:rPr>
              <a:t>Contents</a:t>
            </a:r>
          </a:p>
        </p:txBody>
      </p:sp>
      <p:grpSp>
        <p:nvGrpSpPr>
          <p:cNvPr id="26" name="Group 25"/>
          <p:cNvGrpSpPr/>
          <p:nvPr/>
        </p:nvGrpSpPr>
        <p:grpSpPr>
          <a:xfrm>
            <a:off x="269828" y="313918"/>
            <a:ext cx="464750" cy="374712"/>
            <a:chOff x="363619" y="313918"/>
            <a:chExt cx="377609" cy="374712"/>
          </a:xfrm>
        </p:grpSpPr>
        <p:sp>
          <p:nvSpPr>
            <p:cNvPr id="27" name="Oval 26"/>
            <p:cNvSpPr>
              <a:spLocks/>
            </p:cNvSpPr>
            <p:nvPr userDrawn="1"/>
          </p:nvSpPr>
          <p:spPr>
            <a:xfrm>
              <a:off x="363619"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28" name="Action Button: Custom 27">
              <a:hlinkClick r:id="" action="ppaction://hlinkshowjump?jump=previousslide" highlightClick="1"/>
            </p:cNvPr>
            <p:cNvSpPr/>
            <p:nvPr userDrawn="1"/>
          </p:nvSpPr>
          <p:spPr>
            <a:xfrm>
              <a:off x="363619" y="367993"/>
              <a:ext cx="377609" cy="266561"/>
            </a:xfrm>
            <a:prstGeom prst="actionButtonBlank">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cap="rnd" cmpd="sng" algn="ctr">
                  <a:solidFill>
                    <a:srgbClr val="F2F2F2"/>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b="0" dirty="0">
                  <a:solidFill>
                    <a:srgbClr val="7F7F7F"/>
                  </a:solidFill>
                </a:rPr>
                <a:t>&lt;</a:t>
              </a:r>
            </a:p>
          </p:txBody>
        </p:sp>
      </p:grpSp>
      <p:grpSp>
        <p:nvGrpSpPr>
          <p:cNvPr id="29" name="Group 28"/>
          <p:cNvGrpSpPr/>
          <p:nvPr/>
        </p:nvGrpSpPr>
        <p:grpSpPr>
          <a:xfrm>
            <a:off x="1452509" y="313918"/>
            <a:ext cx="464750" cy="374712"/>
            <a:chOff x="987651" y="313918"/>
            <a:chExt cx="377609" cy="374712"/>
          </a:xfrm>
        </p:grpSpPr>
        <p:sp>
          <p:nvSpPr>
            <p:cNvPr id="30" name="Oval 29"/>
            <p:cNvSpPr>
              <a:spLocks/>
            </p:cNvSpPr>
            <p:nvPr userDrawn="1"/>
          </p:nvSpPr>
          <p:spPr>
            <a:xfrm>
              <a:off x="987651" y="313918"/>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31" name="Action Button: Custom 30">
              <a:hlinkClick r:id="" action="ppaction://hlinkshowjump?jump=nextslide" highlightClick="1"/>
            </p:cNvPr>
            <p:cNvSpPr/>
            <p:nvPr userDrawn="1"/>
          </p:nvSpPr>
          <p:spPr>
            <a:xfrm>
              <a:off x="987651" y="367993"/>
              <a:ext cx="377609" cy="266561"/>
            </a:xfrm>
            <a:prstGeom prst="actionButtonBlank">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en-US" sz="3600" dirty="0">
                  <a:solidFill>
                    <a:srgbClr val="7F7F7F"/>
                  </a:solidFill>
                </a:rPr>
                <a:t>&gt;</a:t>
              </a:r>
            </a:p>
          </p:txBody>
        </p:sp>
      </p:grpSp>
      <p:grpSp>
        <p:nvGrpSpPr>
          <p:cNvPr id="32" name="Group 31"/>
          <p:cNvGrpSpPr/>
          <p:nvPr/>
        </p:nvGrpSpPr>
        <p:grpSpPr>
          <a:xfrm>
            <a:off x="861168" y="313918"/>
            <a:ext cx="464750" cy="374712"/>
            <a:chOff x="668924" y="925966"/>
            <a:chExt cx="377609" cy="374712"/>
          </a:xfrm>
        </p:grpSpPr>
        <p:sp>
          <p:nvSpPr>
            <p:cNvPr id="33" name="Action Button: Return 32">
              <a:hlinkClick r:id="" action="ppaction://hlinkshowjump?jump=lastslideviewed" highlightClick="1"/>
            </p:cNvPr>
            <p:cNvSpPr/>
            <p:nvPr userDrawn="1"/>
          </p:nvSpPr>
          <p:spPr>
            <a:xfrm>
              <a:off x="695615" y="957006"/>
              <a:ext cx="324228" cy="312632"/>
            </a:xfrm>
            <a:prstGeom prst="actionButtonReturn">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sp>
          <p:nvSpPr>
            <p:cNvPr id="34" name="Oval 33"/>
            <p:cNvSpPr>
              <a:spLocks/>
            </p:cNvSpPr>
            <p:nvPr userDrawn="1"/>
          </p:nvSpPr>
          <p:spPr>
            <a:xfrm>
              <a:off x="668924" y="925966"/>
              <a:ext cx="377609" cy="374712"/>
            </a:xfrm>
            <a:prstGeom prst="ellipse">
              <a:avLst/>
            </a:prstGeom>
            <a:noFill/>
            <a:ln w="10478" cap="rnd" cmpd="sng" algn="ctr">
              <a:solidFill>
                <a:srgbClr val="7F7F7F"/>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chemeClr val="bg1"/>
                </a:solidFill>
              </a:endParaRPr>
            </a:p>
          </p:txBody>
        </p:sp>
      </p:grpSp>
    </p:spTree>
    <p:extLst>
      <p:ext uri="{BB962C8B-B14F-4D97-AF65-F5344CB8AC3E}">
        <p14:creationId xmlns:p14="http://schemas.microsoft.com/office/powerpoint/2010/main" val="4065880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 Big statement green">
    <p:bg>
      <p:bgPr>
        <a:solidFill>
          <a:srgbClr val="0072CE"/>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9684592"/>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0"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7" name="Date Placeholder 4"/>
          <p:cNvSpPr>
            <a:spLocks noGrp="1"/>
          </p:cNvSpPr>
          <p:nvPr>
            <p:ph type="dt" sz="half" idx="10"/>
          </p:nvPr>
        </p:nvSpPr>
        <p:spPr>
          <a:xfrm>
            <a:off x="9738831" y="6405036"/>
            <a:ext cx="1271631" cy="153888"/>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a:p>
        </p:txBody>
      </p:sp>
      <p:sp>
        <p:nvSpPr>
          <p:cNvPr id="9"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11" name="Title 1"/>
          <p:cNvSpPr>
            <a:spLocks noGrp="1"/>
          </p:cNvSpPr>
          <p:nvPr>
            <p:ph type="title" hasCustomPrompt="1"/>
          </p:nvPr>
        </p:nvSpPr>
        <p:spPr>
          <a:xfrm>
            <a:off x="775384" y="3826333"/>
            <a:ext cx="10642708"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Arial" panose="020B0604020202020204" pitchFamily="34" charset="0"/>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724804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D. Big statement green">
    <p:bg>
      <p:bgPr>
        <a:solidFill>
          <a:srgbClr val="0072CE"/>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0"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endParaRPr>
          </a:p>
        </p:txBody>
      </p:sp>
      <p:sp>
        <p:nvSpPr>
          <p:cNvPr id="7" name="Date Placeholder 4"/>
          <p:cNvSpPr>
            <a:spLocks noGrp="1"/>
          </p:cNvSpPr>
          <p:nvPr>
            <p:ph type="dt" sz="half" idx="10"/>
          </p:nvPr>
        </p:nvSpPr>
        <p:spPr>
          <a:xfrm>
            <a:off x="9738831" y="6405036"/>
            <a:ext cx="1271631" cy="153888"/>
          </a:xfrm>
        </p:spPr>
        <p:txBody>
          <a:bodyPr/>
          <a:lstStyle>
            <a:lvl1pPr>
              <a:defRPr>
                <a:solidFill>
                  <a:schemeClr val="bg1"/>
                </a:solidFill>
                <a:latin typeface="Trebuchet MS" panose="020B0603020202020204" pitchFamily="34" charset="0"/>
                <a:sym typeface="Trebuchet MS" panose="020B0603020202020204" pitchFamily="34" charset="0"/>
              </a:defRPr>
            </a:lvl1pPr>
          </a:lstStyle>
          <a:p>
            <a:endParaRPr lang="en-US"/>
          </a:p>
        </p:txBody>
      </p:sp>
      <p:sp>
        <p:nvSpPr>
          <p:cNvPr id="9"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11" name="Title 1"/>
          <p:cNvSpPr>
            <a:spLocks noGrp="1"/>
          </p:cNvSpPr>
          <p:nvPr>
            <p:ph type="title" hasCustomPrompt="1"/>
          </p:nvPr>
        </p:nvSpPr>
        <p:spPr>
          <a:xfrm>
            <a:off x="775384" y="3826333"/>
            <a:ext cx="10642708" cy="1606550"/>
          </a:xfrm>
        </p:spPr>
        <p:txBody>
          <a:bodyPr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Trebuchet MS" panose="020B0603020202020204" pitchFamily="34" charset="0"/>
                <a:ea typeface="+mn-ea"/>
                <a:cs typeface="Calibri" panose="020F050202020403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3301124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D. Special gray">
    <p:bg>
      <p:bgPr>
        <a:solidFill>
          <a:srgbClr val="231F20"/>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9961928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5" name="Page"/>
          <p:cNvSpPr txBox="1"/>
          <p:nvPr/>
        </p:nvSpPr>
        <p:spPr bwMode="white">
          <a:xfrm>
            <a:off x="11019324" y="6404400"/>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Arial" panose="020B060402020202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Arial" panose="020B0604020202020204" pitchFamily="34" charset="0"/>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endParaRPr lang="en-US"/>
          </a:p>
        </p:txBody>
      </p:sp>
      <p:sp>
        <p:nvSpPr>
          <p:cNvPr id="11"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2" name="Title 1"/>
          <p:cNvSpPr>
            <a:spLocks noGrp="1"/>
          </p:cNvSpPr>
          <p:nvPr>
            <p:ph type="title" hasCustomPrompt="1"/>
          </p:nvPr>
        </p:nvSpPr>
        <p:spPr>
          <a:xfrm>
            <a:off x="775384" y="622801"/>
            <a:ext cx="10642708" cy="332399"/>
          </a:xfrm>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r>
              <a:rPr lang="en-US" dirty="0"/>
              <a:t>Click to add title</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262422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 Table of content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128798821"/>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9"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Arial" panose="020B060402020202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Arial" panose="020B0604020202020204" pitchFamily="34" charset="0"/>
              <a:ea typeface="+mn-ea"/>
              <a:cs typeface="Arial" panose="020B0604020202020204" pitchFamily="34" charset="0"/>
              <a:sym typeface="Trebuchet MS" panose="020B0603020202020204" pitchFamily="34" charset="0"/>
            </a:endParaRPr>
          </a:p>
        </p:txBody>
      </p:sp>
      <p:sp>
        <p:nvSpPr>
          <p:cNvPr id="15" name="Date Placeholder 4"/>
          <p:cNvSpPr>
            <a:spLocks noGrp="1"/>
          </p:cNvSpPr>
          <p:nvPr>
            <p:ph type="dt" sz="half" idx="10"/>
          </p:nvPr>
        </p:nvSpPr>
        <p:spPr>
          <a:xfrm>
            <a:off x="9738831" y="6405036"/>
            <a:ext cx="1271631" cy="153888"/>
          </a:xfrm>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endParaRPr lang="en-US"/>
          </a:p>
        </p:txBody>
      </p:sp>
      <p:sp>
        <p:nvSpPr>
          <p:cNvPr id="24"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20" name="TextBox 19"/>
          <p:cNvSpPr txBox="1"/>
          <p:nvPr/>
        </p:nvSpPr>
        <p:spPr>
          <a:xfrm>
            <a:off x="968569" y="2608908"/>
            <a:ext cx="2952422" cy="1384546"/>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400" dirty="0">
                <a:solidFill>
                  <a:schemeClr val="tx2"/>
                </a:solidFill>
                <a:latin typeface="Arial" panose="020B0604020202020204" pitchFamily="34" charset="0"/>
                <a:cs typeface="Arial" panose="020B0604020202020204" pitchFamily="34" charset="0"/>
                <a:sym typeface="Trebuchet MS" panose="020B0603020202020204" pitchFamily="34" charset="0"/>
              </a:rPr>
              <a:t>Table of Contents</a:t>
            </a:r>
          </a:p>
        </p:txBody>
      </p:sp>
      <p:sp>
        <p:nvSpPr>
          <p:cNvPr id="1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1199243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005EB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856461067"/>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90" y="1590"/>
                        <a:ext cx="1586" cy="1587"/>
                      </a:xfrm>
                      <a:prstGeom prst="rect">
                        <a:avLst/>
                      </a:prstGeom>
                    </p:spPr>
                  </p:pic>
                </p:oleObj>
              </mc:Fallback>
            </mc:AlternateContent>
          </a:graphicData>
        </a:graphic>
      </p:graphicFrame>
      <p:sp>
        <p:nvSpPr>
          <p:cNvPr id="11"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Arial" panose="020B060402020202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Arial" panose="020B0604020202020204" pitchFamily="34" charset="0"/>
              <a:sym typeface="Trebuchet MS" panose="020B0603020202020204" pitchFamily="34" charset="0"/>
            </a:endParaRPr>
          </a:p>
        </p:txBody>
      </p:sp>
      <p:sp>
        <p:nvSpPr>
          <p:cNvPr id="6" name="Date Placeholder 4"/>
          <p:cNvSpPr>
            <a:spLocks noGrp="1"/>
          </p:cNvSpPr>
          <p:nvPr>
            <p:ph type="dt" sz="half" idx="10"/>
          </p:nvPr>
        </p:nvSpPr>
        <p:spPr>
          <a:xfrm>
            <a:off x="9738831" y="6405036"/>
            <a:ext cx="1271631" cy="153888"/>
          </a:xfrm>
        </p:spPr>
        <p:txBody>
          <a:bodyPr/>
          <a:lstStyle>
            <a:lvl1pPr>
              <a:defRPr>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endParaRPr lang="en-US" dirty="0"/>
          </a:p>
        </p:txBody>
      </p:sp>
      <p:sp>
        <p:nvSpPr>
          <p:cNvPr id="9"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8"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2508418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834174"/>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90" y="1590"/>
                        <a:ext cx="1586" cy="1587"/>
                      </a:xfrm>
                      <a:prstGeom prst="rect">
                        <a:avLst/>
                      </a:prstGeom>
                    </p:spPr>
                  </p:pic>
                </p:oleObj>
              </mc:Fallback>
            </mc:AlternateContent>
          </a:graphicData>
        </a:graphic>
      </p:graphicFrame>
      <p:grpSp>
        <p:nvGrpSpPr>
          <p:cNvPr id="52" name="A4Grid"/>
          <p:cNvGrpSpPr/>
          <p:nvPr/>
        </p:nvGrpSpPr>
        <p:grpSpPr>
          <a:xfrm>
            <a:off x="0" y="0"/>
            <a:ext cx="12192000" cy="6858000"/>
            <a:chOff x="0" y="0"/>
            <a:chExt cx="9906000" cy="6858000"/>
          </a:xfrm>
        </p:grpSpPr>
        <p:sp>
          <p:nvSpPr>
            <p:cNvPr id="53" name="Slide edges"/>
            <p:cNvSpPr>
              <a:spLocks noChangeAspect="1"/>
            </p:cNvSpPr>
            <p:nvPr/>
          </p:nvSpPr>
          <p:spPr bwMode="auto">
            <a:xfrm>
              <a:off x="0" y="0"/>
              <a:ext cx="9905999"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pPr>
              <a:endParaRPr kumimoji="0" lang="en-US" sz="1200" b="0" i="0" u="none" strike="noStrike" cap="none" spc="0" normalizeH="0" baseline="0" noProof="0">
                <a:ln>
                  <a:noFill/>
                </a:ln>
                <a:effectLst/>
                <a:uLnTx/>
                <a:uFillTx/>
                <a:latin typeface="Trebuchet MS" panose="020B0603020202020204" pitchFamily="34" charset="0"/>
                <a:cs typeface="Calibri" panose="020F0502020204030204" pitchFamily="34" charset="0"/>
                <a:sym typeface="Trebuchet MS" panose="020B0603020202020204" pitchFamily="34" charset="0"/>
              </a:endParaRPr>
            </a:p>
          </p:txBody>
        </p:sp>
        <p:sp>
          <p:nvSpPr>
            <p:cNvPr id="54" name="No-fly zone"/>
            <p:cNvSpPr/>
            <p:nvPr userDrawn="1"/>
          </p:nvSpPr>
          <p:spPr>
            <a:xfrm>
              <a:off x="0" y="0"/>
              <a:ext cx="9906000" cy="6858000"/>
            </a:xfrm>
            <a:custGeom>
              <a:avLst/>
              <a:gdLst>
                <a:gd name="connsiteX0" fmla="*/ 629400 w 9906000"/>
                <a:gd name="connsiteY0" fmla="*/ 622800 h 6858000"/>
                <a:gd name="connsiteX1" fmla="*/ 629400 w 9906000"/>
                <a:gd name="connsiteY1" fmla="*/ 6156000 h 6858000"/>
                <a:gd name="connsiteX2" fmla="*/ 9276600 w 9906000"/>
                <a:gd name="connsiteY2" fmla="*/ 6156000 h 6858000"/>
                <a:gd name="connsiteX3" fmla="*/ 9276600 w 9906000"/>
                <a:gd name="connsiteY3" fmla="*/ 622800 h 6858000"/>
                <a:gd name="connsiteX4" fmla="*/ 0 w 9906000"/>
                <a:gd name="connsiteY4" fmla="*/ 0 h 6858000"/>
                <a:gd name="connsiteX5" fmla="*/ 629400 w 9906000"/>
                <a:gd name="connsiteY5" fmla="*/ 0 h 6858000"/>
                <a:gd name="connsiteX6" fmla="*/ 629400 w 9906000"/>
                <a:gd name="connsiteY6" fmla="*/ 0 h 6858000"/>
                <a:gd name="connsiteX7" fmla="*/ 9276600 w 9906000"/>
                <a:gd name="connsiteY7" fmla="*/ 0 h 6858000"/>
                <a:gd name="connsiteX8" fmla="*/ 9906000 w 9906000"/>
                <a:gd name="connsiteY8" fmla="*/ 0 h 6858000"/>
                <a:gd name="connsiteX9" fmla="*/ 9906000 w 9906000"/>
                <a:gd name="connsiteY9" fmla="*/ 622800 h 6858000"/>
                <a:gd name="connsiteX10" fmla="*/ 9906000 w 9906000"/>
                <a:gd name="connsiteY10" fmla="*/ 6156000 h 6858000"/>
                <a:gd name="connsiteX11" fmla="*/ 9906000 w 9906000"/>
                <a:gd name="connsiteY11" fmla="*/ 6858000 h 6858000"/>
                <a:gd name="connsiteX12" fmla="*/ 9276600 w 9906000"/>
                <a:gd name="connsiteY12" fmla="*/ 6858000 h 6858000"/>
                <a:gd name="connsiteX13" fmla="*/ 629400 w 9906000"/>
                <a:gd name="connsiteY13" fmla="*/ 6858000 h 6858000"/>
                <a:gd name="connsiteX14" fmla="*/ 0 w 9906000"/>
                <a:gd name="connsiteY14" fmla="*/ 6858000 h 6858000"/>
                <a:gd name="connsiteX15" fmla="*/ 0 w 99060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0" h="6858000">
                  <a:moveTo>
                    <a:pt x="629400" y="622800"/>
                  </a:moveTo>
                  <a:lnTo>
                    <a:pt x="629400" y="6156000"/>
                  </a:lnTo>
                  <a:lnTo>
                    <a:pt x="9276600" y="6156000"/>
                  </a:lnTo>
                  <a:lnTo>
                    <a:pt x="9276600" y="622800"/>
                  </a:lnTo>
                  <a:close/>
                  <a:moveTo>
                    <a:pt x="0" y="0"/>
                  </a:moveTo>
                  <a:lnTo>
                    <a:pt x="629400" y="0"/>
                  </a:lnTo>
                  <a:lnTo>
                    <a:pt x="629400" y="0"/>
                  </a:lnTo>
                  <a:lnTo>
                    <a:pt x="9276600" y="0"/>
                  </a:lnTo>
                  <a:lnTo>
                    <a:pt x="9906000" y="0"/>
                  </a:lnTo>
                  <a:lnTo>
                    <a:pt x="9906000" y="622800"/>
                  </a:lnTo>
                  <a:lnTo>
                    <a:pt x="9906000" y="6156000"/>
                  </a:lnTo>
                  <a:lnTo>
                    <a:pt x="9906000" y="6858000"/>
                  </a:lnTo>
                  <a:lnTo>
                    <a:pt x="9276600" y="6858000"/>
                  </a:lnTo>
                  <a:lnTo>
                    <a:pt x="629400" y="6858000"/>
                  </a:lnTo>
                  <a:lnTo>
                    <a:pt x="0" y="6858000"/>
                  </a:lnTo>
                  <a:lnTo>
                    <a:pt x="0" y="6858000"/>
                  </a:lnTo>
                  <a:close/>
                </a:path>
              </a:pathLst>
            </a:custGeom>
            <a:solidFill>
              <a:srgbClr val="FFEFEF">
                <a:alpha val="40000"/>
              </a:srgbClr>
            </a:solidFill>
            <a:ln>
              <a:noFill/>
            </a:ln>
          </p:spPr>
          <p:txBody>
            <a:bodyPr vert="horz" wrap="square" lIns="91440" tIns="45720" rIns="91440" bIns="45720" numCol="1" anchor="t" anchorCtr="0" compatLnSpc="1">
              <a:prstTxWarp prst="textNoShape">
                <a:avLst/>
              </a:prstTxWarp>
            </a:bodyPr>
            <a:lstStyle/>
            <a:p>
              <a:pPr lvl="0"/>
              <a:endParaRPr lang="en-US" sz="1200" dirty="0">
                <a:solidFill>
                  <a:schemeClr val="tx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57" name="Footnote measure"/>
            <p:cNvSpPr>
              <a:spLocks noChangeArrowheads="1"/>
            </p:cNvSpPr>
            <p:nvPr/>
          </p:nvSpPr>
          <p:spPr bwMode="auto">
            <a:xfrm>
              <a:off x="629400" y="6156016"/>
              <a:ext cx="8647200" cy="378303"/>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58" name="Whitespace measure"/>
            <p:cNvSpPr>
              <a:spLocks noChangeArrowheads="1"/>
            </p:cNvSpPr>
            <p:nvPr/>
          </p:nvSpPr>
          <p:spPr bwMode="auto">
            <a:xfrm>
              <a:off x="629400" y="1496705"/>
              <a:ext cx="86472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grpSp>
          <p:nvGrpSpPr>
            <p:cNvPr id="59" name="Gutter space"/>
            <p:cNvGrpSpPr/>
            <p:nvPr userDrawn="1"/>
          </p:nvGrpSpPr>
          <p:grpSpPr>
            <a:xfrm>
              <a:off x="1140950" y="623086"/>
              <a:ext cx="7624100" cy="5532930"/>
              <a:chOff x="1140950" y="623086"/>
              <a:chExt cx="7624100" cy="5532930"/>
            </a:xfrm>
          </p:grpSpPr>
          <p:sp>
            <p:nvSpPr>
              <p:cNvPr id="89" name="Gutter 11"/>
              <p:cNvSpPr>
                <a:spLocks noChangeArrowheads="1"/>
              </p:cNvSpPr>
              <p:nvPr/>
            </p:nvSpPr>
            <p:spPr bwMode="auto">
              <a:xfrm>
                <a:off x="85364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0" name="Gutter 10"/>
              <p:cNvSpPr>
                <a:spLocks noChangeArrowheads="1"/>
              </p:cNvSpPr>
              <p:nvPr/>
            </p:nvSpPr>
            <p:spPr bwMode="auto">
              <a:xfrm>
                <a:off x="77969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1" name="Gutter 9"/>
              <p:cNvSpPr>
                <a:spLocks noChangeArrowheads="1"/>
              </p:cNvSpPr>
              <p:nvPr/>
            </p:nvSpPr>
            <p:spPr bwMode="auto">
              <a:xfrm>
                <a:off x="70573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2" name="Gutter 8"/>
              <p:cNvSpPr>
                <a:spLocks noChangeArrowheads="1"/>
              </p:cNvSpPr>
              <p:nvPr/>
            </p:nvSpPr>
            <p:spPr bwMode="auto">
              <a:xfrm>
                <a:off x="63178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3" name="Gutter 7"/>
              <p:cNvSpPr>
                <a:spLocks noChangeArrowheads="1"/>
              </p:cNvSpPr>
              <p:nvPr/>
            </p:nvSpPr>
            <p:spPr bwMode="auto">
              <a:xfrm>
                <a:off x="55782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4" name="Gutter 6"/>
              <p:cNvSpPr>
                <a:spLocks noChangeArrowheads="1"/>
              </p:cNvSpPr>
              <p:nvPr/>
            </p:nvSpPr>
            <p:spPr bwMode="auto">
              <a:xfrm>
                <a:off x="48387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5" name="Gutter 5"/>
              <p:cNvSpPr>
                <a:spLocks noChangeArrowheads="1"/>
              </p:cNvSpPr>
              <p:nvPr/>
            </p:nvSpPr>
            <p:spPr bwMode="auto">
              <a:xfrm>
                <a:off x="40991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6" name="Gutter 4"/>
              <p:cNvSpPr>
                <a:spLocks noChangeArrowheads="1"/>
              </p:cNvSpPr>
              <p:nvPr/>
            </p:nvSpPr>
            <p:spPr bwMode="auto">
              <a:xfrm>
                <a:off x="33596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7" name="Gutter 3"/>
              <p:cNvSpPr>
                <a:spLocks noChangeArrowheads="1"/>
              </p:cNvSpPr>
              <p:nvPr/>
            </p:nvSpPr>
            <p:spPr bwMode="auto">
              <a:xfrm>
                <a:off x="26200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98" name="Gutter 2"/>
              <p:cNvSpPr>
                <a:spLocks noChangeArrowheads="1"/>
              </p:cNvSpPr>
              <p:nvPr/>
            </p:nvSpPr>
            <p:spPr bwMode="auto">
              <a:xfrm>
                <a:off x="188050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99" name="Gutter 1"/>
              <p:cNvSpPr>
                <a:spLocks noChangeArrowheads="1"/>
              </p:cNvSpPr>
              <p:nvPr/>
            </p:nvSpPr>
            <p:spPr bwMode="auto">
              <a:xfrm>
                <a:off x="1140950" y="623086"/>
                <a:ext cx="228600" cy="5532930"/>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grpSp>
        <p:grpSp>
          <p:nvGrpSpPr>
            <p:cNvPr id="60" name="Baselines/Anchors"/>
            <p:cNvGrpSpPr>
              <a:grpSpLocks noChangeAspect="1"/>
            </p:cNvGrpSpPr>
            <p:nvPr userDrawn="1"/>
          </p:nvGrpSpPr>
          <p:grpSpPr>
            <a:xfrm>
              <a:off x="0" y="623086"/>
              <a:ext cx="9906000" cy="5532931"/>
              <a:chOff x="0" y="623086"/>
              <a:chExt cx="9906000" cy="5532931"/>
            </a:xfrm>
          </p:grpSpPr>
          <p:sp>
            <p:nvSpPr>
              <p:cNvPr id="69" name="Line 20"/>
              <p:cNvSpPr>
                <a:spLocks noChangeShapeType="1"/>
              </p:cNvSpPr>
              <p:nvPr/>
            </p:nvSpPr>
            <p:spPr bwMode="auto">
              <a:xfrm>
                <a:off x="975" y="615601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0" name="Line 19"/>
              <p:cNvSpPr>
                <a:spLocks noChangeShapeType="1"/>
              </p:cNvSpPr>
              <p:nvPr/>
            </p:nvSpPr>
            <p:spPr bwMode="auto">
              <a:xfrm>
                <a:off x="975" y="586481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1" name="Line 18"/>
              <p:cNvSpPr>
                <a:spLocks noChangeShapeType="1"/>
              </p:cNvSpPr>
              <p:nvPr/>
            </p:nvSpPr>
            <p:spPr bwMode="auto">
              <a:xfrm>
                <a:off x="975" y="557360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2" name="Line 17"/>
              <p:cNvSpPr>
                <a:spLocks noChangeShapeType="1"/>
              </p:cNvSpPr>
              <p:nvPr/>
            </p:nvSpPr>
            <p:spPr bwMode="auto">
              <a:xfrm>
                <a:off x="975" y="528239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3" name="Line 16"/>
              <p:cNvSpPr>
                <a:spLocks noChangeShapeType="1"/>
              </p:cNvSpPr>
              <p:nvPr/>
            </p:nvSpPr>
            <p:spPr bwMode="auto">
              <a:xfrm>
                <a:off x="975" y="499119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4" name="Line 15"/>
              <p:cNvSpPr>
                <a:spLocks noChangeShapeType="1"/>
              </p:cNvSpPr>
              <p:nvPr/>
            </p:nvSpPr>
            <p:spPr bwMode="auto">
              <a:xfrm>
                <a:off x="975" y="469998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5" name="Line 14"/>
              <p:cNvSpPr>
                <a:spLocks noChangeShapeType="1"/>
              </p:cNvSpPr>
              <p:nvPr/>
            </p:nvSpPr>
            <p:spPr bwMode="auto">
              <a:xfrm>
                <a:off x="975" y="440877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76" name="Line 13"/>
              <p:cNvSpPr>
                <a:spLocks noChangeShapeType="1"/>
              </p:cNvSpPr>
              <p:nvPr/>
            </p:nvSpPr>
            <p:spPr bwMode="auto">
              <a:xfrm>
                <a:off x="975" y="411757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7" name="Line 12"/>
              <p:cNvSpPr>
                <a:spLocks noChangeShapeType="1"/>
              </p:cNvSpPr>
              <p:nvPr/>
            </p:nvSpPr>
            <p:spPr bwMode="auto">
              <a:xfrm>
                <a:off x="975" y="382636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8" name="Line 11"/>
              <p:cNvSpPr>
                <a:spLocks noChangeShapeType="1"/>
              </p:cNvSpPr>
              <p:nvPr/>
            </p:nvSpPr>
            <p:spPr bwMode="auto">
              <a:xfrm>
                <a:off x="975" y="3535156"/>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79" name="Line 10"/>
              <p:cNvSpPr>
                <a:spLocks noChangeShapeType="1"/>
              </p:cNvSpPr>
              <p:nvPr/>
            </p:nvSpPr>
            <p:spPr bwMode="auto">
              <a:xfrm>
                <a:off x="975" y="3243949"/>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0" name="Line 9"/>
              <p:cNvSpPr>
                <a:spLocks noChangeShapeType="1"/>
              </p:cNvSpPr>
              <p:nvPr/>
            </p:nvSpPr>
            <p:spPr bwMode="auto">
              <a:xfrm>
                <a:off x="975" y="2952742"/>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1" name="Line 8"/>
              <p:cNvSpPr>
                <a:spLocks noChangeShapeType="1"/>
              </p:cNvSpPr>
              <p:nvPr/>
            </p:nvSpPr>
            <p:spPr bwMode="auto">
              <a:xfrm>
                <a:off x="975" y="2661535"/>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2" name="Line 7"/>
              <p:cNvSpPr>
                <a:spLocks noChangeShapeType="1"/>
              </p:cNvSpPr>
              <p:nvPr/>
            </p:nvSpPr>
            <p:spPr bwMode="auto">
              <a:xfrm>
                <a:off x="975" y="2370328"/>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3" name="Line 6"/>
              <p:cNvSpPr>
                <a:spLocks noChangeShapeType="1"/>
              </p:cNvSpPr>
              <p:nvPr/>
            </p:nvSpPr>
            <p:spPr bwMode="auto">
              <a:xfrm>
                <a:off x="975" y="2079121"/>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84" name="Line 5"/>
              <p:cNvSpPr>
                <a:spLocks noChangeShapeType="1"/>
              </p:cNvSpPr>
              <p:nvPr/>
            </p:nvSpPr>
            <p:spPr bwMode="auto">
              <a:xfrm>
                <a:off x="975" y="1787914"/>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85" name="Line 4"/>
              <p:cNvSpPr>
                <a:spLocks noChangeShapeType="1"/>
              </p:cNvSpPr>
              <p:nvPr/>
            </p:nvSpPr>
            <p:spPr bwMode="auto">
              <a:xfrm>
                <a:off x="975" y="1496707"/>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86" name="Line 3"/>
              <p:cNvSpPr>
                <a:spLocks noChangeShapeType="1"/>
              </p:cNvSpPr>
              <p:nvPr/>
            </p:nvSpPr>
            <p:spPr bwMode="auto">
              <a:xfrm>
                <a:off x="975" y="1205500"/>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87" name="Line 2"/>
              <p:cNvSpPr>
                <a:spLocks noChangeShapeType="1"/>
              </p:cNvSpPr>
              <p:nvPr/>
            </p:nvSpPr>
            <p:spPr bwMode="auto">
              <a:xfrm>
                <a:off x="975" y="914293"/>
                <a:ext cx="9905025"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88" name="Line 1"/>
              <p:cNvSpPr>
                <a:spLocks noChangeShapeType="1"/>
              </p:cNvSpPr>
              <p:nvPr/>
            </p:nvSpPr>
            <p:spPr bwMode="auto">
              <a:xfrm>
                <a:off x="0" y="623086"/>
                <a:ext cx="99060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grpSp>
        <p:grpSp>
          <p:nvGrpSpPr>
            <p:cNvPr id="61" name="Five column measure"/>
            <p:cNvGrpSpPr/>
            <p:nvPr userDrawn="1"/>
          </p:nvGrpSpPr>
          <p:grpSpPr>
            <a:xfrm>
              <a:off x="629400" y="5977077"/>
              <a:ext cx="8647200" cy="66674"/>
              <a:chOff x="629400" y="5977077"/>
              <a:chExt cx="8647200" cy="66674"/>
            </a:xfrm>
          </p:grpSpPr>
          <p:sp>
            <p:nvSpPr>
              <p:cNvPr id="64" name="Column 5"/>
              <p:cNvSpPr>
                <a:spLocks/>
              </p:cNvSpPr>
              <p:nvPr/>
            </p:nvSpPr>
            <p:spPr bwMode="auto">
              <a:xfrm>
                <a:off x="77466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65" name="Column 4"/>
              <p:cNvSpPr>
                <a:spLocks/>
              </p:cNvSpPr>
              <p:nvPr/>
            </p:nvSpPr>
            <p:spPr bwMode="auto">
              <a:xfrm>
                <a:off x="5967300" y="5977077"/>
                <a:ext cx="1530000" cy="66674"/>
              </a:xfrm>
              <a:custGeom>
                <a:avLst/>
                <a:gdLst>
                  <a:gd name="T0" fmla="*/ 0 w 1104"/>
                  <a:gd name="T1" fmla="*/ 0 h 42"/>
                  <a:gd name="T2" fmla="*/ 0 w 1104"/>
                  <a:gd name="T3" fmla="*/ 42 h 42"/>
                  <a:gd name="T4" fmla="*/ 1104 w 1104"/>
                  <a:gd name="T5" fmla="*/ 42 h 42"/>
                  <a:gd name="T6" fmla="*/ 1104 w 1104"/>
                  <a:gd name="T7" fmla="*/ 0 h 42"/>
                  <a:gd name="T8" fmla="*/ 0 w 1104"/>
                  <a:gd name="T9" fmla="*/ 0 h 42"/>
                  <a:gd name="T10" fmla="*/ 0 w 1104"/>
                  <a:gd name="T11" fmla="*/ 0 h 42"/>
                </a:gdLst>
                <a:ahLst/>
                <a:cxnLst>
                  <a:cxn ang="0">
                    <a:pos x="T0" y="T1"/>
                  </a:cxn>
                  <a:cxn ang="0">
                    <a:pos x="T2" y="T3"/>
                  </a:cxn>
                  <a:cxn ang="0">
                    <a:pos x="T4" y="T5"/>
                  </a:cxn>
                  <a:cxn ang="0">
                    <a:pos x="T6" y="T7"/>
                  </a:cxn>
                  <a:cxn ang="0">
                    <a:pos x="T8" y="T9"/>
                  </a:cxn>
                  <a:cxn ang="0">
                    <a:pos x="T10" y="T11"/>
                  </a:cxn>
                </a:cxnLst>
                <a:rect l="0" t="0" r="r" b="b"/>
                <a:pathLst>
                  <a:path w="1104" h="42">
                    <a:moveTo>
                      <a:pt x="0" y="0"/>
                    </a:moveTo>
                    <a:lnTo>
                      <a:pt x="0" y="42"/>
                    </a:lnTo>
                    <a:lnTo>
                      <a:pt x="1104" y="42"/>
                    </a:lnTo>
                    <a:lnTo>
                      <a:pt x="1104"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dirty="0">
                  <a:latin typeface="Trebuchet MS" panose="020B0603020202020204" pitchFamily="34" charset="0"/>
                  <a:cs typeface="Calibri" panose="020F0502020204030204" pitchFamily="34" charset="0"/>
                  <a:sym typeface="Trebuchet MS" panose="020B0603020202020204" pitchFamily="34" charset="0"/>
                </a:endParaRPr>
              </a:p>
            </p:txBody>
          </p:sp>
          <p:sp>
            <p:nvSpPr>
              <p:cNvPr id="66" name="Column 3"/>
              <p:cNvSpPr>
                <a:spLocks/>
              </p:cNvSpPr>
              <p:nvPr/>
            </p:nvSpPr>
            <p:spPr bwMode="auto">
              <a:xfrm>
                <a:off x="4188000" y="5977077"/>
                <a:ext cx="1530000" cy="66674"/>
              </a:xfrm>
              <a:custGeom>
                <a:avLst/>
                <a:gdLst>
                  <a:gd name="T0" fmla="*/ 0 w 1102"/>
                  <a:gd name="T1" fmla="*/ 0 h 42"/>
                  <a:gd name="T2" fmla="*/ 0 w 1102"/>
                  <a:gd name="T3" fmla="*/ 42 h 42"/>
                  <a:gd name="T4" fmla="*/ 1102 w 1102"/>
                  <a:gd name="T5" fmla="*/ 42 h 42"/>
                  <a:gd name="T6" fmla="*/ 1102 w 1102"/>
                  <a:gd name="T7" fmla="*/ 0 h 42"/>
                  <a:gd name="T8" fmla="*/ 0 w 1102"/>
                  <a:gd name="T9" fmla="*/ 0 h 42"/>
                  <a:gd name="T10" fmla="*/ 0 w 1102"/>
                  <a:gd name="T11" fmla="*/ 0 h 42"/>
                </a:gdLst>
                <a:ahLst/>
                <a:cxnLst>
                  <a:cxn ang="0">
                    <a:pos x="T0" y="T1"/>
                  </a:cxn>
                  <a:cxn ang="0">
                    <a:pos x="T2" y="T3"/>
                  </a:cxn>
                  <a:cxn ang="0">
                    <a:pos x="T4" y="T5"/>
                  </a:cxn>
                  <a:cxn ang="0">
                    <a:pos x="T6" y="T7"/>
                  </a:cxn>
                  <a:cxn ang="0">
                    <a:pos x="T8" y="T9"/>
                  </a:cxn>
                  <a:cxn ang="0">
                    <a:pos x="T10" y="T11"/>
                  </a:cxn>
                </a:cxnLst>
                <a:rect l="0" t="0" r="r" b="b"/>
                <a:pathLst>
                  <a:path w="1102" h="42">
                    <a:moveTo>
                      <a:pt x="0" y="0"/>
                    </a:moveTo>
                    <a:lnTo>
                      <a:pt x="0" y="42"/>
                    </a:lnTo>
                    <a:lnTo>
                      <a:pt x="1102" y="42"/>
                    </a:lnTo>
                    <a:lnTo>
                      <a:pt x="1102"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67" name="Column 2"/>
              <p:cNvSpPr>
                <a:spLocks/>
              </p:cNvSpPr>
              <p:nvPr/>
            </p:nvSpPr>
            <p:spPr bwMode="auto">
              <a:xfrm>
                <a:off x="2408700" y="5977077"/>
                <a:ext cx="1530000" cy="66674"/>
              </a:xfrm>
              <a:custGeom>
                <a:avLst/>
                <a:gdLst>
                  <a:gd name="T0" fmla="*/ 0 w 1103"/>
                  <a:gd name="T1" fmla="*/ 0 h 42"/>
                  <a:gd name="T2" fmla="*/ 1103 w 1103"/>
                  <a:gd name="T3" fmla="*/ 0 h 42"/>
                  <a:gd name="T4" fmla="*/ 1103 w 1103"/>
                  <a:gd name="T5" fmla="*/ 42 h 42"/>
                  <a:gd name="T6" fmla="*/ 0 w 1103"/>
                  <a:gd name="T7" fmla="*/ 42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1103" y="0"/>
                    </a:lnTo>
                    <a:lnTo>
                      <a:pt x="1103" y="42"/>
                    </a:lnTo>
                    <a:lnTo>
                      <a:pt x="0" y="42"/>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sp>
            <p:nvSpPr>
              <p:cNvPr id="68" name="Column 1"/>
              <p:cNvSpPr>
                <a:spLocks/>
              </p:cNvSpPr>
              <p:nvPr/>
            </p:nvSpPr>
            <p:spPr bwMode="auto">
              <a:xfrm>
                <a:off x="629400" y="5977077"/>
                <a:ext cx="1530000" cy="66674"/>
              </a:xfrm>
              <a:custGeom>
                <a:avLst/>
                <a:gdLst>
                  <a:gd name="T0" fmla="*/ 0 w 1103"/>
                  <a:gd name="T1" fmla="*/ 0 h 42"/>
                  <a:gd name="T2" fmla="*/ 0 w 1103"/>
                  <a:gd name="T3" fmla="*/ 42 h 42"/>
                  <a:gd name="T4" fmla="*/ 1103 w 1103"/>
                  <a:gd name="T5" fmla="*/ 42 h 42"/>
                  <a:gd name="T6" fmla="*/ 1103 w 1103"/>
                  <a:gd name="T7" fmla="*/ 0 h 42"/>
                  <a:gd name="T8" fmla="*/ 0 w 1103"/>
                  <a:gd name="T9" fmla="*/ 0 h 42"/>
                  <a:gd name="T10" fmla="*/ 0 w 1103"/>
                  <a:gd name="T11" fmla="*/ 0 h 42"/>
                </a:gdLst>
                <a:ahLst/>
                <a:cxnLst>
                  <a:cxn ang="0">
                    <a:pos x="T0" y="T1"/>
                  </a:cxn>
                  <a:cxn ang="0">
                    <a:pos x="T2" y="T3"/>
                  </a:cxn>
                  <a:cxn ang="0">
                    <a:pos x="T4" y="T5"/>
                  </a:cxn>
                  <a:cxn ang="0">
                    <a:pos x="T6" y="T7"/>
                  </a:cxn>
                  <a:cxn ang="0">
                    <a:pos x="T8" y="T9"/>
                  </a:cxn>
                  <a:cxn ang="0">
                    <a:pos x="T10" y="T11"/>
                  </a:cxn>
                </a:cxnLst>
                <a:rect l="0" t="0" r="r" b="b"/>
                <a:pathLst>
                  <a:path w="1103" h="42">
                    <a:moveTo>
                      <a:pt x="0" y="0"/>
                    </a:moveTo>
                    <a:lnTo>
                      <a:pt x="0" y="42"/>
                    </a:lnTo>
                    <a:lnTo>
                      <a:pt x="1103" y="42"/>
                    </a:lnTo>
                    <a:lnTo>
                      <a:pt x="1103" y="0"/>
                    </a:lnTo>
                    <a:lnTo>
                      <a:pt x="0" y="0"/>
                    </a:lnTo>
                    <a:lnTo>
                      <a:pt x="0" y="0"/>
                    </a:lnTo>
                    <a:close/>
                  </a:path>
                </a:pathLst>
              </a:custGeom>
              <a:solidFill>
                <a:schemeClr val="accent5">
                  <a:alpha val="15000"/>
                </a:schemeClr>
              </a:solidFill>
              <a:ln>
                <a:noFill/>
              </a:ln>
            </p:spPr>
            <p:txBody>
              <a:bodyPr vert="horz" wrap="square" lIns="91440" tIns="45720" rIns="91440" bIns="45720" numCol="1" anchor="t" anchorCtr="0" compatLnSpc="1">
                <a:prstTxWarp prst="textNoShape">
                  <a:avLst/>
                </a:prstTxWarp>
              </a:bodyPr>
              <a:lstStyle/>
              <a:p>
                <a:endParaRPr lang="en-US" sz="1200">
                  <a:latin typeface="Trebuchet MS" panose="020B0603020202020204" pitchFamily="34" charset="0"/>
                  <a:cs typeface="Calibri" panose="020F0502020204030204" pitchFamily="34" charset="0"/>
                  <a:sym typeface="Trebuchet MS" panose="020B0603020202020204" pitchFamily="34" charset="0"/>
                </a:endParaRPr>
              </a:p>
            </p:txBody>
          </p:sp>
        </p:grpSp>
        <p:sp>
          <p:nvSpPr>
            <p:cNvPr id="62" name="Live space"/>
            <p:cNvSpPr>
              <a:spLocks/>
            </p:cNvSpPr>
            <p:nvPr userDrawn="1"/>
          </p:nvSpPr>
          <p:spPr>
            <a:xfrm>
              <a:off x="629400" y="2079120"/>
              <a:ext cx="8647200" cy="4078877"/>
            </a:xfrm>
            <a:prstGeom prst="rect">
              <a:avLst/>
            </a:pr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tx1"/>
                </a:solidFill>
                <a:latin typeface="Trebuchet MS" panose="020B0603020202020204" pitchFamily="34" charset="0"/>
                <a:cs typeface="Calibri" panose="020F0502020204030204" pitchFamily="34" charset="0"/>
                <a:sym typeface="Trebuchet MS" panose="020B0603020202020204" pitchFamily="34" charset="0"/>
              </a:endParaRPr>
            </a:p>
          </p:txBody>
        </p:sp>
        <p:sp>
          <p:nvSpPr>
            <p:cNvPr id="63" name="Footnote example"/>
            <p:cNvSpPr txBox="1">
              <a:spLocks noChangeAspect="1"/>
            </p:cNvSpPr>
            <p:nvPr userDrawn="1"/>
          </p:nvSpPr>
          <p:spPr>
            <a:xfrm>
              <a:off x="629398" y="6099033"/>
              <a:ext cx="7283401" cy="461665"/>
            </a:xfrm>
            <a:prstGeom prst="rect">
              <a:avLst/>
            </a:prstGeom>
            <a:noFill/>
          </p:spPr>
          <p:txBody>
            <a:bodyPr wrap="square" lIns="0" tIns="0" rIns="0" bIns="0" rtlCol="0" anchor="b">
              <a:spAutoFit/>
            </a:bodyPr>
            <a:lstStyle/>
            <a:p>
              <a:r>
                <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1. </a:t>
              </a:r>
              <a:r>
                <a:rPr lang="en-GB" sz="1000" dirty="0" err="1">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xxxx</a:t>
              </a:r>
              <a:r>
                <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  2. </a:t>
              </a:r>
              <a:r>
                <a:rPr lang="en-GB" sz="1000" dirty="0" err="1">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xxxx</a:t>
              </a:r>
              <a:r>
                <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  3. </a:t>
              </a:r>
              <a:r>
                <a:rPr lang="en-GB" sz="1000" dirty="0" err="1">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xxxx</a:t>
              </a:r>
              <a:endPar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a:p>
              <a:r>
                <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Note: List footnotes in numerical order. Footnote numbers are not bracketed. Use 10pt font. Do not put a period at the end of the note or the source</a:t>
              </a:r>
            </a:p>
            <a:p>
              <a:r>
                <a:rPr lang="en-GB" sz="10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schemeClr val="bg1">
                    <a:lumMod val="50000"/>
                  </a:schemeClr>
                </a:solidFill>
                <a:effectLst/>
                <a:uLnTx/>
                <a:uFillTx/>
                <a:latin typeface="Trebuchet MS" panose="020B0603020202020204" pitchFamily="34" charset="0"/>
                <a:ea typeface="+mn-ea"/>
                <a:cs typeface="Calibri" panose="020F0502020204030204" pitchFamily="34" charset="0"/>
                <a:sym typeface="Trebuchet MS" panose="020B0603020202020204" pitchFamily="34" charset="0"/>
              </a:endParaRP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Trebuchet MS" panose="020B0603020202020204" pitchFamily="34" charset="0"/>
                <a:sym typeface="Trebuchet MS" panose="020B0603020202020204" pitchFamily="34" charset="0"/>
              </a:defRPr>
            </a:lvl1pPr>
          </a:lstStyle>
          <a:p>
            <a:endParaRPr lang="en-US" dirty="0"/>
          </a:p>
        </p:txBody>
      </p:sp>
      <p:sp>
        <p:nvSpPr>
          <p:cNvPr id="56" name="Copyright" hidden="1"/>
          <p:cNvSpPr txBox="1"/>
          <p:nvPr/>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Copyright © 2017 by The Boston Consulting Group, Inc. All rights reserved.</a:t>
            </a:r>
          </a:p>
        </p:txBody>
      </p:sp>
      <p:sp>
        <p:nvSpPr>
          <p:cNvPr id="100" name="FooterSimple" hidden="1"/>
          <p:cNvSpPr txBox="1"/>
          <p:nvPr>
            <p:custDataLst>
              <p:tags r:id="rId2"/>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GB" sz="70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rPr>
              <a:t>Population Health Management Flatpack-Version 1.0-Final-Sent.pptx</a:t>
            </a:r>
            <a:endParaRPr lang="en-US" sz="700" dirty="0">
              <a:solidFill>
                <a:schemeClr val="bg1">
                  <a:lumMod val="50000"/>
                </a:schemeClr>
              </a:solidFill>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56399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1_Title Slide">
    <p:bg>
      <p:bgPr>
        <a:solidFill>
          <a:srgbClr val="005EB8"/>
        </a:solidFill>
        <a:effectLst/>
      </p:bgPr>
    </p:bg>
    <p:spTree>
      <p:nvGrpSpPr>
        <p:cNvPr id="1" name=""/>
        <p:cNvGrpSpPr/>
        <p:nvPr/>
      </p:nvGrpSpPr>
      <p:grpSpPr>
        <a:xfrm>
          <a:off x="0" y="0"/>
          <a:ext cx="0" cy="0"/>
          <a:chOff x="0" y="0"/>
          <a:chExt cx="0" cy="0"/>
        </a:xfrm>
      </p:grpSpPr>
      <p:sp>
        <p:nvSpPr>
          <p:cNvPr id="14" name="Rectangle 13"/>
          <p:cNvSpPr/>
          <p:nvPr/>
        </p:nvSpPr>
        <p:spPr>
          <a:xfrm>
            <a:off x="0" y="5279186"/>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813"/>
              </a:spcAft>
            </a:pPr>
            <a:endParaRPr lang="en-US" sz="975" dirty="0">
              <a:solidFill>
                <a:schemeClr val="bg1"/>
              </a:solidFill>
              <a:latin typeface="Arial" panose="020B0604020202020204" pitchFamily="34" charset="0"/>
              <a:cs typeface="Arial" panose="020B0604020202020204" pitchFamily="34" charset="0"/>
              <a:sym typeface="Trebuchet MS" panose="020B0603020202020204" pitchFamily="34" charset="0"/>
            </a:endParaRPr>
          </a:p>
        </p:txBody>
      </p:sp>
      <p:sp>
        <p:nvSpPr>
          <p:cNvPr id="21" name="Rectangle 20"/>
          <p:cNvSpPr/>
          <p:nvPr/>
        </p:nvSpPr>
        <p:spPr bwMode="black">
          <a:xfrm>
            <a:off x="1" y="0"/>
            <a:ext cx="12191999" cy="6858002"/>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1625" dirty="0">
              <a:solidFill>
                <a:prstClr val="white"/>
              </a:solidFill>
              <a:latin typeface="Arial" panose="020B0604020202020204" pitchFamily="34" charset="0"/>
              <a:cs typeface="Arial" panose="020B0604020202020204" pitchFamily="34" charset="0"/>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975" b="1" cap="all" baseline="0">
                <a:solidFill>
                  <a:schemeClr val="accent5"/>
                </a:solidFill>
                <a:latin typeface="Arial" panose="020B0604020202020204" pitchFamily="34" charset="0"/>
                <a:cs typeface="Arial" panose="020B0604020202020204" pitchFamily="34" charset="0"/>
                <a:sym typeface="Trebuchet MS" panose="020B0603020202020204" pitchFamily="34" charset="0"/>
              </a:defRPr>
            </a:lvl1pPr>
            <a:lvl2pPr algn="ctr">
              <a:buNone/>
              <a:defRPr/>
            </a:lvl2pPr>
            <a:lvl3pPr marL="0" indent="0" algn="ctr">
              <a:buNone/>
              <a:defRPr/>
            </a:lvl3pPr>
            <a:lvl4pPr marL="185730" indent="0" algn="ctr">
              <a:buNone/>
              <a:defRPr/>
            </a:lvl4pPr>
            <a:lvl5pPr marL="371459"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957600" y="5495709"/>
            <a:ext cx="6868800" cy="436195"/>
          </a:xfrm>
          <a:prstGeom prst="rect">
            <a:avLst/>
          </a:prstGeom>
        </p:spPr>
        <p:txBody>
          <a:bodyPr anchor="ctr"/>
          <a:lstStyle>
            <a:lvl1pPr marL="0" indent="0" algn="l">
              <a:lnSpc>
                <a:spcPct val="110000"/>
              </a:lnSpc>
              <a:buNone/>
              <a:defRPr sz="1300" baseline="0">
                <a:solidFill>
                  <a:schemeClr val="bg1"/>
                </a:solidFill>
                <a:latin typeface="Arial" panose="020B0604020202020204" pitchFamily="34" charset="0"/>
                <a:cs typeface="Arial" panose="020B0604020202020204" pitchFamily="34" charset="0"/>
                <a:sym typeface="Trebuchet MS" panose="020B0603020202020204" pitchFamily="34" charset="0"/>
              </a:defRPr>
            </a:lvl1pPr>
            <a:lvl2pPr marL="371459" indent="0" algn="ctr">
              <a:buNone/>
              <a:defRPr sz="1625"/>
            </a:lvl2pPr>
            <a:lvl3pPr marL="742918" indent="0" algn="ctr">
              <a:buNone/>
              <a:defRPr sz="1463"/>
            </a:lvl3pPr>
            <a:lvl4pPr marL="1114378" indent="0" algn="ctr">
              <a:buNone/>
              <a:defRPr sz="1300"/>
            </a:lvl4pPr>
            <a:lvl5pPr marL="1485838" indent="0" algn="ctr">
              <a:buNone/>
              <a:defRPr sz="1300"/>
            </a:lvl5pPr>
            <a:lvl6pPr marL="1857298" indent="0" algn="ctr">
              <a:buNone/>
              <a:defRPr sz="1300"/>
            </a:lvl6pPr>
            <a:lvl7pPr marL="2228757" indent="0" algn="ctr">
              <a:buNone/>
              <a:defRPr sz="1300"/>
            </a:lvl7pPr>
            <a:lvl8pPr marL="2600216" indent="0" algn="ctr">
              <a:buNone/>
              <a:defRPr sz="1300"/>
            </a:lvl8pPr>
            <a:lvl9pPr marL="2971675" indent="0" algn="ctr">
              <a:buNone/>
              <a:defRPr sz="1300"/>
            </a:lvl9pPr>
          </a:lstStyle>
          <a:p>
            <a:r>
              <a:rPr lang="en-US" dirty="0"/>
              <a:t>Subtitle in sentence case</a:t>
            </a:r>
          </a:p>
        </p:txBody>
      </p:sp>
      <p:sp>
        <p:nvSpPr>
          <p:cNvPr id="27" name="Title 1"/>
          <p:cNvSpPr>
            <a:spLocks noGrp="1"/>
          </p:cNvSpPr>
          <p:nvPr>
            <p:ph type="ctrTitle"/>
          </p:nvPr>
        </p:nvSpPr>
        <p:spPr bwMode="ltGray">
          <a:xfrm>
            <a:off x="957600" y="1581446"/>
            <a:ext cx="6868800" cy="3138423"/>
          </a:xfrm>
          <a:prstGeom prst="rect">
            <a:avLst/>
          </a:prstGeom>
        </p:spPr>
        <p:txBody>
          <a:bodyPr anchor="b">
            <a:normAutofit/>
          </a:bodyPr>
          <a:lstStyle>
            <a:lvl1pPr algn="l">
              <a:lnSpc>
                <a:spcPct val="93000"/>
              </a:lnSpc>
              <a:defRPr sz="4388" baseline="0">
                <a:solidFill>
                  <a:schemeClr val="bg1"/>
                </a:solidFill>
                <a:latin typeface="Arial" panose="020B0604020202020204" pitchFamily="34" charset="0"/>
                <a:cs typeface="Arial" panose="020B0604020202020204" pitchFamily="34" charset="0"/>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7858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9E2392B6-64AE-863A-7391-D7E88345A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0766" y="276174"/>
            <a:ext cx="2183932" cy="717112"/>
          </a:xfrm>
          <a:prstGeom prst="rect">
            <a:avLst/>
          </a:prstGeom>
        </p:spPr>
      </p:pic>
      <p:pic>
        <p:nvPicPr>
          <p:cNvPr id="11" name="Picture 10" descr="Icon&#10;&#10;Description automatically generated">
            <a:extLst>
              <a:ext uri="{FF2B5EF4-FFF2-40B4-BE49-F238E27FC236}">
                <a16:creationId xmlns:a16="http://schemas.microsoft.com/office/drawing/2014/main" id="{D7478D74-A052-0F57-89AC-7417FA5A1962}"/>
              </a:ext>
            </a:extLst>
          </p:cNvPr>
          <p:cNvPicPr>
            <a:picLocks noChangeAspect="1"/>
          </p:cNvPicPr>
          <p:nvPr userDrawn="1"/>
        </p:nvPicPr>
        <p:blipFill>
          <a:blip r:embed="rId4">
            <a:alphaModFix amt="40000"/>
            <a:extLst>
              <a:ext uri="{28A0092B-C50C-407E-A947-70E740481C1C}">
                <a14:useLocalDpi xmlns:a14="http://schemas.microsoft.com/office/drawing/2010/main" val="0"/>
              </a:ext>
            </a:extLst>
          </a:blip>
          <a:stretch>
            <a:fillRect/>
          </a:stretch>
        </p:blipFill>
        <p:spPr>
          <a:xfrm>
            <a:off x="267302" y="276174"/>
            <a:ext cx="733725" cy="687201"/>
          </a:xfrm>
          <a:prstGeom prst="rect">
            <a:avLst/>
          </a:prstGeom>
          <a:solidFill>
            <a:schemeClr val="bg1">
              <a:alpha val="60000"/>
            </a:schemeClr>
          </a:solidFill>
          <a:effectLst>
            <a:reflection endPos="0" dist="50800" dir="5400000" sy="-100000" algn="bl" rotWithShape="0"/>
          </a:effectLst>
        </p:spPr>
      </p:pic>
    </p:spTree>
    <p:extLst>
      <p:ext uri="{BB962C8B-B14F-4D97-AF65-F5344CB8AC3E}">
        <p14:creationId xmlns:p14="http://schemas.microsoft.com/office/powerpoint/2010/main" val="115654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0FBE-9750-C5A8-309E-38AF894694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41A3D9-8CE6-06FF-5DDA-B05312878D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898EDE3-E389-8086-1337-B0F6CC6A47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54E3614-3D0D-BFEA-DBFE-09E8015989B4}"/>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6" name="Footer Placeholder 5">
            <a:extLst>
              <a:ext uri="{FF2B5EF4-FFF2-40B4-BE49-F238E27FC236}">
                <a16:creationId xmlns:a16="http://schemas.microsoft.com/office/drawing/2014/main" id="{EAB8538C-0CFB-086F-D157-776F540A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3B4C1-F850-0269-205E-9B54F167CD61}"/>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161563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7363-FBCA-A73C-4094-D4F053CE312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091EE7-CEF7-8896-1F12-5BF4E2DC74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12D1932-8B2B-B964-22F1-C1A87C1728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D32258-D84E-C267-EFB7-4753F2594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EF94A8-75B5-0999-31CC-33B06D7423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9CCF23E-348B-2B3F-0E2A-11FC65875BED}"/>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8" name="Footer Placeholder 7">
            <a:extLst>
              <a:ext uri="{FF2B5EF4-FFF2-40B4-BE49-F238E27FC236}">
                <a16:creationId xmlns:a16="http://schemas.microsoft.com/office/drawing/2014/main" id="{9B4A7321-1DAE-C387-1AE4-E66BF00F75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FD9841-3E97-AED3-A3A8-DBB228FE1A2C}"/>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131272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B33A-DD86-5ABB-55DF-2DF2C6574CB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C50808F-F000-E97E-40DA-05B45624FA3E}"/>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4" name="Footer Placeholder 3">
            <a:extLst>
              <a:ext uri="{FF2B5EF4-FFF2-40B4-BE49-F238E27FC236}">
                <a16:creationId xmlns:a16="http://schemas.microsoft.com/office/drawing/2014/main" id="{FA08B54D-0ADB-89AF-FA8C-5CBA83583B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581476-E007-E03C-769F-2EE705C778B6}"/>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151329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97777-3D74-A378-2433-E02188C9BF9B}"/>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3" name="Footer Placeholder 2">
            <a:extLst>
              <a:ext uri="{FF2B5EF4-FFF2-40B4-BE49-F238E27FC236}">
                <a16:creationId xmlns:a16="http://schemas.microsoft.com/office/drawing/2014/main" id="{D09282AB-6E89-034B-2EB7-1F73A33AF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077E62-DD05-A64D-4198-94A110B82754}"/>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41265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49A0-C1E4-7CFC-3804-7A43451117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E976A3B-EAF6-6011-7770-BDD3849976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5BBCD9-540F-6B1A-44BC-121E2AC20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CFC349-A054-0123-9B22-0401ED5971C1}"/>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6" name="Footer Placeholder 5">
            <a:extLst>
              <a:ext uri="{FF2B5EF4-FFF2-40B4-BE49-F238E27FC236}">
                <a16:creationId xmlns:a16="http://schemas.microsoft.com/office/drawing/2014/main" id="{365DDDB6-02DE-EB67-45E3-BECAFCDB1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5EB11-2DF4-9946-9960-BEABC84BEE53}"/>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410760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03D3-EC8A-0C29-49CD-AAED2D1905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1B900A-5AF8-3873-B737-A7178AFFF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F5F5AA-45C3-673E-D646-703E35D38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3E62E9-2C19-9EF3-BABD-817A2C1F37A3}"/>
              </a:ext>
            </a:extLst>
          </p:cNvPr>
          <p:cNvSpPr>
            <a:spLocks noGrp="1"/>
          </p:cNvSpPr>
          <p:nvPr>
            <p:ph type="dt" sz="half" idx="10"/>
          </p:nvPr>
        </p:nvSpPr>
        <p:spPr/>
        <p:txBody>
          <a:bodyPr/>
          <a:lstStyle/>
          <a:p>
            <a:fld id="{FD0A910B-673F-CD47-A9DE-73A9AA104AB9}" type="datetimeFigureOut">
              <a:rPr lang="en-US" smtClean="0"/>
              <a:t>10/2/2024</a:t>
            </a:fld>
            <a:endParaRPr lang="en-US"/>
          </a:p>
        </p:txBody>
      </p:sp>
      <p:sp>
        <p:nvSpPr>
          <p:cNvPr id="6" name="Footer Placeholder 5">
            <a:extLst>
              <a:ext uri="{FF2B5EF4-FFF2-40B4-BE49-F238E27FC236}">
                <a16:creationId xmlns:a16="http://schemas.microsoft.com/office/drawing/2014/main" id="{9CF7E2BA-6E88-53C8-798D-1CD0956F5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AA333-B39E-20EF-B875-B916BE443E43}"/>
              </a:ext>
            </a:extLst>
          </p:cNvPr>
          <p:cNvSpPr>
            <a:spLocks noGrp="1"/>
          </p:cNvSpPr>
          <p:nvPr>
            <p:ph type="sldNum" sz="quarter" idx="12"/>
          </p:nvPr>
        </p:nvSpPr>
        <p:spPr/>
        <p:txBody>
          <a:bodyPr/>
          <a:lstStyle/>
          <a:p>
            <a:fld id="{7278DC42-E45D-4D4F-A0D5-77ED1E77B07B}" type="slidenum">
              <a:rPr lang="en-US" smtClean="0"/>
              <a:t>‹#›</a:t>
            </a:fld>
            <a:endParaRPr lang="en-US"/>
          </a:p>
        </p:txBody>
      </p:sp>
    </p:spTree>
    <p:extLst>
      <p:ext uri="{BB962C8B-B14F-4D97-AF65-F5344CB8AC3E}">
        <p14:creationId xmlns:p14="http://schemas.microsoft.com/office/powerpoint/2010/main" val="199723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ags" Target="../tags/tag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4.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EED96-7E44-57BF-DAFF-093465179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2AAFD5-4423-5F3E-CACB-E6BD721C1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C2383E-8555-1761-1926-B998CBD5CB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0A910B-673F-CD47-A9DE-73A9AA104AB9}" type="datetimeFigureOut">
              <a:rPr lang="en-US" smtClean="0"/>
              <a:t>10/2/2024</a:t>
            </a:fld>
            <a:endParaRPr lang="en-US"/>
          </a:p>
        </p:txBody>
      </p:sp>
      <p:sp>
        <p:nvSpPr>
          <p:cNvPr id="5" name="Footer Placeholder 4">
            <a:extLst>
              <a:ext uri="{FF2B5EF4-FFF2-40B4-BE49-F238E27FC236}">
                <a16:creationId xmlns:a16="http://schemas.microsoft.com/office/drawing/2014/main" id="{554E13AA-F118-C7FD-1223-07812A3FA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B1E727-7E9F-1AE8-467B-5344912D0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78DC42-E45D-4D4F-A0D5-77ED1E77B07B}" type="slidenum">
              <a:rPr lang="en-US" smtClean="0"/>
              <a:t>‹#›</a:t>
            </a:fld>
            <a:endParaRPr lang="en-US"/>
          </a:p>
        </p:txBody>
      </p:sp>
    </p:spTree>
    <p:extLst>
      <p:ext uri="{BB962C8B-B14F-4D97-AF65-F5344CB8AC3E}">
        <p14:creationId xmlns:p14="http://schemas.microsoft.com/office/powerpoint/2010/main" val="2436724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9"/>
            </p:custDataLst>
            <p:extLst>
              <p:ext uri="{D42A27DB-BD31-4B8C-83A1-F6EECF244321}">
                <p14:modId xmlns:p14="http://schemas.microsoft.com/office/powerpoint/2010/main" val="2687809675"/>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30" imgW="270" imgH="270" progId="TCLayout.ActiveDocument.1">
                  <p:embed/>
                </p:oleObj>
              </mc:Choice>
              <mc:Fallback>
                <p:oleObj name="think-cell Slide" r:id="rId30" imgW="270" imgH="270" progId="TCLayout.ActiveDocument.1">
                  <p:embed/>
                  <p:pic>
                    <p:nvPicPr>
                      <p:cNvPr id="2" name="Object 1" hidden="1"/>
                      <p:cNvPicPr/>
                      <p:nvPr/>
                    </p:nvPicPr>
                    <p:blipFill>
                      <a:blip r:embed="rId31"/>
                      <a:stretch>
                        <a:fillRect/>
                      </a:stretch>
                    </p:blipFill>
                    <p:spPr>
                      <a:xfrm>
                        <a:off x="1590" y="1590"/>
                        <a:ext cx="1586" cy="1587"/>
                      </a:xfrm>
                      <a:prstGeom prst="rect">
                        <a:avLst/>
                      </a:prstGeom>
                    </p:spPr>
                  </p:pic>
                </p:oleObj>
              </mc:Fallback>
            </mc:AlternateContent>
          </a:graphicData>
        </a:graphic>
      </p:graphicFrame>
      <p:sp>
        <p:nvSpPr>
          <p:cNvPr id="12" name="Page"/>
          <p:cNvSpPr txBox="1"/>
          <p:nvPr/>
        </p:nvSpPr>
        <p:spPr>
          <a:xfrm>
            <a:off x="11019324" y="6405036"/>
            <a:ext cx="381001"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Arial" panose="020B0604020202020204" pitchFamily="34" charset="0"/>
                <a:ea typeface="+mn-ea"/>
                <a:cs typeface="Arial" panose="020B0604020202020204" pitchFamily="34" charset="0"/>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Arial" panose="020B0604020202020204" pitchFamily="34" charset="0"/>
              <a:ea typeface="+mn-ea"/>
              <a:cs typeface="Arial" panose="020B0604020202020204" pitchFamily="34" charset="0"/>
              <a:sym typeface="Trebuchet MS" panose="020B0603020202020204" pitchFamily="34" charset="0"/>
            </a:endParaRPr>
          </a:p>
        </p:txBody>
      </p:sp>
      <p:sp>
        <p:nvSpPr>
          <p:cNvPr id="11" name="Date Placeholder 3"/>
          <p:cNvSpPr>
            <a:spLocks noGrp="1"/>
          </p:cNvSpPr>
          <p:nvPr>
            <p:ph type="dt" sz="half" idx="2"/>
          </p:nvPr>
        </p:nvSpPr>
        <p:spPr>
          <a:xfrm>
            <a:off x="9738831" y="6405036"/>
            <a:ext cx="1271631" cy="153888"/>
          </a:xfrm>
          <a:prstGeom prst="rect">
            <a:avLst/>
          </a:prstGeom>
        </p:spPr>
        <p:txBody>
          <a:bodyPr vert="horz" wrap="square" lIns="0" tIns="0" rIns="0" bIns="0" rtlCol="0" anchor="b">
            <a:spAutoFit/>
          </a:bodyPr>
          <a:lstStyle>
            <a:lvl1pPr algn="r">
              <a:defRPr sz="1000">
                <a:solidFill>
                  <a:schemeClr val="bg1">
                    <a:lumMod val="50000"/>
                  </a:schemeClr>
                </a:solidFill>
                <a:latin typeface="Arial" panose="020B0604020202020204" pitchFamily="34" charset="0"/>
                <a:cs typeface="Arial" panose="020B0604020202020204" pitchFamily="34" charset="0"/>
                <a:sym typeface="Trebuchet MS" panose="020B0603020202020204" pitchFamily="34" charset="0"/>
              </a:defRPr>
            </a:lvl1pPr>
          </a:lstStyle>
          <a:p>
            <a:endParaRPr lang="en-US" dirty="0"/>
          </a:p>
        </p:txBody>
      </p:sp>
      <p:sp>
        <p:nvSpPr>
          <p:cNvPr id="4" name="Text Placeholder 3"/>
          <p:cNvSpPr>
            <a:spLocks noGrp="1"/>
          </p:cNvSpPr>
          <p:nvPr>
            <p:ph type="body" idx="1"/>
          </p:nvPr>
        </p:nvSpPr>
        <p:spPr>
          <a:xfrm>
            <a:off x="775384" y="2080800"/>
            <a:ext cx="10642708" cy="3787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775384" y="622801"/>
            <a:ext cx="10642708" cy="332399"/>
          </a:xfrm>
          <a:prstGeom prst="rect">
            <a:avLst/>
          </a:prstGeom>
        </p:spPr>
        <p:txBody>
          <a:bodyPr vert="horz" wrap="square" lIns="0" tIns="0" rIns="0" bIns="0" rtlCol="0" anchor="t">
            <a:spAutoFit/>
          </a:bodyPr>
          <a:lstStyle/>
          <a:p>
            <a:r>
              <a:rPr lang="en-US" dirty="0"/>
              <a:t>Click to add title</a:t>
            </a:r>
          </a:p>
        </p:txBody>
      </p:sp>
    </p:spTree>
    <p:extLst>
      <p:ext uri="{BB962C8B-B14F-4D97-AF65-F5344CB8AC3E}">
        <p14:creationId xmlns:p14="http://schemas.microsoft.com/office/powerpoint/2010/main" val="2634025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chemeClr val="tx2"/>
          </a:solidFill>
          <a:latin typeface="Arial" panose="020B0604020202020204" pitchFamily="34" charset="0"/>
          <a:ea typeface="+mj-ea"/>
          <a:cs typeface="Arial" panose="020B0604020202020204" pitchFamily="34" charset="0"/>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Arial" panose="020B0604020202020204" pitchFamily="34" charset="0"/>
          <a:ea typeface="+mn-ea"/>
          <a:cs typeface="Arial" panose="020B0604020202020204" pitchFamily="34" charset="0"/>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Arial" panose="020B0604020202020204" pitchFamily="34" charset="0"/>
          <a:ea typeface="+mn-ea"/>
          <a:cs typeface="Arial" panose="020B0604020202020204" pitchFamily="34" charset="0"/>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Arial" panose="020B0604020202020204" pitchFamily="34" charset="0"/>
          <a:ea typeface="+mn-ea"/>
          <a:cs typeface="Arial" panose="020B0604020202020204" pitchFamily="34" charset="0"/>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Arial" panose="020B0604020202020204" pitchFamily="34" charset="0"/>
          <a:ea typeface="+mn-ea"/>
          <a:cs typeface="Arial" panose="020B0604020202020204" pitchFamily="34" charset="0"/>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0">
          <p15:clr>
            <a:srgbClr val="F26B43"/>
          </p15:clr>
        </p15:guide>
        <p15:guide id="2" pos="395">
          <p15:clr>
            <a:srgbClr val="F26B43"/>
          </p15:clr>
        </p15:guide>
        <p15:guide id="3" pos="5845">
          <p15:clr>
            <a:srgbClr val="F26B43"/>
          </p15:clr>
        </p15:guide>
        <p15:guide id="4" orient="horz" pos="38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bmcmedicine.biomedcentral.com/articles/10.1186/s12916-020-01644-4" TargetMode="External"/><Relationship Id="rId2" Type="http://schemas.openxmlformats.org/officeDocument/2006/relationships/hyperlink" Target="https://www.ncbi.nlm.nih.gov/pmc/articles/PMC3205807/" TargetMode="Externa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youtu.be/24P7cTQjsVM" TargetMode="External"/><Relationship Id="rId3" Type="http://schemas.openxmlformats.org/officeDocument/2006/relationships/hyperlink" Target="http://www.youtube.com/watch?v=5KrUL8tOaQs" TargetMode="External"/><Relationship Id="rId7" Type="http://schemas.openxmlformats.org/officeDocument/2006/relationships/hyperlink" Target="http://www.csp.org.uk/publications/10-things-you-need-know-about-your-back" TargetMode="External"/><Relationship Id="rId2" Type="http://schemas.openxmlformats.org/officeDocument/2006/relationships/hyperlink" Target="http://www.paintoolkit.org/" TargetMode="External"/><Relationship Id="rId1" Type="http://schemas.openxmlformats.org/officeDocument/2006/relationships/slideLayout" Target="../slideLayouts/slideLayout2.xml"/><Relationship Id="rId6" Type="http://schemas.openxmlformats.org/officeDocument/2006/relationships/hyperlink" Target="http://www.healthtalk.org/" TargetMode="External"/><Relationship Id="rId11" Type="http://schemas.openxmlformats.org/officeDocument/2006/relationships/hyperlink" Target="https://nhs.sharepoint.com/:w:/r/sites/msteams_3f7df3/_layouts/15/Doc.aspx?sourcedoc=%7BC41A2AA6-05DA-4218-A49C-DD80048FF57C%7D&amp;file=Opioids%20in%20Chronic%20Pain%20Practice%20Guide%20MOS%202024-25%20V1.0%20July%202024.docx&amp;wdLOR=c6F487041-4B64-47A8-82C6-19CA97F11386&amp;action=default&amp;mobileredirect=true" TargetMode="External"/><Relationship Id="rId5" Type="http://schemas.openxmlformats.org/officeDocument/2006/relationships/hyperlink" Target="http://www.tamethebeast.org/" TargetMode="External"/><Relationship Id="rId10" Type="http://schemas.openxmlformats.org/officeDocument/2006/relationships/hyperlink" Target="https://itunes.apple.com/gb/app/wellmind/id918138339?mt=8" TargetMode="External"/><Relationship Id="rId4" Type="http://schemas.openxmlformats.org/officeDocument/2006/relationships/hyperlink" Target="http://www.youtube.com/watch?v=MI1myFQPdCE" TargetMode="External"/><Relationship Id="rId9" Type="http://schemas.openxmlformats.org/officeDocument/2006/relationships/hyperlink" Target="http://www.nhs.uk/oneyou/active10/home#xfEeV0FM3W4Xo5gM.97"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629" y="410928"/>
            <a:ext cx="3535941" cy="116105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DD3008C-0CA8-D38E-F79F-C9FF12031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0539"/>
            <a:ext cx="12192000" cy="2557936"/>
          </a:xfrm>
          <a:prstGeom prst="rect">
            <a:avLst/>
          </a:prstGeom>
        </p:spPr>
      </p:pic>
      <p:pic>
        <p:nvPicPr>
          <p:cNvPr id="6" name="Picture 5" descr="Icon&#10;&#10;Description automatically generated">
            <a:extLst>
              <a:ext uri="{FF2B5EF4-FFF2-40B4-BE49-F238E27FC236}">
                <a16:creationId xmlns:a16="http://schemas.microsoft.com/office/drawing/2014/main" id="{D691873B-570B-CBB6-D38C-CC7FF0B3C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
        <p:nvSpPr>
          <p:cNvPr id="2" name="TextBox 1">
            <a:extLst>
              <a:ext uri="{FF2B5EF4-FFF2-40B4-BE49-F238E27FC236}">
                <a16:creationId xmlns:a16="http://schemas.microsoft.com/office/drawing/2014/main" id="{AED32EBF-0999-10A9-21D4-9F60CF927D7E}"/>
              </a:ext>
            </a:extLst>
          </p:cNvPr>
          <p:cNvSpPr txBox="1"/>
          <p:nvPr/>
        </p:nvSpPr>
        <p:spPr>
          <a:xfrm>
            <a:off x="711199" y="2355850"/>
            <a:ext cx="88780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72CE"/>
                </a:solidFill>
                <a:effectLst/>
                <a:uLnTx/>
                <a:uFillTx/>
                <a:latin typeface="Arial"/>
                <a:ea typeface="+mn-ea"/>
                <a:cs typeface="Calibri"/>
              </a:rPr>
              <a:t>Opioids (CROP)</a:t>
            </a:r>
            <a:endParaRPr kumimoji="0" lang="en-GB" sz="2800" b="0" i="0" u="none" strike="noStrike" kern="1200" cap="none" spc="0" normalizeH="0" baseline="0" noProof="0" dirty="0">
              <a:ln>
                <a:noFill/>
              </a:ln>
              <a:solidFill>
                <a:srgbClr val="000000"/>
              </a:solidFill>
              <a:effectLst/>
              <a:uLnTx/>
              <a:uFillTx/>
              <a:latin typeface="Arial"/>
              <a:ea typeface="+mn-ea"/>
              <a:cs typeface="Arial"/>
            </a:endParaRPr>
          </a:p>
        </p:txBody>
      </p:sp>
      <p:sp>
        <p:nvSpPr>
          <p:cNvPr id="3" name="TextBox 2">
            <a:extLst>
              <a:ext uri="{FF2B5EF4-FFF2-40B4-BE49-F238E27FC236}">
                <a16:creationId xmlns:a16="http://schemas.microsoft.com/office/drawing/2014/main" id="{90BB972C-2FF3-AFA5-A841-7C46ED507532}"/>
              </a:ext>
            </a:extLst>
          </p:cNvPr>
          <p:cNvSpPr txBox="1"/>
          <p:nvPr/>
        </p:nvSpPr>
        <p:spPr>
          <a:xfrm>
            <a:off x="711200" y="3238500"/>
            <a:ext cx="92120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Calibri"/>
              </a:rPr>
              <a:t>Chris Lawson – Portfolio Director Meds </a:t>
            </a:r>
            <a:r>
              <a:rPr kumimoji="0" lang="en-GB" sz="2400" b="0" i="0" u="none" strike="noStrike" kern="1200" cap="none" spc="0" normalizeH="0" baseline="0" noProof="0" dirty="0" err="1">
                <a:ln>
                  <a:noFill/>
                </a:ln>
                <a:solidFill>
                  <a:srgbClr val="000000"/>
                </a:solidFill>
                <a:effectLst/>
                <a:uLnTx/>
                <a:uFillTx/>
                <a:latin typeface="Arial"/>
                <a:ea typeface="+mn-ea"/>
                <a:cs typeface="Calibri"/>
              </a:rPr>
              <a:t>Opt</a:t>
            </a:r>
            <a:r>
              <a:rPr kumimoji="0" lang="en-GB" sz="2400" b="0" i="0" u="none" strike="noStrike" kern="1200" cap="none" spc="0" normalizeH="0" baseline="0" noProof="0" dirty="0">
                <a:ln>
                  <a:noFill/>
                </a:ln>
                <a:solidFill>
                  <a:srgbClr val="000000"/>
                </a:solidFill>
                <a:effectLst/>
                <a:uLnTx/>
                <a:uFillTx/>
                <a:latin typeface="Arial"/>
                <a:ea typeface="+mn-ea"/>
                <a:cs typeface="Calibri"/>
              </a:rPr>
              <a:t> (Strategy &amp; Delivery)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Calibri"/>
              </a:rPr>
              <a:t>October 2024 Pharmacy BEST</a:t>
            </a: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22011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patient&#10;&#10;Description automatically generated with medium confidence">
            <a:extLst>
              <a:ext uri="{FF2B5EF4-FFF2-40B4-BE49-F238E27FC236}">
                <a16:creationId xmlns:a16="http://schemas.microsoft.com/office/drawing/2014/main" id="{297AEE18-758E-5521-55D1-B2A4A34DF7CD}"/>
              </a:ext>
            </a:extLst>
          </p:cNvPr>
          <p:cNvPicPr>
            <a:picLocks noChangeAspect="1"/>
          </p:cNvPicPr>
          <p:nvPr/>
        </p:nvPicPr>
        <p:blipFill rotWithShape="1">
          <a:blip r:embed="rId2"/>
          <a:srcRect l="4844" t="2741" r="5770" b="3249"/>
          <a:stretch/>
        </p:blipFill>
        <p:spPr>
          <a:xfrm>
            <a:off x="298479" y="859971"/>
            <a:ext cx="11436320" cy="5138057"/>
          </a:xfrm>
          <a:prstGeom prst="rect">
            <a:avLst/>
          </a:prstGeom>
        </p:spPr>
      </p:pic>
    </p:spTree>
    <p:extLst>
      <p:ext uri="{BB962C8B-B14F-4D97-AF65-F5344CB8AC3E}">
        <p14:creationId xmlns:p14="http://schemas.microsoft.com/office/powerpoint/2010/main" val="55834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numbers and a green and blue rectangle&#10;&#10;Description automatically generated with medium confidence">
            <a:extLst>
              <a:ext uri="{FF2B5EF4-FFF2-40B4-BE49-F238E27FC236}">
                <a16:creationId xmlns:a16="http://schemas.microsoft.com/office/drawing/2014/main" id="{EA7A1B72-C410-0A4F-D97A-68F9049CB5FE}"/>
              </a:ext>
            </a:extLst>
          </p:cNvPr>
          <p:cNvPicPr>
            <a:picLocks noChangeAspect="1"/>
          </p:cNvPicPr>
          <p:nvPr/>
        </p:nvPicPr>
        <p:blipFill>
          <a:blip r:embed="rId3"/>
          <a:stretch>
            <a:fillRect/>
          </a:stretch>
        </p:blipFill>
        <p:spPr>
          <a:xfrm>
            <a:off x="4057650" y="2603500"/>
            <a:ext cx="4076700" cy="1651000"/>
          </a:xfrm>
          <a:prstGeom prst="rect">
            <a:avLst/>
          </a:prstGeom>
        </p:spPr>
      </p:pic>
      <p:pic>
        <p:nvPicPr>
          <p:cNvPr id="13" name="Picture 12" descr="A graph with different colored bars&#10;&#10;Description automatically generated">
            <a:extLst>
              <a:ext uri="{FF2B5EF4-FFF2-40B4-BE49-F238E27FC236}">
                <a16:creationId xmlns:a16="http://schemas.microsoft.com/office/drawing/2014/main" id="{C50BAB28-D006-EFA5-46E5-F46E7CC266FB}"/>
              </a:ext>
            </a:extLst>
          </p:cNvPr>
          <p:cNvPicPr>
            <a:picLocks noChangeAspect="1"/>
          </p:cNvPicPr>
          <p:nvPr/>
        </p:nvPicPr>
        <p:blipFill>
          <a:blip r:embed="rId4"/>
          <a:stretch>
            <a:fillRect/>
          </a:stretch>
        </p:blipFill>
        <p:spPr>
          <a:xfrm>
            <a:off x="696685" y="1647513"/>
            <a:ext cx="11159811" cy="3153087"/>
          </a:xfrm>
          <a:prstGeom prst="rect">
            <a:avLst/>
          </a:prstGeom>
        </p:spPr>
      </p:pic>
      <p:sp>
        <p:nvSpPr>
          <p:cNvPr id="16" name="TextBox 15">
            <a:extLst>
              <a:ext uri="{FF2B5EF4-FFF2-40B4-BE49-F238E27FC236}">
                <a16:creationId xmlns:a16="http://schemas.microsoft.com/office/drawing/2014/main" id="{6035A958-F4F4-55B2-F0BF-A792232BEE8D}"/>
              </a:ext>
            </a:extLst>
          </p:cNvPr>
          <p:cNvSpPr txBox="1"/>
          <p:nvPr/>
        </p:nvSpPr>
        <p:spPr>
          <a:xfrm>
            <a:off x="1324303" y="5433848"/>
            <a:ext cx="6513411" cy="369332"/>
          </a:xfrm>
          <a:prstGeom prst="rect">
            <a:avLst/>
          </a:prstGeom>
          <a:noFill/>
        </p:spPr>
        <p:txBody>
          <a:bodyPr wrap="square" rtlCol="0">
            <a:spAutoFit/>
          </a:bodyPr>
          <a:lstStyle/>
          <a:p>
            <a:r>
              <a:rPr lang="en-US" dirty="0"/>
              <a:t>Barnsley 02P, Doncaster 02X, Rotherham 03L &amp; Sheffield 03N</a:t>
            </a:r>
          </a:p>
        </p:txBody>
      </p:sp>
      <p:sp>
        <p:nvSpPr>
          <p:cNvPr id="17" name="TextBox 16">
            <a:extLst>
              <a:ext uri="{FF2B5EF4-FFF2-40B4-BE49-F238E27FC236}">
                <a16:creationId xmlns:a16="http://schemas.microsoft.com/office/drawing/2014/main" id="{38087B6E-DC7B-D94A-E399-A0320E55C99F}"/>
              </a:ext>
            </a:extLst>
          </p:cNvPr>
          <p:cNvSpPr txBox="1"/>
          <p:nvPr/>
        </p:nvSpPr>
        <p:spPr>
          <a:xfrm>
            <a:off x="1324303" y="724191"/>
            <a:ext cx="6810047"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Prescribing Growth since CROP</a:t>
            </a:r>
          </a:p>
        </p:txBody>
      </p:sp>
    </p:spTree>
    <p:extLst>
      <p:ext uri="{BB962C8B-B14F-4D97-AF65-F5344CB8AC3E}">
        <p14:creationId xmlns:p14="http://schemas.microsoft.com/office/powerpoint/2010/main" val="172770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with many squares&#10;&#10;Description automatically generated with medium confidence">
            <a:extLst>
              <a:ext uri="{FF2B5EF4-FFF2-40B4-BE49-F238E27FC236}">
                <a16:creationId xmlns:a16="http://schemas.microsoft.com/office/drawing/2014/main" id="{A7404AE7-7AFA-D5BC-E47C-5D5D82FAC948}"/>
              </a:ext>
            </a:extLst>
          </p:cNvPr>
          <p:cNvPicPr>
            <a:picLocks noChangeAspect="1"/>
          </p:cNvPicPr>
          <p:nvPr/>
        </p:nvPicPr>
        <p:blipFill>
          <a:blip r:embed="rId2"/>
          <a:stretch>
            <a:fillRect/>
          </a:stretch>
        </p:blipFill>
        <p:spPr>
          <a:xfrm>
            <a:off x="5535827" y="411906"/>
            <a:ext cx="4151870" cy="6260742"/>
          </a:xfrm>
          <a:prstGeom prst="rect">
            <a:avLst/>
          </a:prstGeom>
        </p:spPr>
      </p:pic>
      <p:sp>
        <p:nvSpPr>
          <p:cNvPr id="4" name="TextBox 3">
            <a:extLst>
              <a:ext uri="{FF2B5EF4-FFF2-40B4-BE49-F238E27FC236}">
                <a16:creationId xmlns:a16="http://schemas.microsoft.com/office/drawing/2014/main" id="{D037D0B2-0A31-7694-32AC-C061642C3059}"/>
              </a:ext>
            </a:extLst>
          </p:cNvPr>
          <p:cNvSpPr txBox="1"/>
          <p:nvPr/>
        </p:nvSpPr>
        <p:spPr>
          <a:xfrm>
            <a:off x="1235676" y="1791730"/>
            <a:ext cx="3385751" cy="2862322"/>
          </a:xfrm>
          <a:prstGeom prst="rect">
            <a:avLst/>
          </a:prstGeom>
          <a:noFill/>
        </p:spPr>
        <p:txBody>
          <a:bodyPr wrap="square" rtlCol="0">
            <a:spAutoFit/>
          </a:bodyPr>
          <a:lstStyle/>
          <a:p>
            <a:r>
              <a:rPr lang="en-US" sz="3600" dirty="0"/>
              <a:t>Variation across Barnsley Practices - same six months</a:t>
            </a:r>
          </a:p>
        </p:txBody>
      </p:sp>
    </p:spTree>
    <p:extLst>
      <p:ext uri="{BB962C8B-B14F-4D97-AF65-F5344CB8AC3E}">
        <p14:creationId xmlns:p14="http://schemas.microsoft.com/office/powerpoint/2010/main" val="375081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54C689A3-A324-29E1-BC44-7EB16D6D78CF}"/>
              </a:ext>
            </a:extLst>
          </p:cNvPr>
          <p:cNvPicPr>
            <a:picLocks noChangeAspect="1"/>
          </p:cNvPicPr>
          <p:nvPr/>
        </p:nvPicPr>
        <p:blipFill>
          <a:blip r:embed="rId2"/>
          <a:stretch>
            <a:fillRect/>
          </a:stretch>
        </p:blipFill>
        <p:spPr>
          <a:xfrm>
            <a:off x="4058970" y="0"/>
            <a:ext cx="4074059" cy="6858000"/>
          </a:xfrm>
          <a:prstGeom prst="rect">
            <a:avLst/>
          </a:prstGeom>
        </p:spPr>
      </p:pic>
      <p:sp>
        <p:nvSpPr>
          <p:cNvPr id="5" name="TextBox 4">
            <a:extLst>
              <a:ext uri="{FF2B5EF4-FFF2-40B4-BE49-F238E27FC236}">
                <a16:creationId xmlns:a16="http://schemas.microsoft.com/office/drawing/2014/main" id="{1B6BCAE9-72E9-3DA7-7963-0311A8EEAC45}"/>
              </a:ext>
            </a:extLst>
          </p:cNvPr>
          <p:cNvSpPr txBox="1"/>
          <p:nvPr/>
        </p:nvSpPr>
        <p:spPr>
          <a:xfrm>
            <a:off x="617838" y="2051222"/>
            <a:ext cx="2767913" cy="1200329"/>
          </a:xfrm>
          <a:prstGeom prst="rect">
            <a:avLst/>
          </a:prstGeom>
          <a:noFill/>
        </p:spPr>
        <p:txBody>
          <a:bodyPr wrap="square" rtlCol="0">
            <a:spAutoFit/>
          </a:bodyPr>
          <a:lstStyle/>
          <a:p>
            <a:r>
              <a:rPr lang="en-US" dirty="0"/>
              <a:t>Growth in items across Barnsley practices; variation items per weighted denominator</a:t>
            </a:r>
          </a:p>
        </p:txBody>
      </p:sp>
    </p:spTree>
    <p:extLst>
      <p:ext uri="{BB962C8B-B14F-4D97-AF65-F5344CB8AC3E}">
        <p14:creationId xmlns:p14="http://schemas.microsoft.com/office/powerpoint/2010/main" val="31021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countries/regions&#10;&#10;Description automatically generated with medium confidence">
            <a:extLst>
              <a:ext uri="{FF2B5EF4-FFF2-40B4-BE49-F238E27FC236}">
                <a16:creationId xmlns:a16="http://schemas.microsoft.com/office/drawing/2014/main" id="{327FFD6E-DA60-335A-D97E-458923501453}"/>
              </a:ext>
            </a:extLst>
          </p:cNvPr>
          <p:cNvPicPr>
            <a:picLocks noChangeAspect="1"/>
          </p:cNvPicPr>
          <p:nvPr/>
        </p:nvPicPr>
        <p:blipFill>
          <a:blip r:embed="rId2"/>
          <a:stretch>
            <a:fillRect/>
          </a:stretch>
        </p:blipFill>
        <p:spPr>
          <a:xfrm>
            <a:off x="3557372" y="2515486"/>
            <a:ext cx="5279431" cy="288718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C26FC8F8-3F85-04AE-C785-DDC4AF996A56}"/>
              </a:ext>
            </a:extLst>
          </p:cNvPr>
          <p:cNvPicPr>
            <a:picLocks noChangeAspect="1"/>
          </p:cNvPicPr>
          <p:nvPr/>
        </p:nvPicPr>
        <p:blipFill>
          <a:blip r:embed="rId3"/>
          <a:stretch>
            <a:fillRect/>
          </a:stretch>
        </p:blipFill>
        <p:spPr>
          <a:xfrm>
            <a:off x="3017458" y="388870"/>
            <a:ext cx="5819345" cy="2126616"/>
          </a:xfrm>
          <a:prstGeom prst="rect">
            <a:avLst/>
          </a:prstGeom>
        </p:spPr>
      </p:pic>
      <p:sp>
        <p:nvSpPr>
          <p:cNvPr id="6" name="TextBox 5">
            <a:extLst>
              <a:ext uri="{FF2B5EF4-FFF2-40B4-BE49-F238E27FC236}">
                <a16:creationId xmlns:a16="http://schemas.microsoft.com/office/drawing/2014/main" id="{940FDC06-746C-B1F3-58C2-911903C98846}"/>
              </a:ext>
            </a:extLst>
          </p:cNvPr>
          <p:cNvSpPr txBox="1"/>
          <p:nvPr/>
        </p:nvSpPr>
        <p:spPr>
          <a:xfrm>
            <a:off x="827903" y="2248930"/>
            <a:ext cx="2088292" cy="2246769"/>
          </a:xfrm>
          <a:prstGeom prst="rect">
            <a:avLst/>
          </a:prstGeom>
          <a:noFill/>
        </p:spPr>
        <p:txBody>
          <a:bodyPr wrap="square" rtlCol="0">
            <a:spAutoFit/>
          </a:bodyPr>
          <a:lstStyle/>
          <a:p>
            <a:r>
              <a:rPr lang="en-US" sz="2800" dirty="0"/>
              <a:t>Barnsley position against national @ Jan 24</a:t>
            </a:r>
          </a:p>
        </p:txBody>
      </p:sp>
      <p:pic>
        <p:nvPicPr>
          <p:cNvPr id="7" name="Picture 6" descr="A close-up of a white background&#10;&#10;Description automatically generated">
            <a:extLst>
              <a:ext uri="{FF2B5EF4-FFF2-40B4-BE49-F238E27FC236}">
                <a16:creationId xmlns:a16="http://schemas.microsoft.com/office/drawing/2014/main" id="{87734457-6142-07AF-2D1A-5A98894DD945}"/>
              </a:ext>
            </a:extLst>
          </p:cNvPr>
          <p:cNvPicPr>
            <a:picLocks noChangeAspect="1"/>
          </p:cNvPicPr>
          <p:nvPr/>
        </p:nvPicPr>
        <p:blipFill>
          <a:blip r:embed="rId4"/>
          <a:stretch>
            <a:fillRect/>
          </a:stretch>
        </p:blipFill>
        <p:spPr>
          <a:xfrm>
            <a:off x="158455" y="5402675"/>
            <a:ext cx="6156657" cy="1187520"/>
          </a:xfrm>
          <a:prstGeom prst="rect">
            <a:avLst/>
          </a:prstGeom>
        </p:spPr>
      </p:pic>
    </p:spTree>
    <p:extLst>
      <p:ext uri="{BB962C8B-B14F-4D97-AF65-F5344CB8AC3E}">
        <p14:creationId xmlns:p14="http://schemas.microsoft.com/office/powerpoint/2010/main" val="249493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0435F8-F52F-CD69-AF44-838BABA5E532}"/>
              </a:ext>
            </a:extLst>
          </p:cNvPr>
          <p:cNvPicPr>
            <a:picLocks noChangeAspect="1"/>
          </p:cNvPicPr>
          <p:nvPr/>
        </p:nvPicPr>
        <p:blipFill>
          <a:blip r:embed="rId2"/>
          <a:stretch>
            <a:fillRect/>
          </a:stretch>
        </p:blipFill>
        <p:spPr>
          <a:xfrm>
            <a:off x="304802" y="5297812"/>
            <a:ext cx="5791198" cy="583886"/>
          </a:xfrm>
          <a:prstGeom prst="rect">
            <a:avLst/>
          </a:prstGeom>
        </p:spPr>
      </p:pic>
      <p:pic>
        <p:nvPicPr>
          <p:cNvPr id="8" name="Picture 7" descr="A graph of numbers and a bar&#10;&#10;Description automatically generated with medium confidence">
            <a:extLst>
              <a:ext uri="{FF2B5EF4-FFF2-40B4-BE49-F238E27FC236}">
                <a16:creationId xmlns:a16="http://schemas.microsoft.com/office/drawing/2014/main" id="{81B0E47F-2AB8-5E7E-A1AC-2F879596BD8B}"/>
              </a:ext>
            </a:extLst>
          </p:cNvPr>
          <p:cNvPicPr>
            <a:picLocks noChangeAspect="1"/>
          </p:cNvPicPr>
          <p:nvPr/>
        </p:nvPicPr>
        <p:blipFill>
          <a:blip r:embed="rId3"/>
          <a:stretch>
            <a:fillRect/>
          </a:stretch>
        </p:blipFill>
        <p:spPr>
          <a:xfrm>
            <a:off x="2939364" y="3055637"/>
            <a:ext cx="5824645" cy="2166040"/>
          </a:xfrm>
          <a:prstGeom prst="rect">
            <a:avLst/>
          </a:prstGeom>
        </p:spPr>
      </p:pic>
      <p:pic>
        <p:nvPicPr>
          <p:cNvPr id="10" name="Picture 9">
            <a:extLst>
              <a:ext uri="{FF2B5EF4-FFF2-40B4-BE49-F238E27FC236}">
                <a16:creationId xmlns:a16="http://schemas.microsoft.com/office/drawing/2014/main" id="{A0BCB291-EB2C-502A-D6AC-2AFBEBC0976E}"/>
              </a:ext>
            </a:extLst>
          </p:cNvPr>
          <p:cNvPicPr>
            <a:picLocks noChangeAspect="1"/>
          </p:cNvPicPr>
          <p:nvPr/>
        </p:nvPicPr>
        <p:blipFill>
          <a:blip r:embed="rId4"/>
          <a:stretch>
            <a:fillRect/>
          </a:stretch>
        </p:blipFill>
        <p:spPr>
          <a:xfrm>
            <a:off x="6076950" y="3282950"/>
            <a:ext cx="38100" cy="292100"/>
          </a:xfrm>
          <a:prstGeom prst="rect">
            <a:avLst/>
          </a:prstGeom>
        </p:spPr>
      </p:pic>
      <p:pic>
        <p:nvPicPr>
          <p:cNvPr id="11" name="Picture 10" descr="A colorful rectangular shapes with blue text&#10;&#10;Description automatically generated with medium confidence">
            <a:extLst>
              <a:ext uri="{FF2B5EF4-FFF2-40B4-BE49-F238E27FC236}">
                <a16:creationId xmlns:a16="http://schemas.microsoft.com/office/drawing/2014/main" id="{EB6621F7-3BA9-0940-4E72-EF2732F0DAEC}"/>
              </a:ext>
            </a:extLst>
          </p:cNvPr>
          <p:cNvPicPr>
            <a:picLocks noChangeAspect="1"/>
          </p:cNvPicPr>
          <p:nvPr/>
        </p:nvPicPr>
        <p:blipFill>
          <a:blip r:embed="rId5"/>
          <a:stretch>
            <a:fillRect/>
          </a:stretch>
        </p:blipFill>
        <p:spPr>
          <a:xfrm>
            <a:off x="2780270" y="847679"/>
            <a:ext cx="5983739" cy="2218746"/>
          </a:xfrm>
          <a:prstGeom prst="rect">
            <a:avLst/>
          </a:prstGeom>
        </p:spPr>
      </p:pic>
      <p:pic>
        <p:nvPicPr>
          <p:cNvPr id="13" name="Picture 12">
            <a:extLst>
              <a:ext uri="{FF2B5EF4-FFF2-40B4-BE49-F238E27FC236}">
                <a16:creationId xmlns:a16="http://schemas.microsoft.com/office/drawing/2014/main" id="{3E45B269-9232-322D-21A0-1E473A82A9C0}"/>
              </a:ext>
            </a:extLst>
          </p:cNvPr>
          <p:cNvPicPr>
            <a:picLocks noChangeAspect="1"/>
          </p:cNvPicPr>
          <p:nvPr/>
        </p:nvPicPr>
        <p:blipFill>
          <a:blip r:embed="rId6"/>
          <a:stretch>
            <a:fillRect/>
          </a:stretch>
        </p:blipFill>
        <p:spPr>
          <a:xfrm>
            <a:off x="6317563" y="5387142"/>
            <a:ext cx="5569635" cy="494555"/>
          </a:xfrm>
          <a:prstGeom prst="rect">
            <a:avLst/>
          </a:prstGeom>
        </p:spPr>
      </p:pic>
    </p:spTree>
    <p:extLst>
      <p:ext uri="{BB962C8B-B14F-4D97-AF65-F5344CB8AC3E}">
        <p14:creationId xmlns:p14="http://schemas.microsoft.com/office/powerpoint/2010/main" val="3478887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creen&#10;&#10;Description automatically generated">
            <a:extLst>
              <a:ext uri="{FF2B5EF4-FFF2-40B4-BE49-F238E27FC236}">
                <a16:creationId xmlns:a16="http://schemas.microsoft.com/office/drawing/2014/main" id="{3644DF59-C722-1F02-86C7-CE0F9E4E7BAA}"/>
              </a:ext>
            </a:extLst>
          </p:cNvPr>
          <p:cNvPicPr>
            <a:picLocks noChangeAspect="1"/>
          </p:cNvPicPr>
          <p:nvPr/>
        </p:nvPicPr>
        <p:blipFill>
          <a:blip r:embed="rId2"/>
          <a:stretch>
            <a:fillRect/>
          </a:stretch>
        </p:blipFill>
        <p:spPr>
          <a:xfrm>
            <a:off x="3410465" y="887842"/>
            <a:ext cx="5883287" cy="2104265"/>
          </a:xfrm>
          <a:prstGeom prst="rect">
            <a:avLst/>
          </a:prstGeom>
        </p:spPr>
      </p:pic>
      <p:pic>
        <p:nvPicPr>
          <p:cNvPr id="5" name="Picture 4" descr="A graph with numbers and a green and blue rectangle&#10;&#10;Description automatically generated with medium confidence">
            <a:extLst>
              <a:ext uri="{FF2B5EF4-FFF2-40B4-BE49-F238E27FC236}">
                <a16:creationId xmlns:a16="http://schemas.microsoft.com/office/drawing/2014/main" id="{AF8502AD-B991-7B5C-754D-2102BDCAAD48}"/>
              </a:ext>
            </a:extLst>
          </p:cNvPr>
          <p:cNvPicPr>
            <a:picLocks noChangeAspect="1"/>
          </p:cNvPicPr>
          <p:nvPr/>
        </p:nvPicPr>
        <p:blipFill>
          <a:blip r:embed="rId3"/>
          <a:stretch>
            <a:fillRect/>
          </a:stretch>
        </p:blipFill>
        <p:spPr>
          <a:xfrm>
            <a:off x="3531905" y="2988704"/>
            <a:ext cx="5723305" cy="2276907"/>
          </a:xfrm>
          <a:prstGeom prst="rect">
            <a:avLst/>
          </a:prstGeom>
        </p:spPr>
      </p:pic>
      <p:pic>
        <p:nvPicPr>
          <p:cNvPr id="7" name="Picture 6">
            <a:extLst>
              <a:ext uri="{FF2B5EF4-FFF2-40B4-BE49-F238E27FC236}">
                <a16:creationId xmlns:a16="http://schemas.microsoft.com/office/drawing/2014/main" id="{0AA6D55F-2B6F-865C-E046-31789A2E0A2B}"/>
              </a:ext>
            </a:extLst>
          </p:cNvPr>
          <p:cNvPicPr>
            <a:picLocks noChangeAspect="1"/>
          </p:cNvPicPr>
          <p:nvPr/>
        </p:nvPicPr>
        <p:blipFill>
          <a:blip r:embed="rId4"/>
          <a:stretch>
            <a:fillRect/>
          </a:stretch>
        </p:blipFill>
        <p:spPr>
          <a:xfrm>
            <a:off x="889686" y="5550760"/>
            <a:ext cx="5004487" cy="421727"/>
          </a:xfrm>
          <a:prstGeom prst="rect">
            <a:avLst/>
          </a:prstGeom>
        </p:spPr>
      </p:pic>
      <p:pic>
        <p:nvPicPr>
          <p:cNvPr id="9" name="Picture 8">
            <a:extLst>
              <a:ext uri="{FF2B5EF4-FFF2-40B4-BE49-F238E27FC236}">
                <a16:creationId xmlns:a16="http://schemas.microsoft.com/office/drawing/2014/main" id="{0B8E9A88-95EA-612D-1B9B-5B0CF9C04A41}"/>
              </a:ext>
            </a:extLst>
          </p:cNvPr>
          <p:cNvPicPr>
            <a:picLocks noChangeAspect="1"/>
          </p:cNvPicPr>
          <p:nvPr/>
        </p:nvPicPr>
        <p:blipFill>
          <a:blip r:embed="rId5"/>
          <a:stretch>
            <a:fillRect/>
          </a:stretch>
        </p:blipFill>
        <p:spPr>
          <a:xfrm>
            <a:off x="6085114" y="5579729"/>
            <a:ext cx="5512722" cy="387381"/>
          </a:xfrm>
          <a:prstGeom prst="rect">
            <a:avLst/>
          </a:prstGeom>
        </p:spPr>
      </p:pic>
    </p:spTree>
    <p:extLst>
      <p:ext uri="{BB962C8B-B14F-4D97-AF65-F5344CB8AC3E}">
        <p14:creationId xmlns:p14="http://schemas.microsoft.com/office/powerpoint/2010/main" val="101350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C6A1-87F6-01E1-6A0B-07A352D03223}"/>
              </a:ext>
            </a:extLst>
          </p:cNvPr>
          <p:cNvSpPr>
            <a:spLocks noGrp="1"/>
          </p:cNvSpPr>
          <p:nvPr>
            <p:ph type="title"/>
          </p:nvPr>
        </p:nvSpPr>
        <p:spPr>
          <a:xfrm>
            <a:off x="838200" y="365125"/>
            <a:ext cx="10515600" cy="498598"/>
          </a:xfrm>
        </p:spPr>
        <p:txBody>
          <a:bodyPr>
            <a:normAutofit fontScale="90000"/>
          </a:bodyPr>
          <a:lstStyle/>
          <a:p>
            <a:r>
              <a:rPr lang="en-GB" sz="3600" dirty="0"/>
              <a:t>Areas within 2024/25 workplan</a:t>
            </a:r>
          </a:p>
        </p:txBody>
      </p:sp>
      <p:sp>
        <p:nvSpPr>
          <p:cNvPr id="3" name="Content Placeholder 2">
            <a:extLst>
              <a:ext uri="{FF2B5EF4-FFF2-40B4-BE49-F238E27FC236}">
                <a16:creationId xmlns:a16="http://schemas.microsoft.com/office/drawing/2014/main" id="{A05EA163-5E81-29A5-DD48-D899F5EBE5A2}"/>
              </a:ext>
            </a:extLst>
          </p:cNvPr>
          <p:cNvSpPr>
            <a:spLocks noGrp="1"/>
          </p:cNvSpPr>
          <p:nvPr>
            <p:ph idx="1"/>
          </p:nvPr>
        </p:nvSpPr>
        <p:spPr>
          <a:xfrm>
            <a:off x="838200" y="1092200"/>
            <a:ext cx="10515600" cy="4632739"/>
          </a:xfrm>
        </p:spPr>
        <p:txBody>
          <a:bodyPr/>
          <a:lstStyle/>
          <a:p>
            <a:r>
              <a:rPr lang="en-GB" sz="2000" dirty="0"/>
              <a:t> </a:t>
            </a:r>
            <a:r>
              <a:rPr lang="en-GB" sz="2400" b="1" dirty="0"/>
              <a:t>High dose opioid review for chronic pain    </a:t>
            </a:r>
            <a:r>
              <a:rPr lang="en-GB" sz="2000" dirty="0"/>
              <a:t>Review as in previous years - collaborative area  for opioid prescribing/national area.   Expand to include other opioids </a:t>
            </a:r>
            <a:r>
              <a:rPr lang="en-GB" sz="2000" dirty="0" err="1"/>
              <a:t>inc</a:t>
            </a:r>
            <a:r>
              <a:rPr lang="en-GB" sz="2000" dirty="0"/>
              <a:t> &lt;120mg/day Oral Morphine Equivalent. Aug – discussed with clinician, 8</a:t>
            </a:r>
            <a:r>
              <a:rPr lang="en-GB" sz="2000" baseline="30000" dirty="0"/>
              <a:t>th</a:t>
            </a:r>
            <a:r>
              <a:rPr lang="en-GB" sz="2000" dirty="0"/>
              <a:t> Nov 24 monitor progress and 31</a:t>
            </a:r>
            <a:r>
              <a:rPr lang="en-GB" sz="2000" baseline="30000" dirty="0"/>
              <a:t>st</a:t>
            </a:r>
            <a:r>
              <a:rPr lang="en-GB" sz="2000" dirty="0"/>
              <a:t> Jan 25 completion</a:t>
            </a:r>
          </a:p>
          <a:p>
            <a:r>
              <a:rPr lang="en-GB" sz="2000" dirty="0"/>
              <a:t>CROP and patient structured medication reviews (part of DES target areas). </a:t>
            </a:r>
          </a:p>
          <a:p>
            <a:r>
              <a:rPr lang="en-GB" sz="2000" dirty="0"/>
              <a:t>Practice SOP introduced for prescribing of Controlled drugs in practice </a:t>
            </a:r>
          </a:p>
          <a:p>
            <a:r>
              <a:rPr lang="en-GB" sz="2000" dirty="0"/>
              <a:t>Medication Reviews </a:t>
            </a:r>
          </a:p>
          <a:p>
            <a:r>
              <a:rPr lang="en-GB" sz="2000" dirty="0"/>
              <a:t>Pain management reviews - Review at least once every 6 months - Patients prescribed &gt;120mg oral morphine equivalent,</a:t>
            </a:r>
            <a:r>
              <a:rPr lang="en-GB" sz="1600" i="1" dirty="0"/>
              <a:t> excluding EOL*prescribed opioids &lt;120mg/day of oral morphine or equivalent (including morphine sulphate 10mg/5ml oral solution and other liquid opioids) for chronic pain.   </a:t>
            </a:r>
            <a:r>
              <a:rPr lang="en-GB" sz="2000" dirty="0"/>
              <a:t>Patients who have ordered significant quantities of liquid opioids prioritised for review – small cohort identified.</a:t>
            </a:r>
          </a:p>
          <a:p>
            <a:r>
              <a:rPr lang="en-GB" sz="2400" b="1" dirty="0"/>
              <a:t>Co-codamol review</a:t>
            </a:r>
          </a:p>
          <a:p>
            <a:endParaRPr lang="en-GB" dirty="0"/>
          </a:p>
        </p:txBody>
      </p:sp>
    </p:spTree>
    <p:extLst>
      <p:ext uri="{BB962C8B-B14F-4D97-AF65-F5344CB8AC3E}">
        <p14:creationId xmlns:p14="http://schemas.microsoft.com/office/powerpoint/2010/main" val="222636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634D-8DCC-9004-74F0-1E7B4180523C}"/>
              </a:ext>
            </a:extLst>
          </p:cNvPr>
          <p:cNvSpPr>
            <a:spLocks noGrp="1"/>
          </p:cNvSpPr>
          <p:nvPr>
            <p:ph type="title"/>
          </p:nvPr>
        </p:nvSpPr>
        <p:spPr/>
        <p:txBody>
          <a:bodyPr/>
          <a:lstStyle/>
          <a:p>
            <a:r>
              <a:rPr lang="en-US" dirty="0"/>
              <a:t>Points to consider when first prescribing</a:t>
            </a:r>
          </a:p>
        </p:txBody>
      </p:sp>
      <p:sp>
        <p:nvSpPr>
          <p:cNvPr id="3" name="Text Placeholder 2">
            <a:extLst>
              <a:ext uri="{FF2B5EF4-FFF2-40B4-BE49-F238E27FC236}">
                <a16:creationId xmlns:a16="http://schemas.microsoft.com/office/drawing/2014/main" id="{A1B4E834-EBE5-3A80-1334-5BBCF0F5E30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0064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FB01D2-2964-3640-D92D-4BEF91A81E00}"/>
              </a:ext>
            </a:extLst>
          </p:cNvPr>
          <p:cNvSpPr>
            <a:spLocks noChangeArrowheads="1"/>
          </p:cNvSpPr>
          <p:nvPr/>
        </p:nvSpPr>
        <p:spPr bwMode="auto">
          <a:xfrm>
            <a:off x="302149" y="1763307"/>
            <a:ext cx="8493508" cy="784830"/>
          </a:xfrm>
          <a:prstGeom prst="rect">
            <a:avLst/>
          </a:prstGeom>
          <a:solidFill>
            <a:srgbClr val="FBFA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E0E0E"/>
                </a:solidFill>
                <a:effectLst/>
                <a:uLnTx/>
                <a:uFillTx/>
                <a:latin typeface="Lora" pitchFamily="2" charset="0"/>
                <a:ea typeface="+mn-ea"/>
                <a:cs typeface="+mn-cs"/>
              </a:rPr>
              <a:t>Medicines associated with dependence or withdrawal symptoms: safe prescribing and withdrawal management for adults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0E0E0E"/>
                </a:solidFill>
                <a:effectLst/>
                <a:uLnTx/>
                <a:uFillTx/>
                <a:latin typeface="Inter"/>
                <a:ea typeface="+mn-ea"/>
                <a:cs typeface="+mn-cs"/>
              </a:rPr>
              <a:t>NICE guideline [NG215]Published: 20 April 2022</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423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BBF4B8-A22E-15DA-63B9-01F505016B9F}"/>
              </a:ext>
            </a:extLst>
          </p:cNvPr>
          <p:cNvSpPr txBox="1"/>
          <p:nvPr/>
        </p:nvSpPr>
        <p:spPr>
          <a:xfrm>
            <a:off x="954157" y="1286326"/>
            <a:ext cx="838862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3087"/>
                </a:solidFill>
                <a:effectLst/>
                <a:uLnTx/>
                <a:uFillTx/>
                <a:latin typeface="WordVisi_MSFontService"/>
                <a:ea typeface="+mn-ea"/>
                <a:cs typeface="+mn-cs"/>
              </a:rPr>
              <a:t>Reducing opioid use in chronic non-cancer pain </a:t>
            </a:r>
            <a:endParaRPr kumimoji="0" lang="en-GB" sz="4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 name="TextBox 4">
            <a:extLst>
              <a:ext uri="{FF2B5EF4-FFF2-40B4-BE49-F238E27FC236}">
                <a16:creationId xmlns:a16="http://schemas.microsoft.com/office/drawing/2014/main" id="{2C225E06-3A3E-C01A-D332-B13CA326CD6B}"/>
              </a:ext>
            </a:extLst>
          </p:cNvPr>
          <p:cNvSpPr txBox="1"/>
          <p:nvPr/>
        </p:nvSpPr>
        <p:spPr>
          <a:xfrm>
            <a:off x="1804946" y="3021496"/>
            <a:ext cx="8036781"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02A30"/>
                </a:solidFill>
                <a:effectLst/>
                <a:uLnTx/>
                <a:uFillTx/>
                <a:latin typeface="Roboto" panose="02000000000000000000" pitchFamily="2" charset="0"/>
                <a:ea typeface="+mn-ea"/>
                <a:cs typeface="+mn-cs"/>
              </a:rPr>
              <a:t>For every 62 people with chronic pain prescribed opioids for longer than 90 days, one will die who would not have if the chronic pain had been managed with biopsychosocial interventions alone </a:t>
            </a:r>
            <a:r>
              <a:rPr kumimoji="0" lang="en-GB" sz="2000" b="0" i="1" u="none" strike="noStrike" kern="1200" cap="none" spc="0" normalizeH="0" baseline="0" noProof="0" dirty="0">
                <a:ln>
                  <a:noFill/>
                </a:ln>
                <a:solidFill>
                  <a:srgbClr val="202A30"/>
                </a:solidFill>
                <a:effectLst/>
                <a:uLnTx/>
                <a:uFillTx/>
                <a:latin typeface="Roboto" panose="02000000000000000000" pitchFamily="2" charset="0"/>
                <a:ea typeface="+mn-ea"/>
                <a:cs typeface="+mn-cs"/>
              </a:rPr>
              <a:t>(</a:t>
            </a:r>
            <a:r>
              <a:rPr kumimoji="0" lang="en-GB" sz="2000" b="0" i="1" u="sng" strike="noStrike" kern="1200" cap="none" spc="0" normalizeH="0" baseline="0" noProof="0" dirty="0">
                <a:ln>
                  <a:noFill/>
                </a:ln>
                <a:solidFill>
                  <a:srgbClr val="0563C1"/>
                </a:solidFill>
                <a:effectLst/>
                <a:uLnTx/>
                <a:uFillTx/>
                <a:latin typeface="Roboto" panose="02000000000000000000" pitchFamily="2" charset="0"/>
                <a:ea typeface="+mn-ea"/>
                <a:cs typeface="+mn-cs"/>
                <a:hlinkClick r:id="rId2"/>
              </a:rPr>
              <a:t>Gomes et al, 2011</a:t>
            </a:r>
            <a:r>
              <a:rPr kumimoji="0" lang="en-GB" sz="2000" b="0" i="1" u="none" strike="noStrike" kern="1200" cap="none" spc="0" normalizeH="0" baseline="0" noProof="0" dirty="0">
                <a:ln>
                  <a:noFill/>
                </a:ln>
                <a:solidFill>
                  <a:srgbClr val="202A30"/>
                </a:solidFill>
                <a:effectLst/>
                <a:uLnTx/>
                <a:uFillTx/>
                <a:latin typeface="Roboto" panose="02000000000000000000" pitchFamily="2" charset="0"/>
                <a:ea typeface="+mn-ea"/>
                <a:cs typeface="+mn-cs"/>
              </a:rPr>
              <a:t>), (</a:t>
            </a:r>
            <a:r>
              <a:rPr kumimoji="0" lang="en-GB" sz="2000" b="0" i="1" u="sng" strike="noStrike" kern="1200" cap="none" spc="0" normalizeH="0" baseline="0" noProof="0" dirty="0" err="1">
                <a:ln>
                  <a:noFill/>
                </a:ln>
                <a:solidFill>
                  <a:srgbClr val="0563C1"/>
                </a:solidFill>
                <a:effectLst/>
                <a:uLnTx/>
                <a:uFillTx/>
                <a:latin typeface="Roboto" panose="02000000000000000000" pitchFamily="2" charset="0"/>
                <a:ea typeface="+mn-ea"/>
                <a:cs typeface="+mn-cs"/>
                <a:hlinkClick r:id="rId3"/>
              </a:rPr>
              <a:t>Häuser</a:t>
            </a:r>
            <a:r>
              <a:rPr kumimoji="0" lang="en-GB" sz="2000" b="0" i="1" u="sng" strike="noStrike" kern="1200" cap="none" spc="0" normalizeH="0" baseline="0" noProof="0" dirty="0">
                <a:ln>
                  <a:noFill/>
                </a:ln>
                <a:solidFill>
                  <a:srgbClr val="0563C1"/>
                </a:solidFill>
                <a:effectLst/>
                <a:uLnTx/>
                <a:uFillTx/>
                <a:latin typeface="Roboto" panose="02000000000000000000" pitchFamily="2" charset="0"/>
                <a:ea typeface="+mn-ea"/>
                <a:cs typeface="+mn-cs"/>
                <a:hlinkClick r:id="rId3"/>
              </a:rPr>
              <a:t> et al, 2020</a:t>
            </a:r>
            <a:r>
              <a:rPr kumimoji="0" lang="en-GB" sz="2000" b="0" i="1" u="none" strike="noStrike" kern="1200" cap="none" spc="0" normalizeH="0" baseline="0" noProof="0" dirty="0">
                <a:ln>
                  <a:noFill/>
                </a:ln>
                <a:solidFill>
                  <a:srgbClr val="202A30"/>
                </a:solidFill>
                <a:effectLst/>
                <a:uLnTx/>
                <a:uFillTx/>
                <a:latin typeface="Roboto" panose="02000000000000000000" pitchFamily="2" charset="0"/>
                <a:ea typeface="+mn-ea"/>
                <a:cs typeface="+mn-cs"/>
              </a:rPr>
              <a:t>).</a:t>
            </a:r>
            <a:endParaRPr kumimoji="0" lang="en-GB" sz="2000" b="0" i="1" u="none" strike="noStrike" kern="1200" cap="none" spc="0" normalizeH="0" baseline="0" noProof="0" dirty="0">
              <a:ln>
                <a:noFill/>
              </a:ln>
              <a:solidFill>
                <a:srgbClr val="000000"/>
              </a:solidFill>
              <a:effectLst/>
              <a:uLnTx/>
              <a:uFillTx/>
              <a:latin typeface="Trebuchet MS"/>
              <a:ea typeface="+mn-ea"/>
              <a:cs typeface="+mn-cs"/>
            </a:endParaRPr>
          </a:p>
        </p:txBody>
      </p:sp>
      <p:sp>
        <p:nvSpPr>
          <p:cNvPr id="7" name="TextBox 6">
            <a:extLst>
              <a:ext uri="{FF2B5EF4-FFF2-40B4-BE49-F238E27FC236}">
                <a16:creationId xmlns:a16="http://schemas.microsoft.com/office/drawing/2014/main" id="{00981613-F42C-FC86-E2CC-05516D770A65}"/>
              </a:ext>
            </a:extLst>
          </p:cNvPr>
          <p:cNvSpPr txBox="1"/>
          <p:nvPr/>
        </p:nvSpPr>
        <p:spPr>
          <a:xfrm>
            <a:off x="1804946" y="5571674"/>
            <a:ext cx="783203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02A30"/>
                </a:solidFill>
                <a:effectLst/>
                <a:uLnTx/>
                <a:uFillTx/>
                <a:latin typeface="Roboto" panose="02000000000000000000" pitchFamily="2" charset="0"/>
                <a:ea typeface="+mn-ea"/>
                <a:cs typeface="+mn-cs"/>
              </a:rPr>
              <a:t>For people prescribed opioids for chronic pain, 1 in 10 suffer moderate harm. </a:t>
            </a:r>
            <a:endParaRPr kumimoji="0" lang="en-GB" sz="2800" b="0" i="0" u="none" strike="noStrike" kern="1200" cap="none" spc="0" normalizeH="0" baseline="0" noProof="0" dirty="0">
              <a:ln>
                <a:noFill/>
              </a:ln>
              <a:solidFill>
                <a:srgbClr val="000000"/>
              </a:solidFill>
              <a:effectLst/>
              <a:uLnTx/>
              <a:uFillTx/>
              <a:latin typeface="Trebuchet MS"/>
              <a:ea typeface="+mn-ea"/>
              <a:cs typeface="+mn-cs"/>
            </a:endParaRPr>
          </a:p>
        </p:txBody>
      </p:sp>
    </p:spTree>
    <p:extLst>
      <p:ext uri="{BB962C8B-B14F-4D97-AF65-F5344CB8AC3E}">
        <p14:creationId xmlns:p14="http://schemas.microsoft.com/office/powerpoint/2010/main" val="106177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edical information&#10;&#10;Description automatically generated">
            <a:extLst>
              <a:ext uri="{FF2B5EF4-FFF2-40B4-BE49-F238E27FC236}">
                <a16:creationId xmlns:a16="http://schemas.microsoft.com/office/drawing/2014/main" id="{043B3A90-5714-467C-DF14-36C700CEF8D4}"/>
              </a:ext>
            </a:extLst>
          </p:cNvPr>
          <p:cNvPicPr>
            <a:picLocks noChangeAspect="1"/>
          </p:cNvPicPr>
          <p:nvPr/>
        </p:nvPicPr>
        <p:blipFill>
          <a:blip r:embed="rId2"/>
          <a:stretch>
            <a:fillRect/>
          </a:stretch>
        </p:blipFill>
        <p:spPr>
          <a:xfrm>
            <a:off x="1359243" y="113637"/>
            <a:ext cx="9279924" cy="6495230"/>
          </a:xfrm>
          <a:prstGeom prst="rect">
            <a:avLst/>
          </a:prstGeom>
        </p:spPr>
      </p:pic>
    </p:spTree>
    <p:extLst>
      <p:ext uri="{BB962C8B-B14F-4D97-AF65-F5344CB8AC3E}">
        <p14:creationId xmlns:p14="http://schemas.microsoft.com/office/powerpoint/2010/main" val="154081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077209-B823-A8B5-FAD4-A07545F3A00A}"/>
              </a:ext>
            </a:extLst>
          </p:cNvPr>
          <p:cNvPicPr>
            <a:picLocks noChangeAspect="1"/>
          </p:cNvPicPr>
          <p:nvPr/>
        </p:nvPicPr>
        <p:blipFill>
          <a:blip r:embed="rId2"/>
          <a:stretch>
            <a:fillRect/>
          </a:stretch>
        </p:blipFill>
        <p:spPr>
          <a:xfrm>
            <a:off x="3418322" y="682813"/>
            <a:ext cx="7772400" cy="5492373"/>
          </a:xfrm>
          <a:prstGeom prst="rect">
            <a:avLst/>
          </a:prstGeom>
        </p:spPr>
      </p:pic>
      <p:sp>
        <p:nvSpPr>
          <p:cNvPr id="4" name="TextBox 3">
            <a:extLst>
              <a:ext uri="{FF2B5EF4-FFF2-40B4-BE49-F238E27FC236}">
                <a16:creationId xmlns:a16="http://schemas.microsoft.com/office/drawing/2014/main" id="{3518826F-5252-1742-CE73-6A319911A7CE}"/>
              </a:ext>
            </a:extLst>
          </p:cNvPr>
          <p:cNvSpPr txBox="1"/>
          <p:nvPr/>
        </p:nvSpPr>
        <p:spPr>
          <a:xfrm>
            <a:off x="741405" y="1816443"/>
            <a:ext cx="2174790" cy="646331"/>
          </a:xfrm>
          <a:prstGeom prst="rect">
            <a:avLst/>
          </a:prstGeom>
          <a:noFill/>
        </p:spPr>
        <p:txBody>
          <a:bodyPr wrap="square" rtlCol="0">
            <a:spAutoFit/>
          </a:bodyPr>
          <a:lstStyle/>
          <a:p>
            <a:r>
              <a:rPr lang="en-US" dirty="0" err="1"/>
              <a:t>PrescQIPP</a:t>
            </a:r>
            <a:r>
              <a:rPr lang="en-US" dirty="0"/>
              <a:t> Bulletin 336 ( November 23)</a:t>
            </a:r>
          </a:p>
        </p:txBody>
      </p:sp>
    </p:spTree>
    <p:extLst>
      <p:ext uri="{BB962C8B-B14F-4D97-AF65-F5344CB8AC3E}">
        <p14:creationId xmlns:p14="http://schemas.microsoft.com/office/powerpoint/2010/main" val="1876396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text message&#10;&#10;Description automatically generated">
            <a:extLst>
              <a:ext uri="{FF2B5EF4-FFF2-40B4-BE49-F238E27FC236}">
                <a16:creationId xmlns:a16="http://schemas.microsoft.com/office/drawing/2014/main" id="{8A37FCAC-984B-33D6-0047-E0847A20A217}"/>
              </a:ext>
            </a:extLst>
          </p:cNvPr>
          <p:cNvPicPr>
            <a:picLocks noChangeAspect="1"/>
          </p:cNvPicPr>
          <p:nvPr/>
        </p:nvPicPr>
        <p:blipFill>
          <a:blip r:embed="rId2"/>
          <a:stretch>
            <a:fillRect/>
          </a:stretch>
        </p:blipFill>
        <p:spPr>
          <a:xfrm>
            <a:off x="1090643" y="1217140"/>
            <a:ext cx="10010713" cy="4423719"/>
          </a:xfrm>
          <a:prstGeom prst="rect">
            <a:avLst/>
          </a:prstGeom>
        </p:spPr>
      </p:pic>
    </p:spTree>
    <p:extLst>
      <p:ext uri="{BB962C8B-B14F-4D97-AF65-F5344CB8AC3E}">
        <p14:creationId xmlns:p14="http://schemas.microsoft.com/office/powerpoint/2010/main" val="248464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76FA40-3309-A2AD-3ACA-0D6CE84AEBA3}"/>
              </a:ext>
            </a:extLst>
          </p:cNvPr>
          <p:cNvSpPr txBox="1"/>
          <p:nvPr/>
        </p:nvSpPr>
        <p:spPr>
          <a:xfrm>
            <a:off x="1581665" y="2244122"/>
            <a:ext cx="8698043" cy="3200876"/>
          </a:xfrm>
          <a:prstGeom prst="rect">
            <a:avLst/>
          </a:prstGeom>
          <a:noFill/>
        </p:spPr>
        <p:txBody>
          <a:bodyPr wrap="square" rtlCol="0">
            <a:spAutoFit/>
          </a:bodyPr>
          <a:lstStyle/>
          <a:p>
            <a:pPr algn="ctr"/>
            <a:r>
              <a:rPr lang="en-US" sz="5400" dirty="0"/>
              <a:t>Tapering / Dose Reduction Resources</a:t>
            </a:r>
          </a:p>
          <a:p>
            <a:pPr algn="ctr"/>
            <a:endParaRPr lang="en-US" sz="5400" dirty="0"/>
          </a:p>
          <a:p>
            <a:pPr algn="ctr"/>
            <a:r>
              <a:rPr lang="en-US" sz="4000" dirty="0"/>
              <a:t>National &amp; Local</a:t>
            </a:r>
          </a:p>
        </p:txBody>
      </p:sp>
    </p:spTree>
    <p:extLst>
      <p:ext uri="{BB962C8B-B14F-4D97-AF65-F5344CB8AC3E}">
        <p14:creationId xmlns:p14="http://schemas.microsoft.com/office/powerpoint/2010/main" val="253674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information&#10;&#10;Description automatically generated">
            <a:extLst>
              <a:ext uri="{FF2B5EF4-FFF2-40B4-BE49-F238E27FC236}">
                <a16:creationId xmlns:a16="http://schemas.microsoft.com/office/drawing/2014/main" id="{BE7B8ED0-7F5C-8625-8DD4-D33E61B20C32}"/>
              </a:ext>
            </a:extLst>
          </p:cNvPr>
          <p:cNvPicPr>
            <a:picLocks noChangeAspect="1"/>
          </p:cNvPicPr>
          <p:nvPr/>
        </p:nvPicPr>
        <p:blipFill>
          <a:blip r:embed="rId2"/>
          <a:stretch>
            <a:fillRect/>
          </a:stretch>
        </p:blipFill>
        <p:spPr>
          <a:xfrm>
            <a:off x="1652816" y="370702"/>
            <a:ext cx="9097561" cy="6349928"/>
          </a:xfrm>
          <a:prstGeom prst="rect">
            <a:avLst/>
          </a:prstGeom>
        </p:spPr>
      </p:pic>
    </p:spTree>
    <p:extLst>
      <p:ext uri="{BB962C8B-B14F-4D97-AF65-F5344CB8AC3E}">
        <p14:creationId xmlns:p14="http://schemas.microsoft.com/office/powerpoint/2010/main" val="72260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C6A1-87F6-01E1-6A0B-07A352D03223}"/>
              </a:ext>
            </a:extLst>
          </p:cNvPr>
          <p:cNvSpPr>
            <a:spLocks noGrp="1"/>
          </p:cNvSpPr>
          <p:nvPr>
            <p:ph type="title"/>
          </p:nvPr>
        </p:nvSpPr>
        <p:spPr>
          <a:xfrm>
            <a:off x="838200" y="365125"/>
            <a:ext cx="10515600" cy="498598"/>
          </a:xfrm>
        </p:spPr>
        <p:txBody>
          <a:bodyPr>
            <a:normAutofit fontScale="90000"/>
          </a:bodyPr>
          <a:lstStyle/>
          <a:p>
            <a:r>
              <a:rPr lang="en-GB" sz="3600" dirty="0"/>
              <a:t>Local Resources </a:t>
            </a:r>
          </a:p>
        </p:txBody>
      </p:sp>
      <p:sp>
        <p:nvSpPr>
          <p:cNvPr id="3" name="Content Placeholder 2">
            <a:extLst>
              <a:ext uri="{FF2B5EF4-FFF2-40B4-BE49-F238E27FC236}">
                <a16:creationId xmlns:a16="http://schemas.microsoft.com/office/drawing/2014/main" id="{A05EA163-5E81-29A5-DD48-D899F5EBE5A2}"/>
              </a:ext>
            </a:extLst>
          </p:cNvPr>
          <p:cNvSpPr>
            <a:spLocks noGrp="1"/>
          </p:cNvSpPr>
          <p:nvPr>
            <p:ph idx="1"/>
          </p:nvPr>
        </p:nvSpPr>
        <p:spPr>
          <a:xfrm>
            <a:off x="838200" y="1092200"/>
            <a:ext cx="10515600" cy="4632739"/>
          </a:xfrm>
        </p:spPr>
        <p:txBody>
          <a:bodyPr>
            <a:normAutofit fontScale="85000" lnSpcReduction="20000"/>
          </a:bodyPr>
          <a:lstStyle/>
          <a:p>
            <a:r>
              <a:rPr lang="en-GB" sz="2000" dirty="0"/>
              <a:t> </a:t>
            </a:r>
            <a:r>
              <a:rPr lang="en-GB" sz="2400" b="1" dirty="0"/>
              <a:t>SY Opioid Resource Pack – endorsed by IMOC, on website - lots of links and useful resource e.g. </a:t>
            </a:r>
          </a:p>
          <a:p>
            <a:r>
              <a:rPr lang="en-GB" sz="1800" i="1" dirty="0">
                <a:solidFill>
                  <a:srgbClr val="000000"/>
                </a:solidFill>
                <a:effectLst/>
                <a:latin typeface="Times New Roman" panose="02020603050405020304" pitchFamily="18" charset="0"/>
                <a:ea typeface="Times New Roman" panose="02020603050405020304" pitchFamily="18" charset="0"/>
              </a:rPr>
              <a:t>The Pain Toolkit gives practical advice and techniques to help manage pain. Website: </a:t>
            </a:r>
            <a:r>
              <a:rPr lang="en-GB" sz="1800" i="1" u="sng" dirty="0">
                <a:solidFill>
                  <a:srgbClr val="000000"/>
                </a:solidFill>
                <a:effectLst/>
                <a:latin typeface="Times New Roman" panose="02020603050405020304" pitchFamily="18" charset="0"/>
                <a:ea typeface="Times New Roman" panose="02020603050405020304" pitchFamily="18" charset="0"/>
                <a:hlinkClick r:id="rId2"/>
              </a:rPr>
              <a:t>www.paintoolkit.org</a:t>
            </a:r>
            <a:r>
              <a:rPr lang="en-GB" sz="1800" i="1" dirty="0">
                <a:solidFill>
                  <a:srgbClr val="000000"/>
                </a:solidFill>
                <a:effectLst/>
                <a:latin typeface="Times New Roman" panose="02020603050405020304" pitchFamily="18" charset="0"/>
                <a:ea typeface="Times New Roman" panose="02020603050405020304" pitchFamily="18" charset="0"/>
              </a:rPr>
              <a:t> </a:t>
            </a:r>
            <a:endParaRPr lang="en-GB" sz="1800" i="1" dirty="0">
              <a:effectLst/>
              <a:latin typeface="Times New Roman" panose="02020603050405020304" pitchFamily="18" charset="0"/>
              <a:ea typeface="Times New Roman" panose="02020603050405020304" pitchFamily="18" charset="0"/>
            </a:endParaRPr>
          </a:p>
          <a:p>
            <a:pPr algn="l"/>
            <a:r>
              <a:rPr lang="en-GB" sz="1800" i="1" dirty="0">
                <a:solidFill>
                  <a:srgbClr val="000000"/>
                </a:solidFill>
                <a:effectLst/>
                <a:latin typeface="Times New Roman" panose="02020603050405020304" pitchFamily="18" charset="0"/>
                <a:ea typeface="Times New Roman" panose="02020603050405020304" pitchFamily="18" charset="0"/>
              </a:rPr>
              <a:t>Hunter Integrated Pain Service (Australia) An excellent five minute overview of chronic pain. Website: </a:t>
            </a:r>
            <a:r>
              <a:rPr lang="en-GB" sz="1800" i="1" u="sng" dirty="0">
                <a:solidFill>
                  <a:srgbClr val="000000"/>
                </a:solidFill>
                <a:effectLst/>
                <a:latin typeface="Times New Roman" panose="02020603050405020304" pitchFamily="18" charset="0"/>
                <a:ea typeface="Times New Roman" panose="02020603050405020304" pitchFamily="18" charset="0"/>
                <a:hlinkClick r:id="rId3"/>
              </a:rPr>
              <a:t>www.youtube.com/watch?v=5KrUL8tOaQs</a:t>
            </a:r>
            <a:r>
              <a:rPr lang="en-GB" sz="1800" i="1" dirty="0">
                <a:solidFill>
                  <a:srgbClr val="000000"/>
                </a:solidFill>
                <a:effectLst/>
                <a:latin typeface="Times New Roman" panose="02020603050405020304" pitchFamily="18" charset="0"/>
                <a:ea typeface="Times New Roman" panose="02020603050405020304" pitchFamily="18" charset="0"/>
              </a:rPr>
              <a:t>   </a:t>
            </a:r>
            <a:endParaRPr lang="en-GB" sz="1800" i="1" dirty="0">
              <a:effectLst/>
              <a:latin typeface="Times New Roman" panose="02020603050405020304" pitchFamily="18" charset="0"/>
              <a:ea typeface="Times New Roman" panose="02020603050405020304" pitchFamily="18" charset="0"/>
            </a:endParaRPr>
          </a:p>
          <a:p>
            <a:r>
              <a:rPr lang="en-GB" sz="1800" i="1" dirty="0">
                <a:solidFill>
                  <a:srgbClr val="000000"/>
                </a:solidFill>
                <a:effectLst/>
                <a:latin typeface="Times New Roman" panose="02020603050405020304" pitchFamily="18" charset="0"/>
                <a:ea typeface="Times New Roman" panose="02020603050405020304" pitchFamily="18" charset="0"/>
              </a:rPr>
              <a:t>‘</a:t>
            </a:r>
            <a:r>
              <a:rPr lang="en-GB" sz="1800" i="1" dirty="0" err="1">
                <a:solidFill>
                  <a:srgbClr val="000000"/>
                </a:solidFill>
                <a:effectLst/>
                <a:latin typeface="Times New Roman" panose="02020603050405020304" pitchFamily="18" charset="0"/>
                <a:ea typeface="Times New Roman" panose="02020603050405020304" pitchFamily="18" charset="0"/>
              </a:rPr>
              <a:t>Brainman</a:t>
            </a:r>
            <a:r>
              <a:rPr lang="en-GB" sz="1800" i="1" dirty="0">
                <a:solidFill>
                  <a:srgbClr val="000000"/>
                </a:solidFill>
                <a:effectLst/>
                <a:latin typeface="Times New Roman" panose="02020603050405020304" pitchFamily="18" charset="0"/>
                <a:ea typeface="Times New Roman" panose="02020603050405020304" pitchFamily="18" charset="0"/>
              </a:rPr>
              <a:t> stops his opioids’ Website: </a:t>
            </a:r>
            <a:r>
              <a:rPr lang="en-GB" sz="1800" i="1" u="sng" dirty="0">
                <a:solidFill>
                  <a:srgbClr val="000000"/>
                </a:solidFill>
                <a:effectLst/>
                <a:latin typeface="Times New Roman" panose="02020603050405020304" pitchFamily="18" charset="0"/>
                <a:ea typeface="Times New Roman" panose="02020603050405020304" pitchFamily="18" charset="0"/>
                <a:hlinkClick r:id="rId4"/>
              </a:rPr>
              <a:t>www.youtube.com/watch?v=MI1myFQPdCE</a:t>
            </a:r>
            <a:r>
              <a:rPr lang="en-GB" sz="1800" i="1" dirty="0">
                <a:solidFill>
                  <a:srgbClr val="000000"/>
                </a:solidFill>
                <a:effectLst/>
                <a:latin typeface="Times New Roman" panose="02020603050405020304" pitchFamily="18" charset="0"/>
                <a:ea typeface="Times New Roman" panose="02020603050405020304" pitchFamily="18" charset="0"/>
              </a:rPr>
              <a:t>  </a:t>
            </a:r>
            <a:endParaRPr lang="en-GB" sz="1800" i="1" dirty="0">
              <a:effectLst/>
              <a:latin typeface="Times New Roman" panose="02020603050405020304" pitchFamily="18" charset="0"/>
              <a:ea typeface="Times New Roman" panose="02020603050405020304" pitchFamily="18" charset="0"/>
            </a:endParaRPr>
          </a:p>
          <a:p>
            <a:r>
              <a:rPr lang="en-GB" sz="1800" i="1" dirty="0">
                <a:solidFill>
                  <a:srgbClr val="000000"/>
                </a:solidFill>
                <a:effectLst/>
                <a:latin typeface="Times New Roman" panose="02020603050405020304" pitchFamily="18" charset="0"/>
                <a:ea typeface="Times New Roman" panose="02020603050405020304" pitchFamily="18" charset="0"/>
              </a:rPr>
              <a:t>Another good explanation of how your mood can affect pain. Website: </a:t>
            </a:r>
            <a:r>
              <a:rPr lang="en-GB" sz="1800" i="1" u="sng" dirty="0">
                <a:solidFill>
                  <a:srgbClr val="000000"/>
                </a:solidFill>
                <a:effectLst/>
                <a:latin typeface="Times New Roman" panose="02020603050405020304" pitchFamily="18" charset="0"/>
                <a:ea typeface="Times New Roman" panose="02020603050405020304" pitchFamily="18" charset="0"/>
                <a:hlinkClick r:id="rId5"/>
              </a:rPr>
              <a:t>www.tamethebeast.org</a:t>
            </a:r>
            <a:r>
              <a:rPr lang="en-GB" sz="1800" i="1" dirty="0">
                <a:solidFill>
                  <a:srgbClr val="000000"/>
                </a:solidFill>
                <a:effectLst/>
                <a:latin typeface="Times New Roman" panose="02020603050405020304" pitchFamily="18" charset="0"/>
                <a:ea typeface="Times New Roman" panose="02020603050405020304" pitchFamily="18" charset="0"/>
              </a:rPr>
              <a:t>  </a:t>
            </a:r>
            <a:endParaRPr lang="en-GB" sz="1800" i="1" dirty="0">
              <a:effectLst/>
              <a:latin typeface="Times New Roman" panose="02020603050405020304" pitchFamily="18" charset="0"/>
              <a:ea typeface="Times New Roman" panose="02020603050405020304" pitchFamily="18" charset="0"/>
            </a:endParaRPr>
          </a:p>
          <a:p>
            <a:r>
              <a:rPr lang="en-GB" sz="1800" i="1" dirty="0">
                <a:solidFill>
                  <a:srgbClr val="000000"/>
                </a:solidFill>
                <a:effectLst/>
                <a:latin typeface="Times New Roman" panose="02020603050405020304" pitchFamily="18" charset="0"/>
                <a:ea typeface="Times New Roman" panose="02020603050405020304" pitchFamily="18" charset="0"/>
              </a:rPr>
              <a:t>Videos about chronic pain and how to manage it Chronic pain: </a:t>
            </a:r>
            <a:r>
              <a:rPr lang="en-GB" sz="1800" i="1" u="sng" dirty="0">
                <a:solidFill>
                  <a:srgbClr val="000000"/>
                </a:solidFill>
                <a:effectLst/>
                <a:latin typeface="Times New Roman" panose="02020603050405020304" pitchFamily="18" charset="0"/>
                <a:ea typeface="Times New Roman" panose="02020603050405020304" pitchFamily="18" charset="0"/>
                <a:hlinkClick r:id="rId6"/>
              </a:rPr>
              <a:t>www.healthtalk.org</a:t>
            </a:r>
            <a:r>
              <a:rPr lang="en-GB" sz="1800" i="1" dirty="0">
                <a:solidFill>
                  <a:srgbClr val="000000"/>
                </a:solidFill>
                <a:effectLst/>
                <a:latin typeface="Times New Roman" panose="02020603050405020304" pitchFamily="18" charset="0"/>
                <a:ea typeface="Times New Roman" panose="02020603050405020304" pitchFamily="18" charset="0"/>
              </a:rPr>
              <a:t>  </a:t>
            </a:r>
            <a:endParaRPr lang="en-GB" sz="1800" i="1" dirty="0">
              <a:effectLst/>
              <a:latin typeface="Times New Roman" panose="02020603050405020304" pitchFamily="18" charset="0"/>
              <a:ea typeface="Times New Roman" panose="02020603050405020304" pitchFamily="18" charset="0"/>
            </a:endParaRPr>
          </a:p>
          <a:p>
            <a:r>
              <a:rPr lang="en-GB" sz="1800" i="1" dirty="0">
                <a:solidFill>
                  <a:srgbClr val="000000"/>
                </a:solidFill>
                <a:effectLst/>
                <a:latin typeface="Times New Roman" panose="02020603050405020304" pitchFamily="18" charset="0"/>
                <a:ea typeface="Times New Roman" panose="02020603050405020304" pitchFamily="18" charset="0"/>
              </a:rPr>
              <a:t>Chartered Society of Physiotherapy Website: </a:t>
            </a:r>
            <a:r>
              <a:rPr lang="en-GB" sz="1800" i="1" u="sng" dirty="0">
                <a:solidFill>
                  <a:srgbClr val="000000"/>
                </a:solidFill>
                <a:effectLst/>
                <a:latin typeface="Times New Roman" panose="02020603050405020304" pitchFamily="18" charset="0"/>
                <a:ea typeface="Times New Roman" panose="02020603050405020304" pitchFamily="18" charset="0"/>
                <a:hlinkClick r:id="rId7"/>
              </a:rPr>
              <a:t>www.csp.org.uk/publications/10-things-you-need-know-about-your-back</a:t>
            </a:r>
            <a:r>
              <a:rPr lang="en-GB" sz="1800" i="1" dirty="0">
                <a:solidFill>
                  <a:srgbClr val="000000"/>
                </a:solidFill>
                <a:effectLst/>
                <a:latin typeface="Times New Roman" panose="02020603050405020304" pitchFamily="18" charset="0"/>
                <a:ea typeface="Times New Roman" panose="02020603050405020304" pitchFamily="18" charset="0"/>
              </a:rPr>
              <a:t>  </a:t>
            </a:r>
            <a:endParaRPr lang="en-GB" sz="1800" i="1" dirty="0">
              <a:effectLst/>
              <a:latin typeface="Times New Roman" panose="02020603050405020304" pitchFamily="18" charset="0"/>
              <a:ea typeface="Times New Roman" panose="02020603050405020304" pitchFamily="18" charset="0"/>
            </a:endParaRPr>
          </a:p>
          <a:p>
            <a:r>
              <a:rPr lang="en-GB" sz="1800" i="1" dirty="0">
                <a:solidFill>
                  <a:srgbClr val="000000"/>
                </a:solidFill>
                <a:effectLst/>
                <a:latin typeface="Times New Roman" panose="02020603050405020304" pitchFamily="18" charset="0"/>
                <a:ea typeface="Times New Roman" panose="02020603050405020304" pitchFamily="18" charset="0"/>
              </a:rPr>
              <a:t>A very good video about back pain: </a:t>
            </a:r>
            <a:r>
              <a:rPr lang="en-GB" sz="1800" i="1" u="sng" dirty="0">
                <a:solidFill>
                  <a:srgbClr val="000000"/>
                </a:solidFill>
                <a:effectLst/>
                <a:latin typeface="Times New Roman" panose="02020603050405020304" pitchFamily="18" charset="0"/>
                <a:ea typeface="Times New Roman" panose="02020603050405020304" pitchFamily="18" charset="0"/>
                <a:hlinkClick r:id="rId8"/>
              </a:rPr>
              <a:t>https://youtu.be/24P7cTQjsVM</a:t>
            </a:r>
            <a:r>
              <a:rPr lang="en-GB" sz="1800" i="1" dirty="0">
                <a:solidFill>
                  <a:srgbClr val="000000"/>
                </a:solidFill>
                <a:effectLst/>
                <a:latin typeface="Times New Roman" panose="02020603050405020304" pitchFamily="18" charset="0"/>
                <a:ea typeface="Times New Roman" panose="02020603050405020304" pitchFamily="18" charset="0"/>
              </a:rPr>
              <a:t>  · Word Health Organisation (WHO) animated videos Depression and Stress</a:t>
            </a:r>
            <a:endParaRPr lang="en-GB" sz="1800" i="1" dirty="0">
              <a:effectLst/>
              <a:latin typeface="Times New Roman" panose="02020603050405020304" pitchFamily="18" charset="0"/>
              <a:ea typeface="Times New Roman" panose="02020603050405020304" pitchFamily="18" charset="0"/>
            </a:endParaRPr>
          </a:p>
          <a:p>
            <a:pPr algn="l"/>
            <a:r>
              <a:rPr lang="en-GB" sz="1800" i="1" dirty="0">
                <a:solidFill>
                  <a:srgbClr val="000000"/>
                </a:solidFill>
                <a:effectLst/>
                <a:latin typeface="Times New Roman" panose="02020603050405020304" pitchFamily="18" charset="0"/>
                <a:ea typeface="Times New Roman" panose="02020603050405020304" pitchFamily="18" charset="0"/>
              </a:rPr>
              <a:t>Apps: Mindfulness: </a:t>
            </a:r>
            <a:r>
              <a:rPr lang="en-GB" sz="1800" i="1" dirty="0">
                <a:latin typeface="Times New Roman" panose="02020603050405020304" pitchFamily="18" charset="0"/>
                <a:ea typeface="Times New Roman" panose="02020603050405020304" pitchFamily="18" charset="0"/>
              </a:rPr>
              <a:t> </a:t>
            </a:r>
            <a:r>
              <a:rPr lang="en-GB" sz="1800" i="1" dirty="0">
                <a:solidFill>
                  <a:srgbClr val="000000"/>
                </a:solidFill>
                <a:effectLst/>
                <a:latin typeface="Times New Roman" panose="02020603050405020304" pitchFamily="18" charset="0"/>
                <a:ea typeface="Times New Roman" panose="02020603050405020304" pitchFamily="18" charset="0"/>
              </a:rPr>
              <a:t>www.headspace.com/headspace-meditation-app Active walking: </a:t>
            </a:r>
            <a:r>
              <a:rPr lang="en-GB" sz="1800" i="1" u="sng" dirty="0">
                <a:solidFill>
                  <a:srgbClr val="000000"/>
                </a:solidFill>
                <a:effectLst/>
                <a:latin typeface="Times New Roman" panose="02020603050405020304" pitchFamily="18" charset="0"/>
                <a:ea typeface="Times New Roman" panose="02020603050405020304" pitchFamily="18" charset="0"/>
                <a:hlinkClick r:id="rId9"/>
              </a:rPr>
              <a:t>www.nhs.uk/oneyou/active10/home#xfEeV0FM3W4Xo5gM.97</a:t>
            </a:r>
            <a:r>
              <a:rPr lang="en-GB" sz="1800" i="1" dirty="0">
                <a:solidFill>
                  <a:srgbClr val="000000"/>
                </a:solidFill>
                <a:effectLst/>
                <a:latin typeface="Times New Roman" panose="02020603050405020304" pitchFamily="18" charset="0"/>
                <a:ea typeface="Times New Roman" panose="02020603050405020304" pitchFamily="18" charset="0"/>
              </a:rPr>
              <a:t>  </a:t>
            </a:r>
            <a:endParaRPr lang="en-GB" sz="1800" i="1" dirty="0">
              <a:effectLst/>
              <a:latin typeface="Times New Roman" panose="02020603050405020304" pitchFamily="18" charset="0"/>
              <a:ea typeface="Times New Roman" panose="02020603050405020304" pitchFamily="18" charset="0"/>
            </a:endParaRPr>
          </a:p>
          <a:p>
            <a:r>
              <a:rPr lang="en-GB"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Mood diary: </a:t>
            </a:r>
            <a:r>
              <a:rPr lang="en-GB" sz="1800" i="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10"/>
              </a:rPr>
              <a:t>https://itunes.apple.com/gb/app/wellmind/id918138339?mt=8</a:t>
            </a:r>
            <a:endParaRPr lang="en-GB" sz="2400" b="1" i="1" dirty="0"/>
          </a:p>
          <a:p>
            <a:r>
              <a:rPr lang="en-GB" sz="2400" b="1" dirty="0"/>
              <a:t> Barnsley resource Pack – use for PDA </a:t>
            </a:r>
            <a:r>
              <a:rPr lang="en-GB" sz="2400" b="1" dirty="0" err="1"/>
              <a:t>revews</a:t>
            </a:r>
            <a:r>
              <a:rPr lang="en-GB" sz="2400" b="1" dirty="0"/>
              <a:t> , has been circulated to practices ; data collection, clinical audit &amp; information to support reviews  </a:t>
            </a:r>
            <a:r>
              <a:rPr lang="en-GB" sz="2100" i="1" dirty="0">
                <a:hlinkClick r:id="rId11"/>
              </a:rPr>
              <a:t>Opioids in Chronic Pain Practice Guide MOS 2024-25 V1.0 July 2024.docx (sharepoint.com)</a:t>
            </a:r>
            <a:endParaRPr lang="en-GB" sz="2100" i="1" dirty="0"/>
          </a:p>
        </p:txBody>
      </p:sp>
    </p:spTree>
    <p:extLst>
      <p:ext uri="{BB962C8B-B14F-4D97-AF65-F5344CB8AC3E}">
        <p14:creationId xmlns:p14="http://schemas.microsoft.com/office/powerpoint/2010/main" val="2129124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blue text on a white background&#10;&#10;Description automatically generated">
            <a:extLst>
              <a:ext uri="{FF2B5EF4-FFF2-40B4-BE49-F238E27FC236}">
                <a16:creationId xmlns:a16="http://schemas.microsoft.com/office/drawing/2014/main" id="{31C7FE52-BE9C-C23C-687D-491AE5110D01}"/>
              </a:ext>
            </a:extLst>
          </p:cNvPr>
          <p:cNvPicPr>
            <a:picLocks noChangeAspect="1"/>
          </p:cNvPicPr>
          <p:nvPr/>
        </p:nvPicPr>
        <p:blipFill>
          <a:blip r:embed="rId2"/>
          <a:stretch>
            <a:fillRect/>
          </a:stretch>
        </p:blipFill>
        <p:spPr>
          <a:xfrm>
            <a:off x="678543" y="381000"/>
            <a:ext cx="10399584" cy="5804418"/>
          </a:xfrm>
          <a:prstGeom prst="rect">
            <a:avLst/>
          </a:prstGeom>
        </p:spPr>
      </p:pic>
    </p:spTree>
    <p:extLst>
      <p:ext uri="{BB962C8B-B14F-4D97-AF65-F5344CB8AC3E}">
        <p14:creationId xmlns:p14="http://schemas.microsoft.com/office/powerpoint/2010/main" val="2837149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edical information&#10;&#10;Description automatically generated">
            <a:extLst>
              <a:ext uri="{FF2B5EF4-FFF2-40B4-BE49-F238E27FC236}">
                <a16:creationId xmlns:a16="http://schemas.microsoft.com/office/drawing/2014/main" id="{A25E7CF8-B545-7060-199F-1C2AA7F4953A}"/>
              </a:ext>
            </a:extLst>
          </p:cNvPr>
          <p:cNvPicPr>
            <a:picLocks noChangeAspect="1"/>
          </p:cNvPicPr>
          <p:nvPr/>
        </p:nvPicPr>
        <p:blipFill>
          <a:blip r:embed="rId2"/>
          <a:stretch>
            <a:fillRect/>
          </a:stretch>
        </p:blipFill>
        <p:spPr>
          <a:xfrm>
            <a:off x="558799" y="590549"/>
            <a:ext cx="10685849" cy="5477723"/>
          </a:xfrm>
          <a:prstGeom prst="rect">
            <a:avLst/>
          </a:prstGeom>
        </p:spPr>
      </p:pic>
    </p:spTree>
    <p:extLst>
      <p:ext uri="{BB962C8B-B14F-4D97-AF65-F5344CB8AC3E}">
        <p14:creationId xmlns:p14="http://schemas.microsoft.com/office/powerpoint/2010/main" val="151198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edical schedule&#10;&#10;Description automatically generated">
            <a:extLst>
              <a:ext uri="{FF2B5EF4-FFF2-40B4-BE49-F238E27FC236}">
                <a16:creationId xmlns:a16="http://schemas.microsoft.com/office/drawing/2014/main" id="{6F6A6750-413A-98D1-9CC8-4471EA01104A}"/>
              </a:ext>
            </a:extLst>
          </p:cNvPr>
          <p:cNvPicPr>
            <a:picLocks noChangeAspect="1"/>
          </p:cNvPicPr>
          <p:nvPr/>
        </p:nvPicPr>
        <p:blipFill>
          <a:blip r:embed="rId2"/>
          <a:stretch>
            <a:fillRect/>
          </a:stretch>
        </p:blipFill>
        <p:spPr>
          <a:xfrm>
            <a:off x="1366345" y="260651"/>
            <a:ext cx="9680027" cy="6264951"/>
          </a:xfrm>
          <a:prstGeom prst="rect">
            <a:avLst/>
          </a:prstGeom>
        </p:spPr>
      </p:pic>
    </p:spTree>
    <p:extLst>
      <p:ext uri="{BB962C8B-B14F-4D97-AF65-F5344CB8AC3E}">
        <p14:creationId xmlns:p14="http://schemas.microsoft.com/office/powerpoint/2010/main" val="776380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survey&#10;&#10;Description automatically generated">
            <a:extLst>
              <a:ext uri="{FF2B5EF4-FFF2-40B4-BE49-F238E27FC236}">
                <a16:creationId xmlns:a16="http://schemas.microsoft.com/office/drawing/2014/main" id="{13C5EB0F-0AA5-75EC-C15B-6F21EACAA34C}"/>
              </a:ext>
            </a:extLst>
          </p:cNvPr>
          <p:cNvPicPr>
            <a:picLocks noChangeAspect="1"/>
          </p:cNvPicPr>
          <p:nvPr/>
        </p:nvPicPr>
        <p:blipFill>
          <a:blip r:embed="rId2"/>
          <a:stretch>
            <a:fillRect/>
          </a:stretch>
        </p:blipFill>
        <p:spPr>
          <a:xfrm>
            <a:off x="308919" y="1932258"/>
            <a:ext cx="11627707" cy="2930781"/>
          </a:xfrm>
          <a:prstGeom prst="rect">
            <a:avLst/>
          </a:prstGeom>
        </p:spPr>
      </p:pic>
      <p:pic>
        <p:nvPicPr>
          <p:cNvPr id="4" name="Picture 3">
            <a:extLst>
              <a:ext uri="{FF2B5EF4-FFF2-40B4-BE49-F238E27FC236}">
                <a16:creationId xmlns:a16="http://schemas.microsoft.com/office/drawing/2014/main" id="{04C15C98-D3B0-77C3-5356-0C40A3187561}"/>
              </a:ext>
            </a:extLst>
          </p:cNvPr>
          <p:cNvPicPr>
            <a:picLocks noChangeAspect="1"/>
          </p:cNvPicPr>
          <p:nvPr/>
        </p:nvPicPr>
        <p:blipFill rotWithShape="1">
          <a:blip r:embed="rId3"/>
          <a:srcRect t="14814" b="-1"/>
          <a:stretch/>
        </p:blipFill>
        <p:spPr>
          <a:xfrm>
            <a:off x="360751" y="1676401"/>
            <a:ext cx="11489731" cy="375601"/>
          </a:xfrm>
          <a:prstGeom prst="rect">
            <a:avLst/>
          </a:prstGeom>
        </p:spPr>
      </p:pic>
    </p:spTree>
    <p:extLst>
      <p:ext uri="{BB962C8B-B14F-4D97-AF65-F5344CB8AC3E}">
        <p14:creationId xmlns:p14="http://schemas.microsoft.com/office/powerpoint/2010/main" val="181727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BBF4B8-A22E-15DA-63B9-01F505016B9F}"/>
              </a:ext>
            </a:extLst>
          </p:cNvPr>
          <p:cNvSpPr txBox="1"/>
          <p:nvPr/>
        </p:nvSpPr>
        <p:spPr>
          <a:xfrm>
            <a:off x="818690" y="1083126"/>
            <a:ext cx="838862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3087"/>
                </a:solidFill>
                <a:effectLst/>
                <a:uLnTx/>
                <a:uFillTx/>
                <a:latin typeface="WordVisi_MSFontService"/>
                <a:ea typeface="+mn-ea"/>
                <a:cs typeface="+mn-cs"/>
              </a:rPr>
              <a:t>National MO Target Area</a:t>
            </a:r>
            <a:endParaRPr kumimoji="0" lang="en-GB" sz="2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 name="TextBox 4">
            <a:extLst>
              <a:ext uri="{FF2B5EF4-FFF2-40B4-BE49-F238E27FC236}">
                <a16:creationId xmlns:a16="http://schemas.microsoft.com/office/drawing/2014/main" id="{2C225E06-3A3E-C01A-D332-B13CA326CD6B}"/>
              </a:ext>
            </a:extLst>
          </p:cNvPr>
          <p:cNvSpPr txBox="1"/>
          <p:nvPr/>
        </p:nvSpPr>
        <p:spPr>
          <a:xfrm>
            <a:off x="1804946" y="3021496"/>
            <a:ext cx="803678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Trebuchet MS"/>
                <a:ea typeface="+mn-ea"/>
                <a:cs typeface="+mn-cs"/>
              </a:rPr>
              <a:t> </a:t>
            </a:r>
          </a:p>
        </p:txBody>
      </p:sp>
      <p:sp>
        <p:nvSpPr>
          <p:cNvPr id="4" name="TextBox 3">
            <a:extLst>
              <a:ext uri="{FF2B5EF4-FFF2-40B4-BE49-F238E27FC236}">
                <a16:creationId xmlns:a16="http://schemas.microsoft.com/office/drawing/2014/main" id="{61BD8D45-6C7E-EBB7-6B2E-309F2594D556}"/>
              </a:ext>
            </a:extLst>
          </p:cNvPr>
          <p:cNvSpPr txBox="1"/>
          <p:nvPr/>
        </p:nvSpPr>
        <p:spPr>
          <a:xfrm>
            <a:off x="2084346" y="2117323"/>
            <a:ext cx="783203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202A30"/>
                </a:solidFill>
                <a:effectLst/>
                <a:uLnTx/>
                <a:uFillTx/>
                <a:latin typeface="Arial" panose="020B0604020202020204" pitchFamily="34" charset="0"/>
                <a:cs typeface="Arial" panose="020B0604020202020204" pitchFamily="34" charset="0"/>
              </a:rPr>
              <a:t>Pharmacological management of chronic non-cancer pain is associated with minimal benefits, and potential harm, when compared to effective biopsychosocial interventions. </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4D4371-83BE-0A44-27EE-46B0B05D8B8A}"/>
              </a:ext>
            </a:extLst>
          </p:cNvPr>
          <p:cNvSpPr txBox="1"/>
          <p:nvPr/>
        </p:nvSpPr>
        <p:spPr>
          <a:xfrm>
            <a:off x="990600" y="4233333"/>
            <a:ext cx="6426200" cy="807245"/>
          </a:xfrm>
          <a:prstGeom prst="rect">
            <a:avLst/>
          </a:prstGeom>
          <a:noFill/>
          <a:ln w="9525" cap="flat" cmpd="sng" algn="ctr">
            <a:noFill/>
            <a:prstDash val="solid"/>
            <a:round/>
            <a:headEnd type="none" w="med" len="med"/>
            <a:tailEnd type="none" w="med" len="med"/>
          </a:ln>
          <a:effectLst>
            <a:outerShdw sx="0" sy="0" rotWithShape="0">
              <a:scrgbClr r="0" g="0" b="0"/>
            </a:outerShdw>
          </a:effectLst>
          <a:extLst>
            <a:ext uri="{53640926-AAD7-44D8-BBD7-CCE9431645EC}">
              <a14:shadowObscured xmlns:a14="http://schemas.microsoft.com/office/drawing/2010/main"/>
            </a:ext>
          </a:extLst>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3087"/>
                </a:solidFill>
                <a:effectLst/>
                <a:uLnTx/>
                <a:uFillTx/>
                <a:latin typeface="WordVisi_MSFontService"/>
                <a:ea typeface="+mn-ea"/>
                <a:cs typeface="+mn-cs"/>
              </a:rPr>
              <a:t> SY MO Target Area</a:t>
            </a:r>
            <a:endParaRPr kumimoji="0" lang="en-GB" sz="2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7" name="TextBox 6">
            <a:extLst>
              <a:ext uri="{FF2B5EF4-FFF2-40B4-BE49-F238E27FC236}">
                <a16:creationId xmlns:a16="http://schemas.microsoft.com/office/drawing/2014/main" id="{D94211CD-7FA8-B24A-2BF0-ECBCCFA803CA}"/>
              </a:ext>
            </a:extLst>
          </p:cNvPr>
          <p:cNvSpPr txBox="1"/>
          <p:nvPr/>
        </p:nvSpPr>
        <p:spPr>
          <a:xfrm>
            <a:off x="2084346" y="5393267"/>
            <a:ext cx="7757381" cy="859148"/>
          </a:xfrm>
          <a:prstGeom prst="rect">
            <a:avLst/>
          </a:prstGeom>
          <a:noFill/>
          <a:ln w="9525" cap="flat" cmpd="sng" algn="ctr">
            <a:noFill/>
            <a:prstDash val="solid"/>
            <a:round/>
            <a:headEnd type="none" w="med" len="med"/>
            <a:tailEnd type="none" w="med" len="med"/>
          </a:ln>
          <a:effectLst>
            <a:outerShdw sx="0" sy="0" rotWithShape="0">
              <a:scrgbClr r="0" g="0" b="0"/>
            </a:outerShdw>
          </a:effectLst>
          <a:extLst>
            <a:ext uri="{53640926-AAD7-44D8-BBD7-CCE9431645EC}">
              <a14:shadowObscured xmlns:a14="http://schemas.microsoft.com/office/drawing/2010/main"/>
            </a:ext>
          </a:extLst>
        </p:spPr>
        <p:txBody>
          <a:bodyPr wrap="square" lIns="0" tIns="0" rIns="0" bIns="0" rtlCol="0" anchor="ctr">
            <a:noAutofit/>
          </a:bodyPr>
          <a:lstStyle/>
          <a:p>
            <a:pPr algn="ctr"/>
            <a:r>
              <a:rPr kumimoji="0" lang="en-GB" sz="2800" b="0" i="0" u="none" strike="noStrike" kern="1200" cap="none" spc="0" normalizeH="0" baseline="0" noProof="0" dirty="0">
                <a:ln>
                  <a:noFill/>
                </a:ln>
                <a:solidFill>
                  <a:srgbClr val="202A30"/>
                </a:solidFill>
                <a:effectLst/>
                <a:uLnTx/>
                <a:uFillTx/>
                <a:latin typeface="Arial" panose="020B0604020202020204" pitchFamily="34" charset="0"/>
                <a:cs typeface="Arial" panose="020B0604020202020204" pitchFamily="34" charset="0"/>
              </a:rPr>
              <a:t>Reduce prescribing high dose (&gt;120mg OME) CNCP by 50%</a:t>
            </a:r>
            <a:endParaRPr lang="en-GB" sz="1000" dirty="0">
              <a:effectLst/>
              <a:latin typeface="Trebuchet MS" panose="020B0603020202020204" pitchFamily="34" charset="0"/>
              <a:cs typeface="Calibri" panose="020F0502020204030204" pitchFamily="34" charset="0"/>
              <a:sym typeface="Trebuchet MS" panose="020B0603020202020204" pitchFamily="34" charset="0"/>
            </a:endParaRPr>
          </a:p>
        </p:txBody>
      </p:sp>
    </p:spTree>
    <p:extLst>
      <p:ext uri="{BB962C8B-B14F-4D97-AF65-F5344CB8AC3E}">
        <p14:creationId xmlns:p14="http://schemas.microsoft.com/office/powerpoint/2010/main" val="1655041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checklist&#10;&#10;Description automatically generated">
            <a:extLst>
              <a:ext uri="{FF2B5EF4-FFF2-40B4-BE49-F238E27FC236}">
                <a16:creationId xmlns:a16="http://schemas.microsoft.com/office/drawing/2014/main" id="{4282E83A-73BF-ED26-61F9-C65FC77C2866}"/>
              </a:ext>
            </a:extLst>
          </p:cNvPr>
          <p:cNvPicPr>
            <a:picLocks noChangeAspect="1"/>
          </p:cNvPicPr>
          <p:nvPr/>
        </p:nvPicPr>
        <p:blipFill>
          <a:blip r:embed="rId2"/>
          <a:stretch>
            <a:fillRect/>
          </a:stretch>
        </p:blipFill>
        <p:spPr>
          <a:xfrm>
            <a:off x="1198605" y="452917"/>
            <a:ext cx="10235928" cy="5725461"/>
          </a:xfrm>
          <a:prstGeom prst="rect">
            <a:avLst/>
          </a:prstGeom>
        </p:spPr>
      </p:pic>
    </p:spTree>
    <p:extLst>
      <p:ext uri="{BB962C8B-B14F-4D97-AF65-F5344CB8AC3E}">
        <p14:creationId xmlns:p14="http://schemas.microsoft.com/office/powerpoint/2010/main" val="744851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9D599-A5A0-6964-873D-A7422876C8F5}"/>
              </a:ext>
            </a:extLst>
          </p:cNvPr>
          <p:cNvPicPr>
            <a:picLocks noChangeAspect="1"/>
          </p:cNvPicPr>
          <p:nvPr/>
        </p:nvPicPr>
        <p:blipFill>
          <a:blip r:embed="rId2"/>
          <a:stretch>
            <a:fillRect/>
          </a:stretch>
        </p:blipFill>
        <p:spPr>
          <a:xfrm>
            <a:off x="1333437" y="115035"/>
            <a:ext cx="10108665" cy="6449051"/>
          </a:xfrm>
          <a:prstGeom prst="rect">
            <a:avLst/>
          </a:prstGeom>
        </p:spPr>
      </p:pic>
    </p:spTree>
    <p:extLst>
      <p:ext uri="{BB962C8B-B14F-4D97-AF65-F5344CB8AC3E}">
        <p14:creationId xmlns:p14="http://schemas.microsoft.com/office/powerpoint/2010/main" val="4104427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calculator&#10;&#10;Description automatically generated">
            <a:extLst>
              <a:ext uri="{FF2B5EF4-FFF2-40B4-BE49-F238E27FC236}">
                <a16:creationId xmlns:a16="http://schemas.microsoft.com/office/drawing/2014/main" id="{8DEADE98-B79D-CCAB-3015-FFA3BD324378}"/>
              </a:ext>
            </a:extLst>
          </p:cNvPr>
          <p:cNvPicPr>
            <a:picLocks noChangeAspect="1"/>
          </p:cNvPicPr>
          <p:nvPr/>
        </p:nvPicPr>
        <p:blipFill>
          <a:blip r:embed="rId2"/>
          <a:stretch>
            <a:fillRect/>
          </a:stretch>
        </p:blipFill>
        <p:spPr>
          <a:xfrm>
            <a:off x="633805" y="1751864"/>
            <a:ext cx="11380566" cy="3354271"/>
          </a:xfrm>
          <a:prstGeom prst="rect">
            <a:avLst/>
          </a:prstGeom>
        </p:spPr>
      </p:pic>
    </p:spTree>
    <p:extLst>
      <p:ext uri="{BB962C8B-B14F-4D97-AF65-F5344CB8AC3E}">
        <p14:creationId xmlns:p14="http://schemas.microsoft.com/office/powerpoint/2010/main" val="2689526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B2F9-DC19-0823-E82E-8998EF64C130}"/>
              </a:ext>
            </a:extLst>
          </p:cNvPr>
          <p:cNvSpPr>
            <a:spLocks noGrp="1"/>
          </p:cNvSpPr>
          <p:nvPr>
            <p:ph type="title"/>
          </p:nvPr>
        </p:nvSpPr>
        <p:spPr/>
        <p:txBody>
          <a:bodyPr/>
          <a:lstStyle/>
          <a:p>
            <a:pPr algn="ctr"/>
            <a:r>
              <a:rPr lang="en-GB" b="1" dirty="0"/>
              <a:t>Current opportunities for Community Pharmacy to support this work? Thoughts ?</a:t>
            </a:r>
          </a:p>
        </p:txBody>
      </p:sp>
      <p:sp>
        <p:nvSpPr>
          <p:cNvPr id="4" name="Thought Bubble: Cloud 3">
            <a:extLst>
              <a:ext uri="{FF2B5EF4-FFF2-40B4-BE49-F238E27FC236}">
                <a16:creationId xmlns:a16="http://schemas.microsoft.com/office/drawing/2014/main" id="{8FCAD04F-9873-CC96-D747-51A42FDED279}"/>
              </a:ext>
            </a:extLst>
          </p:cNvPr>
          <p:cNvSpPr/>
          <p:nvPr/>
        </p:nvSpPr>
        <p:spPr>
          <a:xfrm>
            <a:off x="1844040" y="1690688"/>
            <a:ext cx="8229600" cy="416369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p>
          <a:p>
            <a:pPr algn="ctr"/>
            <a:endParaRPr lang="en-GB" sz="2800" dirty="0"/>
          </a:p>
          <a:p>
            <a:pPr algn="ctr"/>
            <a:endParaRPr lang="en-GB" sz="2800" dirty="0"/>
          </a:p>
          <a:p>
            <a:pPr marL="457200" indent="-457200" algn="ctr">
              <a:buFont typeface="Arial" panose="020B0604020202020204" pitchFamily="34" charset="0"/>
              <a:buChar char="•"/>
            </a:pPr>
            <a:r>
              <a:rPr lang="en-GB" sz="2800" dirty="0"/>
              <a:t>DMS Referrals</a:t>
            </a:r>
          </a:p>
          <a:p>
            <a:pPr marL="457200" indent="-457200" algn="ctr">
              <a:buFont typeface="Arial" panose="020B0604020202020204" pitchFamily="34" charset="0"/>
              <a:buChar char="•"/>
            </a:pPr>
            <a:r>
              <a:rPr lang="en-GB" sz="2800" dirty="0"/>
              <a:t>CPCS?</a:t>
            </a:r>
          </a:p>
          <a:p>
            <a:pPr marL="457200" indent="-457200" algn="ctr">
              <a:buFont typeface="Arial" panose="020B0604020202020204" pitchFamily="34" charset="0"/>
              <a:buChar char="•"/>
            </a:pPr>
            <a:r>
              <a:rPr lang="en-GB" sz="2800" dirty="0"/>
              <a:t>Pharmacy First Healthy Living promotions</a:t>
            </a:r>
          </a:p>
          <a:p>
            <a:pPr marL="457200" indent="-457200" algn="ctr">
              <a:buFont typeface="Arial" panose="020B0604020202020204" pitchFamily="34" charset="0"/>
              <a:buChar char="•"/>
            </a:pPr>
            <a:r>
              <a:rPr lang="en-GB" sz="2800" dirty="0"/>
              <a:t>Referrals to support services</a:t>
            </a:r>
          </a:p>
          <a:p>
            <a:pPr algn="ctr"/>
            <a:endParaRPr lang="en-GB" sz="2800" dirty="0"/>
          </a:p>
          <a:p>
            <a:pPr algn="ctr"/>
            <a:endParaRPr lang="en-GB" sz="2800" dirty="0"/>
          </a:p>
          <a:p>
            <a:pPr algn="ctr"/>
            <a:r>
              <a:rPr lang="en-GB" sz="2800" dirty="0"/>
              <a:t>8</a:t>
            </a:r>
          </a:p>
        </p:txBody>
      </p:sp>
    </p:spTree>
    <p:extLst>
      <p:ext uri="{BB962C8B-B14F-4D97-AF65-F5344CB8AC3E}">
        <p14:creationId xmlns:p14="http://schemas.microsoft.com/office/powerpoint/2010/main" val="1422037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338E1-BA95-F813-4135-0143A2620473}"/>
              </a:ext>
            </a:extLst>
          </p:cNvPr>
          <p:cNvSpPr txBox="1"/>
          <p:nvPr/>
        </p:nvSpPr>
        <p:spPr>
          <a:xfrm>
            <a:off x="1989667" y="1608667"/>
            <a:ext cx="7916333" cy="3354765"/>
          </a:xfrm>
          <a:prstGeom prst="rect">
            <a:avLst/>
          </a:prstGeom>
          <a:noFill/>
        </p:spPr>
        <p:txBody>
          <a:bodyPr wrap="square" rtlCol="0">
            <a:spAutoFit/>
          </a:bodyPr>
          <a:lstStyle/>
          <a:p>
            <a:pPr algn="ctr"/>
            <a:r>
              <a:rPr lang="en-GB" sz="4400" b="1" dirty="0"/>
              <a:t>Questions &amp; Feedback ?</a:t>
            </a:r>
          </a:p>
          <a:p>
            <a:pPr algn="ctr"/>
            <a:endParaRPr lang="en-GB" sz="3200" dirty="0"/>
          </a:p>
          <a:p>
            <a:pPr algn="ctr"/>
            <a:endParaRPr lang="en-GB" sz="3200" dirty="0"/>
          </a:p>
          <a:p>
            <a:endParaRPr lang="en-GB" sz="32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4434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BBF4B8-A22E-15DA-63B9-01F505016B9F}"/>
              </a:ext>
            </a:extLst>
          </p:cNvPr>
          <p:cNvSpPr txBox="1"/>
          <p:nvPr/>
        </p:nvSpPr>
        <p:spPr>
          <a:xfrm>
            <a:off x="979557" y="837593"/>
            <a:ext cx="838862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3087"/>
                </a:solidFill>
                <a:effectLst/>
                <a:uLnTx/>
                <a:uFillTx/>
                <a:latin typeface="WordVisi_MSFontService"/>
                <a:ea typeface="+mn-ea"/>
                <a:cs typeface="+mn-cs"/>
              </a:rPr>
              <a:t>CROP </a:t>
            </a:r>
            <a:r>
              <a:rPr kumimoji="0" lang="en-GB" sz="2800" b="0" i="0" u="none" strike="noStrike" kern="1200" cap="none" spc="0" normalizeH="0" baseline="0" noProof="0" dirty="0">
                <a:ln>
                  <a:noFill/>
                </a:ln>
                <a:solidFill>
                  <a:srgbClr val="003087"/>
                </a:solidFill>
                <a:effectLst/>
                <a:uLnTx/>
                <a:uFillTx/>
                <a:latin typeface="WordVisi_MSFontService"/>
                <a:ea typeface="+mn-ea"/>
                <a:cs typeface="+mn-cs"/>
              </a:rPr>
              <a:t>(Campaign to Reduce Opiate Prescribing)</a:t>
            </a:r>
            <a:endParaRPr kumimoji="0" lang="en-GB" sz="28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5" name="TextBox 4">
            <a:extLst>
              <a:ext uri="{FF2B5EF4-FFF2-40B4-BE49-F238E27FC236}">
                <a16:creationId xmlns:a16="http://schemas.microsoft.com/office/drawing/2014/main" id="{2C225E06-3A3E-C01A-D332-B13CA326CD6B}"/>
              </a:ext>
            </a:extLst>
          </p:cNvPr>
          <p:cNvSpPr txBox="1"/>
          <p:nvPr/>
        </p:nvSpPr>
        <p:spPr>
          <a:xfrm>
            <a:off x="1974279" y="1656576"/>
            <a:ext cx="8036781" cy="520142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000000"/>
                </a:solidFill>
                <a:latin typeface="Arial" panose="020B0604020202020204" pitchFamily="34" charset="0"/>
                <a:cs typeface="Arial" panose="020B0604020202020204" pitchFamily="34" charset="0"/>
              </a:rPr>
              <a:t>SY national opioid triangle (Guardian) – Barnsley second highest below Doncaster.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SYICS (Spring 2021) – ran for one year</a:t>
            </a:r>
          </a:p>
          <a:p>
            <a:pPr marR="0" lvl="0" algn="l" defTabSz="914400" rtl="0" eaLnBrk="1" fontAlgn="auto" latinLnBrk="0" hangingPunct="1">
              <a:lnSpc>
                <a:spcPct val="100000"/>
              </a:lnSpc>
              <a:spcBef>
                <a:spcPts val="0"/>
              </a:spcBef>
              <a:spcAft>
                <a:spcPts val="0"/>
              </a:spcAft>
              <a:buClrTx/>
              <a:buSzTx/>
              <a:tabLst/>
              <a:defRPr/>
            </a:pPr>
            <a:endParaRPr kumimoji="0" lang="en-GB" sz="2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Extracted anonymised data from GP systems and reports collated for practices for discussion/action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000000"/>
                </a:solidFill>
                <a:latin typeface="Arial" panose="020B0604020202020204" pitchFamily="34" charset="0"/>
                <a:cs typeface="Arial" panose="020B0604020202020204" pitchFamily="34" charset="0"/>
              </a:rPr>
              <a:t>Report identified 8 cohorts of patients @ high risk (varying degrees) of risk for review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000000"/>
                </a:solidFill>
                <a:latin typeface="Arial" panose="020B0604020202020204" pitchFamily="34" charset="0"/>
                <a:cs typeface="Arial" panose="020B0604020202020204" pitchFamily="34" charset="0"/>
              </a:rPr>
              <a:t>Practices had progress within reports highlighted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0000"/>
                </a:solidFill>
                <a:effectLst/>
                <a:uLnTx/>
                <a:uFillTx/>
                <a:latin typeface="Trebuchet MS"/>
                <a:ea typeface="+mn-ea"/>
                <a:cs typeface="+mn-cs"/>
              </a:rPr>
              <a:t> </a:t>
            </a:r>
          </a:p>
        </p:txBody>
      </p:sp>
    </p:spTree>
    <p:extLst>
      <p:ext uri="{BB962C8B-B14F-4D97-AF65-F5344CB8AC3E}">
        <p14:creationId xmlns:p14="http://schemas.microsoft.com/office/powerpoint/2010/main" val="31555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opioids&#10;&#10;Description automatically generated">
            <a:extLst>
              <a:ext uri="{FF2B5EF4-FFF2-40B4-BE49-F238E27FC236}">
                <a16:creationId xmlns:a16="http://schemas.microsoft.com/office/drawing/2014/main" id="{D3280579-0964-CDFE-FF78-CAF9381C6361}"/>
              </a:ext>
            </a:extLst>
          </p:cNvPr>
          <p:cNvPicPr>
            <a:picLocks noChangeAspect="1"/>
          </p:cNvPicPr>
          <p:nvPr/>
        </p:nvPicPr>
        <p:blipFill>
          <a:blip r:embed="rId2"/>
          <a:stretch>
            <a:fillRect/>
          </a:stretch>
        </p:blipFill>
        <p:spPr>
          <a:xfrm>
            <a:off x="1513180" y="455804"/>
            <a:ext cx="9489630" cy="6184482"/>
          </a:xfrm>
          <a:prstGeom prst="rect">
            <a:avLst/>
          </a:prstGeom>
        </p:spPr>
      </p:pic>
    </p:spTree>
    <p:extLst>
      <p:ext uri="{BB962C8B-B14F-4D97-AF65-F5344CB8AC3E}">
        <p14:creationId xmlns:p14="http://schemas.microsoft.com/office/powerpoint/2010/main" val="361563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 showing the number of patients with oral prescribing&#10;&#10;Description automatically generated with medium confidence">
            <a:extLst>
              <a:ext uri="{FF2B5EF4-FFF2-40B4-BE49-F238E27FC236}">
                <a16:creationId xmlns:a16="http://schemas.microsoft.com/office/drawing/2014/main" id="{976C81A9-2DF9-2F18-4FF1-F5CF6F089B74}"/>
              </a:ext>
            </a:extLst>
          </p:cNvPr>
          <p:cNvPicPr>
            <a:picLocks noChangeAspect="1"/>
          </p:cNvPicPr>
          <p:nvPr/>
        </p:nvPicPr>
        <p:blipFill>
          <a:blip r:embed="rId2"/>
          <a:stretch>
            <a:fillRect/>
          </a:stretch>
        </p:blipFill>
        <p:spPr>
          <a:xfrm>
            <a:off x="1136822" y="277071"/>
            <a:ext cx="9798908" cy="6227940"/>
          </a:xfrm>
          <a:prstGeom prst="rect">
            <a:avLst/>
          </a:prstGeom>
        </p:spPr>
      </p:pic>
    </p:spTree>
    <p:extLst>
      <p:ext uri="{BB962C8B-B14F-4D97-AF65-F5344CB8AC3E}">
        <p14:creationId xmlns:p14="http://schemas.microsoft.com/office/powerpoint/2010/main" val="31287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patients&#10;&#10;Description automatically generated">
            <a:extLst>
              <a:ext uri="{FF2B5EF4-FFF2-40B4-BE49-F238E27FC236}">
                <a16:creationId xmlns:a16="http://schemas.microsoft.com/office/drawing/2014/main" id="{766AC1BB-DB4E-43F6-58C3-352DCE4718C6}"/>
              </a:ext>
            </a:extLst>
          </p:cNvPr>
          <p:cNvPicPr>
            <a:picLocks noChangeAspect="1"/>
          </p:cNvPicPr>
          <p:nvPr/>
        </p:nvPicPr>
        <p:blipFill>
          <a:blip r:embed="rId2"/>
          <a:stretch>
            <a:fillRect/>
          </a:stretch>
        </p:blipFill>
        <p:spPr>
          <a:xfrm>
            <a:off x="1655805" y="516005"/>
            <a:ext cx="8526163" cy="5593597"/>
          </a:xfrm>
          <a:prstGeom prst="rect">
            <a:avLst/>
          </a:prstGeom>
        </p:spPr>
      </p:pic>
    </p:spTree>
    <p:extLst>
      <p:ext uri="{BB962C8B-B14F-4D97-AF65-F5344CB8AC3E}">
        <p14:creationId xmlns:p14="http://schemas.microsoft.com/office/powerpoint/2010/main" val="95516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 showing the number of patients&#10;&#10;Description automatically generated">
            <a:extLst>
              <a:ext uri="{FF2B5EF4-FFF2-40B4-BE49-F238E27FC236}">
                <a16:creationId xmlns:a16="http://schemas.microsoft.com/office/drawing/2014/main" id="{41874DE2-849A-031A-13C3-49191ECABDC9}"/>
              </a:ext>
            </a:extLst>
          </p:cNvPr>
          <p:cNvPicPr>
            <a:picLocks noChangeAspect="1"/>
          </p:cNvPicPr>
          <p:nvPr/>
        </p:nvPicPr>
        <p:blipFill>
          <a:blip r:embed="rId2"/>
          <a:stretch>
            <a:fillRect/>
          </a:stretch>
        </p:blipFill>
        <p:spPr>
          <a:xfrm>
            <a:off x="1380129" y="492451"/>
            <a:ext cx="9738303" cy="6191377"/>
          </a:xfrm>
          <a:prstGeom prst="rect">
            <a:avLst/>
          </a:prstGeom>
        </p:spPr>
      </p:pic>
    </p:spTree>
    <p:extLst>
      <p:ext uri="{BB962C8B-B14F-4D97-AF65-F5344CB8AC3E}">
        <p14:creationId xmlns:p14="http://schemas.microsoft.com/office/powerpoint/2010/main" val="134439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10;&#10;Description automatically generated with medium confidence">
            <a:extLst>
              <a:ext uri="{FF2B5EF4-FFF2-40B4-BE49-F238E27FC236}">
                <a16:creationId xmlns:a16="http://schemas.microsoft.com/office/drawing/2014/main" id="{9B39BD73-4084-0E77-3DD7-A09DB55F49D4}"/>
              </a:ext>
            </a:extLst>
          </p:cNvPr>
          <p:cNvPicPr>
            <a:picLocks noChangeAspect="1"/>
          </p:cNvPicPr>
          <p:nvPr/>
        </p:nvPicPr>
        <p:blipFill>
          <a:blip r:embed="rId2"/>
          <a:stretch>
            <a:fillRect/>
          </a:stretch>
        </p:blipFill>
        <p:spPr>
          <a:xfrm>
            <a:off x="-1" y="410764"/>
            <a:ext cx="11640065" cy="5763195"/>
          </a:xfrm>
          <a:prstGeom prst="rect">
            <a:avLst/>
          </a:prstGeom>
        </p:spPr>
      </p:pic>
    </p:spTree>
    <p:extLst>
      <p:ext uri="{BB962C8B-B14F-4D97-AF65-F5344CB8AC3E}">
        <p14:creationId xmlns:p14="http://schemas.microsoft.com/office/powerpoint/2010/main" val="533397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ocumentation">
  <a:themeElements>
    <a:clrScheme name="NHS">
      <a:dk1>
        <a:srgbClr val="000000"/>
      </a:dk1>
      <a:lt1>
        <a:srgbClr val="FFFFFF"/>
      </a:lt1>
      <a:dk2>
        <a:srgbClr val="0070C0"/>
      </a:dk2>
      <a:lt2>
        <a:srgbClr val="F2F2F2"/>
      </a:lt2>
      <a:accent1>
        <a:srgbClr val="003760"/>
      </a:accent1>
      <a:accent2>
        <a:srgbClr val="005390"/>
      </a:accent2>
      <a:accent3>
        <a:srgbClr val="FFC000"/>
      </a:accent3>
      <a:accent4>
        <a:srgbClr val="40AFFF"/>
      </a:accent4>
      <a:accent5>
        <a:srgbClr val="7F7F7F"/>
      </a:accent5>
      <a:accent6>
        <a:srgbClr val="214427"/>
      </a:accent6>
      <a:hlink>
        <a:srgbClr val="00B0F0"/>
      </a:hlink>
      <a:folHlink>
        <a:srgbClr val="00206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accent5"/>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flat" cmpd="sng" algn="ctr">
          <a:solidFill>
            <a:schemeClr val="accent5"/>
          </a:solidFill>
          <a:prstDash val="solid"/>
          <a:round/>
          <a:headEnd type="none" w="med" len="med"/>
          <a:tailEnd type="none" w="med" len="med"/>
        </a:ln>
        <a:effectLst>
          <a:outerShdw sx="0" sy="0" rotWithShape="0">
            <a:scrgbClr r="0" g="0" b="0"/>
          </a:outerShdw>
        </a:effectLst>
        <a:extLst>
          <a:ext uri="{53640926-AAD7-44D8-BBD7-CCE9431645EC}">
            <a14:shadowObscured xmlns:a14="http://schemas.microsoft.com/office/drawing/2010/main"/>
          </a:ext>
        </a:extLst>
      </a:spPr>
      <a:bodyPr wrap="square" lIns="0" tIns="0" rIns="0" bIns="0" rtlCol="0" anchor="ctr">
        <a:noAutofit/>
      </a:bodyPr>
      <a:lstStyle>
        <a:defPPr algn="ctr">
          <a:defRPr sz="1000" dirty="0" smtClean="0">
            <a:effectLst/>
            <a:latin typeface="Trebuchet MS" panose="020B0603020202020204" pitchFamily="34" charset="0"/>
            <a:cs typeface="Calibri" panose="020F0502020204030204" pitchFamily="34" charset="0"/>
            <a:sym typeface="Trebuchet MS" panose="020B0603020202020204" pitchFamily="34" charset="0"/>
          </a:defRPr>
        </a:defPPr>
      </a:lst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A4.potx" id="{FD128D5F-54C9-4660-96FD-399E95DF928D}" vid="{7EF5A221-22E9-434F-9846-7D43FE1E80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244</TotalTime>
  <Words>922</Words>
  <Application>Microsoft Office PowerPoint</Application>
  <PresentationFormat>Widescreen</PresentationFormat>
  <Paragraphs>83</Paragraphs>
  <Slides>34</Slides>
  <Notes>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7" baseType="lpstr">
      <vt:lpstr>Aptos</vt:lpstr>
      <vt:lpstr>Aptos Display</vt:lpstr>
      <vt:lpstr>Arial</vt:lpstr>
      <vt:lpstr>Calibri</vt:lpstr>
      <vt:lpstr>Inter</vt:lpstr>
      <vt:lpstr>Lora</vt:lpstr>
      <vt:lpstr>Roboto</vt:lpstr>
      <vt:lpstr>Times New Roman</vt:lpstr>
      <vt:lpstr>Trebuchet MS</vt:lpstr>
      <vt:lpstr>WordVisi_MSFontService</vt:lpstr>
      <vt:lpstr>Office Theme</vt:lpstr>
      <vt:lpstr>Documentation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Areas within 2024/25 workplan</vt:lpstr>
      <vt:lpstr>Points to consider when first prescribing</vt:lpstr>
      <vt:lpstr>PowerPoint Presentation</vt:lpstr>
      <vt:lpstr>PowerPoint Presentation</vt:lpstr>
      <vt:lpstr>PowerPoint Presentation</vt:lpstr>
      <vt:lpstr>PowerPoint Presentation</vt:lpstr>
      <vt:lpstr>PowerPoint Presentation</vt:lpstr>
      <vt:lpstr>PowerPoint Presentation</vt:lpstr>
      <vt:lpstr>Local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opportunities for Community Pharmacy to support this work? Thoughts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barlow</dc:creator>
  <cp:lastModifiedBy>SMITH, Emma (BHF LUNDWOOD SURGERY)</cp:lastModifiedBy>
  <cp:revision>7</cp:revision>
  <dcterms:created xsi:type="dcterms:W3CDTF">2024-09-18T04:53:22Z</dcterms:created>
  <dcterms:modified xsi:type="dcterms:W3CDTF">2024-10-02T13:32:52Z</dcterms:modified>
</cp:coreProperties>
</file>