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797675" cy="9926638"/>
  <p:embeddedFontLst>
    <p:embeddedFont>
      <p:font typeface="Gotham Condensed" panose="020B0604020202020204" charset="0"/>
      <p:regular r:id="rId13"/>
    </p:embeddedFont>
    <p:embeddedFont>
      <p:font typeface="Gotham Condensed Bold" panose="020B0604020202020204" charset="0"/>
      <p:regular r:id="rId14"/>
    </p:embeddedFont>
    <p:embeddedFont>
      <p:font typeface="Gotham Condensed Light" panose="020B0604020202020204" charset="0"/>
      <p:regular r:id="rId15"/>
    </p:embeddedFont>
    <p:embeddedFont>
      <p:font typeface="Montserrat" panose="00000500000000000000" pitchFamily="2"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9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C0AAC7C-0B9E-46EE-94B3-D93A649FCC7C}" type="datetimeFigureOut">
              <a:rPr lang="en-GB" smtClean="0"/>
              <a:t>08/01/2026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BBF2844-F688-4042-AE03-9CCE77AE9D4B}" type="slidenum">
              <a:rPr lang="en-GB" smtClean="0"/>
              <a:t>‹#›</a:t>
            </a:fld>
            <a:endParaRPr lang="en-GB"/>
          </a:p>
        </p:txBody>
      </p:sp>
    </p:spTree>
    <p:extLst>
      <p:ext uri="{BB962C8B-B14F-4D97-AF65-F5344CB8AC3E}">
        <p14:creationId xmlns:p14="http://schemas.microsoft.com/office/powerpoint/2010/main" val="51387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Ross to introduce/begin presentation.</a:t>
            </a:r>
          </a:p>
        </p:txBody>
      </p:sp>
      <p:sp>
        <p:nvSpPr>
          <p:cNvPr id="4" name="Slide Number Placeholder 3"/>
          <p:cNvSpPr>
            <a:spLocks noGrp="1"/>
          </p:cNvSpPr>
          <p:nvPr>
            <p:ph type="sldNum" sz="quarter" idx="5"/>
          </p:nvPr>
        </p:nvSpPr>
        <p:spPr/>
        <p:txBody>
          <a:bodyPr/>
          <a:lstStyle/>
          <a:p>
            <a:fld id="{2BBF2844-F688-4042-AE03-9CCE77AE9D4B}" type="slidenum">
              <a:rPr lang="en-GB" smtClean="0"/>
              <a:t>1</a:t>
            </a:fld>
            <a:endParaRPr lang="en-GB"/>
          </a:p>
        </p:txBody>
      </p:sp>
    </p:spTree>
    <p:extLst>
      <p:ext uri="{BB962C8B-B14F-4D97-AF65-F5344CB8AC3E}">
        <p14:creationId xmlns:p14="http://schemas.microsoft.com/office/powerpoint/2010/main" val="2269788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Ross to end with overall review of project and plans for rollout to rest of South Yorkshire via hospice channels.</a:t>
            </a:r>
          </a:p>
        </p:txBody>
      </p:sp>
      <p:sp>
        <p:nvSpPr>
          <p:cNvPr id="4" name="Slide Number Placeholder 3"/>
          <p:cNvSpPr>
            <a:spLocks noGrp="1"/>
          </p:cNvSpPr>
          <p:nvPr>
            <p:ph type="sldNum" sz="quarter" idx="5"/>
          </p:nvPr>
        </p:nvSpPr>
        <p:spPr/>
        <p:txBody>
          <a:bodyPr/>
          <a:lstStyle/>
          <a:p>
            <a:fld id="{2BBF2844-F688-4042-AE03-9CCE77AE9D4B}" type="slidenum">
              <a:rPr lang="en-GB" smtClean="0"/>
              <a:t>10</a:t>
            </a:fld>
            <a:endParaRPr lang="en-GB"/>
          </a:p>
        </p:txBody>
      </p:sp>
    </p:spTree>
    <p:extLst>
      <p:ext uri="{BB962C8B-B14F-4D97-AF65-F5344CB8AC3E}">
        <p14:creationId xmlns:p14="http://schemas.microsoft.com/office/powerpoint/2010/main" val="249143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Julia to speak</a:t>
            </a:r>
          </a:p>
        </p:txBody>
      </p:sp>
      <p:sp>
        <p:nvSpPr>
          <p:cNvPr id="4" name="Slide Number Placeholder 3"/>
          <p:cNvSpPr>
            <a:spLocks noGrp="1"/>
          </p:cNvSpPr>
          <p:nvPr>
            <p:ph type="sldNum" sz="quarter" idx="5"/>
          </p:nvPr>
        </p:nvSpPr>
        <p:spPr/>
        <p:txBody>
          <a:bodyPr/>
          <a:lstStyle/>
          <a:p>
            <a:fld id="{2BBF2844-F688-4042-AE03-9CCE77AE9D4B}" type="slidenum">
              <a:rPr lang="en-GB" smtClean="0"/>
              <a:t>2</a:t>
            </a:fld>
            <a:endParaRPr lang="en-GB"/>
          </a:p>
        </p:txBody>
      </p:sp>
    </p:spTree>
    <p:extLst>
      <p:ext uri="{BB962C8B-B14F-4D97-AF65-F5344CB8AC3E}">
        <p14:creationId xmlns:p14="http://schemas.microsoft.com/office/powerpoint/2010/main" val="423432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Julia to speak</a:t>
            </a:r>
          </a:p>
        </p:txBody>
      </p:sp>
      <p:sp>
        <p:nvSpPr>
          <p:cNvPr id="4" name="Slide Number Placeholder 3"/>
          <p:cNvSpPr>
            <a:spLocks noGrp="1"/>
          </p:cNvSpPr>
          <p:nvPr>
            <p:ph type="sldNum" sz="quarter" idx="5"/>
          </p:nvPr>
        </p:nvSpPr>
        <p:spPr/>
        <p:txBody>
          <a:bodyPr/>
          <a:lstStyle/>
          <a:p>
            <a:fld id="{2BBF2844-F688-4042-AE03-9CCE77AE9D4B}" type="slidenum">
              <a:rPr lang="en-GB" smtClean="0"/>
              <a:t>3</a:t>
            </a:fld>
            <a:endParaRPr lang="en-GB"/>
          </a:p>
        </p:txBody>
      </p:sp>
    </p:spTree>
    <p:extLst>
      <p:ext uri="{BB962C8B-B14F-4D97-AF65-F5344CB8AC3E}">
        <p14:creationId xmlns:p14="http://schemas.microsoft.com/office/powerpoint/2010/main" val="247445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Brianna to speak</a:t>
            </a:r>
          </a:p>
        </p:txBody>
      </p:sp>
      <p:sp>
        <p:nvSpPr>
          <p:cNvPr id="4" name="Slide Number Placeholder 3"/>
          <p:cNvSpPr>
            <a:spLocks noGrp="1"/>
          </p:cNvSpPr>
          <p:nvPr>
            <p:ph type="sldNum" sz="quarter" idx="5"/>
          </p:nvPr>
        </p:nvSpPr>
        <p:spPr/>
        <p:txBody>
          <a:bodyPr/>
          <a:lstStyle/>
          <a:p>
            <a:fld id="{2BBF2844-F688-4042-AE03-9CCE77AE9D4B}" type="slidenum">
              <a:rPr lang="en-GB" smtClean="0"/>
              <a:t>4</a:t>
            </a:fld>
            <a:endParaRPr lang="en-GB"/>
          </a:p>
        </p:txBody>
      </p:sp>
    </p:spTree>
    <p:extLst>
      <p:ext uri="{BB962C8B-B14F-4D97-AF65-F5344CB8AC3E}">
        <p14:creationId xmlns:p14="http://schemas.microsoft.com/office/powerpoint/2010/main" val="338076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 to discuss four techniques chosen and use at the hospice.</a:t>
            </a:r>
          </a:p>
        </p:txBody>
      </p:sp>
      <p:sp>
        <p:nvSpPr>
          <p:cNvPr id="4" name="Slide Number Placeholder 3"/>
          <p:cNvSpPr>
            <a:spLocks noGrp="1"/>
          </p:cNvSpPr>
          <p:nvPr>
            <p:ph type="sldNum" sz="quarter" idx="5"/>
          </p:nvPr>
        </p:nvSpPr>
        <p:spPr/>
        <p:txBody>
          <a:bodyPr/>
          <a:lstStyle/>
          <a:p>
            <a:fld id="{2BBF2844-F688-4042-AE03-9CCE77AE9D4B}" type="slidenum">
              <a:rPr lang="en-GB" smtClean="0"/>
              <a:t>5</a:t>
            </a:fld>
            <a:endParaRPr lang="en-GB"/>
          </a:p>
        </p:txBody>
      </p:sp>
    </p:spTree>
    <p:extLst>
      <p:ext uri="{BB962C8B-B14F-4D97-AF65-F5344CB8AC3E}">
        <p14:creationId xmlns:p14="http://schemas.microsoft.com/office/powerpoint/2010/main" val="3910541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Brianna to discuss marketing rollout</a:t>
            </a:r>
          </a:p>
        </p:txBody>
      </p:sp>
      <p:sp>
        <p:nvSpPr>
          <p:cNvPr id="4" name="Slide Number Placeholder 3"/>
          <p:cNvSpPr>
            <a:spLocks noGrp="1"/>
          </p:cNvSpPr>
          <p:nvPr>
            <p:ph type="sldNum" sz="quarter" idx="5"/>
          </p:nvPr>
        </p:nvSpPr>
        <p:spPr/>
        <p:txBody>
          <a:bodyPr/>
          <a:lstStyle/>
          <a:p>
            <a:fld id="{2BBF2844-F688-4042-AE03-9CCE77AE9D4B}" type="slidenum">
              <a:rPr lang="en-GB" smtClean="0"/>
              <a:t>6</a:t>
            </a:fld>
            <a:endParaRPr lang="en-GB"/>
          </a:p>
        </p:txBody>
      </p:sp>
    </p:spTree>
    <p:extLst>
      <p:ext uri="{BB962C8B-B14F-4D97-AF65-F5344CB8AC3E}">
        <p14:creationId xmlns:p14="http://schemas.microsoft.com/office/powerpoint/2010/main" val="359927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Brianna to run through initial data review</a:t>
            </a:r>
          </a:p>
        </p:txBody>
      </p:sp>
      <p:sp>
        <p:nvSpPr>
          <p:cNvPr id="4" name="Slide Number Placeholder 3"/>
          <p:cNvSpPr>
            <a:spLocks noGrp="1"/>
          </p:cNvSpPr>
          <p:nvPr>
            <p:ph type="sldNum" sz="quarter" idx="5"/>
          </p:nvPr>
        </p:nvSpPr>
        <p:spPr/>
        <p:txBody>
          <a:bodyPr/>
          <a:lstStyle/>
          <a:p>
            <a:fld id="{2BBF2844-F688-4042-AE03-9CCE77AE9D4B}" type="slidenum">
              <a:rPr lang="en-GB" smtClean="0"/>
              <a:t>7</a:t>
            </a:fld>
            <a:endParaRPr lang="en-GB"/>
          </a:p>
        </p:txBody>
      </p:sp>
    </p:spTree>
    <p:extLst>
      <p:ext uri="{BB962C8B-B14F-4D97-AF65-F5344CB8AC3E}">
        <p14:creationId xmlns:p14="http://schemas.microsoft.com/office/powerpoint/2010/main" val="3804569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Becky to discuss further rollout</a:t>
            </a:r>
          </a:p>
        </p:txBody>
      </p:sp>
      <p:sp>
        <p:nvSpPr>
          <p:cNvPr id="4" name="Slide Number Placeholder 3"/>
          <p:cNvSpPr>
            <a:spLocks noGrp="1"/>
          </p:cNvSpPr>
          <p:nvPr>
            <p:ph type="sldNum" sz="quarter" idx="5"/>
          </p:nvPr>
        </p:nvSpPr>
        <p:spPr/>
        <p:txBody>
          <a:bodyPr/>
          <a:lstStyle/>
          <a:p>
            <a:fld id="{2BBF2844-F688-4042-AE03-9CCE77AE9D4B}" type="slidenum">
              <a:rPr lang="en-GB" smtClean="0"/>
              <a:t>8</a:t>
            </a:fld>
            <a:endParaRPr lang="en-GB"/>
          </a:p>
        </p:txBody>
      </p:sp>
    </p:spTree>
    <p:extLst>
      <p:ext uri="{BB962C8B-B14F-4D97-AF65-F5344CB8AC3E}">
        <p14:creationId xmlns:p14="http://schemas.microsoft.com/office/powerpoint/2010/main" val="14595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Becky to discuss data from overall rollout</a:t>
            </a:r>
          </a:p>
        </p:txBody>
      </p:sp>
      <p:sp>
        <p:nvSpPr>
          <p:cNvPr id="4" name="Slide Number Placeholder 3"/>
          <p:cNvSpPr>
            <a:spLocks noGrp="1"/>
          </p:cNvSpPr>
          <p:nvPr>
            <p:ph type="sldNum" sz="quarter" idx="5"/>
          </p:nvPr>
        </p:nvSpPr>
        <p:spPr/>
        <p:txBody>
          <a:bodyPr/>
          <a:lstStyle/>
          <a:p>
            <a:fld id="{2BBF2844-F688-4042-AE03-9CCE77AE9D4B}" type="slidenum">
              <a:rPr lang="en-GB" smtClean="0"/>
              <a:t>9</a:t>
            </a:fld>
            <a:endParaRPr lang="en-GB"/>
          </a:p>
        </p:txBody>
      </p:sp>
    </p:spTree>
    <p:extLst>
      <p:ext uri="{BB962C8B-B14F-4D97-AF65-F5344CB8AC3E}">
        <p14:creationId xmlns:p14="http://schemas.microsoft.com/office/powerpoint/2010/main" val="115078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sv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6.svg"/><Relationship Id="rId3" Type="http://schemas.openxmlformats.org/officeDocument/2006/relationships/image" Target="../media/image8.jpeg"/><Relationship Id="rId7" Type="http://schemas.openxmlformats.org/officeDocument/2006/relationships/image" Target="../media/image12.sv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svg"/><Relationship Id="rId5" Type="http://schemas.openxmlformats.org/officeDocument/2006/relationships/image" Target="../media/image10.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4.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3.xml"/><Relationship Id="rId16"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1.png"/><Relationship Id="rId7"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 Id="rId9" Type="http://schemas.openxmlformats.org/officeDocument/2006/relationships/image" Target="../media/image35.jpeg"/></Relationships>
</file>

<file path=ppt/slides/_rels/slide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notesSlide" Target="../notesSlides/notesSlide5.xml"/><Relationship Id="rId7" Type="http://schemas.openxmlformats.org/officeDocument/2006/relationships/image" Target="../media/image39.svg"/><Relationship Id="rId2" Type="http://schemas.openxmlformats.org/officeDocument/2006/relationships/slideLayout" Target="../slideLayouts/slideLayout7.xml"/><Relationship Id="rId1" Type="http://schemas.openxmlformats.org/officeDocument/2006/relationships/video" Target="https://www.youtube.com/embed/P44Rdu66cDs?feature=oembed" TargetMode="Externa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svg"/><Relationship Id="rId9"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sv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1.png"/><Relationship Id="rId7"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 Id="rId9" Type="http://schemas.openxmlformats.org/officeDocument/2006/relationships/image" Target="../media/image56.sv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1087100" y="3086100"/>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10632273" y="1973142"/>
            <a:ext cx="1406808" cy="1406808"/>
          </a:xfrm>
          <a:custGeom>
            <a:avLst/>
            <a:gdLst/>
            <a:ahLst/>
            <a:cxnLst/>
            <a:rect l="l" t="t" r="r" b="b"/>
            <a:pathLst>
              <a:path w="1406808" h="1406808">
                <a:moveTo>
                  <a:pt x="0" y="0"/>
                </a:moveTo>
                <a:lnTo>
                  <a:pt x="1406808" y="0"/>
                </a:lnTo>
                <a:lnTo>
                  <a:pt x="1406808" y="1406808"/>
                </a:lnTo>
                <a:lnTo>
                  <a:pt x="0" y="14068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p:cNvSpPr/>
          <p:nvPr/>
        </p:nvSpPr>
        <p:spPr>
          <a:xfrm rot="7682761">
            <a:off x="-1383321" y="-185949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5" name="Freeform 5"/>
          <p:cNvSpPr/>
          <p:nvPr/>
        </p:nvSpPr>
        <p:spPr>
          <a:xfrm>
            <a:off x="13906500" y="0"/>
            <a:ext cx="4381500" cy="4381500"/>
          </a:xfrm>
          <a:custGeom>
            <a:avLst/>
            <a:gdLst/>
            <a:ahLst/>
            <a:cxnLst/>
            <a:rect l="l" t="t" r="r" b="b"/>
            <a:pathLst>
              <a:path w="4381500" h="4381500">
                <a:moveTo>
                  <a:pt x="0" y="0"/>
                </a:moveTo>
                <a:lnTo>
                  <a:pt x="4381500" y="0"/>
                </a:lnTo>
                <a:lnTo>
                  <a:pt x="4381500" y="4381500"/>
                </a:lnTo>
                <a:lnTo>
                  <a:pt x="0" y="4381500"/>
                </a:lnTo>
                <a:lnTo>
                  <a:pt x="0" y="0"/>
                </a:lnTo>
                <a:close/>
              </a:path>
            </a:pathLst>
          </a:custGeom>
          <a:blipFill>
            <a:blip r:embed="rId9"/>
            <a:stretch>
              <a:fillRect/>
            </a:stretch>
          </a:blipFill>
        </p:spPr>
        <p:txBody>
          <a:bodyPr/>
          <a:lstStyle/>
          <a:p>
            <a:endParaRPr lang="en-GB"/>
          </a:p>
        </p:txBody>
      </p:sp>
      <p:sp>
        <p:nvSpPr>
          <p:cNvPr id="6" name="TextBox 6"/>
          <p:cNvSpPr txBox="1"/>
          <p:nvPr/>
        </p:nvSpPr>
        <p:spPr>
          <a:xfrm>
            <a:off x="1722956" y="6408315"/>
            <a:ext cx="9786127" cy="703053"/>
          </a:xfrm>
          <a:prstGeom prst="rect">
            <a:avLst/>
          </a:prstGeom>
        </p:spPr>
        <p:txBody>
          <a:bodyPr lIns="0" tIns="0" rIns="0" bIns="0" rtlCol="0" anchor="t">
            <a:spAutoFit/>
          </a:bodyPr>
          <a:lstStyle/>
          <a:p>
            <a:pPr algn="l">
              <a:lnSpc>
                <a:spcPts val="5593"/>
              </a:lnSpc>
            </a:pPr>
            <a:r>
              <a:rPr lang="en-US" sz="4660" b="1" spc="93">
                <a:solidFill>
                  <a:srgbClr val="F35000"/>
                </a:solidFill>
                <a:latin typeface="Gotham Condensed Bold"/>
                <a:ea typeface="Gotham Condensed Bold"/>
                <a:cs typeface="Gotham Condensed Bold"/>
                <a:sym typeface="Gotham Condensed Bold"/>
              </a:rPr>
              <a:t>Presented by</a:t>
            </a:r>
          </a:p>
        </p:txBody>
      </p:sp>
      <p:sp>
        <p:nvSpPr>
          <p:cNvPr id="7" name="TextBox 7"/>
          <p:cNvSpPr txBox="1"/>
          <p:nvPr/>
        </p:nvSpPr>
        <p:spPr>
          <a:xfrm>
            <a:off x="1722956" y="2637089"/>
            <a:ext cx="10585620" cy="3718760"/>
          </a:xfrm>
          <a:prstGeom prst="rect">
            <a:avLst/>
          </a:prstGeom>
        </p:spPr>
        <p:txBody>
          <a:bodyPr lIns="0" tIns="0" rIns="0" bIns="0" rtlCol="0" anchor="t">
            <a:spAutoFit/>
          </a:bodyPr>
          <a:lstStyle/>
          <a:p>
            <a:pPr algn="l">
              <a:lnSpc>
                <a:spcPts val="14029"/>
              </a:lnSpc>
            </a:pPr>
            <a:r>
              <a:rPr lang="en-US" sz="15416" b="1" spc="308">
                <a:solidFill>
                  <a:srgbClr val="000000"/>
                </a:solidFill>
                <a:latin typeface="Gotham Condensed Bold"/>
                <a:ea typeface="Gotham Condensed Bold"/>
                <a:cs typeface="Gotham Condensed Bold"/>
                <a:sym typeface="Gotham Condensed Bold"/>
              </a:rPr>
              <a:t>Cancer Alliance Grant Project</a:t>
            </a:r>
          </a:p>
        </p:txBody>
      </p:sp>
      <p:sp>
        <p:nvSpPr>
          <p:cNvPr id="8" name="TextBox 8"/>
          <p:cNvSpPr txBox="1"/>
          <p:nvPr/>
        </p:nvSpPr>
        <p:spPr>
          <a:xfrm>
            <a:off x="1722956" y="7125735"/>
            <a:ext cx="9786127" cy="2338589"/>
          </a:xfrm>
          <a:prstGeom prst="rect">
            <a:avLst/>
          </a:prstGeom>
        </p:spPr>
        <p:txBody>
          <a:bodyPr lIns="0" tIns="0" rIns="0" bIns="0" rtlCol="0" anchor="t">
            <a:spAutoFit/>
          </a:bodyPr>
          <a:lstStyle/>
          <a:p>
            <a:pPr algn="l">
              <a:lnSpc>
                <a:spcPts val="3690"/>
              </a:lnSpc>
            </a:pPr>
            <a:r>
              <a:rPr lang="en-US" sz="2754" spc="55" dirty="0">
                <a:solidFill>
                  <a:srgbClr val="332E2E"/>
                </a:solidFill>
                <a:latin typeface="Gotham Condensed Light"/>
                <a:ea typeface="Gotham Condensed Light"/>
                <a:cs typeface="Gotham Condensed Light"/>
                <a:sym typeface="Gotham Condensed Light"/>
              </a:rPr>
              <a:t>Ross Fletcher, CEO/Chief Nurse</a:t>
            </a:r>
          </a:p>
          <a:p>
            <a:pPr algn="l">
              <a:lnSpc>
                <a:spcPts val="3690"/>
              </a:lnSpc>
            </a:pPr>
            <a:r>
              <a:rPr lang="en-US" sz="2754" spc="55" dirty="0">
                <a:solidFill>
                  <a:srgbClr val="332E2E"/>
                </a:solidFill>
                <a:latin typeface="Gotham Condensed Light"/>
                <a:ea typeface="Gotham Condensed Light"/>
                <a:cs typeface="Gotham Condensed Light"/>
                <a:sym typeface="Gotham Condensed Light"/>
              </a:rPr>
              <a:t>Julia Bowness, Head of Business Development</a:t>
            </a:r>
          </a:p>
          <a:p>
            <a:pPr algn="l">
              <a:lnSpc>
                <a:spcPts val="3690"/>
              </a:lnSpc>
            </a:pPr>
            <a:r>
              <a:rPr lang="en-US" sz="2754" spc="55" dirty="0">
                <a:solidFill>
                  <a:srgbClr val="332E2E"/>
                </a:solidFill>
                <a:latin typeface="Gotham Condensed Light"/>
                <a:ea typeface="Gotham Condensed Light"/>
                <a:cs typeface="Gotham Condensed Light"/>
                <a:sym typeface="Gotham Condensed Light"/>
              </a:rPr>
              <a:t>Rebecca Lambert, Head of Clinical Services and </a:t>
            </a:r>
            <a:r>
              <a:rPr lang="en-US" sz="2754" spc="55">
                <a:solidFill>
                  <a:srgbClr val="332E2E"/>
                </a:solidFill>
                <a:latin typeface="Gotham Condensed Light"/>
                <a:ea typeface="Gotham Condensed Light"/>
                <a:cs typeface="Gotham Condensed Light"/>
                <a:sym typeface="Gotham Condensed Light"/>
              </a:rPr>
              <a:t>Quality Matron</a:t>
            </a:r>
            <a:endParaRPr lang="en-US" sz="2754" spc="55" dirty="0">
              <a:solidFill>
                <a:srgbClr val="332E2E"/>
              </a:solidFill>
              <a:latin typeface="Gotham Condensed Light"/>
              <a:ea typeface="Gotham Condensed Light"/>
              <a:cs typeface="Gotham Condensed Light"/>
              <a:sym typeface="Gotham Condensed Light"/>
            </a:endParaRPr>
          </a:p>
          <a:p>
            <a:pPr algn="l">
              <a:lnSpc>
                <a:spcPts val="3690"/>
              </a:lnSpc>
            </a:pPr>
            <a:r>
              <a:rPr lang="en-US" sz="2754" spc="55" dirty="0">
                <a:solidFill>
                  <a:srgbClr val="332E2E"/>
                </a:solidFill>
                <a:latin typeface="Gotham Condensed Light"/>
                <a:ea typeface="Gotham Condensed Light"/>
                <a:cs typeface="Gotham Condensed Light"/>
                <a:sym typeface="Gotham Condensed Light"/>
              </a:rPr>
              <a:t>Chris Black, Complimentary and Wellbeing Therapist</a:t>
            </a:r>
          </a:p>
          <a:p>
            <a:pPr algn="l">
              <a:lnSpc>
                <a:spcPts val="3690"/>
              </a:lnSpc>
            </a:pPr>
            <a:r>
              <a:rPr lang="en-US" sz="2754" spc="55" dirty="0">
                <a:solidFill>
                  <a:srgbClr val="332E2E"/>
                </a:solidFill>
                <a:latin typeface="Gotham Condensed Light"/>
                <a:ea typeface="Gotham Condensed Light"/>
                <a:cs typeface="Gotham Condensed Light"/>
                <a:sym typeface="Gotham Condensed Light"/>
              </a:rPr>
              <a:t>Brianna Allsopp, Marketing and Communications Officer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6319"/>
        </a:solidFill>
        <a:effectLst/>
      </p:bgPr>
    </p:bg>
    <p:spTree>
      <p:nvGrpSpPr>
        <p:cNvPr id="1" name=""/>
        <p:cNvGrpSpPr/>
        <p:nvPr/>
      </p:nvGrpSpPr>
      <p:grpSpPr>
        <a:xfrm>
          <a:off x="0" y="0"/>
          <a:ext cx="0" cy="0"/>
          <a:chOff x="0" y="0"/>
          <a:chExt cx="0" cy="0"/>
        </a:xfrm>
      </p:grpSpPr>
      <p:sp>
        <p:nvSpPr>
          <p:cNvPr id="2" name="Freeform 2"/>
          <p:cNvSpPr/>
          <p:nvPr/>
        </p:nvSpPr>
        <p:spPr>
          <a:xfrm rot="-8556225">
            <a:off x="9108138" y="-7067015"/>
            <a:ext cx="12295876" cy="10509296"/>
          </a:xfrm>
          <a:custGeom>
            <a:avLst/>
            <a:gdLst/>
            <a:ahLst/>
            <a:cxnLst/>
            <a:rect l="l" t="t" r="r" b="b"/>
            <a:pathLst>
              <a:path w="12295876" h="10509296">
                <a:moveTo>
                  <a:pt x="0" y="0"/>
                </a:moveTo>
                <a:lnTo>
                  <a:pt x="12295876" y="0"/>
                </a:lnTo>
                <a:lnTo>
                  <a:pt x="12295876" y="10509296"/>
                </a:lnTo>
                <a:lnTo>
                  <a:pt x="0" y="105092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7477538">
            <a:off x="7697495" y="2164318"/>
            <a:ext cx="861032" cy="735925"/>
          </a:xfrm>
          <a:custGeom>
            <a:avLst/>
            <a:gdLst/>
            <a:ahLst/>
            <a:cxnLst/>
            <a:rect l="l" t="t" r="r" b="b"/>
            <a:pathLst>
              <a:path w="861032" h="735925">
                <a:moveTo>
                  <a:pt x="0" y="0"/>
                </a:moveTo>
                <a:lnTo>
                  <a:pt x="861033" y="0"/>
                </a:lnTo>
                <a:lnTo>
                  <a:pt x="861033" y="735925"/>
                </a:lnTo>
                <a:lnTo>
                  <a:pt x="0" y="7359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4" name="Group 4"/>
          <p:cNvGrpSpPr>
            <a:grpSpLocks noChangeAspect="1"/>
          </p:cNvGrpSpPr>
          <p:nvPr/>
        </p:nvGrpSpPr>
        <p:grpSpPr>
          <a:xfrm rot="-5125758">
            <a:off x="12167840" y="-784007"/>
            <a:ext cx="3741152" cy="7402511"/>
            <a:chOff x="0" y="0"/>
            <a:chExt cx="2620010" cy="5184140"/>
          </a:xfrm>
        </p:grpSpPr>
        <p:sp>
          <p:nvSpPr>
            <p:cNvPr id="5" name="Freeform 5"/>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endParaRPr lang="en-GB"/>
            </a:p>
          </p:txBody>
        </p:sp>
        <p:sp>
          <p:nvSpPr>
            <p:cNvPr id="6" name="Freeform 6"/>
            <p:cNvSpPr/>
            <p:nvPr/>
          </p:nvSpPr>
          <p:spPr>
            <a:xfrm rot="5400000">
              <a:off x="-1127754" y="1469384"/>
              <a:ext cx="4876800" cy="2250453"/>
            </a:xfrm>
            <a:custGeom>
              <a:avLst/>
              <a:gdLst/>
              <a:ahLst/>
              <a:cxnLst/>
              <a:rect l="l" t="t" r="r" b="b"/>
              <a:pathLst>
                <a:path w="4876800" h="2250453">
                  <a:moveTo>
                    <a:pt x="1" y="209562"/>
                  </a:moveTo>
                  <a:lnTo>
                    <a:pt x="1" y="481342"/>
                  </a:lnTo>
                  <a:lnTo>
                    <a:pt x="57151" y="481342"/>
                  </a:lnTo>
                  <a:cubicBezTo>
                    <a:pt x="121921" y="481342"/>
                    <a:pt x="175261" y="534682"/>
                    <a:pt x="175261" y="599452"/>
                  </a:cubicBezTo>
                  <a:lnTo>
                    <a:pt x="175261" y="1648472"/>
                  </a:lnTo>
                  <a:cubicBezTo>
                    <a:pt x="175261" y="1713242"/>
                    <a:pt x="121921" y="1766582"/>
                    <a:pt x="57151" y="1766582"/>
                  </a:cubicBezTo>
                  <a:lnTo>
                    <a:pt x="1" y="1766582"/>
                  </a:lnTo>
                  <a:lnTo>
                    <a:pt x="1" y="2040902"/>
                  </a:lnTo>
                  <a:cubicBezTo>
                    <a:pt x="1" y="2156472"/>
                    <a:pt x="93981" y="2250452"/>
                    <a:pt x="209551" y="2250452"/>
                  </a:cubicBezTo>
                  <a:lnTo>
                    <a:pt x="4667250" y="2250452"/>
                  </a:lnTo>
                  <a:cubicBezTo>
                    <a:pt x="4782821" y="2250452"/>
                    <a:pt x="4876800" y="2156472"/>
                    <a:pt x="4876800" y="2040902"/>
                  </a:cubicBezTo>
                  <a:lnTo>
                    <a:pt x="4876800" y="209562"/>
                  </a:lnTo>
                  <a:cubicBezTo>
                    <a:pt x="4876800" y="93992"/>
                    <a:pt x="4782821" y="12"/>
                    <a:pt x="4667250" y="12"/>
                  </a:cubicBezTo>
                  <a:lnTo>
                    <a:pt x="209550" y="12"/>
                  </a:lnTo>
                  <a:cubicBezTo>
                    <a:pt x="93980" y="-1258"/>
                    <a:pt x="0" y="92722"/>
                    <a:pt x="0" y="209562"/>
                  </a:cubicBezTo>
                  <a:close/>
                </a:path>
              </a:pathLst>
            </a:custGeom>
            <a:blipFill>
              <a:blip r:embed="rId5"/>
              <a:stretch>
                <a:fillRect l="-3244" t="-767" r="-1354" b="-3782"/>
              </a:stretch>
            </a:blipFill>
          </p:spPr>
          <p:txBody>
            <a:bodyPr/>
            <a:lstStyle/>
            <a:p>
              <a:endParaRPr lang="en-GB"/>
            </a:p>
          </p:txBody>
        </p:sp>
        <p:sp>
          <p:nvSpPr>
            <p:cNvPr id="7" name="Freeform 7"/>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txBody>
            <a:bodyPr/>
            <a:lstStyle/>
            <a:p>
              <a:endParaRPr lang="en-GB"/>
            </a:p>
          </p:txBody>
        </p:sp>
        <p:sp>
          <p:nvSpPr>
            <p:cNvPr id="8" name="Freeform 8"/>
            <p:cNvSpPr/>
            <p:nvPr/>
          </p:nvSpPr>
          <p:spPr>
            <a:xfrm>
              <a:off x="1579738" y="187960"/>
              <a:ext cx="63785" cy="63501"/>
            </a:xfrm>
            <a:custGeom>
              <a:avLst/>
              <a:gdLst/>
              <a:ahLst/>
              <a:cxnLst/>
              <a:rect l="l" t="t" r="r" b="b"/>
              <a:pathLst>
                <a:path w="63785" h="63501">
                  <a:moveTo>
                    <a:pt x="31892" y="0"/>
                  </a:moveTo>
                  <a:cubicBezTo>
                    <a:pt x="20515" y="-51"/>
                    <a:pt x="9980" y="5989"/>
                    <a:pt x="4277" y="15834"/>
                  </a:cubicBezTo>
                  <a:cubicBezTo>
                    <a:pt x="-1426" y="25678"/>
                    <a:pt x="-1426" y="37822"/>
                    <a:pt x="4277" y="47666"/>
                  </a:cubicBezTo>
                  <a:cubicBezTo>
                    <a:pt x="9980" y="57511"/>
                    <a:pt x="20515" y="63551"/>
                    <a:pt x="31892" y="63500"/>
                  </a:cubicBezTo>
                  <a:cubicBezTo>
                    <a:pt x="43269" y="63551"/>
                    <a:pt x="53804" y="57511"/>
                    <a:pt x="59507" y="47666"/>
                  </a:cubicBezTo>
                  <a:cubicBezTo>
                    <a:pt x="65210" y="37822"/>
                    <a:pt x="65210" y="25678"/>
                    <a:pt x="59507" y="15834"/>
                  </a:cubicBezTo>
                  <a:cubicBezTo>
                    <a:pt x="53804" y="5989"/>
                    <a:pt x="43269" y="-51"/>
                    <a:pt x="31892" y="0"/>
                  </a:cubicBezTo>
                  <a:close/>
                </a:path>
              </a:pathLst>
            </a:custGeom>
            <a:solidFill>
              <a:srgbClr val="555555"/>
            </a:solidFill>
          </p:spPr>
          <p:txBody>
            <a:bodyPr/>
            <a:lstStyle/>
            <a:p>
              <a:endParaRPr lang="en-GB"/>
            </a:p>
          </p:txBody>
        </p:sp>
        <p:sp>
          <p:nvSpPr>
            <p:cNvPr id="9" name="Freeform 9"/>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txBody>
            <a:bodyPr/>
            <a:lstStyle/>
            <a:p>
              <a:endParaRPr lang="en-GB"/>
            </a:p>
          </p:txBody>
        </p:sp>
        <p:sp>
          <p:nvSpPr>
            <p:cNvPr id="10" name="Freeform 10"/>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txBody>
            <a:bodyPr/>
            <a:lstStyle/>
            <a:p>
              <a:endParaRPr lang="en-GB"/>
            </a:p>
          </p:txBody>
        </p:sp>
        <p:sp>
          <p:nvSpPr>
            <p:cNvPr id="11" name="Freeform 11"/>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txBody>
            <a:bodyPr/>
            <a:lstStyle/>
            <a:p>
              <a:endParaRPr lang="en-GB"/>
            </a:p>
          </p:txBody>
        </p:sp>
        <p:sp>
          <p:nvSpPr>
            <p:cNvPr id="12" name="Freeform 12"/>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txBody>
            <a:bodyPr/>
            <a:lstStyle/>
            <a:p>
              <a:endParaRPr lang="en-GB"/>
            </a:p>
          </p:txBody>
        </p:sp>
        <p:sp>
          <p:nvSpPr>
            <p:cNvPr id="13" name="Freeform 13"/>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txBody>
            <a:bodyPr/>
            <a:lstStyle/>
            <a:p>
              <a:endParaRPr lang="en-GB"/>
            </a:p>
          </p:txBody>
        </p:sp>
      </p:grpSp>
      <p:sp>
        <p:nvSpPr>
          <p:cNvPr id="14" name="TextBox 14"/>
          <p:cNvSpPr txBox="1"/>
          <p:nvPr/>
        </p:nvSpPr>
        <p:spPr>
          <a:xfrm>
            <a:off x="1428750" y="1377480"/>
            <a:ext cx="8210550" cy="1254124"/>
          </a:xfrm>
          <a:prstGeom prst="rect">
            <a:avLst/>
          </a:prstGeom>
        </p:spPr>
        <p:txBody>
          <a:bodyPr lIns="0" tIns="0" rIns="0" bIns="0" rtlCol="0" anchor="t">
            <a:spAutoFit/>
          </a:bodyPr>
          <a:lstStyle/>
          <a:p>
            <a:pPr algn="l">
              <a:lnSpc>
                <a:spcPts val="9099"/>
              </a:lnSpc>
            </a:pPr>
            <a:r>
              <a:rPr lang="en-US" sz="9999" b="1" spc="199">
                <a:solidFill>
                  <a:srgbClr val="FFFFFF"/>
                </a:solidFill>
                <a:latin typeface="Gotham Condensed Bold"/>
                <a:ea typeface="Gotham Condensed Bold"/>
                <a:cs typeface="Gotham Condensed Bold"/>
                <a:sym typeface="Gotham Condensed Bold"/>
              </a:rPr>
              <a:t>Moving forward</a:t>
            </a:r>
          </a:p>
        </p:txBody>
      </p:sp>
      <p:sp>
        <p:nvSpPr>
          <p:cNvPr id="15" name="TextBox 15"/>
          <p:cNvSpPr txBox="1"/>
          <p:nvPr/>
        </p:nvSpPr>
        <p:spPr>
          <a:xfrm>
            <a:off x="1028700" y="3455558"/>
            <a:ext cx="16295184" cy="6599755"/>
          </a:xfrm>
          <a:prstGeom prst="rect">
            <a:avLst/>
          </a:prstGeom>
        </p:spPr>
        <p:txBody>
          <a:bodyPr wrap="square" lIns="0" tIns="0" rIns="0" bIns="0" rtlCol="0" anchor="t">
            <a:spAutoFit/>
          </a:bodyPr>
          <a:lstStyle/>
          <a:p>
            <a:pPr marL="844813" lvl="1" indent="-422406" algn="l">
              <a:lnSpc>
                <a:spcPts val="4695"/>
              </a:lnSpc>
              <a:buFont typeface="Arial"/>
              <a:buChar char="•"/>
            </a:pPr>
            <a:r>
              <a:rPr lang="en-US" sz="3912" spc="39" dirty="0">
                <a:solidFill>
                  <a:srgbClr val="FFFFFF"/>
                </a:solidFill>
                <a:latin typeface="Gotham Condensed"/>
                <a:ea typeface="Gotham Condensed"/>
                <a:cs typeface="Gotham Condensed"/>
                <a:sym typeface="Gotham Condensed"/>
              </a:rPr>
              <a:t>Since the further rollout to Brierley and Grimethorpe, </a:t>
            </a:r>
          </a:p>
          <a:p>
            <a:pPr algn="l">
              <a:lnSpc>
                <a:spcPts val="4695"/>
              </a:lnSpc>
            </a:pPr>
            <a:r>
              <a:rPr lang="en-US" sz="3912" spc="39" dirty="0">
                <a:solidFill>
                  <a:srgbClr val="FFFFFF"/>
                </a:solidFill>
                <a:latin typeface="Gotham Condensed"/>
                <a:ea typeface="Gotham Condensed"/>
                <a:cs typeface="Gotham Condensed"/>
                <a:sym typeface="Gotham Condensed"/>
              </a:rPr>
              <a:t>         we’ve seen low engagement on the videos and links </a:t>
            </a:r>
          </a:p>
          <a:p>
            <a:pPr algn="l">
              <a:lnSpc>
                <a:spcPts val="4695"/>
              </a:lnSpc>
            </a:pPr>
            <a:r>
              <a:rPr lang="en-US" sz="3912" spc="39" dirty="0">
                <a:solidFill>
                  <a:srgbClr val="FFFFFF"/>
                </a:solidFill>
                <a:latin typeface="Gotham Condensed"/>
                <a:ea typeface="Gotham Condensed"/>
                <a:cs typeface="Gotham Condensed"/>
                <a:sym typeface="Gotham Condensed"/>
              </a:rPr>
              <a:t>         shared with GPs</a:t>
            </a:r>
          </a:p>
          <a:p>
            <a:pPr marL="844813" lvl="1" indent="-422406" algn="l">
              <a:lnSpc>
                <a:spcPts val="4695"/>
              </a:lnSpc>
              <a:buFont typeface="Arial"/>
              <a:buChar char="•"/>
            </a:pPr>
            <a:r>
              <a:rPr lang="en-US" sz="3912" spc="39" dirty="0">
                <a:solidFill>
                  <a:srgbClr val="FFFFFF"/>
                </a:solidFill>
                <a:latin typeface="Gotham Condensed"/>
                <a:ea typeface="Gotham Condensed"/>
                <a:cs typeface="Gotham Condensed"/>
                <a:sym typeface="Gotham Condensed"/>
              </a:rPr>
              <a:t>In Q4 to help us reach more people without relying on GPs to share the video links, we ask for your permission to promote via our hospice socials and website to people across our reach instead of just the 20% deprived areas of South Yorkshire</a:t>
            </a:r>
          </a:p>
          <a:p>
            <a:pPr marL="1689626" lvl="2" indent="-563209" algn="l">
              <a:lnSpc>
                <a:spcPts val="4695"/>
              </a:lnSpc>
              <a:buFont typeface="Arial"/>
              <a:buChar char="⚬"/>
            </a:pPr>
            <a:r>
              <a:rPr lang="en-US" sz="3912" spc="39" dirty="0">
                <a:solidFill>
                  <a:srgbClr val="FFFFFF"/>
                </a:solidFill>
                <a:latin typeface="Gotham Condensed"/>
                <a:ea typeface="Gotham Condensed"/>
                <a:cs typeface="Gotham Condensed"/>
                <a:sym typeface="Gotham Condensed"/>
              </a:rPr>
              <a:t>Just under 20,000 followers across our social channels</a:t>
            </a:r>
          </a:p>
          <a:p>
            <a:pPr marL="1689626" lvl="2" indent="-563209" algn="l">
              <a:lnSpc>
                <a:spcPts val="4695"/>
              </a:lnSpc>
              <a:buFont typeface="Arial"/>
              <a:buChar char="⚬"/>
            </a:pPr>
            <a:r>
              <a:rPr lang="en-US" sz="3912" spc="39" dirty="0">
                <a:solidFill>
                  <a:srgbClr val="FFFFFF"/>
                </a:solidFill>
                <a:latin typeface="Gotham Condensed"/>
                <a:ea typeface="Gotham Condensed"/>
                <a:cs typeface="Gotham Condensed"/>
                <a:sym typeface="Gotham Condensed"/>
              </a:rPr>
              <a:t>Over 2,900 sessions on our website each month on average</a:t>
            </a:r>
          </a:p>
          <a:p>
            <a:pPr marL="844813" lvl="1" indent="-422406" algn="l">
              <a:lnSpc>
                <a:spcPts val="4695"/>
              </a:lnSpc>
              <a:buFont typeface="Arial"/>
              <a:buChar char="•"/>
            </a:pPr>
            <a:r>
              <a:rPr lang="en-US" sz="3912" spc="39" dirty="0">
                <a:solidFill>
                  <a:srgbClr val="FFFFFF"/>
                </a:solidFill>
                <a:latin typeface="Gotham Condensed"/>
                <a:ea typeface="Gotham Condensed"/>
                <a:cs typeface="Gotham Condensed"/>
                <a:sym typeface="Gotham Condensed"/>
              </a:rPr>
              <a:t>We also plan to share the resource links with our trusted partners, such as Barnsley Council, SWYFT, Citizens Advice Bureau, South Yorkshire ICB and Barnsley CVS. As well as if they could be hosted on the Cancer Alliance website information and resources section.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grpSp>
        <p:nvGrpSpPr>
          <p:cNvPr id="2" name="Group 2"/>
          <p:cNvGrpSpPr/>
          <p:nvPr/>
        </p:nvGrpSpPr>
        <p:grpSpPr>
          <a:xfrm>
            <a:off x="0" y="3109746"/>
            <a:ext cx="7177254" cy="7177254"/>
            <a:chOff x="0" y="0"/>
            <a:chExt cx="3282950" cy="3282950"/>
          </a:xfrm>
        </p:grpSpPr>
        <p:sp>
          <p:nvSpPr>
            <p:cNvPr id="3" name="Freeform 3"/>
            <p:cNvSpPr/>
            <p:nvPr/>
          </p:nvSpPr>
          <p:spPr>
            <a:xfrm>
              <a:off x="0" y="0"/>
              <a:ext cx="3282950" cy="3282950"/>
            </a:xfrm>
            <a:custGeom>
              <a:avLst/>
              <a:gdLst/>
              <a:ahLst/>
              <a:cxnLst/>
              <a:rect l="l" t="t" r="r" b="b"/>
              <a:pathLst>
                <a:path w="3282950" h="3282950">
                  <a:moveTo>
                    <a:pt x="0" y="0"/>
                  </a:moveTo>
                  <a:lnTo>
                    <a:pt x="2532380" y="0"/>
                  </a:lnTo>
                  <a:cubicBezTo>
                    <a:pt x="2946400" y="0"/>
                    <a:pt x="3282950" y="336550"/>
                    <a:pt x="3282950" y="750570"/>
                  </a:cubicBezTo>
                  <a:lnTo>
                    <a:pt x="3282950" y="3282950"/>
                  </a:lnTo>
                  <a:lnTo>
                    <a:pt x="0" y="3282950"/>
                  </a:lnTo>
                  <a:lnTo>
                    <a:pt x="0" y="0"/>
                  </a:lnTo>
                  <a:close/>
                </a:path>
              </a:pathLst>
            </a:custGeom>
            <a:blipFill>
              <a:blip r:embed="rId3"/>
              <a:stretch>
                <a:fillRect l="-37671" r="-12328"/>
              </a:stretch>
            </a:blipFill>
          </p:spPr>
          <p:txBody>
            <a:bodyPr/>
            <a:lstStyle/>
            <a:p>
              <a:endParaRPr lang="en-GB"/>
            </a:p>
          </p:txBody>
        </p:sp>
      </p:grpSp>
      <p:sp>
        <p:nvSpPr>
          <p:cNvPr id="4" name="Freeform 4"/>
          <p:cNvSpPr/>
          <p:nvPr/>
        </p:nvSpPr>
        <p:spPr>
          <a:xfrm>
            <a:off x="7767035" y="3530259"/>
            <a:ext cx="1767181" cy="1767181"/>
          </a:xfrm>
          <a:custGeom>
            <a:avLst/>
            <a:gdLst/>
            <a:ahLst/>
            <a:cxnLst/>
            <a:rect l="l" t="t" r="r" b="b"/>
            <a:pathLst>
              <a:path w="1767181" h="1767181">
                <a:moveTo>
                  <a:pt x="0" y="0"/>
                </a:moveTo>
                <a:lnTo>
                  <a:pt x="1767182" y="0"/>
                </a:lnTo>
                <a:lnTo>
                  <a:pt x="1767182" y="1767181"/>
                </a:lnTo>
                <a:lnTo>
                  <a:pt x="0" y="17671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7767035" y="5738193"/>
            <a:ext cx="1767181" cy="1767181"/>
          </a:xfrm>
          <a:custGeom>
            <a:avLst/>
            <a:gdLst/>
            <a:ahLst/>
            <a:cxnLst/>
            <a:rect l="l" t="t" r="r" b="b"/>
            <a:pathLst>
              <a:path w="1767181" h="1767181">
                <a:moveTo>
                  <a:pt x="0" y="0"/>
                </a:moveTo>
                <a:lnTo>
                  <a:pt x="1767182" y="0"/>
                </a:lnTo>
                <a:lnTo>
                  <a:pt x="1767182" y="1767181"/>
                </a:lnTo>
                <a:lnTo>
                  <a:pt x="0" y="17671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a:off x="7767035" y="7943524"/>
            <a:ext cx="1767181" cy="1767181"/>
          </a:xfrm>
          <a:custGeom>
            <a:avLst/>
            <a:gdLst/>
            <a:ahLst/>
            <a:cxnLst/>
            <a:rect l="l" t="t" r="r" b="b"/>
            <a:pathLst>
              <a:path w="1767181" h="1767181">
                <a:moveTo>
                  <a:pt x="0" y="0"/>
                </a:moveTo>
                <a:lnTo>
                  <a:pt x="1767182" y="0"/>
                </a:lnTo>
                <a:lnTo>
                  <a:pt x="1767182" y="1767181"/>
                </a:lnTo>
                <a:lnTo>
                  <a:pt x="0" y="17671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rot="-5400000">
            <a:off x="16399378" y="-227355"/>
            <a:ext cx="2512109" cy="2512109"/>
          </a:xfrm>
          <a:custGeom>
            <a:avLst/>
            <a:gdLst/>
            <a:ahLst/>
            <a:cxnLst/>
            <a:rect l="l" t="t" r="r" b="b"/>
            <a:pathLst>
              <a:path w="2512109" h="2512109">
                <a:moveTo>
                  <a:pt x="0" y="0"/>
                </a:moveTo>
                <a:lnTo>
                  <a:pt x="2512110" y="0"/>
                </a:lnTo>
                <a:lnTo>
                  <a:pt x="2512110" y="2512110"/>
                </a:lnTo>
                <a:lnTo>
                  <a:pt x="0" y="25121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TextBox 8"/>
          <p:cNvSpPr txBox="1"/>
          <p:nvPr/>
        </p:nvSpPr>
        <p:spPr>
          <a:xfrm>
            <a:off x="1230677" y="1219200"/>
            <a:ext cx="13094446" cy="1254124"/>
          </a:xfrm>
          <a:prstGeom prst="rect">
            <a:avLst/>
          </a:prstGeom>
        </p:spPr>
        <p:txBody>
          <a:bodyPr lIns="0" tIns="0" rIns="0" bIns="0" rtlCol="0" anchor="t">
            <a:spAutoFit/>
          </a:bodyPr>
          <a:lstStyle/>
          <a:p>
            <a:pPr algn="l">
              <a:lnSpc>
                <a:spcPts val="9099"/>
              </a:lnSpc>
            </a:pPr>
            <a:r>
              <a:rPr lang="en-US" sz="9999" b="1" spc="199">
                <a:solidFill>
                  <a:srgbClr val="000000"/>
                </a:solidFill>
                <a:latin typeface="Gotham Condensed Bold"/>
                <a:ea typeface="Gotham Condensed Bold"/>
                <a:cs typeface="Gotham Condensed Bold"/>
                <a:sym typeface="Gotham Condensed Bold"/>
              </a:rPr>
              <a:t>What did we want to deliver?</a:t>
            </a:r>
          </a:p>
        </p:txBody>
      </p:sp>
      <p:sp>
        <p:nvSpPr>
          <p:cNvPr id="9" name="Freeform 9"/>
          <p:cNvSpPr/>
          <p:nvPr/>
        </p:nvSpPr>
        <p:spPr>
          <a:xfrm>
            <a:off x="12661884" y="446419"/>
            <a:ext cx="1209485" cy="1209485"/>
          </a:xfrm>
          <a:custGeom>
            <a:avLst/>
            <a:gdLst/>
            <a:ahLst/>
            <a:cxnLst/>
            <a:rect l="l" t="t" r="r" b="b"/>
            <a:pathLst>
              <a:path w="1209485" h="1209485">
                <a:moveTo>
                  <a:pt x="0" y="0"/>
                </a:moveTo>
                <a:lnTo>
                  <a:pt x="1209485" y="0"/>
                </a:lnTo>
                <a:lnTo>
                  <a:pt x="1209485" y="1209485"/>
                </a:lnTo>
                <a:lnTo>
                  <a:pt x="0" y="12094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0" name="Freeform 10"/>
          <p:cNvSpPr/>
          <p:nvPr/>
        </p:nvSpPr>
        <p:spPr>
          <a:xfrm>
            <a:off x="8047343" y="8248477"/>
            <a:ext cx="1260399" cy="1157276"/>
          </a:xfrm>
          <a:custGeom>
            <a:avLst/>
            <a:gdLst/>
            <a:ahLst/>
            <a:cxnLst/>
            <a:rect l="l" t="t" r="r" b="b"/>
            <a:pathLst>
              <a:path w="1260399" h="1157276">
                <a:moveTo>
                  <a:pt x="0" y="0"/>
                </a:moveTo>
                <a:lnTo>
                  <a:pt x="1260399" y="0"/>
                </a:lnTo>
                <a:lnTo>
                  <a:pt x="1260399" y="1157275"/>
                </a:lnTo>
                <a:lnTo>
                  <a:pt x="0" y="11572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1" name="Freeform 11"/>
          <p:cNvSpPr/>
          <p:nvPr/>
        </p:nvSpPr>
        <p:spPr>
          <a:xfrm>
            <a:off x="8030427" y="3874316"/>
            <a:ext cx="1284810" cy="1139976"/>
          </a:xfrm>
          <a:custGeom>
            <a:avLst/>
            <a:gdLst/>
            <a:ahLst/>
            <a:cxnLst/>
            <a:rect l="l" t="t" r="r" b="b"/>
            <a:pathLst>
              <a:path w="1284810" h="1139976">
                <a:moveTo>
                  <a:pt x="0" y="0"/>
                </a:moveTo>
                <a:lnTo>
                  <a:pt x="1284809" y="0"/>
                </a:lnTo>
                <a:lnTo>
                  <a:pt x="1284809" y="1139977"/>
                </a:lnTo>
                <a:lnTo>
                  <a:pt x="0" y="113997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2" name="Freeform 12"/>
          <p:cNvSpPr/>
          <p:nvPr/>
        </p:nvSpPr>
        <p:spPr>
          <a:xfrm>
            <a:off x="8030427" y="6000588"/>
            <a:ext cx="1294232" cy="1190693"/>
          </a:xfrm>
          <a:custGeom>
            <a:avLst/>
            <a:gdLst/>
            <a:ahLst/>
            <a:cxnLst/>
            <a:rect l="l" t="t" r="r" b="b"/>
            <a:pathLst>
              <a:path w="1294232" h="1190693">
                <a:moveTo>
                  <a:pt x="0" y="0"/>
                </a:moveTo>
                <a:lnTo>
                  <a:pt x="1294231" y="0"/>
                </a:lnTo>
                <a:lnTo>
                  <a:pt x="1294231" y="1190693"/>
                </a:lnTo>
                <a:lnTo>
                  <a:pt x="0" y="119069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3" name="TextBox 13"/>
          <p:cNvSpPr txBox="1"/>
          <p:nvPr/>
        </p:nvSpPr>
        <p:spPr>
          <a:xfrm>
            <a:off x="9876541" y="3677104"/>
            <a:ext cx="6600181" cy="1254759"/>
          </a:xfrm>
          <a:prstGeom prst="rect">
            <a:avLst/>
          </a:prstGeom>
        </p:spPr>
        <p:txBody>
          <a:bodyPr lIns="0" tIns="0" rIns="0" bIns="0" rtlCol="0" anchor="t">
            <a:spAutoFit/>
          </a:bodyPr>
          <a:lstStyle/>
          <a:p>
            <a:pPr marL="0" lvl="0" indent="0" algn="l">
              <a:lnSpc>
                <a:spcPts val="3328"/>
              </a:lnSpc>
            </a:pPr>
            <a:r>
              <a:rPr lang="en-US" sz="2773" spc="27">
                <a:solidFill>
                  <a:srgbClr val="231F20"/>
                </a:solidFill>
                <a:latin typeface="Gotham Condensed"/>
                <a:ea typeface="Gotham Condensed"/>
                <a:cs typeface="Gotham Condensed"/>
                <a:sym typeface="Gotham Condensed"/>
              </a:rPr>
              <a:t>Work with specialist hospice staff to create a series of short, online videos sharing helpful techniques and information for anyone diagnosed with cancer to access.</a:t>
            </a:r>
          </a:p>
        </p:txBody>
      </p:sp>
      <p:sp>
        <p:nvSpPr>
          <p:cNvPr id="14" name="TextBox 14"/>
          <p:cNvSpPr txBox="1"/>
          <p:nvPr/>
        </p:nvSpPr>
        <p:spPr>
          <a:xfrm>
            <a:off x="9876541" y="5991063"/>
            <a:ext cx="6787629" cy="1254759"/>
          </a:xfrm>
          <a:prstGeom prst="rect">
            <a:avLst/>
          </a:prstGeom>
        </p:spPr>
        <p:txBody>
          <a:bodyPr lIns="0" tIns="0" rIns="0" bIns="0" rtlCol="0" anchor="t">
            <a:spAutoFit/>
          </a:bodyPr>
          <a:lstStyle/>
          <a:p>
            <a:pPr marL="0" lvl="0" indent="0" algn="l">
              <a:lnSpc>
                <a:spcPts val="3328"/>
              </a:lnSpc>
            </a:pPr>
            <a:r>
              <a:rPr lang="en-US" sz="2773" spc="27">
                <a:solidFill>
                  <a:srgbClr val="231F20"/>
                </a:solidFill>
                <a:latin typeface="Gotham Condensed"/>
                <a:ea typeface="Gotham Condensed"/>
                <a:cs typeface="Gotham Condensed"/>
                <a:sym typeface="Gotham Condensed"/>
              </a:rPr>
              <a:t>Videos would complement existing treatment pathways and support with self-care, self-awareness and regulate the mind, breath and body movement.</a:t>
            </a:r>
          </a:p>
        </p:txBody>
      </p:sp>
      <p:sp>
        <p:nvSpPr>
          <p:cNvPr id="15" name="TextBox 15"/>
          <p:cNvSpPr txBox="1"/>
          <p:nvPr/>
        </p:nvSpPr>
        <p:spPr>
          <a:xfrm>
            <a:off x="9876541" y="8177180"/>
            <a:ext cx="6787629" cy="1254759"/>
          </a:xfrm>
          <a:prstGeom prst="rect">
            <a:avLst/>
          </a:prstGeom>
        </p:spPr>
        <p:txBody>
          <a:bodyPr lIns="0" tIns="0" rIns="0" bIns="0" rtlCol="0" anchor="t">
            <a:spAutoFit/>
          </a:bodyPr>
          <a:lstStyle/>
          <a:p>
            <a:pPr marL="0" lvl="0" indent="0" algn="l">
              <a:lnSpc>
                <a:spcPts val="3328"/>
              </a:lnSpc>
            </a:pPr>
            <a:r>
              <a:rPr lang="en-US" sz="2773" spc="27">
                <a:solidFill>
                  <a:srgbClr val="231F20"/>
                </a:solidFill>
                <a:latin typeface="Gotham Condensed"/>
                <a:ea typeface="Gotham Condensed"/>
                <a:cs typeface="Gotham Condensed"/>
                <a:sym typeface="Gotham Condensed"/>
              </a:rPr>
              <a:t>Videos to be shared with GPs in targeted deprived areas of Barnsley to ensure more people diagnosed with cancer can access and be supported by our services.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6319"/>
        </a:solidFill>
        <a:effectLst/>
      </p:bgPr>
    </p:bg>
    <p:spTree>
      <p:nvGrpSpPr>
        <p:cNvPr id="1" name=""/>
        <p:cNvGrpSpPr/>
        <p:nvPr/>
      </p:nvGrpSpPr>
      <p:grpSpPr>
        <a:xfrm>
          <a:off x="0" y="0"/>
          <a:ext cx="0" cy="0"/>
          <a:chOff x="0" y="0"/>
          <a:chExt cx="0" cy="0"/>
        </a:xfrm>
      </p:grpSpPr>
      <p:grpSp>
        <p:nvGrpSpPr>
          <p:cNvPr id="2" name="Group 2"/>
          <p:cNvGrpSpPr/>
          <p:nvPr/>
        </p:nvGrpSpPr>
        <p:grpSpPr>
          <a:xfrm>
            <a:off x="818255" y="3360658"/>
            <a:ext cx="3980477" cy="5580501"/>
            <a:chOff x="0" y="0"/>
            <a:chExt cx="969830" cy="1359670"/>
          </a:xfrm>
        </p:grpSpPr>
        <p:sp>
          <p:nvSpPr>
            <p:cNvPr id="3" name="Freeform 3"/>
            <p:cNvSpPr/>
            <p:nvPr/>
          </p:nvSpPr>
          <p:spPr>
            <a:xfrm>
              <a:off x="0" y="0"/>
              <a:ext cx="969830" cy="1359670"/>
            </a:xfrm>
            <a:custGeom>
              <a:avLst/>
              <a:gdLst/>
              <a:ahLst/>
              <a:cxnLst/>
              <a:rect l="l" t="t" r="r" b="b"/>
              <a:pathLst>
                <a:path w="969830" h="1359670">
                  <a:moveTo>
                    <a:pt x="99194" y="0"/>
                  </a:moveTo>
                  <a:lnTo>
                    <a:pt x="870636" y="0"/>
                  </a:lnTo>
                  <a:cubicBezTo>
                    <a:pt x="896944" y="0"/>
                    <a:pt x="922174" y="10451"/>
                    <a:pt x="940777" y="29053"/>
                  </a:cubicBezTo>
                  <a:cubicBezTo>
                    <a:pt x="959379" y="47656"/>
                    <a:pt x="969830" y="72886"/>
                    <a:pt x="969830" y="99194"/>
                  </a:cubicBezTo>
                  <a:lnTo>
                    <a:pt x="969830" y="1260476"/>
                  </a:lnTo>
                  <a:cubicBezTo>
                    <a:pt x="969830" y="1286784"/>
                    <a:pt x="959379" y="1312015"/>
                    <a:pt x="940777" y="1330617"/>
                  </a:cubicBezTo>
                  <a:cubicBezTo>
                    <a:pt x="922174" y="1349219"/>
                    <a:pt x="896944" y="1359670"/>
                    <a:pt x="870636" y="1359670"/>
                  </a:cubicBezTo>
                  <a:lnTo>
                    <a:pt x="99194" y="1359670"/>
                  </a:lnTo>
                  <a:cubicBezTo>
                    <a:pt x="44410" y="1359670"/>
                    <a:pt x="0" y="1315260"/>
                    <a:pt x="0" y="1260476"/>
                  </a:cubicBezTo>
                  <a:lnTo>
                    <a:pt x="0" y="99194"/>
                  </a:lnTo>
                  <a:cubicBezTo>
                    <a:pt x="0" y="72886"/>
                    <a:pt x="10451" y="47656"/>
                    <a:pt x="29053" y="29053"/>
                  </a:cubicBezTo>
                  <a:cubicBezTo>
                    <a:pt x="47656" y="10451"/>
                    <a:pt x="72886" y="0"/>
                    <a:pt x="99194" y="0"/>
                  </a:cubicBezTo>
                  <a:close/>
                </a:path>
              </a:pathLst>
            </a:custGeom>
            <a:solidFill>
              <a:srgbClr val="0073A5"/>
            </a:solidFill>
          </p:spPr>
          <p:txBody>
            <a:bodyPr/>
            <a:lstStyle/>
            <a:p>
              <a:endParaRPr lang="en-GB"/>
            </a:p>
          </p:txBody>
        </p:sp>
        <p:sp>
          <p:nvSpPr>
            <p:cNvPr id="4" name="TextBox 4"/>
            <p:cNvSpPr txBox="1"/>
            <p:nvPr/>
          </p:nvSpPr>
          <p:spPr>
            <a:xfrm>
              <a:off x="0" y="9525"/>
              <a:ext cx="969830" cy="1350145"/>
            </a:xfrm>
            <a:prstGeom prst="rect">
              <a:avLst/>
            </a:prstGeom>
          </p:spPr>
          <p:txBody>
            <a:bodyPr lIns="50800" tIns="50800" rIns="50800" bIns="50800" rtlCol="0" anchor="ctr"/>
            <a:lstStyle/>
            <a:p>
              <a:pPr algn="ctr">
                <a:lnSpc>
                  <a:spcPts val="1759"/>
                </a:lnSpc>
              </a:pPr>
              <a:endParaRPr/>
            </a:p>
          </p:txBody>
        </p:sp>
      </p:grpSp>
      <p:grpSp>
        <p:nvGrpSpPr>
          <p:cNvPr id="5" name="Group 5"/>
          <p:cNvGrpSpPr/>
          <p:nvPr/>
        </p:nvGrpSpPr>
        <p:grpSpPr>
          <a:xfrm>
            <a:off x="818255" y="6066425"/>
            <a:ext cx="3980477" cy="2874733"/>
            <a:chOff x="0" y="0"/>
            <a:chExt cx="969830" cy="700419"/>
          </a:xfrm>
        </p:grpSpPr>
        <p:sp>
          <p:nvSpPr>
            <p:cNvPr id="6" name="Freeform 6"/>
            <p:cNvSpPr/>
            <p:nvPr/>
          </p:nvSpPr>
          <p:spPr>
            <a:xfrm>
              <a:off x="0" y="0"/>
              <a:ext cx="969830" cy="700419"/>
            </a:xfrm>
            <a:custGeom>
              <a:avLst/>
              <a:gdLst/>
              <a:ahLst/>
              <a:cxnLst/>
              <a:rect l="l" t="t" r="r" b="b"/>
              <a:pathLst>
                <a:path w="969830" h="700419">
                  <a:moveTo>
                    <a:pt x="99194" y="0"/>
                  </a:moveTo>
                  <a:lnTo>
                    <a:pt x="870636" y="0"/>
                  </a:lnTo>
                  <a:cubicBezTo>
                    <a:pt x="896944" y="0"/>
                    <a:pt x="922174" y="10451"/>
                    <a:pt x="940777" y="29053"/>
                  </a:cubicBezTo>
                  <a:cubicBezTo>
                    <a:pt x="959379" y="47656"/>
                    <a:pt x="969830" y="72886"/>
                    <a:pt x="969830" y="99194"/>
                  </a:cubicBezTo>
                  <a:lnTo>
                    <a:pt x="969830" y="601225"/>
                  </a:lnTo>
                  <a:cubicBezTo>
                    <a:pt x="969830" y="656009"/>
                    <a:pt x="925419" y="700419"/>
                    <a:pt x="870636" y="700419"/>
                  </a:cubicBezTo>
                  <a:lnTo>
                    <a:pt x="99194" y="700419"/>
                  </a:lnTo>
                  <a:cubicBezTo>
                    <a:pt x="72886" y="700419"/>
                    <a:pt x="47656" y="689968"/>
                    <a:pt x="29053" y="671366"/>
                  </a:cubicBezTo>
                  <a:cubicBezTo>
                    <a:pt x="10451" y="652763"/>
                    <a:pt x="0" y="627533"/>
                    <a:pt x="0" y="601225"/>
                  </a:cubicBezTo>
                  <a:lnTo>
                    <a:pt x="0" y="99194"/>
                  </a:lnTo>
                  <a:cubicBezTo>
                    <a:pt x="0" y="72886"/>
                    <a:pt x="10451" y="47656"/>
                    <a:pt x="29053" y="29053"/>
                  </a:cubicBezTo>
                  <a:cubicBezTo>
                    <a:pt x="47656" y="10451"/>
                    <a:pt x="72886" y="0"/>
                    <a:pt x="99194" y="0"/>
                  </a:cubicBezTo>
                  <a:close/>
                </a:path>
              </a:pathLst>
            </a:custGeom>
            <a:solidFill>
              <a:srgbClr val="FFFFFF">
                <a:alpha val="29804"/>
              </a:srgbClr>
            </a:solidFill>
          </p:spPr>
          <p:txBody>
            <a:bodyPr/>
            <a:lstStyle/>
            <a:p>
              <a:endParaRPr lang="en-GB"/>
            </a:p>
          </p:txBody>
        </p:sp>
        <p:sp>
          <p:nvSpPr>
            <p:cNvPr id="7" name="TextBox 7"/>
            <p:cNvSpPr txBox="1"/>
            <p:nvPr/>
          </p:nvSpPr>
          <p:spPr>
            <a:xfrm>
              <a:off x="0" y="9525"/>
              <a:ext cx="969830" cy="690894"/>
            </a:xfrm>
            <a:prstGeom prst="rect">
              <a:avLst/>
            </a:prstGeom>
          </p:spPr>
          <p:txBody>
            <a:bodyPr lIns="50800" tIns="50800" rIns="50800" bIns="50800" rtlCol="0" anchor="ctr"/>
            <a:lstStyle/>
            <a:p>
              <a:pPr algn="ctr">
                <a:lnSpc>
                  <a:spcPts val="1759"/>
                </a:lnSpc>
              </a:pPr>
              <a:endParaRPr/>
            </a:p>
          </p:txBody>
        </p:sp>
      </p:grpSp>
      <p:grpSp>
        <p:nvGrpSpPr>
          <p:cNvPr id="8" name="Group 8"/>
          <p:cNvGrpSpPr/>
          <p:nvPr/>
        </p:nvGrpSpPr>
        <p:grpSpPr>
          <a:xfrm>
            <a:off x="721071" y="3360658"/>
            <a:ext cx="3315501" cy="5580501"/>
            <a:chOff x="0" y="0"/>
            <a:chExt cx="786363" cy="1359670"/>
          </a:xfrm>
        </p:grpSpPr>
        <p:sp>
          <p:nvSpPr>
            <p:cNvPr id="9" name="Freeform 9"/>
            <p:cNvSpPr/>
            <p:nvPr/>
          </p:nvSpPr>
          <p:spPr>
            <a:xfrm>
              <a:off x="0" y="0"/>
              <a:ext cx="786363" cy="1359670"/>
            </a:xfrm>
            <a:custGeom>
              <a:avLst/>
              <a:gdLst/>
              <a:ahLst/>
              <a:cxnLst/>
              <a:rect l="l" t="t" r="r" b="b"/>
              <a:pathLst>
                <a:path w="786363" h="1359670">
                  <a:moveTo>
                    <a:pt x="112742" y="0"/>
                  </a:moveTo>
                  <a:lnTo>
                    <a:pt x="673621" y="0"/>
                  </a:lnTo>
                  <a:cubicBezTo>
                    <a:pt x="703522" y="0"/>
                    <a:pt x="732198" y="11878"/>
                    <a:pt x="753341" y="33021"/>
                  </a:cubicBezTo>
                  <a:cubicBezTo>
                    <a:pt x="774485" y="54164"/>
                    <a:pt x="786363" y="82841"/>
                    <a:pt x="786363" y="112742"/>
                  </a:cubicBezTo>
                  <a:lnTo>
                    <a:pt x="786363" y="1246929"/>
                  </a:lnTo>
                  <a:cubicBezTo>
                    <a:pt x="786363" y="1276829"/>
                    <a:pt x="774485" y="1305506"/>
                    <a:pt x="753341" y="1326649"/>
                  </a:cubicBezTo>
                  <a:cubicBezTo>
                    <a:pt x="732198" y="1347792"/>
                    <a:pt x="703522" y="1359670"/>
                    <a:pt x="673621" y="1359670"/>
                  </a:cubicBezTo>
                  <a:lnTo>
                    <a:pt x="112742" y="1359670"/>
                  </a:lnTo>
                  <a:cubicBezTo>
                    <a:pt x="82841" y="1359670"/>
                    <a:pt x="54164" y="1347792"/>
                    <a:pt x="33021" y="1326649"/>
                  </a:cubicBezTo>
                  <a:cubicBezTo>
                    <a:pt x="11878" y="1305506"/>
                    <a:pt x="0" y="1276829"/>
                    <a:pt x="0" y="1246929"/>
                  </a:cubicBezTo>
                  <a:lnTo>
                    <a:pt x="0" y="112742"/>
                  </a:lnTo>
                  <a:cubicBezTo>
                    <a:pt x="0" y="82841"/>
                    <a:pt x="11878" y="54164"/>
                    <a:pt x="33021" y="33021"/>
                  </a:cubicBezTo>
                  <a:cubicBezTo>
                    <a:pt x="54164" y="11878"/>
                    <a:pt x="82841" y="0"/>
                    <a:pt x="112742" y="0"/>
                  </a:cubicBezTo>
                  <a:close/>
                </a:path>
              </a:pathLst>
            </a:custGeom>
            <a:solidFill>
              <a:srgbClr val="F9F8F5"/>
            </a:solidFill>
          </p:spPr>
          <p:txBody>
            <a:bodyPr/>
            <a:lstStyle/>
            <a:p>
              <a:endParaRPr lang="en-GB"/>
            </a:p>
          </p:txBody>
        </p:sp>
        <p:sp>
          <p:nvSpPr>
            <p:cNvPr id="10" name="TextBox 10"/>
            <p:cNvSpPr txBox="1"/>
            <p:nvPr/>
          </p:nvSpPr>
          <p:spPr>
            <a:xfrm>
              <a:off x="0" y="9525"/>
              <a:ext cx="786363" cy="1350145"/>
            </a:xfrm>
            <a:prstGeom prst="rect">
              <a:avLst/>
            </a:prstGeom>
          </p:spPr>
          <p:txBody>
            <a:bodyPr lIns="50800" tIns="50800" rIns="50800" bIns="50800" rtlCol="0" anchor="ctr"/>
            <a:lstStyle/>
            <a:p>
              <a:pPr algn="ctr">
                <a:lnSpc>
                  <a:spcPts val="1759"/>
                </a:lnSpc>
              </a:pPr>
              <a:endParaRPr/>
            </a:p>
          </p:txBody>
        </p:sp>
      </p:grpSp>
      <p:grpSp>
        <p:nvGrpSpPr>
          <p:cNvPr id="11" name="Group 11"/>
          <p:cNvGrpSpPr/>
          <p:nvPr/>
        </p:nvGrpSpPr>
        <p:grpSpPr>
          <a:xfrm>
            <a:off x="1034445" y="3756602"/>
            <a:ext cx="1036631" cy="103663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3A5"/>
            </a:solidFill>
          </p:spPr>
          <p:txBody>
            <a:bodyPr/>
            <a:lstStyle/>
            <a:p>
              <a:endParaRPr lang="en-GB"/>
            </a:p>
          </p:txBody>
        </p:sp>
        <p:sp>
          <p:nvSpPr>
            <p:cNvPr id="13" name="TextBox 13"/>
            <p:cNvSpPr txBox="1"/>
            <p:nvPr/>
          </p:nvSpPr>
          <p:spPr>
            <a:xfrm>
              <a:off x="76200" y="85725"/>
              <a:ext cx="660400" cy="650875"/>
            </a:xfrm>
            <a:prstGeom prst="rect">
              <a:avLst/>
            </a:prstGeom>
          </p:spPr>
          <p:txBody>
            <a:bodyPr lIns="50800" tIns="50800" rIns="50800" bIns="50800" rtlCol="0" anchor="ctr"/>
            <a:lstStyle/>
            <a:p>
              <a:pPr algn="ctr">
                <a:lnSpc>
                  <a:spcPts val="1759"/>
                </a:lnSpc>
              </a:pPr>
              <a:endParaRPr/>
            </a:p>
          </p:txBody>
        </p:sp>
      </p:grpSp>
      <p:grpSp>
        <p:nvGrpSpPr>
          <p:cNvPr id="14" name="Group 14"/>
          <p:cNvGrpSpPr/>
          <p:nvPr/>
        </p:nvGrpSpPr>
        <p:grpSpPr>
          <a:xfrm>
            <a:off x="5095805" y="3360658"/>
            <a:ext cx="3930205" cy="5580501"/>
            <a:chOff x="0" y="0"/>
            <a:chExt cx="969830" cy="1359670"/>
          </a:xfrm>
        </p:grpSpPr>
        <p:sp>
          <p:nvSpPr>
            <p:cNvPr id="15" name="Freeform 15"/>
            <p:cNvSpPr/>
            <p:nvPr/>
          </p:nvSpPr>
          <p:spPr>
            <a:xfrm>
              <a:off x="0" y="0"/>
              <a:ext cx="969830" cy="1359670"/>
            </a:xfrm>
            <a:custGeom>
              <a:avLst/>
              <a:gdLst/>
              <a:ahLst/>
              <a:cxnLst/>
              <a:rect l="l" t="t" r="r" b="b"/>
              <a:pathLst>
                <a:path w="969830" h="1359670">
                  <a:moveTo>
                    <a:pt x="99194" y="0"/>
                  </a:moveTo>
                  <a:lnTo>
                    <a:pt x="870636" y="0"/>
                  </a:lnTo>
                  <a:cubicBezTo>
                    <a:pt x="896944" y="0"/>
                    <a:pt x="922174" y="10451"/>
                    <a:pt x="940777" y="29053"/>
                  </a:cubicBezTo>
                  <a:cubicBezTo>
                    <a:pt x="959379" y="47656"/>
                    <a:pt x="969830" y="72886"/>
                    <a:pt x="969830" y="99194"/>
                  </a:cubicBezTo>
                  <a:lnTo>
                    <a:pt x="969830" y="1260476"/>
                  </a:lnTo>
                  <a:cubicBezTo>
                    <a:pt x="969830" y="1286784"/>
                    <a:pt x="959379" y="1312015"/>
                    <a:pt x="940777" y="1330617"/>
                  </a:cubicBezTo>
                  <a:cubicBezTo>
                    <a:pt x="922174" y="1349219"/>
                    <a:pt x="896944" y="1359670"/>
                    <a:pt x="870636" y="1359670"/>
                  </a:cubicBezTo>
                  <a:lnTo>
                    <a:pt x="99194" y="1359670"/>
                  </a:lnTo>
                  <a:cubicBezTo>
                    <a:pt x="44410" y="1359670"/>
                    <a:pt x="0" y="1315260"/>
                    <a:pt x="0" y="1260476"/>
                  </a:cubicBezTo>
                  <a:lnTo>
                    <a:pt x="0" y="99194"/>
                  </a:lnTo>
                  <a:cubicBezTo>
                    <a:pt x="0" y="72886"/>
                    <a:pt x="10451" y="47656"/>
                    <a:pt x="29053" y="29053"/>
                  </a:cubicBezTo>
                  <a:cubicBezTo>
                    <a:pt x="47656" y="10451"/>
                    <a:pt x="72886" y="0"/>
                    <a:pt x="99194" y="0"/>
                  </a:cubicBezTo>
                  <a:close/>
                </a:path>
              </a:pathLst>
            </a:custGeom>
            <a:solidFill>
              <a:srgbClr val="8C4D8D"/>
            </a:solidFill>
          </p:spPr>
          <p:txBody>
            <a:bodyPr/>
            <a:lstStyle/>
            <a:p>
              <a:endParaRPr lang="en-GB"/>
            </a:p>
          </p:txBody>
        </p:sp>
        <p:sp>
          <p:nvSpPr>
            <p:cNvPr id="16" name="TextBox 16"/>
            <p:cNvSpPr txBox="1"/>
            <p:nvPr/>
          </p:nvSpPr>
          <p:spPr>
            <a:xfrm>
              <a:off x="0" y="9525"/>
              <a:ext cx="969830" cy="1350145"/>
            </a:xfrm>
            <a:prstGeom prst="rect">
              <a:avLst/>
            </a:prstGeom>
          </p:spPr>
          <p:txBody>
            <a:bodyPr lIns="50800" tIns="50800" rIns="50800" bIns="50800" rtlCol="0" anchor="ctr"/>
            <a:lstStyle/>
            <a:p>
              <a:pPr algn="ctr">
                <a:lnSpc>
                  <a:spcPts val="1759"/>
                </a:lnSpc>
              </a:pPr>
              <a:endParaRPr/>
            </a:p>
          </p:txBody>
        </p:sp>
      </p:grpSp>
      <p:grpSp>
        <p:nvGrpSpPr>
          <p:cNvPr id="17" name="Group 17"/>
          <p:cNvGrpSpPr/>
          <p:nvPr/>
        </p:nvGrpSpPr>
        <p:grpSpPr>
          <a:xfrm>
            <a:off x="5045533" y="6066425"/>
            <a:ext cx="3980477" cy="2874733"/>
            <a:chOff x="0" y="0"/>
            <a:chExt cx="969830" cy="700419"/>
          </a:xfrm>
        </p:grpSpPr>
        <p:sp>
          <p:nvSpPr>
            <p:cNvPr id="18" name="Freeform 18"/>
            <p:cNvSpPr/>
            <p:nvPr/>
          </p:nvSpPr>
          <p:spPr>
            <a:xfrm>
              <a:off x="0" y="0"/>
              <a:ext cx="969830" cy="700419"/>
            </a:xfrm>
            <a:custGeom>
              <a:avLst/>
              <a:gdLst/>
              <a:ahLst/>
              <a:cxnLst/>
              <a:rect l="l" t="t" r="r" b="b"/>
              <a:pathLst>
                <a:path w="969830" h="700419">
                  <a:moveTo>
                    <a:pt x="99194" y="0"/>
                  </a:moveTo>
                  <a:lnTo>
                    <a:pt x="870636" y="0"/>
                  </a:lnTo>
                  <a:cubicBezTo>
                    <a:pt x="896944" y="0"/>
                    <a:pt x="922174" y="10451"/>
                    <a:pt x="940777" y="29053"/>
                  </a:cubicBezTo>
                  <a:cubicBezTo>
                    <a:pt x="959379" y="47656"/>
                    <a:pt x="969830" y="72886"/>
                    <a:pt x="969830" y="99194"/>
                  </a:cubicBezTo>
                  <a:lnTo>
                    <a:pt x="969830" y="601225"/>
                  </a:lnTo>
                  <a:cubicBezTo>
                    <a:pt x="969830" y="656009"/>
                    <a:pt x="925419" y="700419"/>
                    <a:pt x="870636" y="700419"/>
                  </a:cubicBezTo>
                  <a:lnTo>
                    <a:pt x="99194" y="700419"/>
                  </a:lnTo>
                  <a:cubicBezTo>
                    <a:pt x="72886" y="700419"/>
                    <a:pt x="47656" y="689968"/>
                    <a:pt x="29053" y="671366"/>
                  </a:cubicBezTo>
                  <a:cubicBezTo>
                    <a:pt x="10451" y="652763"/>
                    <a:pt x="0" y="627533"/>
                    <a:pt x="0" y="601225"/>
                  </a:cubicBezTo>
                  <a:lnTo>
                    <a:pt x="0" y="99194"/>
                  </a:lnTo>
                  <a:cubicBezTo>
                    <a:pt x="0" y="72886"/>
                    <a:pt x="10451" y="47656"/>
                    <a:pt x="29053" y="29053"/>
                  </a:cubicBezTo>
                  <a:cubicBezTo>
                    <a:pt x="47656" y="10451"/>
                    <a:pt x="72886" y="0"/>
                    <a:pt x="99194" y="0"/>
                  </a:cubicBezTo>
                  <a:close/>
                </a:path>
              </a:pathLst>
            </a:custGeom>
            <a:solidFill>
              <a:srgbClr val="FFFFFF">
                <a:alpha val="29804"/>
              </a:srgbClr>
            </a:solidFill>
          </p:spPr>
          <p:txBody>
            <a:bodyPr/>
            <a:lstStyle/>
            <a:p>
              <a:endParaRPr lang="en-GB"/>
            </a:p>
          </p:txBody>
        </p:sp>
        <p:sp>
          <p:nvSpPr>
            <p:cNvPr id="19" name="TextBox 19"/>
            <p:cNvSpPr txBox="1"/>
            <p:nvPr/>
          </p:nvSpPr>
          <p:spPr>
            <a:xfrm>
              <a:off x="0" y="9525"/>
              <a:ext cx="969830" cy="690894"/>
            </a:xfrm>
            <a:prstGeom prst="rect">
              <a:avLst/>
            </a:prstGeom>
          </p:spPr>
          <p:txBody>
            <a:bodyPr lIns="50800" tIns="50800" rIns="50800" bIns="50800" rtlCol="0" anchor="ctr"/>
            <a:lstStyle/>
            <a:p>
              <a:pPr algn="ctr">
                <a:lnSpc>
                  <a:spcPts val="1759"/>
                </a:lnSpc>
              </a:pPr>
              <a:endParaRPr/>
            </a:p>
          </p:txBody>
        </p:sp>
      </p:grpSp>
      <p:grpSp>
        <p:nvGrpSpPr>
          <p:cNvPr id="20" name="Group 20"/>
          <p:cNvGrpSpPr/>
          <p:nvPr/>
        </p:nvGrpSpPr>
        <p:grpSpPr>
          <a:xfrm>
            <a:off x="5036378" y="3360658"/>
            <a:ext cx="3227472" cy="5580501"/>
            <a:chOff x="0" y="0"/>
            <a:chExt cx="786363" cy="1359670"/>
          </a:xfrm>
        </p:grpSpPr>
        <p:sp>
          <p:nvSpPr>
            <p:cNvPr id="21" name="Freeform 21"/>
            <p:cNvSpPr/>
            <p:nvPr/>
          </p:nvSpPr>
          <p:spPr>
            <a:xfrm>
              <a:off x="0" y="0"/>
              <a:ext cx="786363" cy="1359670"/>
            </a:xfrm>
            <a:custGeom>
              <a:avLst/>
              <a:gdLst/>
              <a:ahLst/>
              <a:cxnLst/>
              <a:rect l="l" t="t" r="r" b="b"/>
              <a:pathLst>
                <a:path w="786363" h="1359670">
                  <a:moveTo>
                    <a:pt x="112742" y="0"/>
                  </a:moveTo>
                  <a:lnTo>
                    <a:pt x="673621" y="0"/>
                  </a:lnTo>
                  <a:cubicBezTo>
                    <a:pt x="703522" y="0"/>
                    <a:pt x="732198" y="11878"/>
                    <a:pt x="753341" y="33021"/>
                  </a:cubicBezTo>
                  <a:cubicBezTo>
                    <a:pt x="774485" y="54164"/>
                    <a:pt x="786363" y="82841"/>
                    <a:pt x="786363" y="112742"/>
                  </a:cubicBezTo>
                  <a:lnTo>
                    <a:pt x="786363" y="1246929"/>
                  </a:lnTo>
                  <a:cubicBezTo>
                    <a:pt x="786363" y="1276829"/>
                    <a:pt x="774485" y="1305506"/>
                    <a:pt x="753341" y="1326649"/>
                  </a:cubicBezTo>
                  <a:cubicBezTo>
                    <a:pt x="732198" y="1347792"/>
                    <a:pt x="703522" y="1359670"/>
                    <a:pt x="673621" y="1359670"/>
                  </a:cubicBezTo>
                  <a:lnTo>
                    <a:pt x="112742" y="1359670"/>
                  </a:lnTo>
                  <a:cubicBezTo>
                    <a:pt x="82841" y="1359670"/>
                    <a:pt x="54164" y="1347792"/>
                    <a:pt x="33021" y="1326649"/>
                  </a:cubicBezTo>
                  <a:cubicBezTo>
                    <a:pt x="11878" y="1305506"/>
                    <a:pt x="0" y="1276829"/>
                    <a:pt x="0" y="1246929"/>
                  </a:cubicBezTo>
                  <a:lnTo>
                    <a:pt x="0" y="112742"/>
                  </a:lnTo>
                  <a:cubicBezTo>
                    <a:pt x="0" y="82841"/>
                    <a:pt x="11878" y="54164"/>
                    <a:pt x="33021" y="33021"/>
                  </a:cubicBezTo>
                  <a:cubicBezTo>
                    <a:pt x="54164" y="11878"/>
                    <a:pt x="82841" y="0"/>
                    <a:pt x="112742" y="0"/>
                  </a:cubicBezTo>
                  <a:close/>
                </a:path>
              </a:pathLst>
            </a:custGeom>
            <a:solidFill>
              <a:srgbClr val="F9F8F5"/>
            </a:solidFill>
          </p:spPr>
          <p:txBody>
            <a:bodyPr/>
            <a:lstStyle/>
            <a:p>
              <a:endParaRPr lang="en-GB"/>
            </a:p>
          </p:txBody>
        </p:sp>
        <p:sp>
          <p:nvSpPr>
            <p:cNvPr id="22" name="TextBox 22"/>
            <p:cNvSpPr txBox="1"/>
            <p:nvPr/>
          </p:nvSpPr>
          <p:spPr>
            <a:xfrm>
              <a:off x="0" y="9525"/>
              <a:ext cx="786363" cy="1350145"/>
            </a:xfrm>
            <a:prstGeom prst="rect">
              <a:avLst/>
            </a:prstGeom>
          </p:spPr>
          <p:txBody>
            <a:bodyPr lIns="50800" tIns="50800" rIns="50800" bIns="50800" rtlCol="0" anchor="ctr"/>
            <a:lstStyle/>
            <a:p>
              <a:pPr algn="ctr">
                <a:lnSpc>
                  <a:spcPts val="1759"/>
                </a:lnSpc>
              </a:pPr>
              <a:endParaRPr/>
            </a:p>
          </p:txBody>
        </p:sp>
      </p:grpSp>
      <p:grpSp>
        <p:nvGrpSpPr>
          <p:cNvPr id="23" name="Group 23"/>
          <p:cNvGrpSpPr/>
          <p:nvPr/>
        </p:nvGrpSpPr>
        <p:grpSpPr>
          <a:xfrm>
            <a:off x="5261723" y="3756602"/>
            <a:ext cx="1036631" cy="103663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4D8D"/>
            </a:solidFill>
          </p:spPr>
          <p:txBody>
            <a:bodyPr/>
            <a:lstStyle/>
            <a:p>
              <a:endParaRPr lang="en-GB"/>
            </a:p>
          </p:txBody>
        </p:sp>
        <p:sp>
          <p:nvSpPr>
            <p:cNvPr id="25" name="TextBox 25"/>
            <p:cNvSpPr txBox="1"/>
            <p:nvPr/>
          </p:nvSpPr>
          <p:spPr>
            <a:xfrm>
              <a:off x="76200" y="85725"/>
              <a:ext cx="660400" cy="650875"/>
            </a:xfrm>
            <a:prstGeom prst="rect">
              <a:avLst/>
            </a:prstGeom>
          </p:spPr>
          <p:txBody>
            <a:bodyPr lIns="50800" tIns="50800" rIns="50800" bIns="50800" rtlCol="0" anchor="ctr"/>
            <a:lstStyle/>
            <a:p>
              <a:pPr algn="ctr">
                <a:lnSpc>
                  <a:spcPts val="1759"/>
                </a:lnSpc>
              </a:pPr>
              <a:endParaRPr/>
            </a:p>
          </p:txBody>
        </p:sp>
      </p:grpSp>
      <p:grpSp>
        <p:nvGrpSpPr>
          <p:cNvPr id="26" name="Group 26"/>
          <p:cNvGrpSpPr/>
          <p:nvPr/>
        </p:nvGrpSpPr>
        <p:grpSpPr>
          <a:xfrm>
            <a:off x="9376209" y="3360658"/>
            <a:ext cx="3876246" cy="5580501"/>
            <a:chOff x="0" y="0"/>
            <a:chExt cx="969830" cy="1359670"/>
          </a:xfrm>
        </p:grpSpPr>
        <p:sp>
          <p:nvSpPr>
            <p:cNvPr id="27" name="Freeform 27"/>
            <p:cNvSpPr/>
            <p:nvPr/>
          </p:nvSpPr>
          <p:spPr>
            <a:xfrm>
              <a:off x="0" y="0"/>
              <a:ext cx="969830" cy="1359670"/>
            </a:xfrm>
            <a:custGeom>
              <a:avLst/>
              <a:gdLst/>
              <a:ahLst/>
              <a:cxnLst/>
              <a:rect l="l" t="t" r="r" b="b"/>
              <a:pathLst>
                <a:path w="969830" h="1359670">
                  <a:moveTo>
                    <a:pt x="99194" y="0"/>
                  </a:moveTo>
                  <a:lnTo>
                    <a:pt x="870636" y="0"/>
                  </a:lnTo>
                  <a:cubicBezTo>
                    <a:pt x="896944" y="0"/>
                    <a:pt x="922174" y="10451"/>
                    <a:pt x="940777" y="29053"/>
                  </a:cubicBezTo>
                  <a:cubicBezTo>
                    <a:pt x="959379" y="47656"/>
                    <a:pt x="969830" y="72886"/>
                    <a:pt x="969830" y="99194"/>
                  </a:cubicBezTo>
                  <a:lnTo>
                    <a:pt x="969830" y="1260476"/>
                  </a:lnTo>
                  <a:cubicBezTo>
                    <a:pt x="969830" y="1286784"/>
                    <a:pt x="959379" y="1312015"/>
                    <a:pt x="940777" y="1330617"/>
                  </a:cubicBezTo>
                  <a:cubicBezTo>
                    <a:pt x="922174" y="1349219"/>
                    <a:pt x="896944" y="1359670"/>
                    <a:pt x="870636" y="1359670"/>
                  </a:cubicBezTo>
                  <a:lnTo>
                    <a:pt x="99194" y="1359670"/>
                  </a:lnTo>
                  <a:cubicBezTo>
                    <a:pt x="44410" y="1359670"/>
                    <a:pt x="0" y="1315260"/>
                    <a:pt x="0" y="1260476"/>
                  </a:cubicBezTo>
                  <a:lnTo>
                    <a:pt x="0" y="99194"/>
                  </a:lnTo>
                  <a:cubicBezTo>
                    <a:pt x="0" y="72886"/>
                    <a:pt x="10451" y="47656"/>
                    <a:pt x="29053" y="29053"/>
                  </a:cubicBezTo>
                  <a:cubicBezTo>
                    <a:pt x="47656" y="10451"/>
                    <a:pt x="72886" y="0"/>
                    <a:pt x="99194" y="0"/>
                  </a:cubicBezTo>
                  <a:close/>
                </a:path>
              </a:pathLst>
            </a:custGeom>
            <a:solidFill>
              <a:srgbClr val="C8087C"/>
            </a:solidFill>
          </p:spPr>
          <p:txBody>
            <a:bodyPr/>
            <a:lstStyle/>
            <a:p>
              <a:endParaRPr lang="en-GB"/>
            </a:p>
          </p:txBody>
        </p:sp>
        <p:sp>
          <p:nvSpPr>
            <p:cNvPr id="28" name="TextBox 28"/>
            <p:cNvSpPr txBox="1"/>
            <p:nvPr/>
          </p:nvSpPr>
          <p:spPr>
            <a:xfrm>
              <a:off x="0" y="9525"/>
              <a:ext cx="969830" cy="1350145"/>
            </a:xfrm>
            <a:prstGeom prst="rect">
              <a:avLst/>
            </a:prstGeom>
          </p:spPr>
          <p:txBody>
            <a:bodyPr lIns="50800" tIns="50800" rIns="50800" bIns="50800" rtlCol="0" anchor="ctr"/>
            <a:lstStyle/>
            <a:p>
              <a:pPr algn="ctr">
                <a:lnSpc>
                  <a:spcPts val="1759"/>
                </a:lnSpc>
              </a:pPr>
              <a:endParaRPr/>
            </a:p>
          </p:txBody>
        </p:sp>
      </p:grpSp>
      <p:grpSp>
        <p:nvGrpSpPr>
          <p:cNvPr id="29" name="Group 29"/>
          <p:cNvGrpSpPr/>
          <p:nvPr/>
        </p:nvGrpSpPr>
        <p:grpSpPr>
          <a:xfrm>
            <a:off x="9271978" y="6066425"/>
            <a:ext cx="3980477" cy="2874733"/>
            <a:chOff x="0" y="0"/>
            <a:chExt cx="969830" cy="700419"/>
          </a:xfrm>
        </p:grpSpPr>
        <p:sp>
          <p:nvSpPr>
            <p:cNvPr id="30" name="Freeform 30"/>
            <p:cNvSpPr/>
            <p:nvPr/>
          </p:nvSpPr>
          <p:spPr>
            <a:xfrm>
              <a:off x="0" y="0"/>
              <a:ext cx="969830" cy="700419"/>
            </a:xfrm>
            <a:custGeom>
              <a:avLst/>
              <a:gdLst/>
              <a:ahLst/>
              <a:cxnLst/>
              <a:rect l="l" t="t" r="r" b="b"/>
              <a:pathLst>
                <a:path w="969830" h="700419">
                  <a:moveTo>
                    <a:pt x="99194" y="0"/>
                  </a:moveTo>
                  <a:lnTo>
                    <a:pt x="870636" y="0"/>
                  </a:lnTo>
                  <a:cubicBezTo>
                    <a:pt x="896944" y="0"/>
                    <a:pt x="922174" y="10451"/>
                    <a:pt x="940777" y="29053"/>
                  </a:cubicBezTo>
                  <a:cubicBezTo>
                    <a:pt x="959379" y="47656"/>
                    <a:pt x="969830" y="72886"/>
                    <a:pt x="969830" y="99194"/>
                  </a:cubicBezTo>
                  <a:lnTo>
                    <a:pt x="969830" y="601225"/>
                  </a:lnTo>
                  <a:cubicBezTo>
                    <a:pt x="969830" y="656009"/>
                    <a:pt x="925419" y="700419"/>
                    <a:pt x="870636" y="700419"/>
                  </a:cubicBezTo>
                  <a:lnTo>
                    <a:pt x="99194" y="700419"/>
                  </a:lnTo>
                  <a:cubicBezTo>
                    <a:pt x="72886" y="700419"/>
                    <a:pt x="47656" y="689968"/>
                    <a:pt x="29053" y="671366"/>
                  </a:cubicBezTo>
                  <a:cubicBezTo>
                    <a:pt x="10451" y="652763"/>
                    <a:pt x="0" y="627533"/>
                    <a:pt x="0" y="601225"/>
                  </a:cubicBezTo>
                  <a:lnTo>
                    <a:pt x="0" y="99194"/>
                  </a:lnTo>
                  <a:cubicBezTo>
                    <a:pt x="0" y="72886"/>
                    <a:pt x="10451" y="47656"/>
                    <a:pt x="29053" y="29053"/>
                  </a:cubicBezTo>
                  <a:cubicBezTo>
                    <a:pt x="47656" y="10451"/>
                    <a:pt x="72886" y="0"/>
                    <a:pt x="99194" y="0"/>
                  </a:cubicBezTo>
                  <a:close/>
                </a:path>
              </a:pathLst>
            </a:custGeom>
            <a:solidFill>
              <a:srgbClr val="FFFFFF">
                <a:alpha val="29804"/>
              </a:srgbClr>
            </a:solidFill>
          </p:spPr>
          <p:txBody>
            <a:bodyPr/>
            <a:lstStyle/>
            <a:p>
              <a:endParaRPr lang="en-GB"/>
            </a:p>
          </p:txBody>
        </p:sp>
        <p:sp>
          <p:nvSpPr>
            <p:cNvPr id="31" name="TextBox 31"/>
            <p:cNvSpPr txBox="1"/>
            <p:nvPr/>
          </p:nvSpPr>
          <p:spPr>
            <a:xfrm>
              <a:off x="0" y="9525"/>
              <a:ext cx="969830" cy="690894"/>
            </a:xfrm>
            <a:prstGeom prst="rect">
              <a:avLst/>
            </a:prstGeom>
          </p:spPr>
          <p:txBody>
            <a:bodyPr lIns="50800" tIns="50800" rIns="50800" bIns="50800" rtlCol="0" anchor="ctr"/>
            <a:lstStyle/>
            <a:p>
              <a:pPr algn="ctr">
                <a:lnSpc>
                  <a:spcPts val="1759"/>
                </a:lnSpc>
              </a:pPr>
              <a:endParaRPr/>
            </a:p>
          </p:txBody>
        </p:sp>
      </p:grpSp>
      <p:grpSp>
        <p:nvGrpSpPr>
          <p:cNvPr id="32" name="Group 32"/>
          <p:cNvGrpSpPr/>
          <p:nvPr/>
        </p:nvGrpSpPr>
        <p:grpSpPr>
          <a:xfrm>
            <a:off x="9262823" y="3360658"/>
            <a:ext cx="3227472" cy="5580501"/>
            <a:chOff x="0" y="0"/>
            <a:chExt cx="786363" cy="1359670"/>
          </a:xfrm>
        </p:grpSpPr>
        <p:sp>
          <p:nvSpPr>
            <p:cNvPr id="33" name="Freeform 33"/>
            <p:cNvSpPr/>
            <p:nvPr/>
          </p:nvSpPr>
          <p:spPr>
            <a:xfrm>
              <a:off x="0" y="0"/>
              <a:ext cx="786363" cy="1359670"/>
            </a:xfrm>
            <a:custGeom>
              <a:avLst/>
              <a:gdLst/>
              <a:ahLst/>
              <a:cxnLst/>
              <a:rect l="l" t="t" r="r" b="b"/>
              <a:pathLst>
                <a:path w="786363" h="1359670">
                  <a:moveTo>
                    <a:pt x="112742" y="0"/>
                  </a:moveTo>
                  <a:lnTo>
                    <a:pt x="673621" y="0"/>
                  </a:lnTo>
                  <a:cubicBezTo>
                    <a:pt x="703522" y="0"/>
                    <a:pt x="732198" y="11878"/>
                    <a:pt x="753341" y="33021"/>
                  </a:cubicBezTo>
                  <a:cubicBezTo>
                    <a:pt x="774485" y="54164"/>
                    <a:pt x="786363" y="82841"/>
                    <a:pt x="786363" y="112742"/>
                  </a:cubicBezTo>
                  <a:lnTo>
                    <a:pt x="786363" y="1246929"/>
                  </a:lnTo>
                  <a:cubicBezTo>
                    <a:pt x="786363" y="1276829"/>
                    <a:pt x="774485" y="1305506"/>
                    <a:pt x="753341" y="1326649"/>
                  </a:cubicBezTo>
                  <a:cubicBezTo>
                    <a:pt x="732198" y="1347792"/>
                    <a:pt x="703522" y="1359670"/>
                    <a:pt x="673621" y="1359670"/>
                  </a:cubicBezTo>
                  <a:lnTo>
                    <a:pt x="112742" y="1359670"/>
                  </a:lnTo>
                  <a:cubicBezTo>
                    <a:pt x="82841" y="1359670"/>
                    <a:pt x="54164" y="1347792"/>
                    <a:pt x="33021" y="1326649"/>
                  </a:cubicBezTo>
                  <a:cubicBezTo>
                    <a:pt x="11878" y="1305506"/>
                    <a:pt x="0" y="1276829"/>
                    <a:pt x="0" y="1246929"/>
                  </a:cubicBezTo>
                  <a:lnTo>
                    <a:pt x="0" y="112742"/>
                  </a:lnTo>
                  <a:cubicBezTo>
                    <a:pt x="0" y="82841"/>
                    <a:pt x="11878" y="54164"/>
                    <a:pt x="33021" y="33021"/>
                  </a:cubicBezTo>
                  <a:cubicBezTo>
                    <a:pt x="54164" y="11878"/>
                    <a:pt x="82841" y="0"/>
                    <a:pt x="112742" y="0"/>
                  </a:cubicBezTo>
                  <a:close/>
                </a:path>
              </a:pathLst>
            </a:custGeom>
            <a:solidFill>
              <a:srgbClr val="F9F8F5"/>
            </a:solidFill>
          </p:spPr>
          <p:txBody>
            <a:bodyPr/>
            <a:lstStyle/>
            <a:p>
              <a:endParaRPr lang="en-GB"/>
            </a:p>
          </p:txBody>
        </p:sp>
        <p:sp>
          <p:nvSpPr>
            <p:cNvPr id="34" name="TextBox 34"/>
            <p:cNvSpPr txBox="1"/>
            <p:nvPr/>
          </p:nvSpPr>
          <p:spPr>
            <a:xfrm>
              <a:off x="0" y="9525"/>
              <a:ext cx="786363" cy="1350145"/>
            </a:xfrm>
            <a:prstGeom prst="rect">
              <a:avLst/>
            </a:prstGeom>
          </p:spPr>
          <p:txBody>
            <a:bodyPr lIns="50800" tIns="50800" rIns="50800" bIns="50800" rtlCol="0" anchor="ctr"/>
            <a:lstStyle/>
            <a:p>
              <a:pPr algn="ctr">
                <a:lnSpc>
                  <a:spcPts val="1759"/>
                </a:lnSpc>
              </a:pPr>
              <a:endParaRPr/>
            </a:p>
          </p:txBody>
        </p:sp>
      </p:grpSp>
      <p:grpSp>
        <p:nvGrpSpPr>
          <p:cNvPr id="35" name="Group 35"/>
          <p:cNvGrpSpPr/>
          <p:nvPr/>
        </p:nvGrpSpPr>
        <p:grpSpPr>
          <a:xfrm>
            <a:off x="9488168" y="3756602"/>
            <a:ext cx="1036631" cy="1036631"/>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087C"/>
            </a:solidFill>
          </p:spPr>
          <p:txBody>
            <a:bodyPr/>
            <a:lstStyle/>
            <a:p>
              <a:endParaRPr lang="en-GB"/>
            </a:p>
          </p:txBody>
        </p:sp>
        <p:sp>
          <p:nvSpPr>
            <p:cNvPr id="37" name="TextBox 37"/>
            <p:cNvSpPr txBox="1"/>
            <p:nvPr/>
          </p:nvSpPr>
          <p:spPr>
            <a:xfrm>
              <a:off x="76200" y="85725"/>
              <a:ext cx="660400" cy="650875"/>
            </a:xfrm>
            <a:prstGeom prst="rect">
              <a:avLst/>
            </a:prstGeom>
          </p:spPr>
          <p:txBody>
            <a:bodyPr lIns="50800" tIns="50800" rIns="50800" bIns="50800" rtlCol="0" anchor="ctr"/>
            <a:lstStyle/>
            <a:p>
              <a:pPr algn="ctr">
                <a:lnSpc>
                  <a:spcPts val="1759"/>
                </a:lnSpc>
              </a:pPr>
              <a:endParaRPr/>
            </a:p>
          </p:txBody>
        </p:sp>
      </p:grpSp>
      <p:grpSp>
        <p:nvGrpSpPr>
          <p:cNvPr id="38" name="Group 38"/>
          <p:cNvGrpSpPr/>
          <p:nvPr/>
        </p:nvGrpSpPr>
        <p:grpSpPr>
          <a:xfrm>
            <a:off x="13615043" y="3360658"/>
            <a:ext cx="3863857" cy="5580501"/>
            <a:chOff x="0" y="0"/>
            <a:chExt cx="969830" cy="1359670"/>
          </a:xfrm>
        </p:grpSpPr>
        <p:sp>
          <p:nvSpPr>
            <p:cNvPr id="39" name="Freeform 39"/>
            <p:cNvSpPr/>
            <p:nvPr/>
          </p:nvSpPr>
          <p:spPr>
            <a:xfrm>
              <a:off x="0" y="0"/>
              <a:ext cx="969830" cy="1359670"/>
            </a:xfrm>
            <a:custGeom>
              <a:avLst/>
              <a:gdLst/>
              <a:ahLst/>
              <a:cxnLst/>
              <a:rect l="l" t="t" r="r" b="b"/>
              <a:pathLst>
                <a:path w="969830" h="1359670">
                  <a:moveTo>
                    <a:pt x="99194" y="0"/>
                  </a:moveTo>
                  <a:lnTo>
                    <a:pt x="870636" y="0"/>
                  </a:lnTo>
                  <a:cubicBezTo>
                    <a:pt x="896944" y="0"/>
                    <a:pt x="922174" y="10451"/>
                    <a:pt x="940777" y="29053"/>
                  </a:cubicBezTo>
                  <a:cubicBezTo>
                    <a:pt x="959379" y="47656"/>
                    <a:pt x="969830" y="72886"/>
                    <a:pt x="969830" y="99194"/>
                  </a:cubicBezTo>
                  <a:lnTo>
                    <a:pt x="969830" y="1260476"/>
                  </a:lnTo>
                  <a:cubicBezTo>
                    <a:pt x="969830" y="1286784"/>
                    <a:pt x="959379" y="1312015"/>
                    <a:pt x="940777" y="1330617"/>
                  </a:cubicBezTo>
                  <a:cubicBezTo>
                    <a:pt x="922174" y="1349219"/>
                    <a:pt x="896944" y="1359670"/>
                    <a:pt x="870636" y="1359670"/>
                  </a:cubicBezTo>
                  <a:lnTo>
                    <a:pt x="99194" y="1359670"/>
                  </a:lnTo>
                  <a:cubicBezTo>
                    <a:pt x="44410" y="1359670"/>
                    <a:pt x="0" y="1315260"/>
                    <a:pt x="0" y="1260476"/>
                  </a:cubicBezTo>
                  <a:lnTo>
                    <a:pt x="0" y="99194"/>
                  </a:lnTo>
                  <a:cubicBezTo>
                    <a:pt x="0" y="72886"/>
                    <a:pt x="10451" y="47656"/>
                    <a:pt x="29053" y="29053"/>
                  </a:cubicBezTo>
                  <a:cubicBezTo>
                    <a:pt x="47656" y="10451"/>
                    <a:pt x="72886" y="0"/>
                    <a:pt x="99194" y="0"/>
                  </a:cubicBezTo>
                  <a:close/>
                </a:path>
              </a:pathLst>
            </a:custGeom>
            <a:solidFill>
              <a:srgbClr val="F0B72E"/>
            </a:solidFill>
          </p:spPr>
          <p:txBody>
            <a:bodyPr/>
            <a:lstStyle/>
            <a:p>
              <a:endParaRPr lang="en-GB"/>
            </a:p>
          </p:txBody>
        </p:sp>
        <p:sp>
          <p:nvSpPr>
            <p:cNvPr id="40" name="TextBox 40"/>
            <p:cNvSpPr txBox="1"/>
            <p:nvPr/>
          </p:nvSpPr>
          <p:spPr>
            <a:xfrm>
              <a:off x="0" y="9525"/>
              <a:ext cx="969830" cy="1350145"/>
            </a:xfrm>
            <a:prstGeom prst="rect">
              <a:avLst/>
            </a:prstGeom>
          </p:spPr>
          <p:txBody>
            <a:bodyPr lIns="50800" tIns="50800" rIns="50800" bIns="50800" rtlCol="0" anchor="ctr"/>
            <a:lstStyle/>
            <a:p>
              <a:pPr algn="ctr">
                <a:lnSpc>
                  <a:spcPts val="1759"/>
                </a:lnSpc>
              </a:pPr>
              <a:endParaRPr/>
            </a:p>
          </p:txBody>
        </p:sp>
      </p:grpSp>
      <p:grpSp>
        <p:nvGrpSpPr>
          <p:cNvPr id="41" name="Group 41"/>
          <p:cNvGrpSpPr/>
          <p:nvPr/>
        </p:nvGrpSpPr>
        <p:grpSpPr>
          <a:xfrm>
            <a:off x="13498423" y="6066425"/>
            <a:ext cx="3980477" cy="2874733"/>
            <a:chOff x="0" y="0"/>
            <a:chExt cx="969830" cy="700419"/>
          </a:xfrm>
        </p:grpSpPr>
        <p:sp>
          <p:nvSpPr>
            <p:cNvPr id="42" name="Freeform 42"/>
            <p:cNvSpPr/>
            <p:nvPr/>
          </p:nvSpPr>
          <p:spPr>
            <a:xfrm>
              <a:off x="0" y="0"/>
              <a:ext cx="969830" cy="700419"/>
            </a:xfrm>
            <a:custGeom>
              <a:avLst/>
              <a:gdLst/>
              <a:ahLst/>
              <a:cxnLst/>
              <a:rect l="l" t="t" r="r" b="b"/>
              <a:pathLst>
                <a:path w="969830" h="700419">
                  <a:moveTo>
                    <a:pt x="99194" y="0"/>
                  </a:moveTo>
                  <a:lnTo>
                    <a:pt x="870636" y="0"/>
                  </a:lnTo>
                  <a:cubicBezTo>
                    <a:pt x="896944" y="0"/>
                    <a:pt x="922174" y="10451"/>
                    <a:pt x="940777" y="29053"/>
                  </a:cubicBezTo>
                  <a:cubicBezTo>
                    <a:pt x="959379" y="47656"/>
                    <a:pt x="969830" y="72886"/>
                    <a:pt x="969830" y="99194"/>
                  </a:cubicBezTo>
                  <a:lnTo>
                    <a:pt x="969830" y="601225"/>
                  </a:lnTo>
                  <a:cubicBezTo>
                    <a:pt x="969830" y="656009"/>
                    <a:pt x="925419" y="700419"/>
                    <a:pt x="870636" y="700419"/>
                  </a:cubicBezTo>
                  <a:lnTo>
                    <a:pt x="99194" y="700419"/>
                  </a:lnTo>
                  <a:cubicBezTo>
                    <a:pt x="72886" y="700419"/>
                    <a:pt x="47656" y="689968"/>
                    <a:pt x="29053" y="671366"/>
                  </a:cubicBezTo>
                  <a:cubicBezTo>
                    <a:pt x="10451" y="652763"/>
                    <a:pt x="0" y="627533"/>
                    <a:pt x="0" y="601225"/>
                  </a:cubicBezTo>
                  <a:lnTo>
                    <a:pt x="0" y="99194"/>
                  </a:lnTo>
                  <a:cubicBezTo>
                    <a:pt x="0" y="72886"/>
                    <a:pt x="10451" y="47656"/>
                    <a:pt x="29053" y="29053"/>
                  </a:cubicBezTo>
                  <a:cubicBezTo>
                    <a:pt x="47656" y="10451"/>
                    <a:pt x="72886" y="0"/>
                    <a:pt x="99194" y="0"/>
                  </a:cubicBezTo>
                  <a:close/>
                </a:path>
              </a:pathLst>
            </a:custGeom>
            <a:solidFill>
              <a:srgbClr val="FFFFFF">
                <a:alpha val="29804"/>
              </a:srgbClr>
            </a:solidFill>
          </p:spPr>
          <p:txBody>
            <a:bodyPr/>
            <a:lstStyle/>
            <a:p>
              <a:endParaRPr lang="en-GB"/>
            </a:p>
          </p:txBody>
        </p:sp>
        <p:sp>
          <p:nvSpPr>
            <p:cNvPr id="43" name="TextBox 43"/>
            <p:cNvSpPr txBox="1"/>
            <p:nvPr/>
          </p:nvSpPr>
          <p:spPr>
            <a:xfrm>
              <a:off x="0" y="9525"/>
              <a:ext cx="969830" cy="690894"/>
            </a:xfrm>
            <a:prstGeom prst="rect">
              <a:avLst/>
            </a:prstGeom>
          </p:spPr>
          <p:txBody>
            <a:bodyPr lIns="50800" tIns="50800" rIns="50800" bIns="50800" rtlCol="0" anchor="ctr"/>
            <a:lstStyle/>
            <a:p>
              <a:pPr algn="ctr">
                <a:lnSpc>
                  <a:spcPts val="1759"/>
                </a:lnSpc>
              </a:pPr>
              <a:endParaRPr/>
            </a:p>
          </p:txBody>
        </p:sp>
      </p:grpSp>
      <p:grpSp>
        <p:nvGrpSpPr>
          <p:cNvPr id="44" name="Group 44"/>
          <p:cNvGrpSpPr/>
          <p:nvPr/>
        </p:nvGrpSpPr>
        <p:grpSpPr>
          <a:xfrm>
            <a:off x="13489268" y="3360658"/>
            <a:ext cx="3227472" cy="5580501"/>
            <a:chOff x="0" y="0"/>
            <a:chExt cx="786363" cy="1359670"/>
          </a:xfrm>
        </p:grpSpPr>
        <p:sp>
          <p:nvSpPr>
            <p:cNvPr id="45" name="Freeform 45"/>
            <p:cNvSpPr/>
            <p:nvPr/>
          </p:nvSpPr>
          <p:spPr>
            <a:xfrm>
              <a:off x="0" y="0"/>
              <a:ext cx="786363" cy="1359670"/>
            </a:xfrm>
            <a:custGeom>
              <a:avLst/>
              <a:gdLst/>
              <a:ahLst/>
              <a:cxnLst/>
              <a:rect l="l" t="t" r="r" b="b"/>
              <a:pathLst>
                <a:path w="786363" h="1359670">
                  <a:moveTo>
                    <a:pt x="112742" y="0"/>
                  </a:moveTo>
                  <a:lnTo>
                    <a:pt x="673621" y="0"/>
                  </a:lnTo>
                  <a:cubicBezTo>
                    <a:pt x="703522" y="0"/>
                    <a:pt x="732198" y="11878"/>
                    <a:pt x="753341" y="33021"/>
                  </a:cubicBezTo>
                  <a:cubicBezTo>
                    <a:pt x="774485" y="54164"/>
                    <a:pt x="786363" y="82841"/>
                    <a:pt x="786363" y="112742"/>
                  </a:cubicBezTo>
                  <a:lnTo>
                    <a:pt x="786363" y="1246929"/>
                  </a:lnTo>
                  <a:cubicBezTo>
                    <a:pt x="786363" y="1276829"/>
                    <a:pt x="774485" y="1305506"/>
                    <a:pt x="753341" y="1326649"/>
                  </a:cubicBezTo>
                  <a:cubicBezTo>
                    <a:pt x="732198" y="1347792"/>
                    <a:pt x="703522" y="1359670"/>
                    <a:pt x="673621" y="1359670"/>
                  </a:cubicBezTo>
                  <a:lnTo>
                    <a:pt x="112742" y="1359670"/>
                  </a:lnTo>
                  <a:cubicBezTo>
                    <a:pt x="82841" y="1359670"/>
                    <a:pt x="54164" y="1347792"/>
                    <a:pt x="33021" y="1326649"/>
                  </a:cubicBezTo>
                  <a:cubicBezTo>
                    <a:pt x="11878" y="1305506"/>
                    <a:pt x="0" y="1276829"/>
                    <a:pt x="0" y="1246929"/>
                  </a:cubicBezTo>
                  <a:lnTo>
                    <a:pt x="0" y="112742"/>
                  </a:lnTo>
                  <a:cubicBezTo>
                    <a:pt x="0" y="82841"/>
                    <a:pt x="11878" y="54164"/>
                    <a:pt x="33021" y="33021"/>
                  </a:cubicBezTo>
                  <a:cubicBezTo>
                    <a:pt x="54164" y="11878"/>
                    <a:pt x="82841" y="0"/>
                    <a:pt x="112742" y="0"/>
                  </a:cubicBezTo>
                  <a:close/>
                </a:path>
              </a:pathLst>
            </a:custGeom>
            <a:solidFill>
              <a:srgbClr val="F9F8F5"/>
            </a:solidFill>
          </p:spPr>
          <p:txBody>
            <a:bodyPr/>
            <a:lstStyle/>
            <a:p>
              <a:endParaRPr lang="en-GB"/>
            </a:p>
          </p:txBody>
        </p:sp>
        <p:sp>
          <p:nvSpPr>
            <p:cNvPr id="46" name="TextBox 46"/>
            <p:cNvSpPr txBox="1"/>
            <p:nvPr/>
          </p:nvSpPr>
          <p:spPr>
            <a:xfrm>
              <a:off x="0" y="9525"/>
              <a:ext cx="786363" cy="1350145"/>
            </a:xfrm>
            <a:prstGeom prst="rect">
              <a:avLst/>
            </a:prstGeom>
          </p:spPr>
          <p:txBody>
            <a:bodyPr lIns="50800" tIns="50800" rIns="50800" bIns="50800" rtlCol="0" anchor="ctr"/>
            <a:lstStyle/>
            <a:p>
              <a:pPr algn="ctr">
                <a:lnSpc>
                  <a:spcPts val="1759"/>
                </a:lnSpc>
              </a:pPr>
              <a:endParaRPr/>
            </a:p>
          </p:txBody>
        </p:sp>
      </p:grpSp>
      <p:grpSp>
        <p:nvGrpSpPr>
          <p:cNvPr id="47" name="Group 47"/>
          <p:cNvGrpSpPr/>
          <p:nvPr/>
        </p:nvGrpSpPr>
        <p:grpSpPr>
          <a:xfrm>
            <a:off x="13714613" y="3756602"/>
            <a:ext cx="1036631" cy="1036631"/>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B72E"/>
            </a:solidFill>
          </p:spPr>
          <p:txBody>
            <a:bodyPr/>
            <a:lstStyle/>
            <a:p>
              <a:endParaRPr lang="en-GB"/>
            </a:p>
          </p:txBody>
        </p:sp>
        <p:sp>
          <p:nvSpPr>
            <p:cNvPr id="49" name="TextBox 49"/>
            <p:cNvSpPr txBox="1"/>
            <p:nvPr/>
          </p:nvSpPr>
          <p:spPr>
            <a:xfrm>
              <a:off x="76200" y="85725"/>
              <a:ext cx="660400" cy="650875"/>
            </a:xfrm>
            <a:prstGeom prst="rect">
              <a:avLst/>
            </a:prstGeom>
          </p:spPr>
          <p:txBody>
            <a:bodyPr lIns="50800" tIns="50800" rIns="50800" bIns="50800" rtlCol="0" anchor="ctr"/>
            <a:lstStyle/>
            <a:p>
              <a:pPr algn="ctr">
                <a:lnSpc>
                  <a:spcPts val="1759"/>
                </a:lnSpc>
              </a:pPr>
              <a:endParaRPr/>
            </a:p>
          </p:txBody>
        </p:sp>
      </p:grpSp>
      <p:sp>
        <p:nvSpPr>
          <p:cNvPr id="50" name="Freeform 50"/>
          <p:cNvSpPr/>
          <p:nvPr/>
        </p:nvSpPr>
        <p:spPr>
          <a:xfrm>
            <a:off x="1181674" y="3941695"/>
            <a:ext cx="742173" cy="653113"/>
          </a:xfrm>
          <a:custGeom>
            <a:avLst/>
            <a:gdLst/>
            <a:ahLst/>
            <a:cxnLst/>
            <a:rect l="l" t="t" r="r" b="b"/>
            <a:pathLst>
              <a:path w="742173" h="653113">
                <a:moveTo>
                  <a:pt x="0" y="0"/>
                </a:moveTo>
                <a:lnTo>
                  <a:pt x="742173" y="0"/>
                </a:lnTo>
                <a:lnTo>
                  <a:pt x="742173" y="653113"/>
                </a:lnTo>
                <a:lnTo>
                  <a:pt x="0" y="6531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1" name="Freeform 51"/>
          <p:cNvSpPr/>
          <p:nvPr/>
        </p:nvSpPr>
        <p:spPr>
          <a:xfrm>
            <a:off x="9707287" y="3996415"/>
            <a:ext cx="598392" cy="598392"/>
          </a:xfrm>
          <a:custGeom>
            <a:avLst/>
            <a:gdLst/>
            <a:ahLst/>
            <a:cxnLst/>
            <a:rect l="l" t="t" r="r" b="b"/>
            <a:pathLst>
              <a:path w="598392" h="598392">
                <a:moveTo>
                  <a:pt x="0" y="0"/>
                </a:moveTo>
                <a:lnTo>
                  <a:pt x="598392" y="0"/>
                </a:lnTo>
                <a:lnTo>
                  <a:pt x="598392" y="598393"/>
                </a:lnTo>
                <a:lnTo>
                  <a:pt x="0" y="5983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2" name="Freeform 52"/>
          <p:cNvSpPr/>
          <p:nvPr/>
        </p:nvSpPr>
        <p:spPr>
          <a:xfrm>
            <a:off x="5425779" y="4024033"/>
            <a:ext cx="708519" cy="530618"/>
          </a:xfrm>
          <a:custGeom>
            <a:avLst/>
            <a:gdLst/>
            <a:ahLst/>
            <a:cxnLst/>
            <a:rect l="l" t="t" r="r" b="b"/>
            <a:pathLst>
              <a:path w="708519" h="530618">
                <a:moveTo>
                  <a:pt x="0" y="0"/>
                </a:moveTo>
                <a:lnTo>
                  <a:pt x="708519" y="0"/>
                </a:lnTo>
                <a:lnTo>
                  <a:pt x="708519" y="530618"/>
                </a:lnTo>
                <a:lnTo>
                  <a:pt x="0" y="5306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53" name="Freeform 53"/>
          <p:cNvSpPr/>
          <p:nvPr/>
        </p:nvSpPr>
        <p:spPr>
          <a:xfrm>
            <a:off x="13906372" y="3969055"/>
            <a:ext cx="653113" cy="653113"/>
          </a:xfrm>
          <a:custGeom>
            <a:avLst/>
            <a:gdLst/>
            <a:ahLst/>
            <a:cxnLst/>
            <a:rect l="l" t="t" r="r" b="b"/>
            <a:pathLst>
              <a:path w="653113" h="653113">
                <a:moveTo>
                  <a:pt x="0" y="0"/>
                </a:moveTo>
                <a:lnTo>
                  <a:pt x="653113" y="0"/>
                </a:lnTo>
                <a:lnTo>
                  <a:pt x="653113" y="653113"/>
                </a:lnTo>
                <a:lnTo>
                  <a:pt x="0" y="6531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54" name="Freeform 54"/>
          <p:cNvSpPr/>
          <p:nvPr/>
        </p:nvSpPr>
        <p:spPr>
          <a:xfrm rot="-750916" flipV="1">
            <a:off x="4366027" y="8902522"/>
            <a:ext cx="1359012" cy="776222"/>
          </a:xfrm>
          <a:custGeom>
            <a:avLst/>
            <a:gdLst/>
            <a:ahLst/>
            <a:cxnLst/>
            <a:rect l="l" t="t" r="r" b="b"/>
            <a:pathLst>
              <a:path w="1359012" h="776222">
                <a:moveTo>
                  <a:pt x="0" y="776222"/>
                </a:moveTo>
                <a:lnTo>
                  <a:pt x="1359012" y="776222"/>
                </a:lnTo>
                <a:lnTo>
                  <a:pt x="1359012" y="0"/>
                </a:lnTo>
                <a:lnTo>
                  <a:pt x="0" y="0"/>
                </a:lnTo>
                <a:lnTo>
                  <a:pt x="0" y="776222"/>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55" name="TextBox 55"/>
          <p:cNvSpPr txBox="1"/>
          <p:nvPr/>
        </p:nvSpPr>
        <p:spPr>
          <a:xfrm>
            <a:off x="1041144" y="5251221"/>
            <a:ext cx="2806752" cy="661000"/>
          </a:xfrm>
          <a:prstGeom prst="rect">
            <a:avLst/>
          </a:prstGeom>
        </p:spPr>
        <p:txBody>
          <a:bodyPr lIns="0" tIns="0" rIns="0" bIns="0" rtlCol="0" anchor="t">
            <a:spAutoFit/>
          </a:bodyPr>
          <a:lstStyle/>
          <a:p>
            <a:pPr algn="l">
              <a:lnSpc>
                <a:spcPts val="2596"/>
              </a:lnSpc>
            </a:pPr>
            <a:r>
              <a:rPr lang="en-US" sz="2360" b="1">
                <a:solidFill>
                  <a:srgbClr val="000000"/>
                </a:solidFill>
                <a:latin typeface="Gotham Condensed Bold"/>
                <a:ea typeface="Gotham Condensed Bold"/>
                <a:cs typeface="Gotham Condensed Bold"/>
                <a:sym typeface="Gotham Condensed Bold"/>
              </a:rPr>
              <a:t>Video preparation and work with Cancer Champions</a:t>
            </a:r>
          </a:p>
        </p:txBody>
      </p:sp>
      <p:sp>
        <p:nvSpPr>
          <p:cNvPr id="56" name="TextBox 56"/>
          <p:cNvSpPr txBox="1"/>
          <p:nvPr/>
        </p:nvSpPr>
        <p:spPr>
          <a:xfrm>
            <a:off x="4005684" y="4186947"/>
            <a:ext cx="762160" cy="627410"/>
          </a:xfrm>
          <a:prstGeom prst="rect">
            <a:avLst/>
          </a:prstGeom>
        </p:spPr>
        <p:txBody>
          <a:bodyPr lIns="0" tIns="0" rIns="0" bIns="0" rtlCol="0" anchor="t">
            <a:spAutoFit/>
          </a:bodyPr>
          <a:lstStyle/>
          <a:p>
            <a:pPr algn="ctr">
              <a:lnSpc>
                <a:spcPts val="4842"/>
              </a:lnSpc>
            </a:pPr>
            <a:r>
              <a:rPr lang="en-US" sz="4402" b="1" spc="44">
                <a:solidFill>
                  <a:srgbClr val="FFFFFF"/>
                </a:solidFill>
                <a:latin typeface="Gotham Condensed Bold"/>
                <a:ea typeface="Gotham Condensed Bold"/>
                <a:cs typeface="Gotham Condensed Bold"/>
                <a:sym typeface="Gotham Condensed Bold"/>
              </a:rPr>
              <a:t>Q1</a:t>
            </a:r>
          </a:p>
        </p:txBody>
      </p:sp>
      <p:sp>
        <p:nvSpPr>
          <p:cNvPr id="57" name="TextBox 57"/>
          <p:cNvSpPr txBox="1"/>
          <p:nvPr/>
        </p:nvSpPr>
        <p:spPr>
          <a:xfrm>
            <a:off x="1098354" y="6037850"/>
            <a:ext cx="2709299" cy="2111036"/>
          </a:xfrm>
          <a:prstGeom prst="rect">
            <a:avLst/>
          </a:prstGeom>
        </p:spPr>
        <p:txBody>
          <a:bodyPr lIns="0" tIns="0" rIns="0" bIns="0" rtlCol="0" anchor="t">
            <a:spAutoFit/>
          </a:bodyPr>
          <a:lstStyle/>
          <a:p>
            <a:pPr marL="434681" lvl="1" indent="-217341" algn="l">
              <a:lnSpc>
                <a:spcPts val="2818"/>
              </a:lnSpc>
              <a:buFont typeface="Arial"/>
              <a:buChar char="•"/>
            </a:pPr>
            <a:r>
              <a:rPr lang="en-US" sz="2013">
                <a:solidFill>
                  <a:srgbClr val="000000"/>
                </a:solidFill>
                <a:latin typeface="Gotham Condensed"/>
                <a:ea typeface="Gotham Condensed"/>
                <a:cs typeface="Gotham Condensed"/>
                <a:sym typeface="Gotham Condensed"/>
              </a:rPr>
              <a:t>Plan and produce video content with hospice staff</a:t>
            </a:r>
          </a:p>
          <a:p>
            <a:pPr marL="434681" lvl="1" indent="-217341" algn="l">
              <a:lnSpc>
                <a:spcPts val="2818"/>
              </a:lnSpc>
              <a:buFont typeface="Arial"/>
              <a:buChar char="•"/>
            </a:pPr>
            <a:r>
              <a:rPr lang="en-US" sz="2013">
                <a:solidFill>
                  <a:srgbClr val="000000"/>
                </a:solidFill>
                <a:latin typeface="Gotham Condensed"/>
                <a:ea typeface="Gotham Condensed"/>
                <a:cs typeface="Gotham Condensed"/>
                <a:sym typeface="Gotham Condensed"/>
              </a:rPr>
              <a:t>Draft website content to accompany videos</a:t>
            </a:r>
          </a:p>
          <a:p>
            <a:pPr marL="434681" lvl="1" indent="-217341" algn="l">
              <a:lnSpc>
                <a:spcPts val="2818"/>
              </a:lnSpc>
              <a:buFont typeface="Arial"/>
              <a:buChar char="•"/>
            </a:pPr>
            <a:r>
              <a:rPr lang="en-US" sz="2013">
                <a:solidFill>
                  <a:srgbClr val="000000"/>
                </a:solidFill>
                <a:latin typeface="Gotham Condensed"/>
                <a:ea typeface="Gotham Condensed"/>
                <a:cs typeface="Gotham Condensed"/>
                <a:sym typeface="Gotham Condensed"/>
              </a:rPr>
              <a:t>Educate Cancer Champions on benefits of content</a:t>
            </a:r>
          </a:p>
        </p:txBody>
      </p:sp>
      <p:sp>
        <p:nvSpPr>
          <p:cNvPr id="58" name="TextBox 58"/>
          <p:cNvSpPr txBox="1"/>
          <p:nvPr/>
        </p:nvSpPr>
        <p:spPr>
          <a:xfrm>
            <a:off x="8232961" y="4186956"/>
            <a:ext cx="762160" cy="627410"/>
          </a:xfrm>
          <a:prstGeom prst="rect">
            <a:avLst/>
          </a:prstGeom>
        </p:spPr>
        <p:txBody>
          <a:bodyPr lIns="0" tIns="0" rIns="0" bIns="0" rtlCol="0" anchor="t">
            <a:spAutoFit/>
          </a:bodyPr>
          <a:lstStyle/>
          <a:p>
            <a:pPr algn="ctr">
              <a:lnSpc>
                <a:spcPts val="4842"/>
              </a:lnSpc>
            </a:pPr>
            <a:r>
              <a:rPr lang="en-US" sz="4402" b="1" spc="44">
                <a:solidFill>
                  <a:srgbClr val="FFFFFF"/>
                </a:solidFill>
                <a:latin typeface="Gotham Condensed Bold"/>
                <a:ea typeface="Gotham Condensed Bold"/>
                <a:cs typeface="Gotham Condensed Bold"/>
                <a:sym typeface="Gotham Condensed Bold"/>
              </a:rPr>
              <a:t>Q2</a:t>
            </a:r>
          </a:p>
        </p:txBody>
      </p:sp>
      <p:sp>
        <p:nvSpPr>
          <p:cNvPr id="59" name="TextBox 59"/>
          <p:cNvSpPr txBox="1"/>
          <p:nvPr/>
        </p:nvSpPr>
        <p:spPr>
          <a:xfrm>
            <a:off x="12459406" y="4186956"/>
            <a:ext cx="762160" cy="627410"/>
          </a:xfrm>
          <a:prstGeom prst="rect">
            <a:avLst/>
          </a:prstGeom>
        </p:spPr>
        <p:txBody>
          <a:bodyPr lIns="0" tIns="0" rIns="0" bIns="0" rtlCol="0" anchor="t">
            <a:spAutoFit/>
          </a:bodyPr>
          <a:lstStyle/>
          <a:p>
            <a:pPr algn="ctr">
              <a:lnSpc>
                <a:spcPts val="4842"/>
              </a:lnSpc>
            </a:pPr>
            <a:r>
              <a:rPr lang="en-US" sz="4402" b="1" spc="44">
                <a:solidFill>
                  <a:srgbClr val="FFFFFF"/>
                </a:solidFill>
                <a:latin typeface="Gotham Condensed Bold"/>
                <a:ea typeface="Gotham Condensed Bold"/>
                <a:cs typeface="Gotham Condensed Bold"/>
                <a:sym typeface="Gotham Condensed Bold"/>
              </a:rPr>
              <a:t>Q3</a:t>
            </a:r>
          </a:p>
        </p:txBody>
      </p:sp>
      <p:sp>
        <p:nvSpPr>
          <p:cNvPr id="60" name="TextBox 60"/>
          <p:cNvSpPr txBox="1"/>
          <p:nvPr/>
        </p:nvSpPr>
        <p:spPr>
          <a:xfrm>
            <a:off x="16685852" y="4186956"/>
            <a:ext cx="762160" cy="627410"/>
          </a:xfrm>
          <a:prstGeom prst="rect">
            <a:avLst/>
          </a:prstGeom>
        </p:spPr>
        <p:txBody>
          <a:bodyPr lIns="0" tIns="0" rIns="0" bIns="0" rtlCol="0" anchor="t">
            <a:spAutoFit/>
          </a:bodyPr>
          <a:lstStyle/>
          <a:p>
            <a:pPr algn="ctr">
              <a:lnSpc>
                <a:spcPts val="4842"/>
              </a:lnSpc>
            </a:pPr>
            <a:r>
              <a:rPr lang="en-US" sz="4402" b="1" spc="44">
                <a:solidFill>
                  <a:srgbClr val="FFFFFF"/>
                </a:solidFill>
                <a:latin typeface="Gotham Condensed Bold"/>
                <a:ea typeface="Gotham Condensed Bold"/>
                <a:cs typeface="Gotham Condensed Bold"/>
                <a:sym typeface="Gotham Condensed Bold"/>
              </a:rPr>
              <a:t>Q4</a:t>
            </a:r>
          </a:p>
        </p:txBody>
      </p:sp>
      <p:sp>
        <p:nvSpPr>
          <p:cNvPr id="61" name="TextBox 61"/>
          <p:cNvSpPr txBox="1"/>
          <p:nvPr/>
        </p:nvSpPr>
        <p:spPr>
          <a:xfrm>
            <a:off x="5271248" y="5472099"/>
            <a:ext cx="2806752" cy="335966"/>
          </a:xfrm>
          <a:prstGeom prst="rect">
            <a:avLst/>
          </a:prstGeom>
        </p:spPr>
        <p:txBody>
          <a:bodyPr lIns="0" tIns="0" rIns="0" bIns="0" rtlCol="0" anchor="t">
            <a:spAutoFit/>
          </a:bodyPr>
          <a:lstStyle/>
          <a:p>
            <a:pPr algn="l">
              <a:lnSpc>
                <a:spcPts val="2596"/>
              </a:lnSpc>
            </a:pPr>
            <a:r>
              <a:rPr lang="en-US" sz="2360" b="1">
                <a:solidFill>
                  <a:srgbClr val="000000"/>
                </a:solidFill>
                <a:latin typeface="Gotham Condensed Bold"/>
                <a:ea typeface="Gotham Condensed Bold"/>
                <a:cs typeface="Gotham Condensed Bold"/>
                <a:sym typeface="Gotham Condensed Bold"/>
              </a:rPr>
              <a:t>Initial rollout to Athersley</a:t>
            </a:r>
          </a:p>
        </p:txBody>
      </p:sp>
      <p:sp>
        <p:nvSpPr>
          <p:cNvPr id="62" name="TextBox 62"/>
          <p:cNvSpPr txBox="1"/>
          <p:nvPr/>
        </p:nvSpPr>
        <p:spPr>
          <a:xfrm>
            <a:off x="5261723" y="5991808"/>
            <a:ext cx="2701917" cy="2111375"/>
          </a:xfrm>
          <a:prstGeom prst="rect">
            <a:avLst/>
          </a:prstGeom>
        </p:spPr>
        <p:txBody>
          <a:bodyPr lIns="0" tIns="0" rIns="0" bIns="0" rtlCol="0" anchor="t">
            <a:spAutoFit/>
          </a:bodyPr>
          <a:lstStyle/>
          <a:p>
            <a:pPr marL="431801" lvl="1" indent="-215900" algn="l">
              <a:lnSpc>
                <a:spcPts val="2800"/>
              </a:lnSpc>
              <a:buFont typeface="Arial"/>
              <a:buChar char="•"/>
            </a:pPr>
            <a:r>
              <a:rPr lang="en-US" sz="2000">
                <a:solidFill>
                  <a:srgbClr val="000000"/>
                </a:solidFill>
                <a:latin typeface="Gotham Condensed"/>
                <a:ea typeface="Gotham Condensed"/>
                <a:cs typeface="Gotham Condensed"/>
                <a:sym typeface="Gotham Condensed"/>
              </a:rPr>
              <a:t>Create an online form to gather feedback from users</a:t>
            </a:r>
          </a:p>
          <a:p>
            <a:pPr marL="431801" lvl="1" indent="-215900" algn="l">
              <a:lnSpc>
                <a:spcPts val="2800"/>
              </a:lnSpc>
              <a:buFont typeface="Arial"/>
              <a:buChar char="•"/>
            </a:pPr>
            <a:r>
              <a:rPr lang="en-US" sz="2000">
                <a:solidFill>
                  <a:srgbClr val="000000"/>
                </a:solidFill>
                <a:latin typeface="Gotham Condensed"/>
                <a:ea typeface="Gotham Condensed"/>
                <a:cs typeface="Gotham Condensed"/>
                <a:sym typeface="Gotham Condensed"/>
              </a:rPr>
              <a:t>Draft marketing copy for email and text messaging</a:t>
            </a:r>
          </a:p>
          <a:p>
            <a:pPr marL="431801" lvl="1" indent="-215900" algn="l">
              <a:lnSpc>
                <a:spcPts val="2800"/>
              </a:lnSpc>
              <a:buFont typeface="Arial"/>
              <a:buChar char="•"/>
            </a:pPr>
            <a:r>
              <a:rPr lang="en-US" sz="2000">
                <a:solidFill>
                  <a:srgbClr val="000000"/>
                </a:solidFill>
                <a:latin typeface="Gotham Condensed"/>
                <a:ea typeface="Gotham Condensed"/>
                <a:cs typeface="Gotham Condensed"/>
                <a:sym typeface="Gotham Condensed"/>
              </a:rPr>
              <a:t>Share trackable links with GPs</a:t>
            </a:r>
          </a:p>
          <a:p>
            <a:pPr marL="431801" lvl="1" indent="-215900" algn="l">
              <a:lnSpc>
                <a:spcPts val="2800"/>
              </a:lnSpc>
              <a:buFont typeface="Arial"/>
              <a:buChar char="•"/>
            </a:pPr>
            <a:r>
              <a:rPr lang="en-US" sz="2000">
                <a:solidFill>
                  <a:srgbClr val="000000"/>
                </a:solidFill>
                <a:latin typeface="Gotham Condensed"/>
                <a:ea typeface="Gotham Condensed"/>
                <a:cs typeface="Gotham Condensed"/>
                <a:sym typeface="Gotham Condensed"/>
              </a:rPr>
              <a:t>Monitor analytics from launch</a:t>
            </a:r>
          </a:p>
        </p:txBody>
      </p:sp>
      <p:sp>
        <p:nvSpPr>
          <p:cNvPr id="63" name="TextBox 63"/>
          <p:cNvSpPr txBox="1"/>
          <p:nvPr/>
        </p:nvSpPr>
        <p:spPr>
          <a:xfrm>
            <a:off x="9530835" y="5309582"/>
            <a:ext cx="2508765" cy="661000"/>
          </a:xfrm>
          <a:prstGeom prst="rect">
            <a:avLst/>
          </a:prstGeom>
        </p:spPr>
        <p:txBody>
          <a:bodyPr lIns="0" tIns="0" rIns="0" bIns="0" rtlCol="0" anchor="t">
            <a:spAutoFit/>
          </a:bodyPr>
          <a:lstStyle/>
          <a:p>
            <a:pPr algn="l">
              <a:lnSpc>
                <a:spcPts val="2596"/>
              </a:lnSpc>
            </a:pPr>
            <a:r>
              <a:rPr lang="en-US" sz="2360" b="1">
                <a:solidFill>
                  <a:srgbClr val="000000"/>
                </a:solidFill>
                <a:latin typeface="Gotham Condensed Bold"/>
                <a:ea typeface="Gotham Condensed Bold"/>
                <a:cs typeface="Gotham Condensed Bold"/>
                <a:sym typeface="Gotham Condensed Bold"/>
              </a:rPr>
              <a:t>Further rollout to Grimethorpe and Brierley</a:t>
            </a:r>
          </a:p>
        </p:txBody>
      </p:sp>
      <p:sp>
        <p:nvSpPr>
          <p:cNvPr id="64" name="TextBox 64"/>
          <p:cNvSpPr txBox="1"/>
          <p:nvPr/>
        </p:nvSpPr>
        <p:spPr>
          <a:xfrm>
            <a:off x="9599939" y="6112808"/>
            <a:ext cx="2553240" cy="1758950"/>
          </a:xfrm>
          <a:prstGeom prst="rect">
            <a:avLst/>
          </a:prstGeom>
        </p:spPr>
        <p:txBody>
          <a:bodyPr lIns="0" tIns="0" rIns="0" bIns="0" rtlCol="0" anchor="t">
            <a:spAutoFit/>
          </a:bodyPr>
          <a:lstStyle/>
          <a:p>
            <a:pPr marL="431801" lvl="1" indent="-215900" algn="l">
              <a:lnSpc>
                <a:spcPts val="2800"/>
              </a:lnSpc>
              <a:buFont typeface="Arial"/>
              <a:buChar char="•"/>
            </a:pPr>
            <a:r>
              <a:rPr lang="en-US" sz="2000">
                <a:solidFill>
                  <a:srgbClr val="000000"/>
                </a:solidFill>
                <a:latin typeface="Gotham Condensed"/>
                <a:ea typeface="Gotham Condensed"/>
                <a:cs typeface="Gotham Condensed"/>
                <a:sym typeface="Gotham Condensed"/>
              </a:rPr>
              <a:t>Review and evaluation data from Athersley launch</a:t>
            </a:r>
          </a:p>
          <a:p>
            <a:pPr marL="431801" lvl="1" indent="-215900" algn="l">
              <a:lnSpc>
                <a:spcPts val="2800"/>
              </a:lnSpc>
              <a:buFont typeface="Arial"/>
              <a:buChar char="•"/>
            </a:pPr>
            <a:r>
              <a:rPr lang="en-US" sz="2000">
                <a:solidFill>
                  <a:srgbClr val="000000"/>
                </a:solidFill>
                <a:latin typeface="Gotham Condensed"/>
                <a:ea typeface="Gotham Condensed"/>
                <a:cs typeface="Gotham Condensed"/>
                <a:sym typeface="Gotham Condensed"/>
              </a:rPr>
              <a:t>Prepare further marketing</a:t>
            </a:r>
          </a:p>
          <a:p>
            <a:pPr marL="431801" lvl="1" indent="-215900" algn="l">
              <a:lnSpc>
                <a:spcPts val="2800"/>
              </a:lnSpc>
              <a:buFont typeface="Arial"/>
              <a:buChar char="•"/>
            </a:pPr>
            <a:r>
              <a:rPr lang="en-US" sz="2000">
                <a:solidFill>
                  <a:srgbClr val="000000"/>
                </a:solidFill>
                <a:latin typeface="Gotham Condensed"/>
                <a:ea typeface="Gotham Condensed"/>
                <a:cs typeface="Gotham Condensed"/>
                <a:sym typeface="Gotham Condensed"/>
              </a:rPr>
              <a:t>Rollout to Brierley and Grimethorpe GPs</a:t>
            </a:r>
          </a:p>
        </p:txBody>
      </p:sp>
      <p:sp>
        <p:nvSpPr>
          <p:cNvPr id="65" name="TextBox 65"/>
          <p:cNvSpPr txBox="1"/>
          <p:nvPr/>
        </p:nvSpPr>
        <p:spPr>
          <a:xfrm>
            <a:off x="13848622" y="5117083"/>
            <a:ext cx="2508765" cy="335966"/>
          </a:xfrm>
          <a:prstGeom prst="rect">
            <a:avLst/>
          </a:prstGeom>
        </p:spPr>
        <p:txBody>
          <a:bodyPr lIns="0" tIns="0" rIns="0" bIns="0" rtlCol="0" anchor="t">
            <a:spAutoFit/>
          </a:bodyPr>
          <a:lstStyle/>
          <a:p>
            <a:pPr algn="l">
              <a:lnSpc>
                <a:spcPts val="2596"/>
              </a:lnSpc>
            </a:pPr>
            <a:r>
              <a:rPr lang="en-US" sz="2360" b="1">
                <a:solidFill>
                  <a:srgbClr val="000000"/>
                </a:solidFill>
                <a:latin typeface="Gotham Condensed Bold"/>
                <a:ea typeface="Gotham Condensed Bold"/>
                <a:cs typeface="Gotham Condensed Bold"/>
                <a:sym typeface="Gotham Condensed Bold"/>
              </a:rPr>
              <a:t>Evaluation for final rollout</a:t>
            </a:r>
          </a:p>
        </p:txBody>
      </p:sp>
      <p:sp>
        <p:nvSpPr>
          <p:cNvPr id="66" name="TextBox 66"/>
          <p:cNvSpPr txBox="1"/>
          <p:nvPr/>
        </p:nvSpPr>
        <p:spPr>
          <a:xfrm>
            <a:off x="13766805" y="5482220"/>
            <a:ext cx="2837230" cy="3168650"/>
          </a:xfrm>
          <a:prstGeom prst="rect">
            <a:avLst/>
          </a:prstGeom>
        </p:spPr>
        <p:txBody>
          <a:bodyPr lIns="0" tIns="0" rIns="0" bIns="0" rtlCol="0" anchor="t">
            <a:spAutoFit/>
          </a:bodyPr>
          <a:lstStyle/>
          <a:p>
            <a:pPr marL="431801" lvl="1" indent="-215900" algn="l">
              <a:lnSpc>
                <a:spcPts val="2800"/>
              </a:lnSpc>
              <a:buFont typeface="Arial"/>
              <a:buChar char="•"/>
            </a:pPr>
            <a:r>
              <a:rPr lang="en-US" sz="2000">
                <a:solidFill>
                  <a:srgbClr val="000000"/>
                </a:solidFill>
                <a:latin typeface="Gotham Condensed"/>
                <a:ea typeface="Gotham Condensed"/>
                <a:cs typeface="Gotham Condensed"/>
                <a:sym typeface="Gotham Condensed"/>
              </a:rPr>
              <a:t>Review and evaluation data from Grimethorpe and Brierley </a:t>
            </a:r>
          </a:p>
          <a:p>
            <a:pPr marL="431801" lvl="1" indent="-215900" algn="l">
              <a:lnSpc>
                <a:spcPts val="2800"/>
              </a:lnSpc>
              <a:buFont typeface="Arial"/>
              <a:buChar char="•"/>
            </a:pPr>
            <a:r>
              <a:rPr lang="en-US" sz="2000">
                <a:solidFill>
                  <a:srgbClr val="000000"/>
                </a:solidFill>
                <a:latin typeface="Gotham Condensed"/>
                <a:ea typeface="Gotham Condensed"/>
                <a:cs typeface="Gotham Condensed"/>
                <a:sym typeface="Gotham Condensed"/>
              </a:rPr>
              <a:t>Evaluate the project as a whole</a:t>
            </a:r>
          </a:p>
          <a:p>
            <a:pPr marL="431801" lvl="1" indent="-215900" algn="l">
              <a:lnSpc>
                <a:spcPts val="2800"/>
              </a:lnSpc>
              <a:buFont typeface="Arial"/>
              <a:buChar char="•"/>
            </a:pPr>
            <a:r>
              <a:rPr lang="en-US" sz="2000">
                <a:solidFill>
                  <a:srgbClr val="000000"/>
                </a:solidFill>
                <a:latin typeface="Gotham Condensed"/>
                <a:ea typeface="Gotham Condensed"/>
                <a:cs typeface="Gotham Condensed"/>
                <a:sym typeface="Gotham Condensed"/>
              </a:rPr>
              <a:t>Work with ICB to coordinate further distribution to South Yorkshire boroughs</a:t>
            </a:r>
          </a:p>
          <a:p>
            <a:pPr marL="431801" lvl="1" indent="-215900" algn="l">
              <a:lnSpc>
                <a:spcPts val="2800"/>
              </a:lnSpc>
              <a:buFont typeface="Arial"/>
              <a:buChar char="•"/>
            </a:pPr>
            <a:r>
              <a:rPr lang="en-US" sz="2000">
                <a:solidFill>
                  <a:srgbClr val="000000"/>
                </a:solidFill>
                <a:latin typeface="Gotham Condensed"/>
                <a:ea typeface="Gotham Condensed"/>
                <a:cs typeface="Gotham Condensed"/>
                <a:sym typeface="Gotham Condensed"/>
              </a:rPr>
              <a:t>Hospice team to present data to GP/Cancer Champion South Yorkshire networking meeting</a:t>
            </a:r>
          </a:p>
        </p:txBody>
      </p:sp>
      <p:sp>
        <p:nvSpPr>
          <p:cNvPr id="67" name="TextBox 67"/>
          <p:cNvSpPr txBox="1"/>
          <p:nvPr/>
        </p:nvSpPr>
        <p:spPr>
          <a:xfrm>
            <a:off x="818255" y="985375"/>
            <a:ext cx="9451739" cy="1491125"/>
          </a:xfrm>
          <a:prstGeom prst="rect">
            <a:avLst/>
          </a:prstGeom>
        </p:spPr>
        <p:txBody>
          <a:bodyPr lIns="0" tIns="0" rIns="0" bIns="0" rtlCol="0" anchor="t">
            <a:spAutoFit/>
          </a:bodyPr>
          <a:lstStyle/>
          <a:p>
            <a:pPr algn="l">
              <a:lnSpc>
                <a:spcPts val="10844"/>
              </a:lnSpc>
            </a:pPr>
            <a:r>
              <a:rPr lang="en-US" sz="11916" b="1" spc="238">
                <a:solidFill>
                  <a:srgbClr val="FFFFFF"/>
                </a:solidFill>
                <a:latin typeface="Gotham Condensed Bold"/>
                <a:ea typeface="Gotham Condensed Bold"/>
                <a:cs typeface="Gotham Condensed Bold"/>
                <a:sym typeface="Gotham Condensed Bold"/>
              </a:rPr>
              <a:t>Project timeline</a:t>
            </a:r>
          </a:p>
        </p:txBody>
      </p:sp>
      <p:sp>
        <p:nvSpPr>
          <p:cNvPr id="68" name="Freeform 68"/>
          <p:cNvSpPr/>
          <p:nvPr/>
        </p:nvSpPr>
        <p:spPr>
          <a:xfrm rot="-750916" flipV="1">
            <a:off x="12527364" y="8998447"/>
            <a:ext cx="1359012" cy="776222"/>
          </a:xfrm>
          <a:custGeom>
            <a:avLst/>
            <a:gdLst/>
            <a:ahLst/>
            <a:cxnLst/>
            <a:rect l="l" t="t" r="r" b="b"/>
            <a:pathLst>
              <a:path w="1359012" h="776222">
                <a:moveTo>
                  <a:pt x="0" y="776222"/>
                </a:moveTo>
                <a:lnTo>
                  <a:pt x="1359012" y="776222"/>
                </a:lnTo>
                <a:lnTo>
                  <a:pt x="1359012" y="0"/>
                </a:lnTo>
                <a:lnTo>
                  <a:pt x="0" y="0"/>
                </a:lnTo>
                <a:lnTo>
                  <a:pt x="0" y="776222"/>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69" name="Freeform 69"/>
          <p:cNvSpPr/>
          <p:nvPr/>
        </p:nvSpPr>
        <p:spPr>
          <a:xfrm rot="816405">
            <a:off x="8378035" y="2596890"/>
            <a:ext cx="1359012" cy="776222"/>
          </a:xfrm>
          <a:custGeom>
            <a:avLst/>
            <a:gdLst/>
            <a:ahLst/>
            <a:cxnLst/>
            <a:rect l="l" t="t" r="r" b="b"/>
            <a:pathLst>
              <a:path w="1359012" h="776222">
                <a:moveTo>
                  <a:pt x="0" y="0"/>
                </a:moveTo>
                <a:lnTo>
                  <a:pt x="1359012" y="0"/>
                </a:lnTo>
                <a:lnTo>
                  <a:pt x="1359012" y="776223"/>
                </a:lnTo>
                <a:lnTo>
                  <a:pt x="0" y="77622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70" name="Freeform 70"/>
          <p:cNvSpPr/>
          <p:nvPr/>
        </p:nvSpPr>
        <p:spPr>
          <a:xfrm rot="-5400000">
            <a:off x="15810877" y="-64184"/>
            <a:ext cx="2512109" cy="2512109"/>
          </a:xfrm>
          <a:custGeom>
            <a:avLst/>
            <a:gdLst/>
            <a:ahLst/>
            <a:cxnLst/>
            <a:rect l="l" t="t" r="r" b="b"/>
            <a:pathLst>
              <a:path w="2512109" h="2512109">
                <a:moveTo>
                  <a:pt x="0" y="0"/>
                </a:moveTo>
                <a:lnTo>
                  <a:pt x="2512109" y="0"/>
                </a:lnTo>
                <a:lnTo>
                  <a:pt x="2512109" y="2512109"/>
                </a:lnTo>
                <a:lnTo>
                  <a:pt x="0" y="25121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71" name="Freeform 71"/>
          <p:cNvSpPr/>
          <p:nvPr/>
        </p:nvSpPr>
        <p:spPr>
          <a:xfrm>
            <a:off x="8263850" y="414433"/>
            <a:ext cx="1209485" cy="1209485"/>
          </a:xfrm>
          <a:custGeom>
            <a:avLst/>
            <a:gdLst/>
            <a:ahLst/>
            <a:cxnLst/>
            <a:rect l="l" t="t" r="r" b="b"/>
            <a:pathLst>
              <a:path w="1209485" h="1209485">
                <a:moveTo>
                  <a:pt x="0" y="0"/>
                </a:moveTo>
                <a:lnTo>
                  <a:pt x="1209485" y="0"/>
                </a:lnTo>
                <a:lnTo>
                  <a:pt x="1209485" y="1209484"/>
                </a:lnTo>
                <a:lnTo>
                  <a:pt x="0" y="120948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rot="-5400000">
            <a:off x="16399378" y="-227355"/>
            <a:ext cx="2512109" cy="2512109"/>
          </a:xfrm>
          <a:custGeom>
            <a:avLst/>
            <a:gdLst/>
            <a:ahLst/>
            <a:cxnLst/>
            <a:rect l="l" t="t" r="r" b="b"/>
            <a:pathLst>
              <a:path w="2512109" h="2512109">
                <a:moveTo>
                  <a:pt x="0" y="0"/>
                </a:moveTo>
                <a:lnTo>
                  <a:pt x="2512110" y="0"/>
                </a:lnTo>
                <a:lnTo>
                  <a:pt x="2512110" y="2512110"/>
                </a:lnTo>
                <a:lnTo>
                  <a:pt x="0" y="25121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1230677" y="1181100"/>
            <a:ext cx="13094446" cy="1254124"/>
          </a:xfrm>
          <a:prstGeom prst="rect">
            <a:avLst/>
          </a:prstGeom>
        </p:spPr>
        <p:txBody>
          <a:bodyPr lIns="0" tIns="0" rIns="0" bIns="0" rtlCol="0" anchor="t">
            <a:spAutoFit/>
          </a:bodyPr>
          <a:lstStyle/>
          <a:p>
            <a:pPr algn="l">
              <a:lnSpc>
                <a:spcPts val="9099"/>
              </a:lnSpc>
            </a:pPr>
            <a:r>
              <a:rPr lang="en-US" sz="9999" b="1" spc="199">
                <a:solidFill>
                  <a:srgbClr val="000000"/>
                </a:solidFill>
                <a:latin typeface="Gotham Condensed Bold"/>
                <a:ea typeface="Gotham Condensed Bold"/>
                <a:cs typeface="Gotham Condensed Bold"/>
                <a:sym typeface="Gotham Condensed Bold"/>
              </a:rPr>
              <a:t>Producing the videos</a:t>
            </a:r>
          </a:p>
        </p:txBody>
      </p:sp>
      <p:sp>
        <p:nvSpPr>
          <p:cNvPr id="4" name="Freeform 4"/>
          <p:cNvSpPr/>
          <p:nvPr/>
        </p:nvSpPr>
        <p:spPr>
          <a:xfrm>
            <a:off x="9353903" y="629538"/>
            <a:ext cx="1045274" cy="1045274"/>
          </a:xfrm>
          <a:custGeom>
            <a:avLst/>
            <a:gdLst/>
            <a:ahLst/>
            <a:cxnLst/>
            <a:rect l="l" t="t" r="r" b="b"/>
            <a:pathLst>
              <a:path w="1045274" h="1045274">
                <a:moveTo>
                  <a:pt x="0" y="0"/>
                </a:moveTo>
                <a:lnTo>
                  <a:pt x="1045275" y="0"/>
                </a:lnTo>
                <a:lnTo>
                  <a:pt x="1045275" y="1045274"/>
                </a:lnTo>
                <a:lnTo>
                  <a:pt x="0" y="10452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5" name="Group 5"/>
          <p:cNvGrpSpPr/>
          <p:nvPr/>
        </p:nvGrpSpPr>
        <p:grpSpPr>
          <a:xfrm>
            <a:off x="846042" y="3878156"/>
            <a:ext cx="5344540" cy="5808869"/>
            <a:chOff x="0" y="0"/>
            <a:chExt cx="809797" cy="880151"/>
          </a:xfrm>
        </p:grpSpPr>
        <p:sp>
          <p:nvSpPr>
            <p:cNvPr id="6" name="Freeform 6"/>
            <p:cNvSpPr/>
            <p:nvPr/>
          </p:nvSpPr>
          <p:spPr>
            <a:xfrm>
              <a:off x="0" y="0"/>
              <a:ext cx="809797" cy="880151"/>
            </a:xfrm>
            <a:custGeom>
              <a:avLst/>
              <a:gdLst/>
              <a:ahLst/>
              <a:cxnLst/>
              <a:rect l="l" t="t" r="r" b="b"/>
              <a:pathLst>
                <a:path w="809797" h="880151">
                  <a:moveTo>
                    <a:pt x="0" y="0"/>
                  </a:moveTo>
                  <a:lnTo>
                    <a:pt x="809797" y="0"/>
                  </a:lnTo>
                  <a:lnTo>
                    <a:pt x="809797" y="880151"/>
                  </a:lnTo>
                  <a:lnTo>
                    <a:pt x="0" y="880151"/>
                  </a:lnTo>
                  <a:close/>
                </a:path>
              </a:pathLst>
            </a:custGeom>
            <a:blipFill>
              <a:blip r:embed="rId7"/>
              <a:stretch>
                <a:fillRect l="-17480" r="-27436"/>
              </a:stretch>
            </a:blipFill>
          </p:spPr>
          <p:txBody>
            <a:bodyPr/>
            <a:lstStyle/>
            <a:p>
              <a:endParaRPr lang="en-GB"/>
            </a:p>
          </p:txBody>
        </p:sp>
      </p:grpSp>
      <p:grpSp>
        <p:nvGrpSpPr>
          <p:cNvPr id="7" name="Group 7"/>
          <p:cNvGrpSpPr/>
          <p:nvPr/>
        </p:nvGrpSpPr>
        <p:grpSpPr>
          <a:xfrm>
            <a:off x="6470441" y="3878156"/>
            <a:ext cx="5344540" cy="5808869"/>
            <a:chOff x="0" y="0"/>
            <a:chExt cx="809797" cy="880151"/>
          </a:xfrm>
        </p:grpSpPr>
        <p:sp>
          <p:nvSpPr>
            <p:cNvPr id="8" name="Freeform 8"/>
            <p:cNvSpPr/>
            <p:nvPr/>
          </p:nvSpPr>
          <p:spPr>
            <a:xfrm>
              <a:off x="0" y="0"/>
              <a:ext cx="809797" cy="880151"/>
            </a:xfrm>
            <a:custGeom>
              <a:avLst/>
              <a:gdLst/>
              <a:ahLst/>
              <a:cxnLst/>
              <a:rect l="l" t="t" r="r" b="b"/>
              <a:pathLst>
                <a:path w="809797" h="880151">
                  <a:moveTo>
                    <a:pt x="0" y="0"/>
                  </a:moveTo>
                  <a:lnTo>
                    <a:pt x="809797" y="0"/>
                  </a:lnTo>
                  <a:lnTo>
                    <a:pt x="809797" y="880151"/>
                  </a:lnTo>
                  <a:lnTo>
                    <a:pt x="0" y="880151"/>
                  </a:lnTo>
                  <a:close/>
                </a:path>
              </a:pathLst>
            </a:custGeom>
            <a:blipFill>
              <a:blip r:embed="rId8"/>
              <a:stretch>
                <a:fillRect l="-22458" r="-22458"/>
              </a:stretch>
            </a:blipFill>
          </p:spPr>
          <p:txBody>
            <a:bodyPr/>
            <a:lstStyle/>
            <a:p>
              <a:endParaRPr lang="en-GB"/>
            </a:p>
          </p:txBody>
        </p:sp>
      </p:grpSp>
      <p:grpSp>
        <p:nvGrpSpPr>
          <p:cNvPr id="9" name="Group 9"/>
          <p:cNvGrpSpPr/>
          <p:nvPr/>
        </p:nvGrpSpPr>
        <p:grpSpPr>
          <a:xfrm>
            <a:off x="12097418" y="3878156"/>
            <a:ext cx="5344540" cy="5808869"/>
            <a:chOff x="0" y="0"/>
            <a:chExt cx="809797" cy="880151"/>
          </a:xfrm>
        </p:grpSpPr>
        <p:sp>
          <p:nvSpPr>
            <p:cNvPr id="10" name="Freeform 10"/>
            <p:cNvSpPr/>
            <p:nvPr/>
          </p:nvSpPr>
          <p:spPr>
            <a:xfrm>
              <a:off x="0" y="0"/>
              <a:ext cx="809797" cy="880151"/>
            </a:xfrm>
            <a:custGeom>
              <a:avLst/>
              <a:gdLst/>
              <a:ahLst/>
              <a:cxnLst/>
              <a:rect l="l" t="t" r="r" b="b"/>
              <a:pathLst>
                <a:path w="809797" h="880151">
                  <a:moveTo>
                    <a:pt x="0" y="0"/>
                  </a:moveTo>
                  <a:lnTo>
                    <a:pt x="809797" y="0"/>
                  </a:lnTo>
                  <a:lnTo>
                    <a:pt x="809797" y="880151"/>
                  </a:lnTo>
                  <a:lnTo>
                    <a:pt x="0" y="880151"/>
                  </a:lnTo>
                  <a:close/>
                </a:path>
              </a:pathLst>
            </a:custGeom>
            <a:blipFill>
              <a:blip r:embed="rId9"/>
              <a:stretch>
                <a:fillRect t="-11337" b="-11337"/>
              </a:stretch>
            </a:blipFill>
          </p:spPr>
          <p:txBody>
            <a:bodyPr/>
            <a:lstStyle/>
            <a:p>
              <a:endParaRPr lang="en-GB"/>
            </a:p>
          </p:txBody>
        </p:sp>
      </p:grpSp>
      <p:sp>
        <p:nvSpPr>
          <p:cNvPr id="11" name="TextBox 11"/>
          <p:cNvSpPr txBox="1"/>
          <p:nvPr/>
        </p:nvSpPr>
        <p:spPr>
          <a:xfrm>
            <a:off x="1230677" y="2628900"/>
            <a:ext cx="8763031" cy="839681"/>
          </a:xfrm>
          <a:prstGeom prst="rect">
            <a:avLst/>
          </a:prstGeom>
        </p:spPr>
        <p:txBody>
          <a:bodyPr lIns="0" tIns="0" rIns="0" bIns="0" rtlCol="0" anchor="t">
            <a:spAutoFit/>
          </a:bodyPr>
          <a:lstStyle/>
          <a:p>
            <a:pPr marL="0" lvl="0" indent="0" algn="l">
              <a:lnSpc>
                <a:spcPts val="3328"/>
              </a:lnSpc>
            </a:pPr>
            <a:r>
              <a:rPr lang="en-US" sz="2773" spc="27">
                <a:solidFill>
                  <a:srgbClr val="231F20"/>
                </a:solidFill>
                <a:latin typeface="Gotham Condensed"/>
                <a:ea typeface="Gotham Condensed"/>
                <a:cs typeface="Gotham Condensed"/>
                <a:sym typeface="Gotham Condensed"/>
              </a:rPr>
              <a:t>In March, we worked with a local videographer to produce a total of four videos. Each video was around five minutes long and focused on a different technique.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229967" cy="10287000"/>
            <a:chOff x="0" y="0"/>
            <a:chExt cx="1904189" cy="2709333"/>
          </a:xfrm>
        </p:grpSpPr>
        <p:sp>
          <p:nvSpPr>
            <p:cNvPr id="3" name="Freeform 3"/>
            <p:cNvSpPr/>
            <p:nvPr/>
          </p:nvSpPr>
          <p:spPr>
            <a:xfrm>
              <a:off x="0" y="0"/>
              <a:ext cx="1904189" cy="2709333"/>
            </a:xfrm>
            <a:custGeom>
              <a:avLst/>
              <a:gdLst/>
              <a:ahLst/>
              <a:cxnLst/>
              <a:rect l="l" t="t" r="r" b="b"/>
              <a:pathLst>
                <a:path w="1904189" h="2709333">
                  <a:moveTo>
                    <a:pt x="0" y="0"/>
                  </a:moveTo>
                  <a:lnTo>
                    <a:pt x="1904189" y="0"/>
                  </a:lnTo>
                  <a:lnTo>
                    <a:pt x="1904189" y="2709333"/>
                  </a:lnTo>
                  <a:lnTo>
                    <a:pt x="0" y="2709333"/>
                  </a:lnTo>
                  <a:close/>
                </a:path>
              </a:pathLst>
            </a:custGeom>
            <a:solidFill>
              <a:srgbClr val="FF6319"/>
            </a:solidFill>
          </p:spPr>
          <p:txBody>
            <a:bodyPr/>
            <a:lstStyle/>
            <a:p>
              <a:endParaRPr lang="en-GB"/>
            </a:p>
          </p:txBody>
        </p:sp>
        <p:sp>
          <p:nvSpPr>
            <p:cNvPr id="4" name="TextBox 4"/>
            <p:cNvSpPr txBox="1"/>
            <p:nvPr/>
          </p:nvSpPr>
          <p:spPr>
            <a:xfrm>
              <a:off x="0" y="-57150"/>
              <a:ext cx="1904189" cy="2766483"/>
            </a:xfrm>
            <a:prstGeom prst="rect">
              <a:avLst/>
            </a:prstGeom>
          </p:spPr>
          <p:txBody>
            <a:bodyPr lIns="50800" tIns="50800" rIns="50800" bIns="50800" rtlCol="0" anchor="ctr"/>
            <a:lstStyle/>
            <a:p>
              <a:pPr algn="ctr">
                <a:lnSpc>
                  <a:spcPts val="3632"/>
                </a:lnSpc>
              </a:pPr>
              <a:endParaRPr/>
            </a:p>
          </p:txBody>
        </p:sp>
      </p:grpSp>
      <p:grpSp>
        <p:nvGrpSpPr>
          <p:cNvPr id="5" name="Group 5"/>
          <p:cNvGrpSpPr/>
          <p:nvPr/>
        </p:nvGrpSpPr>
        <p:grpSpPr>
          <a:xfrm>
            <a:off x="10646005" y="902342"/>
            <a:ext cx="3908195" cy="1619698"/>
            <a:chOff x="0" y="-85725"/>
            <a:chExt cx="1347049" cy="492125"/>
          </a:xfrm>
        </p:grpSpPr>
        <p:sp>
          <p:nvSpPr>
            <p:cNvPr id="6" name="Freeform 6"/>
            <p:cNvSpPr/>
            <p:nvPr/>
          </p:nvSpPr>
          <p:spPr>
            <a:xfrm>
              <a:off x="0" y="-36989"/>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FF6319"/>
            </a:solidFill>
          </p:spPr>
          <p:txBody>
            <a:bodyPr/>
            <a:lstStyle/>
            <a:p>
              <a:endParaRPr lang="en-GB"/>
            </a:p>
          </p:txBody>
        </p:sp>
        <p:sp>
          <p:nvSpPr>
            <p:cNvPr id="7" name="TextBox 7"/>
            <p:cNvSpPr txBox="1"/>
            <p:nvPr/>
          </p:nvSpPr>
          <p:spPr>
            <a:xfrm>
              <a:off x="0" y="-85725"/>
              <a:ext cx="1347049" cy="492125"/>
            </a:xfrm>
            <a:prstGeom prst="rect">
              <a:avLst/>
            </a:prstGeom>
          </p:spPr>
          <p:txBody>
            <a:bodyPr lIns="50800" tIns="50800" rIns="50800" bIns="50800" rtlCol="0" anchor="ctr"/>
            <a:lstStyle/>
            <a:p>
              <a:pPr algn="ctr">
                <a:lnSpc>
                  <a:spcPts val="6572"/>
                </a:lnSpc>
              </a:pPr>
              <a:r>
                <a:rPr lang="en-US" sz="4694" b="1" spc="93" dirty="0">
                  <a:solidFill>
                    <a:srgbClr val="FFFFFF"/>
                  </a:solidFill>
                  <a:latin typeface="Gotham Condensed Bold"/>
                  <a:ea typeface="Gotham Condensed Bold"/>
                  <a:cs typeface="Gotham Condensed Bold"/>
                  <a:sym typeface="Gotham Condensed Bold"/>
                </a:rPr>
                <a:t>Body Scan</a:t>
              </a:r>
            </a:p>
          </p:txBody>
        </p:sp>
      </p:grpSp>
      <p:grpSp>
        <p:nvGrpSpPr>
          <p:cNvPr id="8" name="Group 8"/>
          <p:cNvGrpSpPr/>
          <p:nvPr/>
        </p:nvGrpSpPr>
        <p:grpSpPr>
          <a:xfrm>
            <a:off x="12319875" y="3314697"/>
            <a:ext cx="4675108" cy="1337560"/>
            <a:chOff x="0" y="-1"/>
            <a:chExt cx="1420473" cy="406401"/>
          </a:xfrm>
        </p:grpSpPr>
        <p:sp>
          <p:nvSpPr>
            <p:cNvPr id="9" name="Freeform 9"/>
            <p:cNvSpPr/>
            <p:nvPr/>
          </p:nvSpPr>
          <p:spPr>
            <a:xfrm>
              <a:off x="0" y="0"/>
              <a:ext cx="1420473" cy="406400"/>
            </a:xfrm>
            <a:custGeom>
              <a:avLst/>
              <a:gdLst/>
              <a:ahLst/>
              <a:cxnLst/>
              <a:rect l="l" t="t" r="r" b="b"/>
              <a:pathLst>
                <a:path w="1420473" h="406400">
                  <a:moveTo>
                    <a:pt x="1217273" y="0"/>
                  </a:moveTo>
                  <a:cubicBezTo>
                    <a:pt x="1329498" y="0"/>
                    <a:pt x="1420473" y="90976"/>
                    <a:pt x="1420473" y="203200"/>
                  </a:cubicBezTo>
                  <a:cubicBezTo>
                    <a:pt x="1420473" y="315424"/>
                    <a:pt x="1329498" y="406400"/>
                    <a:pt x="1217273" y="406400"/>
                  </a:cubicBezTo>
                  <a:lnTo>
                    <a:pt x="203200" y="406400"/>
                  </a:lnTo>
                  <a:cubicBezTo>
                    <a:pt x="90976" y="406400"/>
                    <a:pt x="0" y="315424"/>
                    <a:pt x="0" y="203200"/>
                  </a:cubicBezTo>
                  <a:cubicBezTo>
                    <a:pt x="0" y="90976"/>
                    <a:pt x="90976" y="0"/>
                    <a:pt x="203200" y="0"/>
                  </a:cubicBezTo>
                  <a:close/>
                </a:path>
              </a:pathLst>
            </a:custGeom>
            <a:solidFill>
              <a:srgbClr val="FF6319"/>
            </a:solidFill>
          </p:spPr>
          <p:txBody>
            <a:bodyPr/>
            <a:lstStyle/>
            <a:p>
              <a:endParaRPr lang="en-GB"/>
            </a:p>
          </p:txBody>
        </p:sp>
        <p:sp>
          <p:nvSpPr>
            <p:cNvPr id="10" name="TextBox 10"/>
            <p:cNvSpPr txBox="1"/>
            <p:nvPr/>
          </p:nvSpPr>
          <p:spPr>
            <a:xfrm>
              <a:off x="0" y="-1"/>
              <a:ext cx="1420473" cy="406401"/>
            </a:xfrm>
            <a:prstGeom prst="rect">
              <a:avLst/>
            </a:prstGeom>
          </p:spPr>
          <p:txBody>
            <a:bodyPr lIns="50800" tIns="50800" rIns="50800" bIns="50800" rtlCol="0" anchor="ctr"/>
            <a:lstStyle/>
            <a:p>
              <a:pPr algn="ctr">
                <a:lnSpc>
                  <a:spcPts val="6572"/>
                </a:lnSpc>
              </a:pPr>
              <a:r>
                <a:rPr lang="en-US" sz="4694" b="1" spc="93" dirty="0">
                  <a:solidFill>
                    <a:srgbClr val="FFFFFF"/>
                  </a:solidFill>
                  <a:latin typeface="Gotham Condensed Bold"/>
                  <a:ea typeface="Gotham Condensed Bold"/>
                  <a:cs typeface="Gotham Condensed Bold"/>
                  <a:sym typeface="Gotham Condensed Bold"/>
                </a:rPr>
                <a:t>Guided </a:t>
              </a:r>
              <a:r>
                <a:rPr lang="en-US" sz="4694" b="1" spc="93" dirty="0" err="1">
                  <a:solidFill>
                    <a:srgbClr val="FFFFFF"/>
                  </a:solidFill>
                  <a:latin typeface="Gotham Condensed Bold"/>
                  <a:ea typeface="Gotham Condensed Bold"/>
                  <a:cs typeface="Gotham Condensed Bold"/>
                  <a:sym typeface="Gotham Condensed Bold"/>
                </a:rPr>
                <a:t>Visualisation</a:t>
              </a:r>
              <a:endParaRPr lang="en-US" sz="4694" b="1" spc="93" dirty="0">
                <a:solidFill>
                  <a:srgbClr val="FFFFFF"/>
                </a:solidFill>
                <a:latin typeface="Gotham Condensed Bold"/>
                <a:ea typeface="Gotham Condensed Bold"/>
                <a:cs typeface="Gotham Condensed Bold"/>
                <a:sym typeface="Gotham Condensed Bold"/>
              </a:endParaRPr>
            </a:p>
          </p:txBody>
        </p:sp>
      </p:grpSp>
      <p:grpSp>
        <p:nvGrpSpPr>
          <p:cNvPr id="11" name="Group 11"/>
          <p:cNvGrpSpPr/>
          <p:nvPr/>
        </p:nvGrpSpPr>
        <p:grpSpPr>
          <a:xfrm>
            <a:off x="13563601" y="5730728"/>
            <a:ext cx="3581399" cy="1424725"/>
            <a:chOff x="0" y="-26485"/>
            <a:chExt cx="1347049" cy="432885"/>
          </a:xfrm>
        </p:grpSpPr>
        <p:sp>
          <p:nvSpPr>
            <p:cNvPr id="12" name="Freeform 12"/>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FF6319"/>
            </a:solidFill>
          </p:spPr>
          <p:txBody>
            <a:bodyPr/>
            <a:lstStyle/>
            <a:p>
              <a:endParaRPr lang="en-GB"/>
            </a:p>
          </p:txBody>
        </p:sp>
        <p:sp>
          <p:nvSpPr>
            <p:cNvPr id="13" name="TextBox 13"/>
            <p:cNvSpPr txBox="1"/>
            <p:nvPr/>
          </p:nvSpPr>
          <p:spPr>
            <a:xfrm>
              <a:off x="0" y="-26485"/>
              <a:ext cx="1347049" cy="432884"/>
            </a:xfrm>
            <a:prstGeom prst="rect">
              <a:avLst/>
            </a:prstGeom>
          </p:spPr>
          <p:txBody>
            <a:bodyPr lIns="50800" tIns="50800" rIns="50800" bIns="50800" rtlCol="0" anchor="ctr"/>
            <a:lstStyle/>
            <a:p>
              <a:pPr algn="ctr">
                <a:lnSpc>
                  <a:spcPts val="6572"/>
                </a:lnSpc>
              </a:pPr>
              <a:r>
                <a:rPr lang="en-US" sz="4694" b="1" spc="93" dirty="0">
                  <a:solidFill>
                    <a:srgbClr val="FFFFFF"/>
                  </a:solidFill>
                  <a:latin typeface="Gotham Condensed Bold"/>
                  <a:ea typeface="Gotham Condensed Bold"/>
                  <a:cs typeface="Gotham Condensed Bold"/>
                  <a:sym typeface="Gotham Condensed Bold"/>
                </a:rPr>
                <a:t>Qi Gong</a:t>
              </a:r>
            </a:p>
          </p:txBody>
        </p:sp>
      </p:grpSp>
      <p:grpSp>
        <p:nvGrpSpPr>
          <p:cNvPr id="14" name="Group 14"/>
          <p:cNvGrpSpPr/>
          <p:nvPr/>
        </p:nvGrpSpPr>
        <p:grpSpPr>
          <a:xfrm>
            <a:off x="13197325" y="8113367"/>
            <a:ext cx="3717244" cy="1337560"/>
            <a:chOff x="0" y="-1"/>
            <a:chExt cx="1347049" cy="406401"/>
          </a:xfrm>
        </p:grpSpPr>
        <p:sp>
          <p:nvSpPr>
            <p:cNvPr id="15" name="Freeform 15"/>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FF6319"/>
            </a:solidFill>
          </p:spPr>
          <p:txBody>
            <a:bodyPr/>
            <a:lstStyle/>
            <a:p>
              <a:endParaRPr lang="en-GB"/>
            </a:p>
          </p:txBody>
        </p:sp>
        <p:sp>
          <p:nvSpPr>
            <p:cNvPr id="16" name="TextBox 16"/>
            <p:cNvSpPr txBox="1"/>
            <p:nvPr/>
          </p:nvSpPr>
          <p:spPr>
            <a:xfrm>
              <a:off x="0" y="-1"/>
              <a:ext cx="1347049" cy="406401"/>
            </a:xfrm>
            <a:prstGeom prst="rect">
              <a:avLst/>
            </a:prstGeom>
          </p:spPr>
          <p:txBody>
            <a:bodyPr lIns="50800" tIns="50800" rIns="50800" bIns="50800" rtlCol="0" anchor="ctr"/>
            <a:lstStyle/>
            <a:p>
              <a:pPr algn="ctr">
                <a:lnSpc>
                  <a:spcPts val="6572"/>
                </a:lnSpc>
              </a:pPr>
              <a:r>
                <a:rPr lang="en-US" sz="4694" b="1" spc="93" dirty="0">
                  <a:solidFill>
                    <a:srgbClr val="FFFFFF"/>
                  </a:solidFill>
                  <a:latin typeface="Gotham Condensed Bold"/>
                  <a:ea typeface="Gotham Condensed Bold"/>
                  <a:cs typeface="Gotham Condensed Bold"/>
                  <a:sym typeface="Gotham Condensed Bold"/>
                </a:rPr>
                <a:t>Tai Chi</a:t>
              </a:r>
            </a:p>
          </p:txBody>
        </p:sp>
      </p:grpSp>
      <p:sp>
        <p:nvSpPr>
          <p:cNvPr id="17" name="Freeform 17"/>
          <p:cNvSpPr/>
          <p:nvPr/>
        </p:nvSpPr>
        <p:spPr>
          <a:xfrm rot="7851052" flipH="1">
            <a:off x="8254578" y="2376764"/>
            <a:ext cx="2462577" cy="695678"/>
          </a:xfrm>
          <a:custGeom>
            <a:avLst/>
            <a:gdLst/>
            <a:ahLst/>
            <a:cxnLst/>
            <a:rect l="l" t="t" r="r" b="b"/>
            <a:pathLst>
              <a:path w="2462577" h="695678">
                <a:moveTo>
                  <a:pt x="2462577" y="0"/>
                </a:moveTo>
                <a:lnTo>
                  <a:pt x="0" y="0"/>
                </a:lnTo>
                <a:lnTo>
                  <a:pt x="0" y="695678"/>
                </a:lnTo>
                <a:lnTo>
                  <a:pt x="2462577" y="695678"/>
                </a:lnTo>
                <a:lnTo>
                  <a:pt x="246257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8" name="Freeform 18"/>
          <p:cNvSpPr/>
          <p:nvPr/>
        </p:nvSpPr>
        <p:spPr>
          <a:xfrm>
            <a:off x="11393876" y="6220592"/>
            <a:ext cx="1943979" cy="532164"/>
          </a:xfrm>
          <a:custGeom>
            <a:avLst/>
            <a:gdLst/>
            <a:ahLst/>
            <a:cxnLst/>
            <a:rect l="l" t="t" r="r" b="b"/>
            <a:pathLst>
              <a:path w="1943979" h="532164">
                <a:moveTo>
                  <a:pt x="0" y="0"/>
                </a:moveTo>
                <a:lnTo>
                  <a:pt x="1943978" y="0"/>
                </a:lnTo>
                <a:lnTo>
                  <a:pt x="1943978" y="532164"/>
                </a:lnTo>
                <a:lnTo>
                  <a:pt x="0" y="5321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9" name="Freeform 19"/>
          <p:cNvSpPr/>
          <p:nvPr/>
        </p:nvSpPr>
        <p:spPr>
          <a:xfrm rot="-1482789">
            <a:off x="10353676" y="4152758"/>
            <a:ext cx="1943979" cy="532164"/>
          </a:xfrm>
          <a:custGeom>
            <a:avLst/>
            <a:gdLst/>
            <a:ahLst/>
            <a:cxnLst/>
            <a:rect l="l" t="t" r="r" b="b"/>
            <a:pathLst>
              <a:path w="1943979" h="532164">
                <a:moveTo>
                  <a:pt x="0" y="0"/>
                </a:moveTo>
                <a:lnTo>
                  <a:pt x="1943979" y="0"/>
                </a:lnTo>
                <a:lnTo>
                  <a:pt x="1943979" y="532164"/>
                </a:lnTo>
                <a:lnTo>
                  <a:pt x="0" y="5321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0" name="Freeform 20"/>
          <p:cNvSpPr/>
          <p:nvPr/>
        </p:nvSpPr>
        <p:spPr>
          <a:xfrm rot="963931">
            <a:off x="11100278" y="8309396"/>
            <a:ext cx="1943979" cy="532164"/>
          </a:xfrm>
          <a:custGeom>
            <a:avLst/>
            <a:gdLst/>
            <a:ahLst/>
            <a:cxnLst/>
            <a:rect l="l" t="t" r="r" b="b"/>
            <a:pathLst>
              <a:path w="1943979" h="532164">
                <a:moveTo>
                  <a:pt x="0" y="0"/>
                </a:moveTo>
                <a:lnTo>
                  <a:pt x="1943979" y="0"/>
                </a:lnTo>
                <a:lnTo>
                  <a:pt x="1943979" y="532164"/>
                </a:lnTo>
                <a:lnTo>
                  <a:pt x="0" y="5321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1" name="TextBox 21"/>
          <p:cNvSpPr txBox="1"/>
          <p:nvPr/>
        </p:nvSpPr>
        <p:spPr>
          <a:xfrm>
            <a:off x="885825" y="1209675"/>
            <a:ext cx="5787567" cy="1260187"/>
          </a:xfrm>
          <a:prstGeom prst="rect">
            <a:avLst/>
          </a:prstGeom>
        </p:spPr>
        <p:txBody>
          <a:bodyPr lIns="0" tIns="0" rIns="0" bIns="0" rtlCol="0" anchor="t">
            <a:spAutoFit/>
          </a:bodyPr>
          <a:lstStyle/>
          <a:p>
            <a:pPr algn="l">
              <a:lnSpc>
                <a:spcPts val="9193"/>
              </a:lnSpc>
            </a:pPr>
            <a:r>
              <a:rPr lang="en-US" sz="10102" b="1" spc="202">
                <a:solidFill>
                  <a:srgbClr val="FFFFFF"/>
                </a:solidFill>
                <a:latin typeface="Gotham Condensed Bold"/>
                <a:ea typeface="Gotham Condensed Bold"/>
                <a:cs typeface="Gotham Condensed Bold"/>
                <a:sym typeface="Gotham Condensed Bold"/>
              </a:rPr>
              <a:t>Video content</a:t>
            </a:r>
          </a:p>
        </p:txBody>
      </p:sp>
      <p:sp>
        <p:nvSpPr>
          <p:cNvPr id="22" name="TextBox 22"/>
          <p:cNvSpPr txBox="1"/>
          <p:nvPr/>
        </p:nvSpPr>
        <p:spPr>
          <a:xfrm>
            <a:off x="885825" y="2570525"/>
            <a:ext cx="6000060" cy="1378976"/>
          </a:xfrm>
          <a:prstGeom prst="rect">
            <a:avLst/>
          </a:prstGeom>
        </p:spPr>
        <p:txBody>
          <a:bodyPr lIns="0" tIns="0" rIns="0" bIns="0" rtlCol="0" anchor="t">
            <a:spAutoFit/>
          </a:bodyPr>
          <a:lstStyle/>
          <a:p>
            <a:pPr marL="0" lvl="0" indent="0" algn="l">
              <a:lnSpc>
                <a:spcPts val="3685"/>
              </a:lnSpc>
            </a:pPr>
            <a:r>
              <a:rPr lang="en-US" sz="3071" spc="30">
                <a:solidFill>
                  <a:srgbClr val="FFFFFF"/>
                </a:solidFill>
                <a:latin typeface="Gotham Condensed"/>
                <a:ea typeface="Gotham Condensed"/>
                <a:cs typeface="Gotham Condensed"/>
                <a:sym typeface="Gotham Condensed"/>
              </a:rPr>
              <a:t>Each of the four videos focused on a different relaxation technique, all of which we use here at the hospice with our patients and service users.</a:t>
            </a:r>
          </a:p>
        </p:txBody>
      </p:sp>
      <p:pic>
        <p:nvPicPr>
          <p:cNvPr id="23" name="Online Media 22" title="Barnsley Hospice - Body Scan">
            <a:hlinkClick r:id="" action="ppaction://media"/>
            <a:extLst>
              <a:ext uri="{FF2B5EF4-FFF2-40B4-BE49-F238E27FC236}">
                <a16:creationId xmlns:a16="http://schemas.microsoft.com/office/drawing/2014/main" id="{2C1AE7CE-5403-4C76-9D91-ABEEE65CA37E}"/>
              </a:ext>
            </a:extLst>
          </p:cNvPr>
          <p:cNvPicPr>
            <a:picLocks noRot="1" noChangeAspect="1"/>
          </p:cNvPicPr>
          <p:nvPr>
            <a:videoFile r:link="rId1"/>
          </p:nvPr>
        </p:nvPicPr>
        <p:blipFill>
          <a:blip r:embed="rId8"/>
          <a:stretch>
            <a:fillRect/>
          </a:stretch>
        </p:blipFill>
        <p:spPr>
          <a:xfrm>
            <a:off x="1981200" y="4492144"/>
            <a:ext cx="8002165" cy="4521223"/>
          </a:xfrm>
          <a:prstGeom prst="rect">
            <a:avLst/>
          </a:prstGeom>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3"/>
                </p:tgtEl>
              </p:cMediaNode>
            </p:video>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3"/>
                                        </p:tgtEl>
                                      </p:cBhvr>
                                    </p:cmd>
                                  </p:childTnLst>
                                </p:cTn>
                              </p:par>
                            </p:childTnLst>
                          </p:cTn>
                        </p:par>
                      </p:childTnLst>
                    </p:cTn>
                  </p:par>
                </p:childTnLst>
              </p:cTn>
              <p:nextCondLst>
                <p:cond evt="onClick" delay="0">
                  <p:tgtEl>
                    <p:spTgt spid="2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6319"/>
        </a:solidFill>
        <a:effectLst/>
      </p:bgPr>
    </p:bg>
    <p:spTree>
      <p:nvGrpSpPr>
        <p:cNvPr id="1" name=""/>
        <p:cNvGrpSpPr/>
        <p:nvPr/>
      </p:nvGrpSpPr>
      <p:grpSpPr>
        <a:xfrm>
          <a:off x="0" y="0"/>
          <a:ext cx="0" cy="0"/>
          <a:chOff x="0" y="0"/>
          <a:chExt cx="0" cy="0"/>
        </a:xfrm>
      </p:grpSpPr>
      <p:sp>
        <p:nvSpPr>
          <p:cNvPr id="2" name="Freeform 2"/>
          <p:cNvSpPr/>
          <p:nvPr/>
        </p:nvSpPr>
        <p:spPr>
          <a:xfrm>
            <a:off x="9595654" y="1381841"/>
            <a:ext cx="9955191" cy="9955191"/>
          </a:xfrm>
          <a:custGeom>
            <a:avLst/>
            <a:gdLst/>
            <a:ahLst/>
            <a:cxnLst/>
            <a:rect l="l" t="t" r="r" b="b"/>
            <a:pathLst>
              <a:path w="9955191" h="9955191">
                <a:moveTo>
                  <a:pt x="0" y="0"/>
                </a:moveTo>
                <a:lnTo>
                  <a:pt x="9955192" y="0"/>
                </a:lnTo>
                <a:lnTo>
                  <a:pt x="9955192" y="9955191"/>
                </a:lnTo>
                <a:lnTo>
                  <a:pt x="0" y="99551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398755" y="1962392"/>
            <a:ext cx="2222506" cy="8794090"/>
          </a:xfrm>
          <a:custGeom>
            <a:avLst/>
            <a:gdLst/>
            <a:ahLst/>
            <a:cxnLst/>
            <a:rect l="l" t="t" r="r" b="b"/>
            <a:pathLst>
              <a:path w="2222506" h="8794090">
                <a:moveTo>
                  <a:pt x="0" y="0"/>
                </a:moveTo>
                <a:lnTo>
                  <a:pt x="2222507" y="0"/>
                </a:lnTo>
                <a:lnTo>
                  <a:pt x="2222507" y="8794089"/>
                </a:lnTo>
                <a:lnTo>
                  <a:pt x="0" y="87940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4" name="Group 4"/>
          <p:cNvGrpSpPr/>
          <p:nvPr/>
        </p:nvGrpSpPr>
        <p:grpSpPr>
          <a:xfrm rot="-264090">
            <a:off x="10551954" y="1565663"/>
            <a:ext cx="4362042" cy="8229846"/>
            <a:chOff x="0" y="0"/>
            <a:chExt cx="5816056" cy="10973128"/>
          </a:xfrm>
        </p:grpSpPr>
        <p:sp>
          <p:nvSpPr>
            <p:cNvPr id="5" name="Freeform 5"/>
            <p:cNvSpPr/>
            <p:nvPr/>
          </p:nvSpPr>
          <p:spPr>
            <a:xfrm>
              <a:off x="807281" y="8647223"/>
              <a:ext cx="4364901" cy="720068"/>
            </a:xfrm>
            <a:custGeom>
              <a:avLst/>
              <a:gdLst/>
              <a:ahLst/>
              <a:cxnLst/>
              <a:rect l="l" t="t" r="r" b="b"/>
              <a:pathLst>
                <a:path w="4364901" h="720068">
                  <a:moveTo>
                    <a:pt x="0" y="0"/>
                  </a:moveTo>
                  <a:lnTo>
                    <a:pt x="4364900" y="0"/>
                  </a:lnTo>
                  <a:lnTo>
                    <a:pt x="4364900" y="720068"/>
                  </a:lnTo>
                  <a:lnTo>
                    <a:pt x="0" y="720068"/>
                  </a:lnTo>
                  <a:lnTo>
                    <a:pt x="0" y="0"/>
                  </a:lnTo>
                  <a:close/>
                </a:path>
              </a:pathLst>
            </a:custGeom>
            <a:blipFill>
              <a:blip r:embed="rId7"/>
              <a:stretch>
                <a:fillRect l="-365498" t="-1231843" r="-48666" b="-553798"/>
              </a:stretch>
            </a:blipFill>
          </p:spPr>
          <p:txBody>
            <a:bodyPr/>
            <a:lstStyle/>
            <a:p>
              <a:endParaRPr lang="en-GB"/>
            </a:p>
          </p:txBody>
        </p:sp>
        <p:sp>
          <p:nvSpPr>
            <p:cNvPr id="6" name="Freeform 6"/>
            <p:cNvSpPr/>
            <p:nvPr/>
          </p:nvSpPr>
          <p:spPr>
            <a:xfrm>
              <a:off x="0" y="0"/>
              <a:ext cx="5816056" cy="10973128"/>
            </a:xfrm>
            <a:custGeom>
              <a:avLst/>
              <a:gdLst/>
              <a:ahLst/>
              <a:cxnLst/>
              <a:rect l="l" t="t" r="r" b="b"/>
              <a:pathLst>
                <a:path w="5816056" h="10973128">
                  <a:moveTo>
                    <a:pt x="0" y="0"/>
                  </a:moveTo>
                  <a:lnTo>
                    <a:pt x="5816056" y="0"/>
                  </a:lnTo>
                  <a:lnTo>
                    <a:pt x="5816056" y="10973128"/>
                  </a:lnTo>
                  <a:lnTo>
                    <a:pt x="0" y="10973128"/>
                  </a:lnTo>
                  <a:lnTo>
                    <a:pt x="0" y="0"/>
                  </a:lnTo>
                  <a:close/>
                </a:path>
              </a:pathLst>
            </a:custGeom>
            <a:blipFill>
              <a:blip r:embed="rId8"/>
              <a:stretch>
                <a:fillRect l="-111309" r="-111467" b="-3503"/>
              </a:stretch>
            </a:blipFill>
          </p:spPr>
          <p:txBody>
            <a:bodyPr/>
            <a:lstStyle/>
            <a:p>
              <a:endParaRPr lang="en-GB"/>
            </a:p>
          </p:txBody>
        </p:sp>
        <p:grpSp>
          <p:nvGrpSpPr>
            <p:cNvPr id="7" name="Group 7"/>
            <p:cNvGrpSpPr/>
            <p:nvPr/>
          </p:nvGrpSpPr>
          <p:grpSpPr>
            <a:xfrm>
              <a:off x="1187079" y="5236629"/>
              <a:ext cx="3742553" cy="3952114"/>
              <a:chOff x="0" y="0"/>
              <a:chExt cx="883799" cy="933287"/>
            </a:xfrm>
          </p:grpSpPr>
          <p:sp>
            <p:nvSpPr>
              <p:cNvPr id="8" name="Freeform 8"/>
              <p:cNvSpPr/>
              <p:nvPr/>
            </p:nvSpPr>
            <p:spPr>
              <a:xfrm>
                <a:off x="0" y="0"/>
                <a:ext cx="883799" cy="933287"/>
              </a:xfrm>
              <a:custGeom>
                <a:avLst/>
                <a:gdLst/>
                <a:ahLst/>
                <a:cxnLst/>
                <a:rect l="l" t="t" r="r" b="b"/>
                <a:pathLst>
                  <a:path w="883799" h="933287">
                    <a:moveTo>
                      <a:pt x="129316" y="0"/>
                    </a:moveTo>
                    <a:lnTo>
                      <a:pt x="754483" y="0"/>
                    </a:lnTo>
                    <a:cubicBezTo>
                      <a:pt x="788780" y="0"/>
                      <a:pt x="821672" y="13624"/>
                      <a:pt x="845923" y="37876"/>
                    </a:cubicBezTo>
                    <a:cubicBezTo>
                      <a:pt x="870175" y="62127"/>
                      <a:pt x="883799" y="95019"/>
                      <a:pt x="883799" y="129316"/>
                    </a:cubicBezTo>
                    <a:lnTo>
                      <a:pt x="883799" y="803970"/>
                    </a:lnTo>
                    <a:cubicBezTo>
                      <a:pt x="883799" y="875390"/>
                      <a:pt x="825902" y="933287"/>
                      <a:pt x="754483" y="933287"/>
                    </a:cubicBezTo>
                    <a:lnTo>
                      <a:pt x="129316" y="933287"/>
                    </a:lnTo>
                    <a:cubicBezTo>
                      <a:pt x="95019" y="933287"/>
                      <a:pt x="62127" y="919662"/>
                      <a:pt x="37876" y="895411"/>
                    </a:cubicBezTo>
                    <a:cubicBezTo>
                      <a:pt x="13624" y="871159"/>
                      <a:pt x="0" y="838267"/>
                      <a:pt x="0" y="803970"/>
                    </a:cubicBezTo>
                    <a:lnTo>
                      <a:pt x="0" y="129316"/>
                    </a:lnTo>
                    <a:cubicBezTo>
                      <a:pt x="0" y="57897"/>
                      <a:pt x="57897" y="0"/>
                      <a:pt x="129316" y="0"/>
                    </a:cubicBezTo>
                    <a:close/>
                  </a:path>
                </a:pathLst>
              </a:custGeom>
              <a:solidFill>
                <a:srgbClr val="3484F5"/>
              </a:solidFill>
            </p:spPr>
            <p:txBody>
              <a:bodyPr/>
              <a:lstStyle/>
              <a:p>
                <a:endParaRPr lang="en-GB"/>
              </a:p>
            </p:txBody>
          </p:sp>
          <p:sp>
            <p:nvSpPr>
              <p:cNvPr id="9" name="TextBox 9"/>
              <p:cNvSpPr txBox="1"/>
              <p:nvPr/>
            </p:nvSpPr>
            <p:spPr>
              <a:xfrm>
                <a:off x="0" y="9525"/>
                <a:ext cx="883799" cy="923762"/>
              </a:xfrm>
              <a:prstGeom prst="rect">
                <a:avLst/>
              </a:prstGeom>
            </p:spPr>
            <p:txBody>
              <a:bodyPr lIns="50800" tIns="50800" rIns="50800" bIns="50800" rtlCol="0" anchor="ctr"/>
              <a:lstStyle/>
              <a:p>
                <a:pPr algn="ctr">
                  <a:lnSpc>
                    <a:spcPts val="1760"/>
                  </a:lnSpc>
                </a:pPr>
                <a:endParaRPr/>
              </a:p>
            </p:txBody>
          </p:sp>
        </p:grpSp>
        <p:sp>
          <p:nvSpPr>
            <p:cNvPr id="10" name="TextBox 10"/>
            <p:cNvSpPr txBox="1"/>
            <p:nvPr/>
          </p:nvSpPr>
          <p:spPr>
            <a:xfrm>
              <a:off x="1382724" y="5571359"/>
              <a:ext cx="3336081" cy="3348590"/>
            </a:xfrm>
            <a:prstGeom prst="rect">
              <a:avLst/>
            </a:prstGeom>
          </p:spPr>
          <p:txBody>
            <a:bodyPr lIns="0" tIns="0" rIns="0" bIns="0" rtlCol="0" anchor="t">
              <a:spAutoFit/>
            </a:bodyPr>
            <a:lstStyle/>
            <a:p>
              <a:pPr algn="l">
                <a:lnSpc>
                  <a:spcPts val="1739"/>
                </a:lnSpc>
              </a:pPr>
              <a:r>
                <a:rPr lang="en-US" sz="1338" spc="13">
                  <a:solidFill>
                    <a:srgbClr val="FEFFFF"/>
                  </a:solidFill>
                  <a:latin typeface="Montserrat"/>
                  <a:ea typeface="Montserrat"/>
                  <a:cs typeface="Montserrat"/>
                  <a:sym typeface="Montserrat"/>
                </a:rPr>
                <a:t>Hi Mr Smith,</a:t>
              </a:r>
            </a:p>
            <a:p>
              <a:pPr algn="l">
                <a:lnSpc>
                  <a:spcPts val="869"/>
                </a:lnSpc>
              </a:pPr>
              <a:endParaRPr lang="en-US" sz="1338" spc="13">
                <a:solidFill>
                  <a:srgbClr val="FEFFFF"/>
                </a:solidFill>
                <a:latin typeface="Montserrat"/>
                <a:ea typeface="Montserrat"/>
                <a:cs typeface="Montserrat"/>
                <a:sym typeface="Montserrat"/>
              </a:endParaRPr>
            </a:p>
            <a:p>
              <a:pPr algn="l">
                <a:lnSpc>
                  <a:spcPts val="1739"/>
                </a:lnSpc>
              </a:pPr>
              <a:r>
                <a:rPr lang="en-US" sz="1338" spc="13">
                  <a:solidFill>
                    <a:srgbClr val="FEFFFF"/>
                  </a:solidFill>
                  <a:latin typeface="Montserrat"/>
                  <a:ea typeface="Montserrat"/>
                  <a:cs typeface="Montserrat"/>
                  <a:sym typeface="Montserrat"/>
                </a:rPr>
                <a:t>As discussed, please find below a link to access the mindfulness and relaxation videos on the Barnsley Hospice website. </a:t>
              </a:r>
            </a:p>
            <a:p>
              <a:pPr algn="l">
                <a:lnSpc>
                  <a:spcPts val="869"/>
                </a:lnSpc>
              </a:pPr>
              <a:endParaRPr lang="en-US" sz="1338" spc="13">
                <a:solidFill>
                  <a:srgbClr val="FEFFFF"/>
                </a:solidFill>
                <a:latin typeface="Montserrat"/>
                <a:ea typeface="Montserrat"/>
                <a:cs typeface="Montserrat"/>
                <a:sym typeface="Montserrat"/>
              </a:endParaRPr>
            </a:p>
            <a:p>
              <a:pPr algn="l">
                <a:lnSpc>
                  <a:spcPts val="1739"/>
                </a:lnSpc>
              </a:pPr>
              <a:r>
                <a:rPr lang="en-US" sz="1338" spc="13">
                  <a:solidFill>
                    <a:srgbClr val="FEFFFF"/>
                  </a:solidFill>
                  <a:latin typeface="Montserrat"/>
                  <a:ea typeface="Montserrat"/>
                  <a:cs typeface="Montserrat"/>
                  <a:sym typeface="Montserrat"/>
                </a:rPr>
                <a:t>Each video is approximately 5 minutes long and can be viewed as often as required. </a:t>
              </a:r>
            </a:p>
            <a:p>
              <a:pPr algn="l">
                <a:lnSpc>
                  <a:spcPts val="869"/>
                </a:lnSpc>
              </a:pPr>
              <a:endParaRPr lang="en-US" sz="1338" spc="13">
                <a:solidFill>
                  <a:srgbClr val="FEFFFF"/>
                </a:solidFill>
                <a:latin typeface="Montserrat"/>
                <a:ea typeface="Montserrat"/>
                <a:cs typeface="Montserrat"/>
                <a:sym typeface="Montserrat"/>
              </a:endParaRPr>
            </a:p>
            <a:p>
              <a:pPr algn="l">
                <a:lnSpc>
                  <a:spcPts val="1739"/>
                </a:lnSpc>
              </a:pPr>
              <a:r>
                <a:rPr lang="en-US" sz="1338" spc="13">
                  <a:solidFill>
                    <a:srgbClr val="FEFFFF"/>
                  </a:solidFill>
                  <a:latin typeface="Montserrat"/>
                  <a:ea typeface="Montserrat"/>
                  <a:cs typeface="Montserrat"/>
                  <a:sym typeface="Montserrat"/>
                </a:rPr>
                <a:t>Thank you. </a:t>
              </a:r>
            </a:p>
          </p:txBody>
        </p:sp>
      </p:grpSp>
      <p:sp>
        <p:nvSpPr>
          <p:cNvPr id="11" name="Freeform 11"/>
          <p:cNvSpPr/>
          <p:nvPr/>
        </p:nvSpPr>
        <p:spPr>
          <a:xfrm rot="412440" flipH="1">
            <a:off x="10732048" y="1506480"/>
            <a:ext cx="8316653" cy="5540970"/>
          </a:xfrm>
          <a:custGeom>
            <a:avLst/>
            <a:gdLst/>
            <a:ahLst/>
            <a:cxnLst/>
            <a:rect l="l" t="t" r="r" b="b"/>
            <a:pathLst>
              <a:path w="8316653" h="5540970">
                <a:moveTo>
                  <a:pt x="8316653" y="0"/>
                </a:moveTo>
                <a:lnTo>
                  <a:pt x="0" y="0"/>
                </a:lnTo>
                <a:lnTo>
                  <a:pt x="0" y="5540970"/>
                </a:lnTo>
                <a:lnTo>
                  <a:pt x="8316653" y="5540970"/>
                </a:lnTo>
                <a:lnTo>
                  <a:pt x="8316653" y="0"/>
                </a:lnTo>
                <a:close/>
              </a:path>
            </a:pathLst>
          </a:custGeom>
          <a:blipFill>
            <a:blip r:embed="rId9"/>
            <a:stretch>
              <a:fillRect/>
            </a:stretch>
          </a:blipFill>
        </p:spPr>
        <p:txBody>
          <a:bodyPr/>
          <a:lstStyle/>
          <a:p>
            <a:endParaRPr lang="en-GB"/>
          </a:p>
        </p:txBody>
      </p:sp>
      <p:sp>
        <p:nvSpPr>
          <p:cNvPr id="12" name="Freeform 12"/>
          <p:cNvSpPr/>
          <p:nvPr/>
        </p:nvSpPr>
        <p:spPr>
          <a:xfrm rot="-4911127">
            <a:off x="12492045" y="2141478"/>
            <a:ext cx="2744504" cy="3593458"/>
          </a:xfrm>
          <a:custGeom>
            <a:avLst/>
            <a:gdLst/>
            <a:ahLst/>
            <a:cxnLst/>
            <a:rect l="l" t="t" r="r" b="b"/>
            <a:pathLst>
              <a:path w="2744504" h="3593458">
                <a:moveTo>
                  <a:pt x="0" y="0"/>
                </a:moveTo>
                <a:lnTo>
                  <a:pt x="2744504" y="0"/>
                </a:lnTo>
                <a:lnTo>
                  <a:pt x="2744504" y="3593459"/>
                </a:lnTo>
                <a:lnTo>
                  <a:pt x="0" y="3593459"/>
                </a:lnTo>
                <a:lnTo>
                  <a:pt x="0" y="0"/>
                </a:lnTo>
                <a:close/>
              </a:path>
            </a:pathLst>
          </a:custGeom>
          <a:blipFill>
            <a:blip r:embed="rId10">
              <a:alphaModFix amt="69000"/>
            </a:blip>
            <a:stretch>
              <a:fillRect/>
            </a:stretch>
          </a:blipFill>
        </p:spPr>
        <p:txBody>
          <a:bodyPr/>
          <a:lstStyle/>
          <a:p>
            <a:endParaRPr lang="en-GB"/>
          </a:p>
        </p:txBody>
      </p:sp>
      <p:sp>
        <p:nvSpPr>
          <p:cNvPr id="13" name="Freeform 13"/>
          <p:cNvSpPr/>
          <p:nvPr/>
        </p:nvSpPr>
        <p:spPr>
          <a:xfrm rot="412440">
            <a:off x="12227048" y="2866889"/>
            <a:ext cx="3309091" cy="2142636"/>
          </a:xfrm>
          <a:custGeom>
            <a:avLst/>
            <a:gdLst/>
            <a:ahLst/>
            <a:cxnLst/>
            <a:rect l="l" t="t" r="r" b="b"/>
            <a:pathLst>
              <a:path w="3309091" h="2142636">
                <a:moveTo>
                  <a:pt x="0" y="0"/>
                </a:moveTo>
                <a:lnTo>
                  <a:pt x="3309091" y="0"/>
                </a:lnTo>
                <a:lnTo>
                  <a:pt x="3309091" y="2142637"/>
                </a:lnTo>
                <a:lnTo>
                  <a:pt x="0" y="2142637"/>
                </a:lnTo>
                <a:lnTo>
                  <a:pt x="0" y="0"/>
                </a:lnTo>
                <a:close/>
              </a:path>
            </a:pathLst>
          </a:custGeom>
          <a:blipFill>
            <a:blip r:embed="rId11"/>
            <a:stretch>
              <a:fillRect/>
            </a:stretch>
          </a:blipFill>
        </p:spPr>
        <p:txBody>
          <a:bodyPr/>
          <a:lstStyle/>
          <a:p>
            <a:endParaRPr lang="en-GB"/>
          </a:p>
        </p:txBody>
      </p:sp>
      <p:sp>
        <p:nvSpPr>
          <p:cNvPr id="14" name="TextBox 14"/>
          <p:cNvSpPr txBox="1"/>
          <p:nvPr/>
        </p:nvSpPr>
        <p:spPr>
          <a:xfrm>
            <a:off x="1541820" y="1100361"/>
            <a:ext cx="9080096" cy="1404714"/>
          </a:xfrm>
          <a:prstGeom prst="rect">
            <a:avLst/>
          </a:prstGeom>
        </p:spPr>
        <p:txBody>
          <a:bodyPr lIns="0" tIns="0" rIns="0" bIns="0" rtlCol="0" anchor="t">
            <a:spAutoFit/>
          </a:bodyPr>
          <a:lstStyle/>
          <a:p>
            <a:pPr algn="l">
              <a:lnSpc>
                <a:spcPts val="10270"/>
              </a:lnSpc>
            </a:pPr>
            <a:r>
              <a:rPr lang="en-US" sz="11286" b="1" spc="225">
                <a:solidFill>
                  <a:srgbClr val="FFFFFF"/>
                </a:solidFill>
                <a:latin typeface="Gotham Condensed Bold"/>
                <a:ea typeface="Gotham Condensed Bold"/>
                <a:cs typeface="Gotham Condensed Bold"/>
                <a:sym typeface="Gotham Condensed Bold"/>
              </a:rPr>
              <a:t>Rollout to Athersley</a:t>
            </a:r>
          </a:p>
        </p:txBody>
      </p:sp>
      <p:sp>
        <p:nvSpPr>
          <p:cNvPr id="15" name="TextBox 15"/>
          <p:cNvSpPr txBox="1"/>
          <p:nvPr/>
        </p:nvSpPr>
        <p:spPr>
          <a:xfrm>
            <a:off x="1860847" y="2981325"/>
            <a:ext cx="7507213" cy="5829300"/>
          </a:xfrm>
          <a:prstGeom prst="rect">
            <a:avLst/>
          </a:prstGeom>
        </p:spPr>
        <p:txBody>
          <a:bodyPr lIns="0" tIns="0" rIns="0" bIns="0" rtlCol="0" anchor="t">
            <a:spAutoFit/>
          </a:bodyPr>
          <a:lstStyle/>
          <a:p>
            <a:pPr marL="820421" lvl="1" indent="-410210" algn="l">
              <a:lnSpc>
                <a:spcPts val="4560"/>
              </a:lnSpc>
              <a:buFont typeface="Arial"/>
              <a:buChar char="•"/>
            </a:pPr>
            <a:r>
              <a:rPr lang="en-US" sz="3800" spc="38">
                <a:solidFill>
                  <a:srgbClr val="FFFFFF"/>
                </a:solidFill>
                <a:latin typeface="Gotham Condensed"/>
                <a:ea typeface="Gotham Condensed"/>
                <a:cs typeface="Gotham Condensed"/>
                <a:sym typeface="Gotham Condensed"/>
              </a:rPr>
              <a:t>We started promoting the videos to Athersley GPs in July. Visiting 6 medical centres</a:t>
            </a:r>
          </a:p>
          <a:p>
            <a:pPr algn="l">
              <a:lnSpc>
                <a:spcPts val="1800"/>
              </a:lnSpc>
            </a:pPr>
            <a:endParaRPr lang="en-US" sz="3800" spc="38">
              <a:solidFill>
                <a:srgbClr val="FFFFFF"/>
              </a:solidFill>
              <a:latin typeface="Gotham Condensed"/>
              <a:ea typeface="Gotham Condensed"/>
              <a:cs typeface="Gotham Condensed"/>
              <a:sym typeface="Gotham Condensed"/>
            </a:endParaRPr>
          </a:p>
          <a:p>
            <a:pPr marL="820421" lvl="1" indent="-410210" algn="l">
              <a:lnSpc>
                <a:spcPts val="4560"/>
              </a:lnSpc>
              <a:buFont typeface="Arial"/>
              <a:buChar char="•"/>
            </a:pPr>
            <a:r>
              <a:rPr lang="en-US" sz="3800" spc="38">
                <a:solidFill>
                  <a:srgbClr val="FFFFFF"/>
                </a:solidFill>
                <a:latin typeface="Gotham Condensed"/>
                <a:ea typeface="Gotham Condensed"/>
                <a:cs typeface="Gotham Condensed"/>
                <a:sym typeface="Gotham Condensed"/>
              </a:rPr>
              <a:t>Prepared email copy and text messages which doctors could use to share the video</a:t>
            </a:r>
          </a:p>
          <a:p>
            <a:pPr algn="l">
              <a:lnSpc>
                <a:spcPts val="1800"/>
              </a:lnSpc>
            </a:pPr>
            <a:endParaRPr lang="en-US" sz="3800" spc="38">
              <a:solidFill>
                <a:srgbClr val="FFFFFF"/>
              </a:solidFill>
              <a:latin typeface="Gotham Condensed"/>
              <a:ea typeface="Gotham Condensed"/>
              <a:cs typeface="Gotham Condensed"/>
              <a:sym typeface="Gotham Condensed"/>
            </a:endParaRPr>
          </a:p>
          <a:p>
            <a:pPr marL="820421" lvl="1" indent="-410210" algn="l">
              <a:lnSpc>
                <a:spcPts val="4560"/>
              </a:lnSpc>
              <a:buFont typeface="Arial"/>
              <a:buChar char="•"/>
            </a:pPr>
            <a:r>
              <a:rPr lang="en-US" sz="3800" spc="38">
                <a:solidFill>
                  <a:srgbClr val="FFFFFF"/>
                </a:solidFill>
                <a:latin typeface="Gotham Condensed"/>
                <a:ea typeface="Gotham Condensed"/>
                <a:cs typeface="Gotham Condensed"/>
                <a:sym typeface="Gotham Condensed"/>
              </a:rPr>
              <a:t>Create tracked links so we could monitor who was visiting the videos from the Athersley area</a:t>
            </a:r>
          </a:p>
          <a:p>
            <a:pPr algn="l">
              <a:lnSpc>
                <a:spcPts val="1800"/>
              </a:lnSpc>
            </a:pPr>
            <a:endParaRPr lang="en-US" sz="3800" spc="38">
              <a:solidFill>
                <a:srgbClr val="FFFFFF"/>
              </a:solidFill>
              <a:latin typeface="Gotham Condensed"/>
              <a:ea typeface="Gotham Condensed"/>
              <a:cs typeface="Gotham Condensed"/>
              <a:sym typeface="Gotham Condensed"/>
            </a:endParaRPr>
          </a:p>
          <a:p>
            <a:pPr marL="820421" lvl="1" indent="-410210" algn="l">
              <a:lnSpc>
                <a:spcPts val="4560"/>
              </a:lnSpc>
              <a:buFont typeface="Arial"/>
              <a:buChar char="•"/>
            </a:pPr>
            <a:r>
              <a:rPr lang="en-US" sz="3800" spc="38">
                <a:solidFill>
                  <a:srgbClr val="FFFFFF"/>
                </a:solidFill>
                <a:latin typeface="Gotham Condensed"/>
                <a:ea typeface="Gotham Condensed"/>
                <a:cs typeface="Gotham Condensed"/>
                <a:sym typeface="Gotham Condensed"/>
              </a:rPr>
              <a:t>Produced ‘business cards’ with QR codes on for GPs to hand out to patients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8275376" y="5431056"/>
            <a:ext cx="12295876" cy="10509296"/>
          </a:xfrm>
          <a:custGeom>
            <a:avLst/>
            <a:gdLst/>
            <a:ahLst/>
            <a:cxnLst/>
            <a:rect l="l" t="t" r="r" b="b"/>
            <a:pathLst>
              <a:path w="12295876" h="10509296">
                <a:moveTo>
                  <a:pt x="0" y="0"/>
                </a:moveTo>
                <a:lnTo>
                  <a:pt x="12295876" y="0"/>
                </a:lnTo>
                <a:lnTo>
                  <a:pt x="12295876" y="10509295"/>
                </a:lnTo>
                <a:lnTo>
                  <a:pt x="0" y="105092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3" name="Group 3"/>
          <p:cNvGrpSpPr>
            <a:grpSpLocks noChangeAspect="1"/>
          </p:cNvGrpSpPr>
          <p:nvPr/>
        </p:nvGrpSpPr>
        <p:grpSpPr>
          <a:xfrm>
            <a:off x="10721089" y="1894618"/>
            <a:ext cx="5147465" cy="10460936"/>
            <a:chOff x="0" y="0"/>
            <a:chExt cx="5001260" cy="10163810"/>
          </a:xfrm>
        </p:grpSpPr>
        <p:sp>
          <p:nvSpPr>
            <p:cNvPr id="4" name="Freeform 4"/>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5"/>
              <a:stretch>
                <a:fillRect l="-45" r="-45"/>
              </a:stretch>
            </a:blipFill>
          </p:spPr>
          <p:txBody>
            <a:bodyPr/>
            <a:lstStyle/>
            <a:p>
              <a:endParaRPr lang="en-GB"/>
            </a:p>
          </p:txBody>
        </p:sp>
        <p:sp>
          <p:nvSpPr>
            <p:cNvPr id="5" name="Freeform 5"/>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6"/>
              <a:stretch>
                <a:fillRect l="-1042" t="-2320" r="-1833" b="-458"/>
              </a:stretch>
            </a:blipFill>
          </p:spPr>
          <p:txBody>
            <a:bodyPr/>
            <a:lstStyle/>
            <a:p>
              <a:endParaRPr lang="en-GB"/>
            </a:p>
          </p:txBody>
        </p:sp>
      </p:grpSp>
      <p:sp>
        <p:nvSpPr>
          <p:cNvPr id="6" name="Freeform 6"/>
          <p:cNvSpPr/>
          <p:nvPr/>
        </p:nvSpPr>
        <p:spPr>
          <a:xfrm rot="2181444">
            <a:off x="15301349" y="1000694"/>
            <a:ext cx="1286811" cy="1099839"/>
          </a:xfrm>
          <a:custGeom>
            <a:avLst/>
            <a:gdLst/>
            <a:ahLst/>
            <a:cxnLst/>
            <a:rect l="l" t="t" r="r" b="b"/>
            <a:pathLst>
              <a:path w="1286811" h="1099839">
                <a:moveTo>
                  <a:pt x="0" y="0"/>
                </a:moveTo>
                <a:lnTo>
                  <a:pt x="1286812" y="0"/>
                </a:lnTo>
                <a:lnTo>
                  <a:pt x="1286812" y="1099839"/>
                </a:lnTo>
                <a:lnTo>
                  <a:pt x="0" y="10998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1028700" y="1400906"/>
            <a:ext cx="8210550" cy="1254124"/>
          </a:xfrm>
          <a:prstGeom prst="rect">
            <a:avLst/>
          </a:prstGeom>
        </p:spPr>
        <p:txBody>
          <a:bodyPr lIns="0" tIns="0" rIns="0" bIns="0" rtlCol="0" anchor="t">
            <a:spAutoFit/>
          </a:bodyPr>
          <a:lstStyle/>
          <a:p>
            <a:pPr algn="l">
              <a:lnSpc>
                <a:spcPts val="9099"/>
              </a:lnSpc>
            </a:pPr>
            <a:r>
              <a:rPr lang="en-US" sz="9999" b="1" spc="199">
                <a:solidFill>
                  <a:srgbClr val="000000"/>
                </a:solidFill>
                <a:latin typeface="Gotham Condensed Bold"/>
                <a:ea typeface="Gotham Condensed Bold"/>
                <a:cs typeface="Gotham Condensed Bold"/>
                <a:sym typeface="Gotham Condensed Bold"/>
              </a:rPr>
              <a:t>Data from Athersley</a:t>
            </a:r>
          </a:p>
        </p:txBody>
      </p:sp>
      <p:sp>
        <p:nvSpPr>
          <p:cNvPr id="8" name="TextBox 8"/>
          <p:cNvSpPr txBox="1"/>
          <p:nvPr/>
        </p:nvSpPr>
        <p:spPr>
          <a:xfrm>
            <a:off x="1028700" y="3005644"/>
            <a:ext cx="9114600" cy="4707933"/>
          </a:xfrm>
          <a:prstGeom prst="rect">
            <a:avLst/>
          </a:prstGeom>
        </p:spPr>
        <p:txBody>
          <a:bodyPr lIns="0" tIns="0" rIns="0" bIns="0" rtlCol="0" anchor="t">
            <a:spAutoFit/>
          </a:bodyPr>
          <a:lstStyle/>
          <a:p>
            <a:pPr marL="844813" lvl="1" indent="-422406" algn="l">
              <a:lnSpc>
                <a:spcPts val="4695"/>
              </a:lnSpc>
              <a:buFont typeface="Arial"/>
              <a:buChar char="•"/>
            </a:pPr>
            <a:r>
              <a:rPr lang="en-US" sz="3912" spc="39">
                <a:solidFill>
                  <a:srgbClr val="000000"/>
                </a:solidFill>
                <a:latin typeface="Gotham Condensed"/>
                <a:ea typeface="Gotham Condensed"/>
                <a:cs typeface="Gotham Condensed"/>
                <a:sym typeface="Gotham Condensed"/>
              </a:rPr>
              <a:t>3 engaged sessions from the tracking links sent to GPs</a:t>
            </a:r>
          </a:p>
          <a:p>
            <a:pPr marL="844813" lvl="1" indent="-422406" algn="l">
              <a:lnSpc>
                <a:spcPts val="4695"/>
              </a:lnSpc>
              <a:buFont typeface="Arial"/>
              <a:buChar char="•"/>
            </a:pPr>
            <a:r>
              <a:rPr lang="en-US" sz="3912" spc="39">
                <a:solidFill>
                  <a:srgbClr val="000000"/>
                </a:solidFill>
                <a:latin typeface="Gotham Condensed"/>
                <a:ea typeface="Gotham Condensed"/>
                <a:cs typeface="Gotham Condensed"/>
                <a:sym typeface="Gotham Condensed"/>
              </a:rPr>
              <a:t>3 scans of the tracked QR code</a:t>
            </a:r>
          </a:p>
          <a:p>
            <a:pPr marL="844813" lvl="1" indent="-422406" algn="l">
              <a:lnSpc>
                <a:spcPts val="4695"/>
              </a:lnSpc>
              <a:buFont typeface="Arial"/>
              <a:buChar char="•"/>
            </a:pPr>
            <a:r>
              <a:rPr lang="en-US" sz="3912" spc="39">
                <a:solidFill>
                  <a:srgbClr val="000000"/>
                </a:solidFill>
                <a:latin typeface="Gotham Condensed"/>
                <a:ea typeface="Gotham Condensed"/>
                <a:cs typeface="Gotham Condensed"/>
                <a:sym typeface="Gotham Condensed"/>
              </a:rPr>
              <a:t>29 views of the video home page</a:t>
            </a:r>
          </a:p>
          <a:p>
            <a:pPr marL="1689626" lvl="2" indent="-563209" algn="l">
              <a:lnSpc>
                <a:spcPts val="4695"/>
              </a:lnSpc>
              <a:buFont typeface="Arial"/>
              <a:buChar char="⚬"/>
            </a:pPr>
            <a:r>
              <a:rPr lang="en-US" sz="3912" spc="39">
                <a:solidFill>
                  <a:srgbClr val="000000"/>
                </a:solidFill>
                <a:latin typeface="Gotham Condensed"/>
                <a:ea typeface="Gotham Condensed"/>
                <a:cs typeface="Gotham Condensed"/>
                <a:sym typeface="Gotham Condensed"/>
              </a:rPr>
              <a:t>14 views of Tai Chi</a:t>
            </a:r>
          </a:p>
          <a:p>
            <a:pPr marL="1689626" lvl="2" indent="-563209" algn="l">
              <a:lnSpc>
                <a:spcPts val="4695"/>
              </a:lnSpc>
              <a:buFont typeface="Arial"/>
              <a:buChar char="⚬"/>
            </a:pPr>
            <a:r>
              <a:rPr lang="en-US" sz="3912" spc="39">
                <a:solidFill>
                  <a:srgbClr val="000000"/>
                </a:solidFill>
                <a:latin typeface="Gotham Condensed"/>
                <a:ea typeface="Gotham Condensed"/>
                <a:cs typeface="Gotham Condensed"/>
                <a:sym typeface="Gotham Condensed"/>
              </a:rPr>
              <a:t>7 views of Qi Gong</a:t>
            </a:r>
          </a:p>
          <a:p>
            <a:pPr marL="1689626" lvl="2" indent="-563209" algn="l">
              <a:lnSpc>
                <a:spcPts val="4695"/>
              </a:lnSpc>
              <a:buFont typeface="Arial"/>
              <a:buChar char="⚬"/>
            </a:pPr>
            <a:r>
              <a:rPr lang="en-US" sz="3912" spc="39">
                <a:solidFill>
                  <a:srgbClr val="000000"/>
                </a:solidFill>
                <a:latin typeface="Gotham Condensed"/>
                <a:ea typeface="Gotham Condensed"/>
                <a:cs typeface="Gotham Condensed"/>
                <a:sym typeface="Gotham Condensed"/>
              </a:rPr>
              <a:t>4 views of Body Scan</a:t>
            </a:r>
          </a:p>
          <a:p>
            <a:pPr marL="1689626" lvl="2" indent="-563209" algn="l">
              <a:lnSpc>
                <a:spcPts val="4695"/>
              </a:lnSpc>
              <a:buFont typeface="Arial"/>
              <a:buChar char="⚬"/>
            </a:pPr>
            <a:r>
              <a:rPr lang="en-US" sz="3912" spc="39">
                <a:solidFill>
                  <a:srgbClr val="000000"/>
                </a:solidFill>
                <a:latin typeface="Gotham Condensed"/>
                <a:ea typeface="Gotham Condensed"/>
                <a:cs typeface="Gotham Condensed"/>
                <a:sym typeface="Gotham Condensed"/>
              </a:rPr>
              <a:t>2 views of Guided Visualisation</a:t>
            </a:r>
          </a:p>
          <a:p>
            <a:pPr marL="844813" lvl="1" indent="-422406" algn="l">
              <a:lnSpc>
                <a:spcPts val="4695"/>
              </a:lnSpc>
              <a:buFont typeface="Arial"/>
              <a:buChar char="•"/>
            </a:pPr>
            <a:r>
              <a:rPr lang="en-US" sz="3912" spc="39">
                <a:solidFill>
                  <a:srgbClr val="000000"/>
                </a:solidFill>
                <a:latin typeface="Gotham Condensed"/>
                <a:ea typeface="Gotham Condensed"/>
                <a:cs typeface="Gotham Condensed"/>
                <a:sym typeface="Gotham Condensed"/>
              </a:rPr>
              <a:t>No feedback from online form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6319"/>
        </a:solidFill>
        <a:effectLst/>
      </p:bgPr>
    </p:bg>
    <p:spTree>
      <p:nvGrpSpPr>
        <p:cNvPr id="1" name=""/>
        <p:cNvGrpSpPr/>
        <p:nvPr/>
      </p:nvGrpSpPr>
      <p:grpSpPr>
        <a:xfrm>
          <a:off x="0" y="0"/>
          <a:ext cx="0" cy="0"/>
          <a:chOff x="0" y="0"/>
          <a:chExt cx="0" cy="0"/>
        </a:xfrm>
      </p:grpSpPr>
      <p:sp>
        <p:nvSpPr>
          <p:cNvPr id="2" name="Freeform 2"/>
          <p:cNvSpPr/>
          <p:nvPr/>
        </p:nvSpPr>
        <p:spPr>
          <a:xfrm>
            <a:off x="9743465" y="1962392"/>
            <a:ext cx="9659570" cy="9659570"/>
          </a:xfrm>
          <a:custGeom>
            <a:avLst/>
            <a:gdLst/>
            <a:ahLst/>
            <a:cxnLst/>
            <a:rect l="l" t="t" r="r" b="b"/>
            <a:pathLst>
              <a:path w="9659570" h="9659570">
                <a:moveTo>
                  <a:pt x="0" y="0"/>
                </a:moveTo>
                <a:lnTo>
                  <a:pt x="9659570" y="0"/>
                </a:lnTo>
                <a:lnTo>
                  <a:pt x="9659570" y="9659569"/>
                </a:lnTo>
                <a:lnTo>
                  <a:pt x="0" y="96595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398755" y="1962392"/>
            <a:ext cx="2222506" cy="8794090"/>
          </a:xfrm>
          <a:custGeom>
            <a:avLst/>
            <a:gdLst/>
            <a:ahLst/>
            <a:cxnLst/>
            <a:rect l="l" t="t" r="r" b="b"/>
            <a:pathLst>
              <a:path w="2222506" h="8794090">
                <a:moveTo>
                  <a:pt x="0" y="0"/>
                </a:moveTo>
                <a:lnTo>
                  <a:pt x="2222507" y="0"/>
                </a:lnTo>
                <a:lnTo>
                  <a:pt x="2222507" y="8794089"/>
                </a:lnTo>
                <a:lnTo>
                  <a:pt x="0" y="87940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4" name="Group 4"/>
          <p:cNvGrpSpPr/>
          <p:nvPr/>
        </p:nvGrpSpPr>
        <p:grpSpPr>
          <a:xfrm>
            <a:off x="10369981" y="2667000"/>
            <a:ext cx="8406538" cy="840653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90905" t="-1983" r="-4855" b="-32357"/>
              </a:stretch>
            </a:blipFill>
          </p:spPr>
          <p:txBody>
            <a:bodyPr/>
            <a:lstStyle/>
            <a:p>
              <a:endParaRPr lang="en-GB"/>
            </a:p>
          </p:txBody>
        </p:sp>
      </p:grpSp>
      <p:sp>
        <p:nvSpPr>
          <p:cNvPr id="6" name="Freeform 6"/>
          <p:cNvSpPr/>
          <p:nvPr/>
        </p:nvSpPr>
        <p:spPr>
          <a:xfrm rot="-206361">
            <a:off x="11433332" y="6164099"/>
            <a:ext cx="499466" cy="755336"/>
          </a:xfrm>
          <a:custGeom>
            <a:avLst/>
            <a:gdLst/>
            <a:ahLst/>
            <a:cxnLst/>
            <a:rect l="l" t="t" r="r" b="b"/>
            <a:pathLst>
              <a:path w="499466" h="755336">
                <a:moveTo>
                  <a:pt x="0" y="0"/>
                </a:moveTo>
                <a:lnTo>
                  <a:pt x="499466" y="0"/>
                </a:lnTo>
                <a:lnTo>
                  <a:pt x="499466" y="755336"/>
                </a:lnTo>
                <a:lnTo>
                  <a:pt x="0" y="7553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TextBox 7"/>
          <p:cNvSpPr txBox="1"/>
          <p:nvPr/>
        </p:nvSpPr>
        <p:spPr>
          <a:xfrm>
            <a:off x="2088441" y="755996"/>
            <a:ext cx="9080096" cy="2708066"/>
          </a:xfrm>
          <a:prstGeom prst="rect">
            <a:avLst/>
          </a:prstGeom>
        </p:spPr>
        <p:txBody>
          <a:bodyPr lIns="0" tIns="0" rIns="0" bIns="0" rtlCol="0" anchor="t">
            <a:spAutoFit/>
          </a:bodyPr>
          <a:lstStyle/>
          <a:p>
            <a:pPr algn="l">
              <a:lnSpc>
                <a:spcPts val="10270"/>
              </a:lnSpc>
            </a:pPr>
            <a:r>
              <a:rPr lang="en-US" sz="11286" b="1" spc="225">
                <a:solidFill>
                  <a:srgbClr val="FFFFFF"/>
                </a:solidFill>
                <a:latin typeface="Gotham Condensed Bold"/>
                <a:ea typeface="Gotham Condensed Bold"/>
                <a:cs typeface="Gotham Condensed Bold"/>
                <a:sym typeface="Gotham Condensed Bold"/>
              </a:rPr>
              <a:t>Rollout to Brierley and Grimethorpe</a:t>
            </a:r>
          </a:p>
        </p:txBody>
      </p:sp>
      <p:sp>
        <p:nvSpPr>
          <p:cNvPr id="8" name="TextBox 8"/>
          <p:cNvSpPr txBox="1"/>
          <p:nvPr/>
        </p:nvSpPr>
        <p:spPr>
          <a:xfrm>
            <a:off x="2034092" y="3686240"/>
            <a:ext cx="7332172" cy="5895975"/>
          </a:xfrm>
          <a:prstGeom prst="rect">
            <a:avLst/>
          </a:prstGeom>
        </p:spPr>
        <p:txBody>
          <a:bodyPr lIns="0" tIns="0" rIns="0" bIns="0" rtlCol="0" anchor="t">
            <a:spAutoFit/>
          </a:bodyPr>
          <a:lstStyle/>
          <a:p>
            <a:pPr marL="798831" lvl="1" indent="-399416" algn="l">
              <a:lnSpc>
                <a:spcPts val="4440"/>
              </a:lnSpc>
              <a:buFont typeface="Arial"/>
              <a:buChar char="•"/>
            </a:pPr>
            <a:r>
              <a:rPr lang="en-US" sz="3700" spc="37">
                <a:solidFill>
                  <a:srgbClr val="FFFFFF"/>
                </a:solidFill>
                <a:latin typeface="Gotham Condensed"/>
                <a:ea typeface="Gotham Condensed"/>
                <a:cs typeface="Gotham Condensed"/>
                <a:sym typeface="Gotham Condensed"/>
              </a:rPr>
              <a:t>After we reviewed data from the Athersley rollout, we began outreach to GPs in the Brierley and Grimethorpe area</a:t>
            </a:r>
          </a:p>
          <a:p>
            <a:pPr algn="l">
              <a:lnSpc>
                <a:spcPts val="1080"/>
              </a:lnSpc>
            </a:pPr>
            <a:endParaRPr lang="en-US" sz="3700" spc="37">
              <a:solidFill>
                <a:srgbClr val="FFFFFF"/>
              </a:solidFill>
              <a:latin typeface="Gotham Condensed"/>
              <a:ea typeface="Gotham Condensed"/>
              <a:cs typeface="Gotham Condensed"/>
              <a:sym typeface="Gotham Condensed"/>
            </a:endParaRPr>
          </a:p>
          <a:p>
            <a:pPr marL="798831" lvl="1" indent="-399416" algn="l">
              <a:lnSpc>
                <a:spcPts val="4440"/>
              </a:lnSpc>
              <a:buFont typeface="Arial"/>
              <a:buChar char="•"/>
            </a:pPr>
            <a:r>
              <a:rPr lang="en-US" sz="3700" spc="37">
                <a:solidFill>
                  <a:srgbClr val="FFFFFF"/>
                </a:solidFill>
                <a:latin typeface="Gotham Condensed"/>
                <a:ea typeface="Gotham Condensed"/>
                <a:cs typeface="Gotham Condensed"/>
                <a:sym typeface="Gotham Condensed"/>
              </a:rPr>
              <a:t>We visited four medical centres in the areas to drop off more tracked cards and emailed links to the videos to doctors at local practices</a:t>
            </a:r>
          </a:p>
          <a:p>
            <a:pPr algn="l">
              <a:lnSpc>
                <a:spcPts val="1080"/>
              </a:lnSpc>
            </a:pPr>
            <a:endParaRPr lang="en-US" sz="3700" spc="37">
              <a:solidFill>
                <a:srgbClr val="FFFFFF"/>
              </a:solidFill>
              <a:latin typeface="Gotham Condensed"/>
              <a:ea typeface="Gotham Condensed"/>
              <a:cs typeface="Gotham Condensed"/>
              <a:sym typeface="Gotham Condensed"/>
            </a:endParaRPr>
          </a:p>
          <a:p>
            <a:pPr marL="798831" lvl="1" indent="-399416" algn="l">
              <a:lnSpc>
                <a:spcPts val="4440"/>
              </a:lnSpc>
              <a:buFont typeface="Arial"/>
              <a:buChar char="•"/>
            </a:pPr>
            <a:r>
              <a:rPr lang="en-US" sz="3700" spc="37">
                <a:solidFill>
                  <a:srgbClr val="FFFFFF"/>
                </a:solidFill>
                <a:latin typeface="Gotham Condensed"/>
                <a:ea typeface="Gotham Condensed"/>
                <a:cs typeface="Gotham Condensed"/>
                <a:sym typeface="Gotham Condensed"/>
              </a:rPr>
              <a:t>Following low engagement from Athersley, we once again contacted Karen Gug, Primary Care Deputy Manager, to help promote the videos to local GPs further</a:t>
            </a:r>
          </a:p>
        </p:txBody>
      </p:sp>
      <p:sp>
        <p:nvSpPr>
          <p:cNvPr id="9" name="Freeform 9"/>
          <p:cNvSpPr/>
          <p:nvPr/>
        </p:nvSpPr>
        <p:spPr>
          <a:xfrm rot="638232">
            <a:off x="16848179" y="6492601"/>
            <a:ext cx="499466" cy="755336"/>
          </a:xfrm>
          <a:custGeom>
            <a:avLst/>
            <a:gdLst/>
            <a:ahLst/>
            <a:cxnLst/>
            <a:rect l="l" t="t" r="r" b="b"/>
            <a:pathLst>
              <a:path w="499466" h="755336">
                <a:moveTo>
                  <a:pt x="0" y="0"/>
                </a:moveTo>
                <a:lnTo>
                  <a:pt x="499465" y="0"/>
                </a:lnTo>
                <a:lnTo>
                  <a:pt x="499465" y="755336"/>
                </a:lnTo>
                <a:lnTo>
                  <a:pt x="0" y="7553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0" name="Freeform 10"/>
          <p:cNvSpPr/>
          <p:nvPr/>
        </p:nvSpPr>
        <p:spPr>
          <a:xfrm rot="638232">
            <a:off x="16660200" y="4534182"/>
            <a:ext cx="499466" cy="755336"/>
          </a:xfrm>
          <a:custGeom>
            <a:avLst/>
            <a:gdLst/>
            <a:ahLst/>
            <a:cxnLst/>
            <a:rect l="l" t="t" r="r" b="b"/>
            <a:pathLst>
              <a:path w="499466" h="755336">
                <a:moveTo>
                  <a:pt x="0" y="0"/>
                </a:moveTo>
                <a:lnTo>
                  <a:pt x="499466" y="0"/>
                </a:lnTo>
                <a:lnTo>
                  <a:pt x="499466" y="755335"/>
                </a:lnTo>
                <a:lnTo>
                  <a:pt x="0" y="75533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1" name="TextBox 11"/>
          <p:cNvSpPr txBox="1"/>
          <p:nvPr/>
        </p:nvSpPr>
        <p:spPr>
          <a:xfrm rot="-209364">
            <a:off x="10949151" y="5732424"/>
            <a:ext cx="1416652" cy="374609"/>
          </a:xfrm>
          <a:prstGeom prst="rect">
            <a:avLst/>
          </a:prstGeom>
        </p:spPr>
        <p:txBody>
          <a:bodyPr lIns="0" tIns="0" rIns="0" bIns="0" rtlCol="0" anchor="t">
            <a:spAutoFit/>
          </a:bodyPr>
          <a:lstStyle/>
          <a:p>
            <a:pPr algn="ctr">
              <a:lnSpc>
                <a:spcPts val="2781"/>
              </a:lnSpc>
            </a:pPr>
            <a:r>
              <a:rPr lang="en-US" sz="3056" b="1" spc="91">
                <a:solidFill>
                  <a:srgbClr val="FFFFFF"/>
                </a:solidFill>
                <a:latin typeface="Gotham Condensed Bold"/>
                <a:ea typeface="Gotham Condensed Bold"/>
                <a:cs typeface="Gotham Condensed Bold"/>
                <a:sym typeface="Gotham Condensed Bold"/>
              </a:rPr>
              <a:t>Athersley</a:t>
            </a:r>
          </a:p>
        </p:txBody>
      </p:sp>
      <p:sp>
        <p:nvSpPr>
          <p:cNvPr id="12" name="TextBox 12"/>
          <p:cNvSpPr txBox="1"/>
          <p:nvPr/>
        </p:nvSpPr>
        <p:spPr>
          <a:xfrm rot="648276">
            <a:off x="16381551" y="4152745"/>
            <a:ext cx="1416652" cy="374609"/>
          </a:xfrm>
          <a:prstGeom prst="rect">
            <a:avLst/>
          </a:prstGeom>
        </p:spPr>
        <p:txBody>
          <a:bodyPr lIns="0" tIns="0" rIns="0" bIns="0" rtlCol="0" anchor="t">
            <a:spAutoFit/>
          </a:bodyPr>
          <a:lstStyle/>
          <a:p>
            <a:pPr algn="ctr">
              <a:lnSpc>
                <a:spcPts val="2781"/>
              </a:lnSpc>
            </a:pPr>
            <a:r>
              <a:rPr lang="en-US" sz="3056" b="1" spc="91">
                <a:solidFill>
                  <a:srgbClr val="FFFFFF"/>
                </a:solidFill>
                <a:latin typeface="Gotham Condensed Bold"/>
                <a:ea typeface="Gotham Condensed Bold"/>
                <a:cs typeface="Gotham Condensed Bold"/>
                <a:sym typeface="Gotham Condensed Bold"/>
              </a:rPr>
              <a:t>Brierley</a:t>
            </a:r>
          </a:p>
        </p:txBody>
      </p:sp>
      <p:sp>
        <p:nvSpPr>
          <p:cNvPr id="13" name="TextBox 13"/>
          <p:cNvSpPr txBox="1"/>
          <p:nvPr/>
        </p:nvSpPr>
        <p:spPr>
          <a:xfrm rot="648276">
            <a:off x="16390554" y="6112766"/>
            <a:ext cx="1652998" cy="374609"/>
          </a:xfrm>
          <a:prstGeom prst="rect">
            <a:avLst/>
          </a:prstGeom>
        </p:spPr>
        <p:txBody>
          <a:bodyPr lIns="0" tIns="0" rIns="0" bIns="0" rtlCol="0" anchor="t">
            <a:spAutoFit/>
          </a:bodyPr>
          <a:lstStyle/>
          <a:p>
            <a:pPr algn="ctr">
              <a:lnSpc>
                <a:spcPts val="2781"/>
              </a:lnSpc>
            </a:pPr>
            <a:r>
              <a:rPr lang="en-US" sz="3056" b="1" spc="91">
                <a:solidFill>
                  <a:srgbClr val="FFFFFF"/>
                </a:solidFill>
                <a:latin typeface="Gotham Condensed Bold"/>
                <a:ea typeface="Gotham Condensed Bold"/>
                <a:cs typeface="Gotham Condensed Bold"/>
                <a:sym typeface="Gotham Condensed Bold"/>
              </a:rPr>
              <a:t>Grimethorpe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rot="-959016">
            <a:off x="9820334" y="3228469"/>
            <a:ext cx="12295876" cy="10509296"/>
          </a:xfrm>
          <a:custGeom>
            <a:avLst/>
            <a:gdLst/>
            <a:ahLst/>
            <a:cxnLst/>
            <a:rect l="l" t="t" r="r" b="b"/>
            <a:pathLst>
              <a:path w="12295876" h="10509296">
                <a:moveTo>
                  <a:pt x="0" y="0"/>
                </a:moveTo>
                <a:lnTo>
                  <a:pt x="12295875" y="0"/>
                </a:lnTo>
                <a:lnTo>
                  <a:pt x="12295875" y="10509296"/>
                </a:lnTo>
                <a:lnTo>
                  <a:pt x="0" y="105092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2575364">
            <a:off x="11595917" y="608822"/>
            <a:ext cx="1045416" cy="893518"/>
          </a:xfrm>
          <a:custGeom>
            <a:avLst/>
            <a:gdLst/>
            <a:ahLst/>
            <a:cxnLst/>
            <a:rect l="l" t="t" r="r" b="b"/>
            <a:pathLst>
              <a:path w="1045416" h="893518">
                <a:moveTo>
                  <a:pt x="0" y="0"/>
                </a:moveTo>
                <a:lnTo>
                  <a:pt x="1045416" y="0"/>
                </a:lnTo>
                <a:lnTo>
                  <a:pt x="1045416" y="893518"/>
                </a:lnTo>
                <a:lnTo>
                  <a:pt x="0" y="8935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3053269"/>
            <a:ext cx="12366952" cy="4707933"/>
          </a:xfrm>
          <a:prstGeom prst="rect">
            <a:avLst/>
          </a:prstGeom>
        </p:spPr>
        <p:txBody>
          <a:bodyPr lIns="0" tIns="0" rIns="0" bIns="0" rtlCol="0" anchor="t">
            <a:spAutoFit/>
          </a:bodyPr>
          <a:lstStyle/>
          <a:p>
            <a:pPr marL="844813" lvl="1" indent="-422406" algn="l">
              <a:lnSpc>
                <a:spcPts val="4695"/>
              </a:lnSpc>
              <a:buFont typeface="Arial"/>
              <a:buChar char="•"/>
            </a:pPr>
            <a:r>
              <a:rPr lang="en-US" sz="3912" spc="39">
                <a:solidFill>
                  <a:srgbClr val="000000"/>
                </a:solidFill>
                <a:latin typeface="Gotham Condensed"/>
                <a:ea typeface="Gotham Condensed"/>
                <a:cs typeface="Gotham Condensed"/>
                <a:sym typeface="Gotham Condensed"/>
              </a:rPr>
              <a:t>4 sessions from Brierley links and 1 more session from Athersley repush</a:t>
            </a:r>
          </a:p>
          <a:p>
            <a:pPr marL="844813" lvl="1" indent="-422406" algn="l">
              <a:lnSpc>
                <a:spcPts val="4695"/>
              </a:lnSpc>
              <a:buFont typeface="Arial"/>
              <a:buChar char="•"/>
            </a:pPr>
            <a:r>
              <a:rPr lang="en-US" sz="3912" spc="39">
                <a:solidFill>
                  <a:srgbClr val="000000"/>
                </a:solidFill>
                <a:latin typeface="Gotham Condensed"/>
                <a:ea typeface="Gotham Condensed"/>
                <a:cs typeface="Gotham Condensed"/>
                <a:sym typeface="Gotham Condensed"/>
              </a:rPr>
              <a:t>56 total views of the video home page since Athersley launch</a:t>
            </a:r>
          </a:p>
          <a:p>
            <a:pPr marL="1689626" lvl="2" indent="-563209" algn="l">
              <a:lnSpc>
                <a:spcPts val="4695"/>
              </a:lnSpc>
              <a:buFont typeface="Arial"/>
              <a:buChar char="⚬"/>
            </a:pPr>
            <a:r>
              <a:rPr lang="en-US" sz="3912" spc="39">
                <a:solidFill>
                  <a:srgbClr val="000000"/>
                </a:solidFill>
                <a:latin typeface="Gotham Condensed"/>
                <a:ea typeface="Gotham Condensed"/>
                <a:cs typeface="Gotham Condensed"/>
                <a:sym typeface="Gotham Condensed"/>
              </a:rPr>
              <a:t>16 views of Tai Chi</a:t>
            </a:r>
          </a:p>
          <a:p>
            <a:pPr marL="1689626" lvl="2" indent="-563209" algn="l">
              <a:lnSpc>
                <a:spcPts val="4695"/>
              </a:lnSpc>
              <a:buFont typeface="Arial"/>
              <a:buChar char="⚬"/>
            </a:pPr>
            <a:r>
              <a:rPr lang="en-US" sz="3912" spc="39">
                <a:solidFill>
                  <a:srgbClr val="000000"/>
                </a:solidFill>
                <a:latin typeface="Gotham Condensed"/>
                <a:ea typeface="Gotham Condensed"/>
                <a:cs typeface="Gotham Condensed"/>
                <a:sym typeface="Gotham Condensed"/>
              </a:rPr>
              <a:t>10 views of Qi Gong</a:t>
            </a:r>
          </a:p>
          <a:p>
            <a:pPr marL="1689626" lvl="2" indent="-563209" algn="l">
              <a:lnSpc>
                <a:spcPts val="4695"/>
              </a:lnSpc>
              <a:buFont typeface="Arial"/>
              <a:buChar char="⚬"/>
            </a:pPr>
            <a:r>
              <a:rPr lang="en-US" sz="3912" spc="39">
                <a:solidFill>
                  <a:srgbClr val="000000"/>
                </a:solidFill>
                <a:latin typeface="Gotham Condensed"/>
                <a:ea typeface="Gotham Condensed"/>
                <a:cs typeface="Gotham Condensed"/>
                <a:sym typeface="Gotham Condensed"/>
              </a:rPr>
              <a:t>10 views of Body Scan</a:t>
            </a:r>
          </a:p>
          <a:p>
            <a:pPr marL="1689626" lvl="2" indent="-563209" algn="l">
              <a:lnSpc>
                <a:spcPts val="4695"/>
              </a:lnSpc>
              <a:buFont typeface="Arial"/>
              <a:buChar char="⚬"/>
            </a:pPr>
            <a:r>
              <a:rPr lang="en-US" sz="3912" spc="39">
                <a:solidFill>
                  <a:srgbClr val="000000"/>
                </a:solidFill>
                <a:latin typeface="Gotham Condensed"/>
                <a:ea typeface="Gotham Condensed"/>
                <a:cs typeface="Gotham Condensed"/>
                <a:sym typeface="Gotham Condensed"/>
              </a:rPr>
              <a:t>3 views of Guided Visualisation</a:t>
            </a:r>
          </a:p>
          <a:p>
            <a:pPr marL="844813" lvl="1" indent="-422406" algn="l">
              <a:lnSpc>
                <a:spcPts val="4695"/>
              </a:lnSpc>
              <a:buFont typeface="Arial"/>
              <a:buChar char="•"/>
            </a:pPr>
            <a:r>
              <a:rPr lang="en-US" sz="3912" spc="39">
                <a:solidFill>
                  <a:srgbClr val="000000"/>
                </a:solidFill>
                <a:latin typeface="Gotham Condensed"/>
                <a:ea typeface="Gotham Condensed"/>
                <a:cs typeface="Gotham Condensed"/>
                <a:sym typeface="Gotham Condensed"/>
              </a:rPr>
              <a:t>No scans of the tracked QR code cards</a:t>
            </a:r>
          </a:p>
          <a:p>
            <a:pPr marL="844813" lvl="1" indent="-422406" algn="l">
              <a:lnSpc>
                <a:spcPts val="4695"/>
              </a:lnSpc>
              <a:buFont typeface="Arial"/>
              <a:buChar char="•"/>
            </a:pPr>
            <a:r>
              <a:rPr lang="en-US" sz="3912" spc="39">
                <a:solidFill>
                  <a:srgbClr val="000000"/>
                </a:solidFill>
                <a:latin typeface="Gotham Condensed"/>
                <a:ea typeface="Gotham Condensed"/>
                <a:cs typeface="Gotham Condensed"/>
                <a:sym typeface="Gotham Condensed"/>
              </a:rPr>
              <a:t>No feedback from online form</a:t>
            </a:r>
          </a:p>
        </p:txBody>
      </p:sp>
      <p:grpSp>
        <p:nvGrpSpPr>
          <p:cNvPr id="5" name="Group 5"/>
          <p:cNvGrpSpPr>
            <a:grpSpLocks noChangeAspect="1"/>
          </p:cNvGrpSpPr>
          <p:nvPr/>
        </p:nvGrpSpPr>
        <p:grpSpPr>
          <a:xfrm>
            <a:off x="8084548" y="4680874"/>
            <a:ext cx="8712621" cy="4997454"/>
            <a:chOff x="0" y="0"/>
            <a:chExt cx="7981950" cy="4578350"/>
          </a:xfrm>
        </p:grpSpPr>
        <p:sp>
          <p:nvSpPr>
            <p:cNvPr id="6" name="Freeform 6"/>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GB"/>
            </a:p>
          </p:txBody>
        </p:sp>
        <p:sp>
          <p:nvSpPr>
            <p:cNvPr id="7" name="Freeform 7"/>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txBody>
            <a:bodyPr/>
            <a:lstStyle/>
            <a:p>
              <a:endParaRPr lang="en-GB"/>
            </a:p>
          </p:txBody>
        </p:sp>
        <p:sp>
          <p:nvSpPr>
            <p:cNvPr id="8" name="Freeform 8"/>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txBody>
            <a:bodyPr/>
            <a:lstStyle/>
            <a:p>
              <a:endParaRPr lang="en-GB"/>
            </a:p>
          </p:txBody>
        </p:sp>
        <p:sp>
          <p:nvSpPr>
            <p:cNvPr id="9" name="Freeform 9"/>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txBody>
            <a:bodyPr/>
            <a:lstStyle/>
            <a:p>
              <a:endParaRPr lang="en-GB"/>
            </a:p>
          </p:txBody>
        </p:sp>
        <p:sp>
          <p:nvSpPr>
            <p:cNvPr id="10" name="Freeform 10"/>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5"/>
              <a:stretch>
                <a:fillRect r="-11260"/>
              </a:stretch>
            </a:blipFill>
          </p:spPr>
          <p:txBody>
            <a:bodyPr/>
            <a:lstStyle/>
            <a:p>
              <a:endParaRPr lang="en-GB"/>
            </a:p>
          </p:txBody>
        </p:sp>
      </p:grpSp>
      <p:sp>
        <p:nvSpPr>
          <p:cNvPr id="11" name="TextBox 11"/>
          <p:cNvSpPr txBox="1"/>
          <p:nvPr/>
        </p:nvSpPr>
        <p:spPr>
          <a:xfrm>
            <a:off x="1057275" y="1320182"/>
            <a:ext cx="10889132" cy="1337293"/>
          </a:xfrm>
          <a:prstGeom prst="rect">
            <a:avLst/>
          </a:prstGeom>
        </p:spPr>
        <p:txBody>
          <a:bodyPr lIns="0" tIns="0" rIns="0" bIns="0" rtlCol="0" anchor="t">
            <a:spAutoFit/>
          </a:bodyPr>
          <a:lstStyle/>
          <a:p>
            <a:pPr algn="l">
              <a:lnSpc>
                <a:spcPts val="9768"/>
              </a:lnSpc>
            </a:pPr>
            <a:r>
              <a:rPr lang="en-US" sz="10734" b="1" spc="214">
                <a:solidFill>
                  <a:srgbClr val="000000"/>
                </a:solidFill>
                <a:latin typeface="Gotham Condensed Bold"/>
                <a:ea typeface="Gotham Condensed Bold"/>
                <a:cs typeface="Gotham Condensed Bold"/>
                <a:sym typeface="Gotham Condensed Bold"/>
              </a:rPr>
              <a:t>Data from further rollout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851</Words>
  <Application>Microsoft Office PowerPoint</Application>
  <PresentationFormat>Custom</PresentationFormat>
  <Paragraphs>112</Paragraphs>
  <Slides>10</Slides>
  <Notes>10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Gotham Condensed Bold</vt:lpstr>
      <vt:lpstr>Arial</vt:lpstr>
      <vt:lpstr>Montserrat</vt:lpstr>
      <vt:lpstr>Gotham Condensed</vt:lpstr>
      <vt:lpstr>Calibri</vt:lpstr>
      <vt:lpstr>Gotham Condensed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Alliance Presentation</dc:title>
  <dc:creator>Emma Smith</dc:creator>
  <cp:lastModifiedBy>SMITH, Emma (BHF LUNDWOOD SURGERY)</cp:lastModifiedBy>
  <cp:revision>4</cp:revision>
  <cp:lastPrinted>2025-11-28T11:20:49Z</cp:lastPrinted>
  <dcterms:created xsi:type="dcterms:W3CDTF">2006-08-16T00:00:00Z</dcterms:created>
  <dcterms:modified xsi:type="dcterms:W3CDTF">2026-01-08T10:53:00Z</dcterms:modified>
  <dc:identifier>DAG37JThAx0</dc:identifier>
</cp:coreProperties>
</file>