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0" r:id="rId2"/>
  </p:sldMasterIdLst>
  <p:notesMasterIdLst>
    <p:notesMasterId r:id="rId18"/>
  </p:notesMasterIdLst>
  <p:sldIdLst>
    <p:sldId id="283" r:id="rId3"/>
    <p:sldId id="301" r:id="rId4"/>
    <p:sldId id="284" r:id="rId5"/>
    <p:sldId id="304" r:id="rId6"/>
    <p:sldId id="305" r:id="rId7"/>
    <p:sldId id="302" r:id="rId8"/>
    <p:sldId id="303" r:id="rId9"/>
    <p:sldId id="310" r:id="rId10"/>
    <p:sldId id="309" r:id="rId11"/>
    <p:sldId id="312" r:id="rId12"/>
    <p:sldId id="306" r:id="rId13"/>
    <p:sldId id="311" r:id="rId14"/>
    <p:sldId id="308" r:id="rId15"/>
    <p:sldId id="307"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94"/>
  </p:normalViewPr>
  <p:slideViewPr>
    <p:cSldViewPr snapToGrid="0">
      <p:cViewPr varScale="1">
        <p:scale>
          <a:sx n="59" d="100"/>
          <a:sy n="59"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F9B31-768B-D247-8B06-9BA02C39AFEB}"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D6A1A-21D0-674B-AFEA-4B7A0B991E6D}" type="slidenum">
              <a:rPr lang="en-US" smtClean="0"/>
              <a:t>‹#›</a:t>
            </a:fld>
            <a:endParaRPr lang="en-US"/>
          </a:p>
        </p:txBody>
      </p:sp>
    </p:spTree>
    <p:extLst>
      <p:ext uri="{BB962C8B-B14F-4D97-AF65-F5344CB8AC3E}">
        <p14:creationId xmlns:p14="http://schemas.microsoft.com/office/powerpoint/2010/main" val="413929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last meeting we briefly talked through this plan and asked for feedback on ways Cp would like to locally be involved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C562A-AA35-4D6C-AB94-07F0D1039C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234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slide" Target="../slides/slide5.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 Target="../slides/slide3.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 Target="../slides/slide3.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 Target="../slides/slide3.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 Target="../slides/slide3.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 Target="../slides/slide3.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361361800"/>
              </p:ext>
            </p:ext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8"/>
          <p:cNvSpPr>
            <a:spLocks noGrp="1"/>
          </p:cNvSpPr>
          <p:nvPr>
            <p:ph type="title" hasCustomPrompt="1"/>
          </p:nvPr>
        </p:nvSpPr>
        <p:spPr>
          <a:xfrm>
            <a:off x="604201" y="1994917"/>
            <a:ext cx="6580716" cy="430887"/>
          </a:xfrm>
          <a:prstGeom prst="rect">
            <a:avLst/>
          </a:prstGeom>
        </p:spPr>
        <p:txBody>
          <a:bodyPr anchor="t" anchorCtr="0"/>
          <a:lstStyle>
            <a:lvl1pPr algn="l">
              <a:defRPr sz="2800" b="1">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lumMod val="65000"/>
                    <a:lumOff val="35000"/>
                  </a:srgbClr>
                </a:solidFill>
                <a:effectLst/>
                <a:uLnTx/>
                <a:uFillTx/>
              </a:rPr>
              <a:t>Title</a:t>
            </a:r>
            <a:endParaRPr kumimoji="0" lang="en-GB" sz="2800" b="1" i="0" u="none" strike="noStrike" kern="0" cap="none" spc="0" normalizeH="0" baseline="0" noProof="0" dirty="0">
              <a:ln>
                <a:noFill/>
              </a:ln>
              <a:solidFill>
                <a:srgbClr val="000000">
                  <a:lumMod val="65000"/>
                  <a:lumOff val="35000"/>
                </a:srgbClr>
              </a:solidFill>
              <a:effectLst/>
              <a:uLnTx/>
              <a:uFillTx/>
            </a:endParaRPr>
          </a:p>
        </p:txBody>
      </p:sp>
      <p:sp>
        <p:nvSpPr>
          <p:cNvPr id="17" name="Text Placeholder 10"/>
          <p:cNvSpPr>
            <a:spLocks noGrp="1"/>
          </p:cNvSpPr>
          <p:nvPr>
            <p:ph type="body" sz="quarter" idx="11" hasCustomPrompt="1"/>
          </p:nvPr>
        </p:nvSpPr>
        <p:spPr>
          <a:xfrm>
            <a:off x="604201" y="3552821"/>
            <a:ext cx="6619631" cy="631825"/>
          </a:xfrm>
          <a:prstGeom prst="rect">
            <a:avLst/>
          </a:prstGeom>
        </p:spPr>
        <p:txBody>
          <a:bodyPr/>
          <a:lstStyle>
            <a:lvl1pPr>
              <a:defRPr sz="2800" b="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lumMod val="65000"/>
                    <a:lumOff val="35000"/>
                  </a:srgbClr>
                </a:solidFill>
                <a:effectLst/>
                <a:uLnTx/>
                <a:uFillTx/>
              </a:rPr>
              <a:t>Subtitle</a:t>
            </a:r>
          </a:p>
        </p:txBody>
      </p:sp>
      <p:sp>
        <p:nvSpPr>
          <p:cNvPr id="18" name="Text Placeholder 15"/>
          <p:cNvSpPr>
            <a:spLocks noGrp="1"/>
          </p:cNvSpPr>
          <p:nvPr>
            <p:ph type="body" sz="quarter" idx="12" hasCustomPrompt="1"/>
          </p:nvPr>
        </p:nvSpPr>
        <p:spPr>
          <a:xfrm>
            <a:off x="604201" y="4292596"/>
            <a:ext cx="6619631" cy="481013"/>
          </a:xfrm>
          <a:prstGeom prst="rect">
            <a:avLst/>
          </a:prstGeom>
        </p:spPr>
        <p:txBody>
          <a:bodyPr/>
          <a:lstStyle>
            <a:lvl1pPr>
              <a:defRPr sz="2000" b="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lumMod val="65000"/>
                    <a:lumOff val="35000"/>
                  </a:srgbClr>
                </a:solidFill>
                <a:effectLst/>
                <a:uLnTx/>
                <a:uFillTx/>
              </a:rPr>
              <a:t>Date</a:t>
            </a:r>
          </a:p>
        </p:txBody>
      </p:sp>
    </p:spTree>
    <p:extLst>
      <p:ext uri="{BB962C8B-B14F-4D97-AF65-F5344CB8AC3E}">
        <p14:creationId xmlns:p14="http://schemas.microsoft.com/office/powerpoint/2010/main" val="3905521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55872993"/>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 name="Date Placeholder 4"/>
          <p:cNvSpPr>
            <a:spLocks noGrp="1"/>
          </p:cNvSpPr>
          <p:nvPr>
            <p:ph type="dt" sz="half" idx="12"/>
          </p:nvPr>
        </p:nvSpPr>
        <p:spPr>
          <a:xfrm>
            <a:off x="9738831" y="6405036"/>
            <a:ext cx="1271631" cy="153888"/>
          </a:xfrm>
          <a:prstGeom prst="rect">
            <a:avLst/>
          </a:prstGeom>
        </p:spPr>
        <p:txBody>
          <a:bodyPr/>
          <a:lstStyle>
            <a:lvl1pPr>
              <a:defRPr>
                <a:solidFill>
                  <a:schemeClr val="bg1">
                    <a:lumMod val="50000"/>
                  </a:schemeClr>
                </a:solidFill>
                <a:latin typeface="Arial" panose="020B0604020202020204" pitchFamily="34" charset="0"/>
                <a:cs typeface="Arial" panose="020B0604020202020204" pitchFamily="34" charset="0"/>
                <a:sym typeface="Trebuchet MS" panose="020B0603020202020204" pitchFamily="34" charset="0"/>
              </a:defRPr>
            </a:lvl1pPr>
          </a:lstStyle>
          <a:p>
            <a:fld id="{B90FCCE0-2DEE-40F8-A056-86472EEFF24B}" type="datetimeFigureOut">
              <a:rPr lang="en-GB" smtClean="0"/>
              <a:t>02/10/2024</a:t>
            </a:fld>
            <a:endParaRPr lang="en-GB" dirty="0"/>
          </a:p>
        </p:txBody>
      </p:sp>
      <p:sp>
        <p:nvSpPr>
          <p:cNvPr id="7"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6"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925493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005EB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65344962"/>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2" name="Date Placeholder 1"/>
          <p:cNvSpPr>
            <a:spLocks noGrp="1"/>
          </p:cNvSpPr>
          <p:nvPr>
            <p:ph type="dt" sz="half" idx="12"/>
          </p:nvPr>
        </p:nvSpPr>
        <p:spPr>
          <a:xfrm>
            <a:off x="9738831" y="6405036"/>
            <a:ext cx="1271631" cy="153888"/>
          </a:xfrm>
          <a:prstGeom prst="rect">
            <a:avLst/>
          </a:prstGeo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919162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82804568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688538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30927973"/>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7" name="Date Placeholder 1"/>
          <p:cNvSpPr>
            <a:spLocks noGrp="1"/>
          </p:cNvSpPr>
          <p:nvPr>
            <p:ph type="dt" sz="half" idx="10"/>
          </p:nvPr>
        </p:nvSpPr>
        <p:spPr>
          <a:xfrm>
            <a:off x="9738829" y="6405036"/>
            <a:ext cx="1271632"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56"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69"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grpSp>
        <p:nvGrpSpPr>
          <p:cNvPr id="52" name="A4Grid"/>
          <p:cNvGrpSpPr/>
          <p:nvPr/>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dirty="0">
                <a:ln>
                  <a:noFill/>
                </a:ln>
                <a:effectLst/>
                <a:uLnTx/>
                <a:uFillTx/>
                <a:latin typeface="Trebuchet MS" panose="020B0603020202020204" pitchFamily="34" charset="0"/>
                <a:cs typeface="Calibri" panose="020F0502020204030204" pitchFamily="34" charset="0"/>
                <a:sym typeface="Trebuchet MS" panose="020B0603020202020204" pitchFamily="34" charset="0"/>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4" name="Footnote example"/>
            <p:cNvSpPr txBox="1">
              <a:spLocks noChangeAspect="1"/>
            </p:cNvSpPr>
            <p:nvPr userDrawn="1"/>
          </p:nvSpPr>
          <p:spPr>
            <a:xfrm>
              <a:off x="629398" y="6099033"/>
              <a:ext cx="7283401" cy="461665"/>
            </a:xfrm>
            <a:prstGeom prst="rect">
              <a:avLst/>
            </a:prstGeom>
            <a:noFill/>
          </p:spPr>
          <p:txBody>
            <a:bodyPr wrap="square" lIns="0" tIns="0" rIns="0" bIns="0" rtlCol="0" anchor="b">
              <a:spAutoFit/>
            </a:bodyPr>
            <a:lstStyle/>
            <a:p>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1. </a:t>
              </a:r>
              <a:r>
                <a:rPr lang="en-GB" sz="1000" dirty="0" err="1">
                  <a:solidFill>
                    <a:srgbClr val="A6A6A6"/>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  2. </a:t>
              </a:r>
              <a:r>
                <a:rPr lang="en-GB" sz="1000" dirty="0" err="1">
                  <a:solidFill>
                    <a:srgbClr val="A6A6A6"/>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  3. </a:t>
              </a:r>
              <a:r>
                <a:rPr lang="en-GB" sz="1000" dirty="0" err="1">
                  <a:solidFill>
                    <a:srgbClr val="A6A6A6"/>
                  </a:solidFill>
                  <a:latin typeface="Trebuchet MS" panose="020B0603020202020204" pitchFamily="34" charset="0"/>
                  <a:cs typeface="Calibri" panose="020F0502020204030204" pitchFamily="34" charset="0"/>
                  <a:sym typeface="Trebuchet MS" panose="020B0603020202020204" pitchFamily="34" charset="0"/>
                </a:rPr>
                <a:t>xxxx</a:t>
              </a:r>
              <a:endPar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endParaRPr>
            </a:p>
            <a:p>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Note: List footnotes in numerical order. Footnote numbers are not bracketed. Use 10pt font. Do not put a period at the end of the note or the source</a:t>
              </a:r>
            </a:p>
            <a:p>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srgbClr val="A6A6A6"/>
                </a:solidFill>
                <a:effectLst/>
                <a:uLnTx/>
                <a:uFillTx/>
                <a:latin typeface="Trebuchet MS" panose="020B0603020202020204" pitchFamily="34" charset="0"/>
                <a:ea typeface="+mn-ea"/>
                <a:cs typeface="Calibri" panose="020F0502020204030204" pitchFamily="34" charset="0"/>
                <a:sym typeface="Trebuchet MS" panose="020B0603020202020204" pitchFamily="34" charset="0"/>
              </a:endParaRPr>
            </a:p>
          </p:txBody>
        </p:sp>
      </p:grpSp>
    </p:spTree>
    <p:extLst>
      <p:ext uri="{BB962C8B-B14F-4D97-AF65-F5344CB8AC3E}">
        <p14:creationId xmlns:p14="http://schemas.microsoft.com/office/powerpoint/2010/main" val="1816459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212667525"/>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a:p>
        </p:txBody>
      </p:sp>
      <p:sp>
        <p:nvSpPr>
          <p:cNvPr id="7"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775384" y="622801"/>
            <a:ext cx="10642708" cy="332399"/>
          </a:xfrm>
        </p:spPr>
        <p:txBody>
          <a:bodyPr/>
          <a:lstStyle>
            <a:lvl1pPr>
              <a:defRPr>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385022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88478875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3" name="Action Button: Custom 12">
            <a:hlinkClick r:id="rId6"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 action="ppaction://noaction"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1" name="Action Button: Custom 18">
            <a:hlinkClick r:id="" action="ppaction://noaction"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20" name="Action Button: Custom 18">
            <a:hlinkClick r:id="" action="ppaction://noaction"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 action="ppaction://noaction"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4" name="Rectangle 23"/>
          <p:cNvSpPr/>
          <p:nvPr/>
        </p:nvSpPr>
        <p:spPr>
          <a:xfrm>
            <a:off x="2264556" y="423746"/>
            <a:ext cx="9927445" cy="210808"/>
          </a:xfrm>
          <a:prstGeom prst="rect">
            <a:avLst/>
          </a:pr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nvGrpSpPr>
          <p:cNvPr id="23" name="Group 22"/>
          <p:cNvGrpSpPr/>
          <p:nvPr/>
        </p:nvGrpSpPr>
        <p:grpSpPr>
          <a:xfrm>
            <a:off x="269828" y="313918"/>
            <a:ext cx="464750" cy="374712"/>
            <a:chOff x="363619" y="313918"/>
            <a:chExt cx="377609" cy="374712"/>
          </a:xfrm>
        </p:grpSpPr>
        <p:sp>
          <p:nvSpPr>
            <p:cNvPr id="26" name="Oval 25"/>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7" name="Action Button: Custom 26">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28" name="Group 27"/>
          <p:cNvGrpSpPr/>
          <p:nvPr/>
        </p:nvGrpSpPr>
        <p:grpSpPr>
          <a:xfrm>
            <a:off x="1452509" y="313918"/>
            <a:ext cx="464750" cy="374712"/>
            <a:chOff x="987651" y="313918"/>
            <a:chExt cx="377609" cy="374712"/>
          </a:xfrm>
        </p:grpSpPr>
        <p:sp>
          <p:nvSpPr>
            <p:cNvPr id="29" name="Oval 28"/>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0" name="Action Button: Custom 29">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31" name="Group 30"/>
          <p:cNvGrpSpPr/>
          <p:nvPr/>
        </p:nvGrpSpPr>
        <p:grpSpPr>
          <a:xfrm>
            <a:off x="861168" y="313918"/>
            <a:ext cx="464750" cy="374712"/>
            <a:chOff x="668924" y="925966"/>
            <a:chExt cx="377609" cy="374712"/>
          </a:xfrm>
        </p:grpSpPr>
        <p:sp>
          <p:nvSpPr>
            <p:cNvPr id="32" name="Action Button: Return 31">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3" name="Oval 32"/>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
        <p:nvSpPr>
          <p:cNvPr id="34" name="Rectangle 33"/>
          <p:cNvSpPr/>
          <p:nvPr/>
        </p:nvSpPr>
        <p:spPr>
          <a:xfrm>
            <a:off x="238502" y="1141276"/>
            <a:ext cx="1405287" cy="23417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400" u="none" dirty="0">
                <a:solidFill>
                  <a:srgbClr val="7F7F7F"/>
                </a:solidFill>
              </a:rPr>
              <a:t>Overview:</a:t>
            </a:r>
          </a:p>
        </p:txBody>
      </p:sp>
      <p:cxnSp>
        <p:nvCxnSpPr>
          <p:cNvPr id="35" name="Straight Connector 34"/>
          <p:cNvCxnSpPr/>
          <p:nvPr/>
        </p:nvCxnSpPr>
        <p:spPr>
          <a:xfrm>
            <a:off x="279675" y="1403327"/>
            <a:ext cx="1315810" cy="0"/>
          </a:xfrm>
          <a:prstGeom prst="line">
            <a:avLst/>
          </a:prstGeom>
          <a:ln w="9525" cap="rnd">
            <a:solidFill>
              <a:schemeClr val="accent5"/>
            </a:solidFill>
            <a:prstDash val="solid"/>
            <a:round/>
          </a:ln>
        </p:spPr>
        <p:style>
          <a:lnRef idx="1">
            <a:schemeClr val="accent1"/>
          </a:lnRef>
          <a:fillRef idx="0">
            <a:schemeClr val="accent1"/>
          </a:fillRef>
          <a:effectRef idx="0">
            <a:schemeClr val="accent1"/>
          </a:effectRef>
          <a:fontRef idx="minor">
            <a:schemeClr val="tx1"/>
          </a:fontRef>
        </p:style>
      </p:cxnSp>
      <p:sp>
        <p:nvSpPr>
          <p:cNvPr id="36" name="Rectangle 35">
            <a:hlinkClick r:id="rId7" action="ppaction://hlinksldjump"/>
          </p:cNvPr>
          <p:cNvSpPr/>
          <p:nvPr/>
        </p:nvSpPr>
        <p:spPr>
          <a:xfrm>
            <a:off x="279676" y="1590763"/>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Introduction</a:t>
            </a:r>
          </a:p>
        </p:txBody>
      </p:sp>
    </p:spTree>
    <p:extLst>
      <p:ext uri="{BB962C8B-B14F-4D97-AF65-F5344CB8AC3E}">
        <p14:creationId xmlns:p14="http://schemas.microsoft.com/office/powerpoint/2010/main" val="93738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78255831"/>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nvGrpSpPr>
          <p:cNvPr id="8" name="Group 7"/>
          <p:cNvGrpSpPr/>
          <p:nvPr/>
        </p:nvGrpSpPr>
        <p:grpSpPr>
          <a:xfrm>
            <a:off x="269828" y="313918"/>
            <a:ext cx="464750" cy="374712"/>
            <a:chOff x="363619" y="313918"/>
            <a:chExt cx="377609" cy="374712"/>
          </a:xfrm>
        </p:grpSpPr>
        <p:sp>
          <p:nvSpPr>
            <p:cNvPr id="14" name="Oval 13"/>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6" name="Action Button: Custom 15">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12" name="Group 11"/>
          <p:cNvGrpSpPr/>
          <p:nvPr/>
        </p:nvGrpSpPr>
        <p:grpSpPr>
          <a:xfrm>
            <a:off x="1452509" y="313918"/>
            <a:ext cx="464750" cy="374712"/>
            <a:chOff x="987651" y="313918"/>
            <a:chExt cx="377609" cy="374712"/>
          </a:xfrm>
        </p:grpSpPr>
        <p:sp>
          <p:nvSpPr>
            <p:cNvPr id="15" name="Oval 14"/>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7" name="Action Button: Custom 16">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 action="ppaction://noaction"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1" name="Action Button: Custom 18">
            <a:hlinkClick r:id="" action="ppaction://noaction"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20" name="Action Button: Custom 18">
            <a:hlinkClick r:id="" action="ppaction://noaction"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 action="ppaction://noaction"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5" name="Action Button: Custom 24">
            <a:hlinkClick r:id="rId6"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grpSp>
        <p:nvGrpSpPr>
          <p:cNvPr id="5" name="Group 4"/>
          <p:cNvGrpSpPr/>
          <p:nvPr/>
        </p:nvGrpSpPr>
        <p:grpSpPr>
          <a:xfrm>
            <a:off x="861168" y="313918"/>
            <a:ext cx="464750" cy="374712"/>
            <a:chOff x="668924" y="925966"/>
            <a:chExt cx="377609" cy="374712"/>
          </a:xfrm>
        </p:grpSpPr>
        <p:sp>
          <p:nvSpPr>
            <p:cNvPr id="3" name="Action Button: Return 2">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4" name="Oval 23"/>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Tree>
    <p:extLst>
      <p:ext uri="{BB962C8B-B14F-4D97-AF65-F5344CB8AC3E}">
        <p14:creationId xmlns:p14="http://schemas.microsoft.com/office/powerpoint/2010/main" val="3152612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09417361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 action="ppaction://noaction"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1" name="Action Button: Custom 18">
            <a:hlinkClick r:id="" action="ppaction://noaction"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19" name="Action Button: Custom 18">
            <a:hlinkClick r:id="" action="ppaction://noaction"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4" name="Rectangle 23"/>
          <p:cNvSpPr/>
          <p:nvPr/>
        </p:nvSpPr>
        <p:spPr>
          <a:xfrm>
            <a:off x="2264556" y="423746"/>
            <a:ext cx="9927445" cy="210808"/>
          </a:xfrm>
          <a:prstGeom prst="rect">
            <a:avLst/>
          </a:prstGeom>
          <a:solidFill>
            <a:srgbClr val="00A9CE"/>
          </a:solidFill>
          <a:ln w="9525" cap="rnd" cmpd="sng" algn="ctr">
            <a:solidFill>
              <a:srgbClr val="00A9C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0" name="Action Button: Custom 18">
            <a:hlinkClick r:id="" action="ppaction://noaction"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3" name="Rectangle 2"/>
          <p:cNvSpPr/>
          <p:nvPr/>
        </p:nvSpPr>
        <p:spPr>
          <a:xfrm>
            <a:off x="238502" y="1141276"/>
            <a:ext cx="1405287" cy="23417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400" u="none" dirty="0">
                <a:solidFill>
                  <a:srgbClr val="7F7F7F"/>
                </a:solidFill>
              </a:rPr>
              <a:t>Overview:</a:t>
            </a:r>
          </a:p>
        </p:txBody>
      </p:sp>
      <p:cxnSp>
        <p:nvCxnSpPr>
          <p:cNvPr id="8" name="Straight Connector 7"/>
          <p:cNvCxnSpPr/>
          <p:nvPr/>
        </p:nvCxnSpPr>
        <p:spPr>
          <a:xfrm>
            <a:off x="279675" y="1403327"/>
            <a:ext cx="1315810" cy="0"/>
          </a:xfrm>
          <a:prstGeom prst="line">
            <a:avLst/>
          </a:prstGeom>
          <a:ln w="9525" cap="rnd">
            <a:solidFill>
              <a:schemeClr val="accent5"/>
            </a:solidFill>
            <a:prstDash val="solid"/>
            <a:round/>
          </a:ln>
        </p:spPr>
        <p:style>
          <a:lnRef idx="1">
            <a:schemeClr val="accent1"/>
          </a:lnRef>
          <a:fillRef idx="0">
            <a:schemeClr val="accent1"/>
          </a:fillRef>
          <a:effectRef idx="0">
            <a:schemeClr val="accent1"/>
          </a:effectRef>
          <a:fontRef idx="minor">
            <a:schemeClr val="tx1"/>
          </a:fontRef>
        </p:style>
      </p:cxnSp>
      <p:sp>
        <p:nvSpPr>
          <p:cNvPr id="30" name="Rectangle 29">
            <a:hlinkClick r:id="" action="ppaction://noaction"/>
          </p:cNvPr>
          <p:cNvSpPr/>
          <p:nvPr/>
        </p:nvSpPr>
        <p:spPr>
          <a:xfrm>
            <a:off x="279676" y="1590763"/>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Infrastructure</a:t>
            </a:r>
          </a:p>
        </p:txBody>
      </p:sp>
      <p:sp>
        <p:nvSpPr>
          <p:cNvPr id="31" name="Rectangle 30">
            <a:hlinkClick r:id="" action="ppaction://noaction"/>
          </p:cNvPr>
          <p:cNvSpPr/>
          <p:nvPr/>
        </p:nvSpPr>
        <p:spPr>
          <a:xfrm>
            <a:off x="279676" y="2121229"/>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Leadership</a:t>
            </a:r>
          </a:p>
        </p:txBody>
      </p:sp>
      <p:sp>
        <p:nvSpPr>
          <p:cNvPr id="32" name="Rectangle 31">
            <a:hlinkClick r:id="" action="ppaction://noaction"/>
          </p:cNvPr>
          <p:cNvSpPr/>
          <p:nvPr/>
        </p:nvSpPr>
        <p:spPr>
          <a:xfrm>
            <a:off x="279676" y="2651693"/>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Population Definitions</a:t>
            </a:r>
          </a:p>
        </p:txBody>
      </p:sp>
      <p:sp>
        <p:nvSpPr>
          <p:cNvPr id="33" name="Rectangle 32">
            <a:hlinkClick r:id="" action="ppaction://noaction"/>
          </p:cNvPr>
          <p:cNvSpPr/>
          <p:nvPr/>
        </p:nvSpPr>
        <p:spPr>
          <a:xfrm>
            <a:off x="279676" y="3240225"/>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Information Governance</a:t>
            </a:r>
          </a:p>
        </p:txBody>
      </p:sp>
      <p:sp>
        <p:nvSpPr>
          <p:cNvPr id="34" name="Rectangle 33">
            <a:hlinkClick r:id="" action="ppaction://noaction"/>
          </p:cNvPr>
          <p:cNvSpPr/>
          <p:nvPr/>
        </p:nvSpPr>
        <p:spPr>
          <a:xfrm>
            <a:off x="279676" y="3828757"/>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Digital Maturity</a:t>
            </a:r>
          </a:p>
        </p:txBody>
      </p:sp>
      <p:sp>
        <p:nvSpPr>
          <p:cNvPr id="35" name="Rectangle 34">
            <a:hlinkClick r:id="" action="ppaction://noaction"/>
          </p:cNvPr>
          <p:cNvSpPr/>
          <p:nvPr/>
        </p:nvSpPr>
        <p:spPr>
          <a:xfrm>
            <a:off x="279676" y="4359217"/>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Data Infrastructure</a:t>
            </a:r>
          </a:p>
        </p:txBody>
      </p:sp>
      <p:sp>
        <p:nvSpPr>
          <p:cNvPr id="37" name="Action Button: Custom 36">
            <a:hlinkClick r:id="rId6"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cxnSp>
        <p:nvCxnSpPr>
          <p:cNvPr id="38" name="Straight Connector 37"/>
          <p:cNvCxnSpPr/>
          <p:nvPr/>
        </p:nvCxnSpPr>
        <p:spPr>
          <a:xfrm>
            <a:off x="346865" y="2000097"/>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865" y="2530562"/>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6865" y="3119094"/>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6865" y="3707626"/>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6865" y="4238091"/>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269828" y="313918"/>
            <a:ext cx="464750" cy="374712"/>
            <a:chOff x="363619" y="313918"/>
            <a:chExt cx="377609" cy="374712"/>
          </a:xfrm>
        </p:grpSpPr>
        <p:sp>
          <p:nvSpPr>
            <p:cNvPr id="44" name="Oval 43"/>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5" name="Action Button: Custom 44">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46" name="Group 45"/>
          <p:cNvGrpSpPr/>
          <p:nvPr/>
        </p:nvGrpSpPr>
        <p:grpSpPr>
          <a:xfrm>
            <a:off x="1452509" y="313918"/>
            <a:ext cx="464750" cy="374712"/>
            <a:chOff x="987651" y="313918"/>
            <a:chExt cx="377609" cy="374712"/>
          </a:xfrm>
        </p:grpSpPr>
        <p:sp>
          <p:nvSpPr>
            <p:cNvPr id="47" name="Oval 46"/>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8" name="Action Button: Custom 47">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49" name="Group 48"/>
          <p:cNvGrpSpPr/>
          <p:nvPr/>
        </p:nvGrpSpPr>
        <p:grpSpPr>
          <a:xfrm>
            <a:off x="861168" y="313918"/>
            <a:ext cx="464750" cy="374712"/>
            <a:chOff x="668924" y="925966"/>
            <a:chExt cx="377609" cy="374712"/>
          </a:xfrm>
        </p:grpSpPr>
        <p:sp>
          <p:nvSpPr>
            <p:cNvPr id="50" name="Action Button: Return 49">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51" name="Oval 50"/>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
        <p:nvSpPr>
          <p:cNvPr id="52" name="Rectangle 51">
            <a:hlinkClick r:id="" action="ppaction://noaction"/>
          </p:cNvPr>
          <p:cNvSpPr/>
          <p:nvPr/>
        </p:nvSpPr>
        <p:spPr>
          <a:xfrm>
            <a:off x="279676" y="4914612"/>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Capacity and Capability</a:t>
            </a:r>
          </a:p>
        </p:txBody>
      </p:sp>
      <p:cxnSp>
        <p:nvCxnSpPr>
          <p:cNvPr id="53" name="Straight Connector 52"/>
          <p:cNvCxnSpPr/>
          <p:nvPr/>
        </p:nvCxnSpPr>
        <p:spPr>
          <a:xfrm>
            <a:off x="346865" y="4793486"/>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sp>
        <p:nvSpPr>
          <p:cNvPr id="58" name="Rectangle 57">
            <a:hlinkClick r:id="" action="ppaction://noaction"/>
          </p:cNvPr>
          <p:cNvSpPr/>
          <p:nvPr/>
        </p:nvSpPr>
        <p:spPr>
          <a:xfrm>
            <a:off x="279676" y="5505318"/>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Getting Started</a:t>
            </a:r>
          </a:p>
        </p:txBody>
      </p:sp>
      <p:cxnSp>
        <p:nvCxnSpPr>
          <p:cNvPr id="59" name="Straight Connector 58"/>
          <p:cNvCxnSpPr/>
          <p:nvPr/>
        </p:nvCxnSpPr>
        <p:spPr>
          <a:xfrm>
            <a:off x="346865" y="5384192"/>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33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5251331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 action="ppaction://noaction"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4" name="Rectangle 23"/>
          <p:cNvSpPr/>
          <p:nvPr/>
        </p:nvSpPr>
        <p:spPr>
          <a:xfrm>
            <a:off x="2264556" y="423746"/>
            <a:ext cx="9927445" cy="210808"/>
          </a:xfrm>
          <a:prstGeom prst="rect">
            <a:avLst/>
          </a:prstGeom>
          <a:solidFill>
            <a:srgbClr val="AE2573"/>
          </a:solidFill>
          <a:ln w="9525" cap="rnd" cmpd="sng" algn="ctr">
            <a:solidFill>
              <a:srgbClr val="AE25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0" name="Action Button: Custom 18">
            <a:hlinkClick r:id="" action="ppaction://noaction"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 action="ppaction://noaction"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1" name="Action Button: Custom 18">
            <a:hlinkClick r:id="" action="ppaction://noaction"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25" name="Action Button: Custom 24">
            <a:hlinkClick r:id="rId6"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grpSp>
        <p:nvGrpSpPr>
          <p:cNvPr id="41" name="Group 40"/>
          <p:cNvGrpSpPr/>
          <p:nvPr/>
        </p:nvGrpSpPr>
        <p:grpSpPr>
          <a:xfrm>
            <a:off x="269828" y="313918"/>
            <a:ext cx="464750" cy="374712"/>
            <a:chOff x="363619" y="313918"/>
            <a:chExt cx="377609" cy="374712"/>
          </a:xfrm>
        </p:grpSpPr>
        <p:sp>
          <p:nvSpPr>
            <p:cNvPr id="42" name="Oval 41"/>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3" name="Action Button: Custom 42">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44" name="Group 43"/>
          <p:cNvGrpSpPr/>
          <p:nvPr/>
        </p:nvGrpSpPr>
        <p:grpSpPr>
          <a:xfrm>
            <a:off x="1452509" y="313918"/>
            <a:ext cx="464750" cy="374712"/>
            <a:chOff x="987651" y="313918"/>
            <a:chExt cx="377609" cy="374712"/>
          </a:xfrm>
        </p:grpSpPr>
        <p:sp>
          <p:nvSpPr>
            <p:cNvPr id="45" name="Oval 44"/>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6" name="Action Button: Custom 45">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47" name="Group 46"/>
          <p:cNvGrpSpPr/>
          <p:nvPr/>
        </p:nvGrpSpPr>
        <p:grpSpPr>
          <a:xfrm>
            <a:off x="861168" y="313918"/>
            <a:ext cx="464750" cy="374712"/>
            <a:chOff x="668924" y="925966"/>
            <a:chExt cx="377609" cy="374712"/>
          </a:xfrm>
        </p:grpSpPr>
        <p:sp>
          <p:nvSpPr>
            <p:cNvPr id="48" name="Action Button: Return 47">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9" name="Oval 48"/>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Tree>
    <p:extLst>
      <p:ext uri="{BB962C8B-B14F-4D97-AF65-F5344CB8AC3E}">
        <p14:creationId xmlns:p14="http://schemas.microsoft.com/office/powerpoint/2010/main" val="395480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4029722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21" name="Action Button: Custom 18">
            <a:hlinkClick r:id="" action="ppaction://noaction"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4" name="Rectangle 23"/>
          <p:cNvSpPr/>
          <p:nvPr/>
        </p:nvSpPr>
        <p:spPr>
          <a:xfrm>
            <a:off x="2264556" y="423746"/>
            <a:ext cx="9927445" cy="210808"/>
          </a:xfrm>
          <a:prstGeom prst="rect">
            <a:avLst/>
          </a:prstGeom>
          <a:solidFill>
            <a:srgbClr val="009639"/>
          </a:solidFill>
          <a:ln w="9525" cap="rnd" cmpd="sng" algn="ctr">
            <a:solidFill>
              <a:srgbClr val="00963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0" name="Action Button: Custom 18">
            <a:hlinkClick r:id="" action="ppaction://noaction"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 action="ppaction://noaction"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2" name="Action Button: Custom 18">
            <a:hlinkClick r:id="" action="ppaction://noaction"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5" name="Action Button: Custom 24">
            <a:hlinkClick r:id="rId6"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grpSp>
        <p:nvGrpSpPr>
          <p:cNvPr id="26" name="Group 25"/>
          <p:cNvGrpSpPr/>
          <p:nvPr/>
        </p:nvGrpSpPr>
        <p:grpSpPr>
          <a:xfrm>
            <a:off x="269828" y="313918"/>
            <a:ext cx="464750" cy="374712"/>
            <a:chOff x="363619" y="313918"/>
            <a:chExt cx="377609" cy="374712"/>
          </a:xfrm>
        </p:grpSpPr>
        <p:sp>
          <p:nvSpPr>
            <p:cNvPr id="27" name="Oval 26"/>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8" name="Action Button: Custom 27">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29" name="Group 28"/>
          <p:cNvGrpSpPr/>
          <p:nvPr/>
        </p:nvGrpSpPr>
        <p:grpSpPr>
          <a:xfrm>
            <a:off x="1452509" y="313918"/>
            <a:ext cx="464750" cy="374712"/>
            <a:chOff x="987651" y="313918"/>
            <a:chExt cx="377609" cy="374712"/>
          </a:xfrm>
        </p:grpSpPr>
        <p:sp>
          <p:nvSpPr>
            <p:cNvPr id="30" name="Oval 29"/>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1" name="Action Button: Custom 30">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32" name="Group 31"/>
          <p:cNvGrpSpPr/>
          <p:nvPr/>
        </p:nvGrpSpPr>
        <p:grpSpPr>
          <a:xfrm>
            <a:off x="861168" y="313918"/>
            <a:ext cx="464750" cy="374712"/>
            <a:chOff x="668924" y="925966"/>
            <a:chExt cx="377609" cy="374712"/>
          </a:xfrm>
        </p:grpSpPr>
        <p:sp>
          <p:nvSpPr>
            <p:cNvPr id="33" name="Action Button: Return 32">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4" name="Oval 33"/>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Tree>
    <p:extLst>
      <p:ext uri="{BB962C8B-B14F-4D97-AF65-F5344CB8AC3E}">
        <p14:creationId xmlns:p14="http://schemas.microsoft.com/office/powerpoint/2010/main" val="406588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25999036"/>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3" name="Date Placeholder 2"/>
          <p:cNvSpPr>
            <a:spLocks noGrp="1"/>
          </p:cNvSpPr>
          <p:nvPr>
            <p:ph type="dt" sz="half" idx="10"/>
          </p:nvPr>
        </p:nvSpPr>
        <p:spPr>
          <a:xfrm>
            <a:off x="9738831" y="6405036"/>
            <a:ext cx="127163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fld id="{B90FCCE0-2DEE-40F8-A056-86472EEFF24B}" type="datetimeFigureOut">
              <a:rPr lang="en-GB" smtClean="0"/>
              <a:t>02/10/2024</a:t>
            </a:fld>
            <a:endParaRPr lang="en-GB" dirty="0"/>
          </a:p>
        </p:txBody>
      </p:sp>
      <p:sp>
        <p:nvSpPr>
          <p:cNvPr id="7" name="Copyright" hidden="1"/>
          <p:cNvSpPr txBox="1"/>
          <p:nvPr/>
        </p:nvSpPr>
        <p:spPr>
          <a:xfrm rot="16200000">
            <a:off x="9453102"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5" name="Title 4"/>
          <p:cNvSpPr>
            <a:spLocks noGrp="1"/>
          </p:cNvSpPr>
          <p:nvPr>
            <p:ph type="title" hasCustomPrompt="1"/>
          </p:nvPr>
        </p:nvSpPr>
        <p:spPr>
          <a:xfrm>
            <a:off x="775384" y="622800"/>
            <a:ext cx="10642708" cy="388800"/>
          </a:xfrm>
        </p:spPr>
        <p:txBody>
          <a:bodyPr/>
          <a:lstStyle>
            <a:lvl1pPr>
              <a:defRPr sz="2800">
                <a:solidFill>
                  <a:schemeClr val="tx2"/>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13497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0072C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9684592"/>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0"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7" name="Date Placeholder 4"/>
          <p:cNvSpPr>
            <a:spLocks noGrp="1"/>
          </p:cNvSpPr>
          <p:nvPr>
            <p:ph type="dt" sz="half" idx="10"/>
          </p:nvPr>
        </p:nvSpPr>
        <p:spPr>
          <a:xfrm>
            <a:off x="9738831" y="6405036"/>
            <a:ext cx="127163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1"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Arial" panose="020B0604020202020204" pitchFamily="34" charset="0"/>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72480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D. Big statement green">
    <p:bg>
      <p:bgPr>
        <a:solidFill>
          <a:srgbClr val="0072C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0"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7" name="Date Placeholder 4"/>
          <p:cNvSpPr>
            <a:spLocks noGrp="1"/>
          </p:cNvSpPr>
          <p:nvPr>
            <p:ph type="dt" sz="half" idx="10"/>
          </p:nvPr>
        </p:nvSpPr>
        <p:spPr>
          <a:xfrm>
            <a:off x="9738831" y="6405036"/>
            <a:ext cx="127163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1"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330112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rgbClr val="231F20"/>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961928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775384" y="622801"/>
            <a:ext cx="10642708" cy="332399"/>
          </a:xfr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6242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128798821"/>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9"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15" name="Date Placeholder 4"/>
          <p:cNvSpPr>
            <a:spLocks noGrp="1"/>
          </p:cNvSpPr>
          <p:nvPr>
            <p:ph type="dt" sz="half" idx="10"/>
          </p:nvPr>
        </p:nvSpPr>
        <p:spPr>
          <a:xfrm>
            <a:off x="9738831" y="6405036"/>
            <a:ext cx="1271631" cy="153888"/>
          </a:xfr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a:p>
        </p:txBody>
      </p:sp>
      <p:sp>
        <p:nvSpPr>
          <p:cNvPr id="24"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0" name="TextBox 19"/>
          <p:cNvSpPr txBox="1"/>
          <p:nvPr/>
        </p:nvSpPr>
        <p:spPr>
          <a:xfrm>
            <a:off x="968569" y="2608908"/>
            <a:ext cx="2952422" cy="1384546"/>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dirty="0">
                <a:solidFill>
                  <a:schemeClr val="tx2"/>
                </a:solidFill>
                <a:latin typeface="Arial" panose="020B0604020202020204" pitchFamily="34" charset="0"/>
                <a:cs typeface="Arial" panose="020B0604020202020204" pitchFamily="34" charset="0"/>
                <a:sym typeface="Trebuchet MS" panose="020B0603020202020204" pitchFamily="34" charset="0"/>
              </a:rPr>
              <a:t>Table of Contents</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199243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5646106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1"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6" name="Date Placeholder 4"/>
          <p:cNvSpPr>
            <a:spLocks noGrp="1"/>
          </p:cNvSpPr>
          <p:nvPr>
            <p:ph type="dt" sz="half" idx="10"/>
          </p:nvPr>
        </p:nvSpPr>
        <p:spPr>
          <a:xfrm>
            <a:off x="9738831" y="6405036"/>
            <a:ext cx="1271631" cy="153888"/>
          </a:xfr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508418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834174"/>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grpSp>
        <p:nvGrpSpPr>
          <p:cNvPr id="52" name="A4Grid"/>
          <p:cNvGrpSpPr/>
          <p:nvPr/>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Trebuchet MS" panose="020B0603020202020204" pitchFamily="34" charset="0"/>
                <a:cs typeface="Calibri" panose="020F0502020204030204" pitchFamily="34" charset="0"/>
                <a:sym typeface="Trebuchet MS" panose="020B0603020202020204" pitchFamily="34" charset="0"/>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3" name="Footnote example"/>
            <p:cNvSpPr txBox="1">
              <a:spLocks noChangeAspect="1"/>
            </p:cNvSpPr>
            <p:nvPr userDrawn="1"/>
          </p:nvSpPr>
          <p:spPr>
            <a:xfrm>
              <a:off x="629398" y="6099033"/>
              <a:ext cx="7283401" cy="461665"/>
            </a:xfrm>
            <a:prstGeom prst="rect">
              <a:avLst/>
            </a:prstGeom>
            <a:noFill/>
          </p:spPr>
          <p:txBody>
            <a:bodyPr wrap="square" lIns="0" tIns="0" rIns="0" bIns="0" rtlCol="0" anchor="b">
              <a:spAutoFit/>
            </a:bodyPr>
            <a:lstStyle/>
            <a:p>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1. </a:t>
              </a:r>
              <a:r>
                <a:rPr lang="en-GB" sz="1000" dirty="0" err="1">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  2. </a:t>
              </a:r>
              <a:r>
                <a:rPr lang="en-GB" sz="1000" dirty="0" err="1">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  3. </a:t>
              </a:r>
              <a:r>
                <a:rPr lang="en-GB" sz="1000" dirty="0" err="1">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xxxx</a:t>
              </a:r>
              <a:endPar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a:p>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Note: List footnotes in numerical order. Footnote numbers are not bracketed. Use 10pt font. Do not put a period at the end of the note or the source</a:t>
              </a:r>
            </a:p>
            <a:p>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schemeClr val="bg1">
                    <a:lumMod val="50000"/>
                  </a:schemeClr>
                </a:solidFill>
                <a:effectLst/>
                <a:uLnTx/>
                <a:uFillTx/>
                <a:latin typeface="Trebuchet MS" panose="020B0603020202020204" pitchFamily="34" charset="0"/>
                <a:ea typeface="+mn-ea"/>
                <a:cs typeface="Calibri" panose="020F0502020204030204" pitchFamily="34" charset="0"/>
                <a:sym typeface="Trebuchet MS" panose="020B0603020202020204" pitchFamily="34" charset="0"/>
              </a:endParaRP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56"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0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56399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5EB8"/>
        </a:solidFill>
        <a:effectLst/>
      </p:bgPr>
    </p:bg>
    <p:spTree>
      <p:nvGrpSpPr>
        <p:cNvPr id="1" name=""/>
        <p:cNvGrpSpPr/>
        <p:nvPr/>
      </p:nvGrpSpPr>
      <p:grpSpPr>
        <a:xfrm>
          <a:off x="0" y="0"/>
          <a:ext cx="0" cy="0"/>
          <a:chOff x="0" y="0"/>
          <a:chExt cx="0" cy="0"/>
        </a:xfrm>
      </p:grpSpPr>
      <p:sp>
        <p:nvSpPr>
          <p:cNvPr id="14" name="Rectangle 13"/>
          <p:cNvSpPr/>
          <p:nvPr/>
        </p:nvSpPr>
        <p:spPr>
          <a:xfrm>
            <a:off x="0" y="5279186"/>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dirty="0">
              <a:solidFill>
                <a:schemeClr val="bg1"/>
              </a:solidFill>
              <a:latin typeface="Arial" panose="020B0604020202020204" pitchFamily="34" charset="0"/>
              <a:cs typeface="Arial" panose="020B0604020202020204" pitchFamily="34" charset="0"/>
              <a:sym typeface="Trebuchet MS" panose="020B0603020202020204" pitchFamily="34" charset="0"/>
            </a:endParaRPr>
          </a:p>
        </p:txBody>
      </p:sp>
      <p:sp>
        <p:nvSpPr>
          <p:cNvPr id="21" name="Rectangle 20"/>
          <p:cNvSpPr/>
          <p:nvPr/>
        </p:nvSpPr>
        <p:spPr bwMode="black">
          <a:xfrm>
            <a:off x="1" y="0"/>
            <a:ext cx="12191999" cy="6858002"/>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625" dirty="0">
              <a:solidFill>
                <a:prstClr val="white"/>
              </a:solidFill>
              <a:latin typeface="Arial" panose="020B0604020202020204" pitchFamily="34" charset="0"/>
              <a:cs typeface="Arial" panose="020B0604020202020204" pitchFamily="34" charset="0"/>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975" b="1" cap="all" baseline="0">
                <a:solidFill>
                  <a:schemeClr val="accent5"/>
                </a:solidFill>
                <a:latin typeface="Arial" panose="020B0604020202020204" pitchFamily="34" charset="0"/>
                <a:cs typeface="Arial" panose="020B0604020202020204" pitchFamily="34" charset="0"/>
                <a:sym typeface="Trebuchet MS" panose="020B0603020202020204" pitchFamily="34" charset="0"/>
              </a:defRPr>
            </a:lvl1pPr>
            <a:lvl2pPr algn="ctr">
              <a:buNone/>
              <a:defRPr/>
            </a:lvl2pPr>
            <a:lvl3pPr marL="0" indent="0" algn="ctr">
              <a:buNone/>
              <a:defRPr/>
            </a:lvl3pPr>
            <a:lvl4pPr marL="185730" indent="0" algn="ctr">
              <a:buNone/>
              <a:defRPr/>
            </a:lvl4pPr>
            <a:lvl5pPr marL="371459"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957600" y="5495709"/>
            <a:ext cx="6868800" cy="436195"/>
          </a:xfrm>
          <a:prstGeom prst="rect">
            <a:avLst/>
          </a:prstGeom>
        </p:spPr>
        <p:txBody>
          <a:bodyPr anchor="ctr"/>
          <a:lstStyle>
            <a:lvl1pPr marL="0" indent="0" algn="l">
              <a:lnSpc>
                <a:spcPct val="110000"/>
              </a:lnSpc>
              <a:buNone/>
              <a:defRPr sz="1300" baseline="0">
                <a:solidFill>
                  <a:schemeClr val="bg1"/>
                </a:solidFill>
                <a:latin typeface="Arial" panose="020B0604020202020204" pitchFamily="34" charset="0"/>
                <a:cs typeface="Arial" panose="020B0604020202020204" pitchFamily="34" charset="0"/>
                <a:sym typeface="Trebuchet MS" panose="020B0603020202020204" pitchFamily="34" charset="0"/>
              </a:defRPr>
            </a:lvl1pPr>
            <a:lvl2pPr marL="371459" indent="0" algn="ctr">
              <a:buNone/>
              <a:defRPr sz="1625"/>
            </a:lvl2pPr>
            <a:lvl3pPr marL="742918" indent="0" algn="ctr">
              <a:buNone/>
              <a:defRPr sz="1463"/>
            </a:lvl3pPr>
            <a:lvl4pPr marL="1114378" indent="0" algn="ctr">
              <a:buNone/>
              <a:defRPr sz="1300"/>
            </a:lvl4pPr>
            <a:lvl5pPr marL="1485838" indent="0" algn="ctr">
              <a:buNone/>
              <a:defRPr sz="1300"/>
            </a:lvl5pPr>
            <a:lvl6pPr marL="1857298" indent="0" algn="ctr">
              <a:buNone/>
              <a:defRPr sz="1300"/>
            </a:lvl6pPr>
            <a:lvl7pPr marL="2228757" indent="0" algn="ctr">
              <a:buNone/>
              <a:defRPr sz="1300"/>
            </a:lvl7pPr>
            <a:lvl8pPr marL="2600216" indent="0" algn="ctr">
              <a:buNone/>
              <a:defRPr sz="1300"/>
            </a:lvl8pPr>
            <a:lvl9pPr marL="2971675" indent="0" algn="ctr">
              <a:buNone/>
              <a:defRPr sz="1300"/>
            </a:lvl9pPr>
          </a:lstStyle>
          <a:p>
            <a:r>
              <a:rPr lang="en-US" dirty="0"/>
              <a:t>Subtitle in sentence case</a:t>
            </a:r>
          </a:p>
        </p:txBody>
      </p:sp>
      <p:sp>
        <p:nvSpPr>
          <p:cNvPr id="27" name="Title 1"/>
          <p:cNvSpPr>
            <a:spLocks noGrp="1"/>
          </p:cNvSpPr>
          <p:nvPr>
            <p:ph type="ctrTitle"/>
          </p:nvPr>
        </p:nvSpPr>
        <p:spPr bwMode="ltGray">
          <a:xfrm>
            <a:off x="957600" y="1581446"/>
            <a:ext cx="6868800" cy="3138423"/>
          </a:xfrm>
          <a:prstGeom prst="rect">
            <a:avLst/>
          </a:prstGeom>
        </p:spPr>
        <p:txBody>
          <a:bodyPr anchor="b">
            <a:normAutofit/>
          </a:bodyPr>
          <a:lstStyle>
            <a:lvl1pPr algn="l">
              <a:lnSpc>
                <a:spcPct val="93000"/>
              </a:lnSpc>
              <a:defRPr sz="4388" baseline="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785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1156540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3499532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86405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56" name="Object 1" hidden="1"/>
          <p:cNvGraphicFramePr>
            <a:graphicFrameLocks noChangeAspect="1"/>
          </p:cNvGraphicFramePr>
          <p:nvPr>
            <p:custDataLst>
              <p:tags r:id="rId1"/>
            </p:custDataLst>
            <p:extLst>
              <p:ext uri="{D42A27DB-BD31-4B8C-83A1-F6EECF244321}">
                <p14:modId xmlns:p14="http://schemas.microsoft.com/office/powerpoint/2010/main" val="357176984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6"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Date Placeholder 2"/>
          <p:cNvSpPr>
            <a:spLocks noGrp="1"/>
          </p:cNvSpPr>
          <p:nvPr>
            <p:ph type="dt" sz="half" idx="10"/>
          </p:nvPr>
        </p:nvSpPr>
        <p:spPr>
          <a:xfrm>
            <a:off x="9738831" y="6405036"/>
            <a:ext cx="127163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endParaRPr lang="en-US" dirty="0"/>
          </a:p>
        </p:txBody>
      </p:sp>
      <p:sp>
        <p:nvSpPr>
          <p:cNvPr id="7"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9" name="Title 1"/>
          <p:cNvSpPr>
            <a:spLocks noGrp="1"/>
          </p:cNvSpPr>
          <p:nvPr>
            <p:ph type="title" hasCustomPrompt="1"/>
          </p:nvPr>
        </p:nvSpPr>
        <p:spPr bwMode="ltGray">
          <a:xfrm>
            <a:off x="775384" y="1544274"/>
            <a:ext cx="3359506" cy="1495794"/>
          </a:xfrm>
          <a:noFill/>
        </p:spPr>
        <p:txBody>
          <a:bodyPr wrap="square" lIns="0" tIns="0" rIns="320040" bIns="0" anchor="b">
            <a:noAutofit/>
          </a:bodyPr>
          <a:lstStyle>
            <a:lvl1pPr>
              <a:defRPr sz="2800">
                <a:solidFill>
                  <a:schemeClr val="tx2"/>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665695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79211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65434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02398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387089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837076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342771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35744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93648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02/10/2024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064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5EB8"/>
        </a:solidFill>
        <a:effectLst/>
      </p:bgPr>
    </p:bg>
    <p:spTree>
      <p:nvGrpSpPr>
        <p:cNvPr id="1" name=""/>
        <p:cNvGrpSpPr/>
        <p:nvPr/>
      </p:nvGrpSpPr>
      <p:grpSpPr>
        <a:xfrm>
          <a:off x="0" y="0"/>
          <a:ext cx="0" cy="0"/>
          <a:chOff x="0" y="0"/>
          <a:chExt cx="0" cy="0"/>
        </a:xfrm>
      </p:grpSpPr>
      <p:pic>
        <p:nvPicPr>
          <p:cNvPr id="5" name="Picture 4"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689" y="279908"/>
            <a:ext cx="1089152" cy="509016"/>
          </a:xfrm>
          <a:prstGeom prst="rect">
            <a:avLst/>
          </a:prstGeom>
        </p:spPr>
      </p:pic>
      <p:sp>
        <p:nvSpPr>
          <p:cNvPr id="9" name="Rectangle 8"/>
          <p:cNvSpPr/>
          <p:nvPr/>
        </p:nvSpPr>
        <p:spPr>
          <a:xfrm>
            <a:off x="0" y="0"/>
            <a:ext cx="12192000" cy="6858000"/>
          </a:xfrm>
          <a:prstGeom prst="rect">
            <a:avLst/>
          </a:prstGeom>
          <a:solidFill>
            <a:srgbClr val="0072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Content Placeholder 19"/>
          <p:cNvSpPr>
            <a:spLocks noGrp="1"/>
          </p:cNvSpPr>
          <p:nvPr>
            <p:ph sz="quarter" idx="10" hasCustomPrompt="1"/>
          </p:nvPr>
        </p:nvSpPr>
        <p:spPr>
          <a:xfrm>
            <a:off x="609600" y="5025461"/>
            <a:ext cx="9082693"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633102" y="1402939"/>
            <a:ext cx="11048233"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p:nvSpPr>
        <p:spPr>
          <a:xfrm>
            <a:off x="609600" y="5985386"/>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771" y="5517239"/>
            <a:ext cx="1630564" cy="956325"/>
          </a:xfrm>
          <a:prstGeom prst="rect">
            <a:avLst/>
          </a:prstGeom>
        </p:spPr>
      </p:pic>
      <p:sp>
        <p:nvSpPr>
          <p:cNvPr id="10" name="Content Placeholder 19"/>
          <p:cNvSpPr>
            <a:spLocks noGrp="1"/>
          </p:cNvSpPr>
          <p:nvPr>
            <p:ph sz="quarter" idx="11" hasCustomPrompt="1"/>
          </p:nvPr>
        </p:nvSpPr>
        <p:spPr>
          <a:xfrm>
            <a:off x="609602" y="5985385"/>
            <a:ext cx="5813286"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044" y="288437"/>
            <a:ext cx="1480732" cy="878400"/>
          </a:xfrm>
          <a:prstGeom prst="rect">
            <a:avLst/>
          </a:prstGeom>
        </p:spPr>
      </p:pic>
    </p:spTree>
    <p:extLst>
      <p:ext uri="{BB962C8B-B14F-4D97-AF65-F5344CB8AC3E}">
        <p14:creationId xmlns:p14="http://schemas.microsoft.com/office/powerpoint/2010/main" val="298303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slide">
    <p:bg>
      <p:bgPr>
        <a:solidFill>
          <a:srgbClr val="005EB8"/>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550" y="5487584"/>
            <a:ext cx="1224758" cy="1003622"/>
          </a:xfrm>
          <a:prstGeom prst="rect">
            <a:avLst/>
          </a:prstGeom>
        </p:spPr>
      </p:pic>
      <p:sp>
        <p:nvSpPr>
          <p:cNvPr id="8" name="Content Placeholder 19"/>
          <p:cNvSpPr>
            <a:spLocks noGrp="1"/>
          </p:cNvSpPr>
          <p:nvPr>
            <p:ph sz="quarter" idx="10" hasCustomPrompt="1"/>
          </p:nvPr>
        </p:nvSpPr>
        <p:spPr>
          <a:xfrm>
            <a:off x="812800" y="4413338"/>
            <a:ext cx="9082693"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812801" y="1837999"/>
            <a:ext cx="9481749"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044" y="288437"/>
            <a:ext cx="1480732" cy="878400"/>
          </a:xfrm>
          <a:prstGeom prst="rect">
            <a:avLst/>
          </a:prstGeom>
        </p:spPr>
      </p:pic>
    </p:spTree>
    <p:extLst>
      <p:ext uri="{BB962C8B-B14F-4D97-AF65-F5344CB8AC3E}">
        <p14:creationId xmlns:p14="http://schemas.microsoft.com/office/powerpoint/2010/main" val="1110684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25728367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20"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17" name="Date Placeholder 1"/>
          <p:cNvSpPr>
            <a:spLocks noGrp="1"/>
          </p:cNvSpPr>
          <p:nvPr>
            <p:ph type="dt" sz="half" idx="31"/>
          </p:nvPr>
        </p:nvSpPr>
        <p:spPr>
          <a:xfrm>
            <a:off x="9738831" y="6405036"/>
            <a:ext cx="127163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dirty="0"/>
          </a:p>
        </p:txBody>
      </p:sp>
      <p:sp>
        <p:nvSpPr>
          <p:cNvPr id="25"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7" name="Title 4"/>
          <p:cNvSpPr>
            <a:spLocks noGrp="1"/>
          </p:cNvSpPr>
          <p:nvPr>
            <p:ph type="title" hasCustomPrompt="1"/>
          </p:nvPr>
        </p:nvSpPr>
        <p:spPr>
          <a:xfrm>
            <a:off x="775385" y="2681103"/>
            <a:ext cx="3045077" cy="1495794"/>
          </a:xfrm>
          <a:prstGeom prst="rect">
            <a:avLst/>
          </a:prstGeom>
        </p:spPr>
        <p:txBody>
          <a:bodyPr anchor="ctr">
            <a:noAutofit/>
          </a:bodyPr>
          <a:lstStyle>
            <a:lvl1pPr>
              <a:defRPr sz="280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66865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52385991"/>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7"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16" name="Date Placeholder 2"/>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dirty="0"/>
          </a:p>
        </p:txBody>
      </p:sp>
      <p:sp>
        <p:nvSpPr>
          <p:cNvPr id="20"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3" name="Title 3"/>
          <p:cNvSpPr>
            <a:spLocks noGrp="1"/>
          </p:cNvSpPr>
          <p:nvPr>
            <p:ph type="title" hasCustomPrompt="1"/>
          </p:nvPr>
        </p:nvSpPr>
        <p:spPr>
          <a:xfrm>
            <a:off x="775385" y="622800"/>
            <a:ext cx="6090153" cy="388800"/>
          </a:xfrm>
          <a:prstGeom prst="rect">
            <a:avLst/>
          </a:prstGeom>
        </p:spPr>
        <p:txBody>
          <a:bodyPr/>
          <a:lstStyle>
            <a:lvl1pPr>
              <a:defRPr sz="280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40315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13542096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3"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dirty="0"/>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Arial" panose="020B0604020202020204" pitchFamily="34" charset="0"/>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377613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98535974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2" name="Date Placeholder 1"/>
          <p:cNvSpPr>
            <a:spLocks noGrp="1"/>
          </p:cNvSpPr>
          <p:nvPr>
            <p:ph type="dt" sz="half" idx="14"/>
          </p:nvPr>
        </p:nvSpPr>
        <p:spPr bwMode="white">
          <a:xfrm>
            <a:off x="9738831" y="6405036"/>
            <a:ext cx="1271631" cy="153888"/>
          </a:xfrm>
          <a:prstGeom prst="rect">
            <a:avLst/>
          </a:prstGeo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775384" y="622800"/>
            <a:ext cx="10642708" cy="388800"/>
          </a:xfrm>
        </p:spPr>
        <p:txBody>
          <a:bodyPr/>
          <a:lstStyle>
            <a:lvl1pPr>
              <a:defRPr sz="280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9"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20292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extLst>
              <p:ext uri="{D42A27DB-BD31-4B8C-83A1-F6EECF244321}">
                <p14:modId xmlns:p14="http://schemas.microsoft.com/office/powerpoint/2010/main" val="2687809675"/>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2" name="Object 1" hidden="1"/>
                      <p:cNvPicPr/>
                      <p:nvPr/>
                    </p:nvPicPr>
                    <p:blipFill>
                      <a:blip r:embed="rId31"/>
                      <a:stretch>
                        <a:fillRect/>
                      </a:stretch>
                    </p:blipFill>
                    <p:spPr>
                      <a:xfrm>
                        <a:off x="1590" y="1590"/>
                        <a:ext cx="1586" cy="1587"/>
                      </a:xfrm>
                      <a:prstGeom prst="rect">
                        <a:avLst/>
                      </a:prstGeom>
                    </p:spPr>
                  </p:pic>
                </p:oleObj>
              </mc:Fallback>
            </mc:AlternateContent>
          </a:graphicData>
        </a:graphic>
      </p:graphicFrame>
      <p:sp>
        <p:nvSpPr>
          <p:cNvPr id="12"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11"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4" name="Text Placeholder 3"/>
          <p:cNvSpPr>
            <a:spLocks noGrp="1"/>
          </p:cNvSpPr>
          <p:nvPr>
            <p:ph type="body" idx="1"/>
          </p:nvPr>
        </p:nvSpPr>
        <p:spPr>
          <a:xfrm>
            <a:off x="775384" y="2080800"/>
            <a:ext cx="10642708" cy="378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775384" y="622801"/>
            <a:ext cx="10642708" cy="332399"/>
          </a:xfrm>
          <a:prstGeom prst="rect">
            <a:avLst/>
          </a:prstGeom>
        </p:spPr>
        <p:txBody>
          <a:bodyPr vert="horz" wrap="square" lIns="0" tIns="0" rIns="0" bIns="0" rtlCol="0" anchor="t">
            <a:spAutoFit/>
          </a:bodyPr>
          <a:lstStyle/>
          <a:p>
            <a:r>
              <a:rPr lang="en-US" dirty="0"/>
              <a:t>Click to add title</a:t>
            </a:r>
          </a:p>
        </p:txBody>
      </p:sp>
    </p:spTree>
    <p:extLst>
      <p:ext uri="{BB962C8B-B14F-4D97-AF65-F5344CB8AC3E}">
        <p14:creationId xmlns:p14="http://schemas.microsoft.com/office/powerpoint/2010/main" val="2634025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Arial" panose="020B0604020202020204" pitchFamily="34" charset="0"/>
          <a:ea typeface="+mn-ea"/>
          <a:cs typeface="Arial" panose="020B0604020202020204" pitchFamily="34" charset="0"/>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Arial" panose="020B0604020202020204" pitchFamily="34" charset="0"/>
          <a:ea typeface="+mn-ea"/>
          <a:cs typeface="Arial" panose="020B0604020202020204" pitchFamily="34" charset="0"/>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Arial" panose="020B0604020202020204" pitchFamily="34" charset="0"/>
          <a:ea typeface="+mn-ea"/>
          <a:cs typeface="Arial" panose="020B0604020202020204" pitchFamily="34" charset="0"/>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3870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hyperlink" Target="https://best-prod-uks-wpp-site.azurewebsites.net/media/5ckgrukg/barnsley-asthma-guideline-2024.pdf"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mailto:lynne.white10@nhs.net"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mailto:lynne.white10@nhs.net"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629" y="410928"/>
            <a:ext cx="3535941" cy="11610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DD3008C-0CA8-D38E-F79F-C9FF12031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539"/>
            <a:ext cx="12192000" cy="2557936"/>
          </a:xfrm>
          <a:prstGeom prst="rect">
            <a:avLst/>
          </a:prstGeom>
        </p:spPr>
      </p:pic>
      <p:pic>
        <p:nvPicPr>
          <p:cNvPr id="6" name="Picture 5" descr="Icon&#10;&#10;Description automatically generated">
            <a:extLst>
              <a:ext uri="{FF2B5EF4-FFF2-40B4-BE49-F238E27FC236}">
                <a16:creationId xmlns:a16="http://schemas.microsoft.com/office/drawing/2014/main" id="{D691873B-570B-CBB6-D38C-CC7FF0B3C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
        <p:nvSpPr>
          <p:cNvPr id="2" name="TextBox 1">
            <a:extLst>
              <a:ext uri="{FF2B5EF4-FFF2-40B4-BE49-F238E27FC236}">
                <a16:creationId xmlns:a16="http://schemas.microsoft.com/office/drawing/2014/main" id="{AED32EBF-0999-10A9-21D4-9F60CF927D7E}"/>
              </a:ext>
            </a:extLst>
          </p:cNvPr>
          <p:cNvSpPr txBox="1"/>
          <p:nvPr/>
        </p:nvSpPr>
        <p:spPr>
          <a:xfrm>
            <a:off x="711199" y="2355850"/>
            <a:ext cx="88780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72CE"/>
                </a:solidFill>
                <a:effectLst/>
                <a:uLnTx/>
                <a:uFillTx/>
                <a:latin typeface="Arial"/>
                <a:ea typeface="+mn-ea"/>
                <a:cs typeface="Calibri"/>
              </a:rPr>
              <a:t>Respiratory feedback &amp; update </a:t>
            </a:r>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TextBox 2">
            <a:extLst>
              <a:ext uri="{FF2B5EF4-FFF2-40B4-BE49-F238E27FC236}">
                <a16:creationId xmlns:a16="http://schemas.microsoft.com/office/drawing/2014/main" id="{90BB972C-2FF3-AFA5-A841-7C46ED507532}"/>
              </a:ext>
            </a:extLst>
          </p:cNvPr>
          <p:cNvSpPr txBox="1"/>
          <p:nvPr/>
        </p:nvSpPr>
        <p:spPr>
          <a:xfrm>
            <a:off x="711200" y="3238500"/>
            <a:ext cx="92120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Calibri"/>
              </a:rPr>
              <a:t>Brendan Walker – Clinical Pharmacist &amp; Barnsley MO Respiratory Lead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Calibri"/>
              </a:rPr>
              <a:t>October 2024 Pharmacy BEST</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22011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medical procedure&#10;&#10;Description automatically generated">
            <a:extLst>
              <a:ext uri="{FF2B5EF4-FFF2-40B4-BE49-F238E27FC236}">
                <a16:creationId xmlns:a16="http://schemas.microsoft.com/office/drawing/2014/main" id="{5E69AF2C-2E5C-2825-9D12-965D52CD441A}"/>
              </a:ext>
            </a:extLst>
          </p:cNvPr>
          <p:cNvPicPr>
            <a:picLocks noChangeAspect="1"/>
          </p:cNvPicPr>
          <p:nvPr/>
        </p:nvPicPr>
        <p:blipFill>
          <a:blip r:embed="rId2"/>
          <a:stretch>
            <a:fillRect/>
          </a:stretch>
        </p:blipFill>
        <p:spPr>
          <a:xfrm>
            <a:off x="950401" y="0"/>
            <a:ext cx="10291197" cy="6858000"/>
          </a:xfrm>
          <a:prstGeom prst="rect">
            <a:avLst/>
          </a:prstGeom>
        </p:spPr>
      </p:pic>
    </p:spTree>
    <p:extLst>
      <p:ext uri="{BB962C8B-B14F-4D97-AF65-F5344CB8AC3E}">
        <p14:creationId xmlns:p14="http://schemas.microsoft.com/office/powerpoint/2010/main" val="6670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DD9AC989-ECFB-7CED-D6BA-DFE7029B8B58}"/>
              </a:ext>
            </a:extLst>
          </p:cNvPr>
          <p:cNvPicPr>
            <a:picLocks noChangeAspect="1"/>
          </p:cNvPicPr>
          <p:nvPr/>
        </p:nvPicPr>
        <p:blipFill>
          <a:blip r:embed="rId2"/>
          <a:stretch>
            <a:fillRect/>
          </a:stretch>
        </p:blipFill>
        <p:spPr>
          <a:xfrm>
            <a:off x="954609" y="0"/>
            <a:ext cx="10282782" cy="6858000"/>
          </a:xfrm>
          <a:prstGeom prst="rect">
            <a:avLst/>
          </a:prstGeom>
        </p:spPr>
      </p:pic>
      <p:pic>
        <p:nvPicPr>
          <p:cNvPr id="5" name="Picture 4" descr="A diagram of a medical procedure&#10;&#10;Description automatically generated with medium confidence">
            <a:extLst>
              <a:ext uri="{FF2B5EF4-FFF2-40B4-BE49-F238E27FC236}">
                <a16:creationId xmlns:a16="http://schemas.microsoft.com/office/drawing/2014/main" id="{644CE9D8-20C7-5756-E267-4CCDAC693872}"/>
              </a:ext>
            </a:extLst>
          </p:cNvPr>
          <p:cNvPicPr>
            <a:picLocks noChangeAspect="1"/>
          </p:cNvPicPr>
          <p:nvPr/>
        </p:nvPicPr>
        <p:blipFill>
          <a:blip r:embed="rId3"/>
          <a:stretch>
            <a:fillRect/>
          </a:stretch>
        </p:blipFill>
        <p:spPr>
          <a:xfrm>
            <a:off x="999389" y="0"/>
            <a:ext cx="10193222" cy="6858000"/>
          </a:xfrm>
          <a:prstGeom prst="rect">
            <a:avLst/>
          </a:prstGeom>
        </p:spPr>
      </p:pic>
    </p:spTree>
    <p:extLst>
      <p:ext uri="{BB962C8B-B14F-4D97-AF65-F5344CB8AC3E}">
        <p14:creationId xmlns:p14="http://schemas.microsoft.com/office/powerpoint/2010/main" val="379407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hild's health&#10;&#10;Description automatically generated">
            <a:extLst>
              <a:ext uri="{FF2B5EF4-FFF2-40B4-BE49-F238E27FC236}">
                <a16:creationId xmlns:a16="http://schemas.microsoft.com/office/drawing/2014/main" id="{80EE4122-53C5-9DB2-F1FE-D9E7DFB6D0DD}"/>
              </a:ext>
            </a:extLst>
          </p:cNvPr>
          <p:cNvPicPr>
            <a:picLocks noChangeAspect="1"/>
          </p:cNvPicPr>
          <p:nvPr/>
        </p:nvPicPr>
        <p:blipFill>
          <a:blip r:embed="rId2"/>
          <a:stretch>
            <a:fillRect/>
          </a:stretch>
        </p:blipFill>
        <p:spPr>
          <a:xfrm>
            <a:off x="1140751" y="0"/>
            <a:ext cx="9910498" cy="6858000"/>
          </a:xfrm>
          <a:prstGeom prst="rect">
            <a:avLst/>
          </a:prstGeom>
        </p:spPr>
      </p:pic>
    </p:spTree>
    <p:extLst>
      <p:ext uri="{BB962C8B-B14F-4D97-AF65-F5344CB8AC3E}">
        <p14:creationId xmlns:p14="http://schemas.microsoft.com/office/powerpoint/2010/main" val="52702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2FE7FBE1-0FCF-CE89-4F85-BF39F7335178}"/>
              </a:ext>
            </a:extLst>
          </p:cNvPr>
          <p:cNvPicPr>
            <a:picLocks noChangeAspect="1"/>
          </p:cNvPicPr>
          <p:nvPr/>
        </p:nvPicPr>
        <p:blipFill>
          <a:blip r:embed="rId2"/>
          <a:stretch>
            <a:fillRect/>
          </a:stretch>
        </p:blipFill>
        <p:spPr>
          <a:xfrm>
            <a:off x="650730" y="0"/>
            <a:ext cx="10890539" cy="6858000"/>
          </a:xfrm>
          <a:prstGeom prst="rect">
            <a:avLst/>
          </a:prstGeom>
        </p:spPr>
      </p:pic>
    </p:spTree>
    <p:extLst>
      <p:ext uri="{BB962C8B-B14F-4D97-AF65-F5344CB8AC3E}">
        <p14:creationId xmlns:p14="http://schemas.microsoft.com/office/powerpoint/2010/main" val="251334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medication and medication&#10;&#10;Description automatically generated with medium confidence">
            <a:extLst>
              <a:ext uri="{FF2B5EF4-FFF2-40B4-BE49-F238E27FC236}">
                <a16:creationId xmlns:a16="http://schemas.microsoft.com/office/drawing/2014/main" id="{2C4B093A-EFF6-037A-9DCB-08DBADEB4D9C}"/>
              </a:ext>
            </a:extLst>
          </p:cNvPr>
          <p:cNvPicPr>
            <a:picLocks noChangeAspect="1"/>
          </p:cNvPicPr>
          <p:nvPr/>
        </p:nvPicPr>
        <p:blipFill>
          <a:blip r:embed="rId2"/>
          <a:stretch>
            <a:fillRect/>
          </a:stretch>
        </p:blipFill>
        <p:spPr>
          <a:xfrm>
            <a:off x="1273226" y="0"/>
            <a:ext cx="9645548" cy="6858000"/>
          </a:xfrm>
          <a:prstGeom prst="rect">
            <a:avLst/>
          </a:prstGeom>
        </p:spPr>
      </p:pic>
    </p:spTree>
    <p:extLst>
      <p:ext uri="{BB962C8B-B14F-4D97-AF65-F5344CB8AC3E}">
        <p14:creationId xmlns:p14="http://schemas.microsoft.com/office/powerpoint/2010/main" val="28695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E52D-30CE-D8E0-11AD-67763995B318}"/>
              </a:ext>
            </a:extLst>
          </p:cNvPr>
          <p:cNvSpPr>
            <a:spLocks noGrp="1"/>
          </p:cNvSpPr>
          <p:nvPr>
            <p:ph type="title"/>
          </p:nvPr>
        </p:nvSpPr>
        <p:spPr/>
        <p:txBody>
          <a:bodyPr/>
          <a:lstStyle/>
          <a:p>
            <a:r>
              <a:rPr lang="en-GB" b="1" dirty="0"/>
              <a:t>Next….</a:t>
            </a:r>
          </a:p>
        </p:txBody>
      </p:sp>
      <p:sp>
        <p:nvSpPr>
          <p:cNvPr id="3" name="Content Placeholder 2">
            <a:extLst>
              <a:ext uri="{FF2B5EF4-FFF2-40B4-BE49-F238E27FC236}">
                <a16:creationId xmlns:a16="http://schemas.microsoft.com/office/drawing/2014/main" id="{EFAD3998-F596-AF31-F045-B1028A46D837}"/>
              </a:ext>
            </a:extLst>
          </p:cNvPr>
          <p:cNvSpPr>
            <a:spLocks noGrp="1"/>
          </p:cNvSpPr>
          <p:nvPr>
            <p:ph idx="1"/>
          </p:nvPr>
        </p:nvSpPr>
        <p:spPr/>
        <p:txBody>
          <a:bodyPr/>
          <a:lstStyle/>
          <a:p>
            <a:r>
              <a:rPr lang="en-GB" dirty="0"/>
              <a:t>Share links - can access through BEST</a:t>
            </a:r>
          </a:p>
          <a:p>
            <a:pPr marL="0" indent="0">
              <a:buNone/>
            </a:pPr>
            <a:r>
              <a:rPr lang="en-GB" sz="2400" dirty="0">
                <a:hlinkClick r:id="rId2"/>
              </a:rPr>
              <a:t>barnsley-asthma-guideline-2024.pdf (best-prod-uks-wpp-site.azurewebsites.net)</a:t>
            </a:r>
            <a:endParaRPr lang="en-GB" sz="2400" dirty="0"/>
          </a:p>
          <a:p>
            <a:endParaRPr lang="en-GB" dirty="0"/>
          </a:p>
          <a:p>
            <a:r>
              <a:rPr lang="en-GB" dirty="0"/>
              <a:t>Feedback update at future meetings</a:t>
            </a:r>
          </a:p>
          <a:p>
            <a:endParaRPr lang="en-GB" dirty="0"/>
          </a:p>
          <a:p>
            <a:r>
              <a:rPr lang="en-GB" dirty="0"/>
              <a:t>Questions?</a:t>
            </a:r>
          </a:p>
        </p:txBody>
      </p:sp>
    </p:spTree>
    <p:extLst>
      <p:ext uri="{BB962C8B-B14F-4D97-AF65-F5344CB8AC3E}">
        <p14:creationId xmlns:p14="http://schemas.microsoft.com/office/powerpoint/2010/main" val="149681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D80BD-D382-0FF9-92EB-BFA1B173C622}"/>
              </a:ext>
            </a:extLst>
          </p:cNvPr>
          <p:cNvSpPr txBox="1"/>
          <p:nvPr/>
        </p:nvSpPr>
        <p:spPr>
          <a:xfrm>
            <a:off x="294221" y="1122513"/>
            <a:ext cx="113096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strategic approach across Barnsley Health and Care Partners for COPD &amp; Asthma Management which aims to bring together and support partners in the prevention, diagnosis, treatment and care of respiratory conditions.</a:t>
            </a:r>
          </a:p>
        </p:txBody>
      </p:sp>
      <p:sp>
        <p:nvSpPr>
          <p:cNvPr id="6" name="TextBox 5">
            <a:extLst>
              <a:ext uri="{FF2B5EF4-FFF2-40B4-BE49-F238E27FC236}">
                <a16:creationId xmlns:a16="http://schemas.microsoft.com/office/drawing/2014/main" id="{8D011CAF-66FF-33EC-FB13-FBCC628A3B5F}"/>
              </a:ext>
            </a:extLst>
          </p:cNvPr>
          <p:cNvSpPr txBox="1"/>
          <p:nvPr/>
        </p:nvSpPr>
        <p:spPr>
          <a:xfrm>
            <a:off x="1749391" y="2622686"/>
            <a:ext cx="9281160" cy="14773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5"/>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9159E78-D5CA-B022-D33B-D629F2F5347B}"/>
              </a:ext>
            </a:extLst>
          </p:cNvPr>
          <p:cNvSpPr txBox="1"/>
          <p:nvPr/>
        </p:nvSpPr>
        <p:spPr>
          <a:xfrm>
            <a:off x="2081914" y="293480"/>
            <a:ext cx="80281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Barnsley Respiratory Transformation Plan  </a:t>
            </a:r>
          </a:p>
        </p:txBody>
      </p:sp>
      <p:sp>
        <p:nvSpPr>
          <p:cNvPr id="2" name="Rectangle: Rounded Corners 1">
            <a:extLst>
              <a:ext uri="{FF2B5EF4-FFF2-40B4-BE49-F238E27FC236}">
                <a16:creationId xmlns:a16="http://schemas.microsoft.com/office/drawing/2014/main" id="{71CE51FF-26A1-371A-6BCA-FA9D496B5EA9}"/>
              </a:ext>
            </a:extLst>
          </p:cNvPr>
          <p:cNvSpPr/>
          <p:nvPr/>
        </p:nvSpPr>
        <p:spPr>
          <a:xfrm>
            <a:off x="1022474" y="2362583"/>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Case Finding and screening for undiagnosed COPD and Asthma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Rectangle: Rounded Corners 3">
            <a:extLst>
              <a:ext uri="{FF2B5EF4-FFF2-40B4-BE49-F238E27FC236}">
                <a16:creationId xmlns:a16="http://schemas.microsoft.com/office/drawing/2014/main" id="{D0FF5E90-2764-6882-E244-AFDF28253D1E}"/>
              </a:ext>
            </a:extLst>
          </p:cNvPr>
          <p:cNvSpPr/>
          <p:nvPr/>
        </p:nvSpPr>
        <p:spPr>
          <a:xfrm>
            <a:off x="8216778" y="4142516"/>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 Workforce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Rectangle: Rounded Corners 4">
            <a:extLst>
              <a:ext uri="{FF2B5EF4-FFF2-40B4-BE49-F238E27FC236}">
                <a16:creationId xmlns:a16="http://schemas.microsoft.com/office/drawing/2014/main" id="{007BAAE8-21DE-1E41-BB3E-78BC0D8948E3}"/>
              </a:ext>
            </a:extLst>
          </p:cNvPr>
          <p:cNvSpPr/>
          <p:nvPr/>
        </p:nvSpPr>
        <p:spPr>
          <a:xfrm>
            <a:off x="4676775" y="4142515"/>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Using data to target cohorts of patients that are at risk of admission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Rounded Corners 7">
            <a:extLst>
              <a:ext uri="{FF2B5EF4-FFF2-40B4-BE49-F238E27FC236}">
                <a16:creationId xmlns:a16="http://schemas.microsoft.com/office/drawing/2014/main" id="{18966FDA-20E6-D230-7B14-479797840915}"/>
              </a:ext>
            </a:extLst>
          </p:cNvPr>
          <p:cNvSpPr/>
          <p:nvPr/>
        </p:nvSpPr>
        <p:spPr>
          <a:xfrm>
            <a:off x="1000702" y="4142515"/>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Self-management and patient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Rectangle: Rounded Corners 8">
            <a:extLst>
              <a:ext uri="{FF2B5EF4-FFF2-40B4-BE49-F238E27FC236}">
                <a16:creationId xmlns:a16="http://schemas.microsoft.com/office/drawing/2014/main" id="{E17CBD69-0D6A-6B26-CEF4-5279947B3291}"/>
              </a:ext>
            </a:extLst>
          </p:cNvPr>
          <p:cNvSpPr/>
          <p:nvPr/>
        </p:nvSpPr>
        <p:spPr>
          <a:xfrm>
            <a:off x="8216778" y="2353949"/>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Partnership projects to optimise respiratory care across the Barnsley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Rectangle: Rounded Corners 9">
            <a:extLst>
              <a:ext uri="{FF2B5EF4-FFF2-40B4-BE49-F238E27FC236}">
                <a16:creationId xmlns:a16="http://schemas.microsoft.com/office/drawing/2014/main" id="{2ECB1EE3-0B2E-FE8A-EE9E-82D312174E2C}"/>
              </a:ext>
            </a:extLst>
          </p:cNvPr>
          <p:cNvSpPr/>
          <p:nvPr/>
        </p:nvSpPr>
        <p:spPr>
          <a:xfrm>
            <a:off x="4633231" y="2362583"/>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Access to accurate and timely diagnostics in the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Rectangle: Rounded Corners 10">
            <a:extLst>
              <a:ext uri="{FF2B5EF4-FFF2-40B4-BE49-F238E27FC236}">
                <a16:creationId xmlns:a16="http://schemas.microsoft.com/office/drawing/2014/main" id="{4A8F3E40-B4FA-5E15-B5DA-E477A7FF25F4}"/>
              </a:ext>
            </a:extLst>
          </p:cNvPr>
          <p:cNvSpPr/>
          <p:nvPr/>
        </p:nvSpPr>
        <p:spPr>
          <a:xfrm>
            <a:off x="476250" y="6009057"/>
            <a:ext cx="11430000" cy="7220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Barnsley Respiratory Transformation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YAS/ BREATHE/ PULMONARY REHAB/ BHNFT/ PRIMARY CARE/ MEDS OPT/ PUBLIC HEALTH</a:t>
            </a:r>
          </a:p>
        </p:txBody>
      </p:sp>
    </p:spTree>
    <p:extLst>
      <p:ext uri="{BB962C8B-B14F-4D97-AF65-F5344CB8AC3E}">
        <p14:creationId xmlns:p14="http://schemas.microsoft.com/office/powerpoint/2010/main" val="260775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BBF4B8-A22E-15DA-63B9-01F505016B9F}"/>
              </a:ext>
            </a:extLst>
          </p:cNvPr>
          <p:cNvSpPr txBox="1"/>
          <p:nvPr/>
        </p:nvSpPr>
        <p:spPr>
          <a:xfrm>
            <a:off x="954157" y="1286326"/>
            <a:ext cx="83886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87"/>
                </a:solidFill>
                <a:effectLst/>
                <a:uLnTx/>
                <a:uFillTx/>
                <a:latin typeface="WordVisi_MSFontService"/>
                <a:ea typeface="+mn-ea"/>
                <a:cs typeface="+mn-cs"/>
              </a:rPr>
              <a:t>You said (in July) …….</a:t>
            </a:r>
            <a:endParaRPr kumimoji="0" lang="en-GB" sz="4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7FC71026-794B-B778-EC91-465D814A8A02}"/>
              </a:ext>
            </a:extLst>
          </p:cNvPr>
          <p:cNvSpPr txBox="1"/>
          <p:nvPr/>
        </p:nvSpPr>
        <p:spPr>
          <a:xfrm>
            <a:off x="1202267" y="2336799"/>
            <a:ext cx="9499600" cy="4278094"/>
          </a:xfrm>
          <a:prstGeom prst="rect">
            <a:avLst/>
          </a:prstGeom>
          <a:noFill/>
          <a:ln w="9525" cap="flat" cmpd="sng" algn="ctr">
            <a:solidFill>
              <a:schemeClr val="accent5"/>
            </a:solidFill>
            <a:prstDash val="solid"/>
            <a:round/>
            <a:headEnd type="none" w="med" len="med"/>
            <a:tailEnd type="none" w="med" len="med"/>
          </a:ln>
          <a:effectLst>
            <a:outerShdw sx="0" sy="0" rotWithShape="0">
              <a:scrgbClr r="0" g="0" b="0"/>
            </a:outerShdw>
          </a:effectLst>
          <a:extLst>
            <a:ext uri="{53640926-AAD7-44D8-BBD7-CCE9431645EC}">
              <a14:shadowObscured xmlns:a14="http://schemas.microsoft.com/office/drawing/2010/main"/>
            </a:ext>
          </a:extLst>
        </p:spPr>
        <p:txBody>
          <a:bodyPr wrap="square">
            <a:spAutoFit/>
          </a:bodyPr>
          <a:lstStyle/>
          <a:p>
            <a:pPr marL="342900" lvl="0" indent="-342900">
              <a:buSzPts val="1000"/>
              <a:buFont typeface="Symbol" panose="05050102010706020507" pitchFamily="18" charset="2"/>
              <a:buChar char=""/>
              <a:tabLst>
                <a:tab pos="457200" algn="l"/>
              </a:tabLst>
            </a:pPr>
            <a:r>
              <a:rPr lang="en-GB" sz="1600" b="1" dirty="0">
                <a:solidFill>
                  <a:srgbClr val="000000"/>
                </a:solidFill>
                <a:effectLst/>
                <a:latin typeface="Aptos" panose="020B0004020202020204" pitchFamily="34" charset="0"/>
                <a:ea typeface="Times New Roman" panose="02020603050405020304" pitchFamily="18" charset="0"/>
              </a:rPr>
              <a:t>How can community pharmacies direct or refer patients to respiratory services  ? </a:t>
            </a:r>
            <a:r>
              <a:rPr lang="en-GB" sz="1600" dirty="0">
                <a:solidFill>
                  <a:srgbClr val="000000"/>
                </a:solidFill>
                <a:effectLst/>
                <a:latin typeface="Aptos" panose="020B0004020202020204" pitchFamily="34" charset="0"/>
                <a:ea typeface="Times New Roman" panose="02020603050405020304" pitchFamily="18" charset="0"/>
              </a:rPr>
              <a:t>e.g. BREATHE and when is it appropriate to refer or signpost?</a:t>
            </a:r>
            <a:endParaRPr lang="en-GB" sz="1600" dirty="0">
              <a:solidFill>
                <a:srgbClr val="000000"/>
              </a:solidFill>
              <a:effectLst/>
              <a:latin typeface="Calibri" panose="020F0502020204030204" pitchFamily="34" charset="0"/>
              <a:ea typeface="Calibri" panose="020F0502020204030204" pitchFamily="34" charset="0"/>
            </a:endParaRPr>
          </a:p>
          <a:p>
            <a:r>
              <a:rPr lang="en-GB" sz="16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b="1" dirty="0">
                <a:solidFill>
                  <a:srgbClr val="000000"/>
                </a:solidFill>
                <a:effectLst/>
                <a:latin typeface="Aptos" panose="020B0004020202020204" pitchFamily="34" charset="0"/>
                <a:ea typeface="Times New Roman" panose="02020603050405020304" pitchFamily="18" charset="0"/>
              </a:rPr>
              <a:t>Improving CP access to patient records </a:t>
            </a:r>
            <a:r>
              <a:rPr lang="en-GB" sz="1600" dirty="0">
                <a:solidFill>
                  <a:srgbClr val="000000"/>
                </a:solidFill>
                <a:effectLst/>
                <a:latin typeface="Aptos" panose="020B0004020202020204" pitchFamily="34" charset="0"/>
                <a:ea typeface="Times New Roman" panose="02020603050405020304" pitchFamily="18" charset="0"/>
              </a:rPr>
              <a:t>would significantly help in management. Pharmacist are blind as to where the patients are within the pathways and how stable they are. Could give or reinforce patient messages if had access to information.</a:t>
            </a:r>
            <a:endParaRPr lang="en-GB" sz="1600" dirty="0">
              <a:solidFill>
                <a:srgbClr val="000000"/>
              </a:solidFill>
              <a:effectLst/>
              <a:latin typeface="Calibri" panose="020F0502020204030204" pitchFamily="34" charset="0"/>
              <a:ea typeface="Calibri" panose="020F0502020204030204" pitchFamily="34" charset="0"/>
            </a:endParaRPr>
          </a:p>
          <a:p>
            <a:r>
              <a:rPr lang="en-GB" sz="16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b="1" dirty="0">
                <a:solidFill>
                  <a:srgbClr val="000000"/>
                </a:solidFill>
                <a:effectLst/>
                <a:latin typeface="Aptos" panose="020B0004020202020204" pitchFamily="34" charset="0"/>
                <a:ea typeface="Times New Roman" panose="02020603050405020304" pitchFamily="18" charset="0"/>
              </a:rPr>
              <a:t>Guidelines need improving </a:t>
            </a:r>
            <a:r>
              <a:rPr lang="en-GB" sz="1600" dirty="0">
                <a:solidFill>
                  <a:srgbClr val="000000"/>
                </a:solidFill>
                <a:effectLst/>
                <a:latin typeface="Aptos" panose="020B0004020202020204" pitchFamily="34" charset="0"/>
                <a:ea typeface="Times New Roman" panose="02020603050405020304" pitchFamily="18" charset="0"/>
              </a:rPr>
              <a:t>re clarity and access i.e. understanding GINA guidance and MART . I've taken this  as an action. We are launching new guidelines for asthma and we can start with them.</a:t>
            </a:r>
            <a:endParaRPr lang="en-GB" sz="1600" dirty="0">
              <a:solidFill>
                <a:srgbClr val="000000"/>
              </a:solidFill>
              <a:effectLst/>
              <a:latin typeface="Calibri" panose="020F0502020204030204" pitchFamily="34" charset="0"/>
              <a:ea typeface="Calibri" panose="020F0502020204030204" pitchFamily="34" charset="0"/>
            </a:endParaRPr>
          </a:p>
          <a:p>
            <a:r>
              <a:rPr lang="en-GB" sz="16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b="1" dirty="0">
                <a:solidFill>
                  <a:srgbClr val="000000"/>
                </a:solidFill>
                <a:effectLst/>
                <a:latin typeface="Aptos" panose="020B0004020202020204" pitchFamily="34" charset="0"/>
                <a:ea typeface="Times New Roman" panose="02020603050405020304" pitchFamily="18" charset="0"/>
              </a:rPr>
              <a:t>Reducing the range of inhalers </a:t>
            </a:r>
            <a:r>
              <a:rPr lang="en-GB" sz="1600" dirty="0">
                <a:solidFill>
                  <a:srgbClr val="000000"/>
                </a:solidFill>
                <a:effectLst/>
                <a:latin typeface="Aptos" panose="020B0004020202020204" pitchFamily="34" charset="0"/>
                <a:ea typeface="Times New Roman" panose="02020603050405020304" pitchFamily="18" charset="0"/>
              </a:rPr>
              <a:t>would result in inhalers being better understood by clinicians and would be helpful and improve care - myriad of devices is confusing. I'm taking this away also as an action.</a:t>
            </a:r>
            <a:endParaRPr lang="en-GB" sz="1600" dirty="0">
              <a:solidFill>
                <a:srgbClr val="000000"/>
              </a:solidFill>
              <a:effectLst/>
              <a:latin typeface="Calibri" panose="020F0502020204030204" pitchFamily="34" charset="0"/>
              <a:ea typeface="Calibri" panose="020F0502020204030204" pitchFamily="34" charset="0"/>
            </a:endParaRPr>
          </a:p>
          <a:p>
            <a:r>
              <a:rPr lang="en-GB" sz="1600" dirty="0">
                <a:solidFill>
                  <a:srgbClr val="000000"/>
                </a:solidFill>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b="1" dirty="0">
                <a:solidFill>
                  <a:srgbClr val="000000"/>
                </a:solidFill>
                <a:effectLst/>
                <a:latin typeface="Aptos" panose="020B0004020202020204" pitchFamily="34" charset="0"/>
                <a:ea typeface="Times New Roman" panose="02020603050405020304" pitchFamily="18" charset="0"/>
              </a:rPr>
              <a:t>Inhaler checks </a:t>
            </a:r>
            <a:r>
              <a:rPr lang="en-GB" sz="1600" dirty="0">
                <a:solidFill>
                  <a:srgbClr val="000000"/>
                </a:solidFill>
                <a:effectLst/>
                <a:latin typeface="Aptos" panose="020B0004020202020204" pitchFamily="34" charset="0"/>
                <a:ea typeface="Times New Roman" panose="02020603050405020304" pitchFamily="18" charset="0"/>
              </a:rPr>
              <a:t>would only be funded for initial consultation and one telephone follow up in New Medicines Service/ national services. How could pharmacies find funding for routine inhaler checks patients.</a:t>
            </a:r>
            <a:endParaRPr lang="en-GB" sz="16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FFB2E0DF-26D7-0594-27BA-86936D202037}"/>
              </a:ext>
            </a:extLst>
          </p:cNvPr>
          <p:cNvSpPr/>
          <p:nvPr/>
        </p:nvSpPr>
        <p:spPr>
          <a:xfrm>
            <a:off x="11190514" y="6313714"/>
            <a:ext cx="359229" cy="301179"/>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GB" sz="1200" dirty="0">
              <a:solidFill>
                <a:schemeClr val="bg1"/>
              </a:solidFill>
            </a:endParaRPr>
          </a:p>
        </p:txBody>
      </p:sp>
    </p:spTree>
    <p:extLst>
      <p:ext uri="{BB962C8B-B14F-4D97-AF65-F5344CB8AC3E}">
        <p14:creationId xmlns:p14="http://schemas.microsoft.com/office/powerpoint/2010/main" val="106177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1A14-34DE-5655-9FDE-516F14F763C9}"/>
              </a:ext>
            </a:extLst>
          </p:cNvPr>
          <p:cNvSpPr>
            <a:spLocks noGrp="1"/>
          </p:cNvSpPr>
          <p:nvPr>
            <p:ph type="title"/>
          </p:nvPr>
        </p:nvSpPr>
        <p:spPr>
          <a:xfrm>
            <a:off x="838200" y="681037"/>
            <a:ext cx="10515600" cy="1325563"/>
          </a:xfrm>
        </p:spPr>
        <p:txBody>
          <a:bodyPr/>
          <a:lstStyle/>
          <a:p>
            <a:r>
              <a:rPr lang="en-GB" b="1" dirty="0"/>
              <a:t>We Did ……</a:t>
            </a:r>
          </a:p>
        </p:txBody>
      </p:sp>
      <p:sp>
        <p:nvSpPr>
          <p:cNvPr id="3" name="Content Placeholder 2">
            <a:extLst>
              <a:ext uri="{FF2B5EF4-FFF2-40B4-BE49-F238E27FC236}">
                <a16:creationId xmlns:a16="http://schemas.microsoft.com/office/drawing/2014/main" id="{57D12F38-3138-2AC3-B808-C21C82095EAD}"/>
              </a:ext>
            </a:extLst>
          </p:cNvPr>
          <p:cNvSpPr>
            <a:spLocks noGrp="1"/>
          </p:cNvSpPr>
          <p:nvPr>
            <p:ph idx="1"/>
          </p:nvPr>
        </p:nvSpPr>
        <p:spPr/>
        <p:txBody>
          <a:bodyPr/>
          <a:lstStyle/>
          <a:p>
            <a:r>
              <a:rPr lang="en-GB" sz="2800" dirty="0">
                <a:effectLst/>
                <a:latin typeface="Calibri" panose="020F0502020204030204" pitchFamily="34" charset="0"/>
                <a:ea typeface="Calibri" panose="020F0502020204030204" pitchFamily="34" charset="0"/>
              </a:rPr>
              <a:t>Patients can self-refer into the BREATHE service and BREATHE are also happy to accept referrals from community pharmacy for </a:t>
            </a:r>
            <a:r>
              <a:rPr lang="en-GB" sz="2800" dirty="0">
                <a:solidFill>
                  <a:srgbClr val="000000"/>
                </a:solidFill>
                <a:effectLst/>
                <a:latin typeface="Aptos" panose="020B0004020202020204" pitchFamily="34" charset="0"/>
                <a:ea typeface="Calibri" panose="020F0502020204030204" pitchFamily="34" charset="0"/>
              </a:rPr>
              <a:t>anyone with confirmed respiratory disease who are still experiencing symptoms/exacerbations despite being optimised or currently in an exacerbation and at risk of hospital admission. </a:t>
            </a:r>
          </a:p>
          <a:p>
            <a:r>
              <a:rPr lang="en-GB" sz="2800" dirty="0">
                <a:solidFill>
                  <a:srgbClr val="000000"/>
                </a:solidFill>
                <a:effectLst/>
                <a:latin typeface="Aptos" panose="020B0004020202020204" pitchFamily="34" charset="0"/>
                <a:ea typeface="Calibri" panose="020F0502020204030204" pitchFamily="34" charset="0"/>
              </a:rPr>
              <a:t>We would like to develop some screening questions for pharmacies to ask patients when they are collecting meds or presenting at pharmacy whose condition appears to be in decline or be poorly managed.  </a:t>
            </a:r>
            <a:endParaRPr lang="en-GB" sz="2800" dirty="0">
              <a:effectLst/>
              <a:latin typeface="Calibri" panose="020F0502020204030204" pitchFamily="34" charset="0"/>
              <a:ea typeface="Calibri" panose="020F0502020204030204" pitchFamily="34" charset="0"/>
            </a:endParaRPr>
          </a:p>
          <a:p>
            <a:pPr marL="0" indent="0">
              <a:buNone/>
            </a:pPr>
            <a:r>
              <a:rPr lang="en-GB" sz="2800" dirty="0">
                <a:solidFill>
                  <a:srgbClr val="000000"/>
                </a:solidFill>
                <a:effectLst/>
                <a:latin typeface="Aptos" panose="020B000402020202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93292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8C589-DB4B-45D2-F572-51210390873D}"/>
              </a:ext>
            </a:extLst>
          </p:cNvPr>
          <p:cNvSpPr>
            <a:spLocks noGrp="1"/>
          </p:cNvSpPr>
          <p:nvPr>
            <p:ph idx="1"/>
          </p:nvPr>
        </p:nvSpPr>
        <p:spPr>
          <a:xfrm>
            <a:off x="838200" y="745067"/>
            <a:ext cx="10515600" cy="543189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We would also welcome a community pharmacy rep to sit on the Barnsley Respiratory Partnership Group </a:t>
            </a:r>
          </a:p>
          <a:p>
            <a:pPr lvl="1">
              <a:spcBef>
                <a:spcPts val="1000"/>
              </a:spcBef>
              <a:defRPr/>
            </a:pPr>
            <a:r>
              <a:rPr kumimoji="0" lang="en-GB"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meets 10.00 am – 12 noon on the second Thursday of each month, face to face</a:t>
            </a:r>
          </a:p>
          <a:p>
            <a:pPr lvl="1">
              <a:spcBef>
                <a:spcPts val="1000"/>
              </a:spcBef>
              <a:defRPr/>
            </a:pPr>
            <a:r>
              <a:rPr kumimoji="0" lang="en-GB"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previously had a strong focus on COPD but will be moving to Asthma as well, as a priority area of focus</a:t>
            </a:r>
          </a:p>
          <a:p>
            <a:pPr lvl="1">
              <a:spcBef>
                <a:spcPts val="1000"/>
              </a:spcBef>
              <a:defRPr/>
            </a:pPr>
            <a:r>
              <a:rPr lang="en-GB" dirty="0">
                <a:solidFill>
                  <a:srgbClr val="000000"/>
                </a:solidFill>
                <a:latin typeface="Aptos" panose="020B0004020202020204" pitchFamily="34" charset="0"/>
                <a:ea typeface="Calibri" panose="020F0502020204030204" pitchFamily="34" charset="0"/>
              </a:rPr>
              <a:t>ICB Pharmacy reps:</a:t>
            </a:r>
            <a:r>
              <a:rPr kumimoji="0" lang="en-GB"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 Brendan and Deb Leese currently sit on this group but if interested contact Lynne White for further information/an initial discussion - </a:t>
            </a:r>
            <a:r>
              <a:rPr kumimoji="0" lang="en-GB"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hlinkClick r:id="rId2"/>
              </a:rPr>
              <a:t>lynne.white10@nhs.net</a:t>
            </a:r>
            <a:r>
              <a:rPr kumimoji="0" lang="en-GB"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 </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Tree>
    <p:extLst>
      <p:ext uri="{BB962C8B-B14F-4D97-AF65-F5344CB8AC3E}">
        <p14:creationId xmlns:p14="http://schemas.microsoft.com/office/powerpoint/2010/main" val="125859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7D63A-5CCD-BC58-1D34-FBDEC51ADC12}"/>
              </a:ext>
            </a:extLst>
          </p:cNvPr>
          <p:cNvSpPr>
            <a:spLocks noGrp="1"/>
          </p:cNvSpPr>
          <p:nvPr>
            <p:ph idx="1"/>
          </p:nvPr>
        </p:nvSpPr>
        <p:spPr>
          <a:xfrm>
            <a:off x="838200" y="626533"/>
            <a:ext cx="10515600" cy="5550430"/>
          </a:xfrm>
        </p:spPr>
        <p:txBody>
          <a:bodyPr/>
          <a:lstStyle/>
          <a:p>
            <a:pPr marL="0" indent="0" algn="ctr">
              <a:buNone/>
            </a:pPr>
            <a:r>
              <a:rPr lang="en-GB" sz="2800" b="1" dirty="0">
                <a:solidFill>
                  <a:srgbClr val="000000"/>
                </a:solidFill>
                <a:effectLst/>
                <a:latin typeface="Arial" panose="020B0604020202020204" pitchFamily="34" charset="0"/>
                <a:ea typeface="Calibri" panose="020F0502020204030204" pitchFamily="34" charset="0"/>
              </a:rPr>
              <a:t>Altogether Asthma</a:t>
            </a:r>
          </a:p>
          <a:p>
            <a:r>
              <a:rPr lang="en-GB" sz="2800" dirty="0">
                <a:solidFill>
                  <a:srgbClr val="000000"/>
                </a:solidFill>
                <a:effectLst/>
                <a:latin typeface="Arial" panose="020B0604020202020204" pitchFamily="34" charset="0"/>
                <a:ea typeface="Calibri" panose="020F0502020204030204" pitchFamily="34" charset="0"/>
              </a:rPr>
              <a:t>The National Review of Asthma Deaths in 2014 highlighted many concerns about asthma care in the UK; Ten years on and the picture is not improving.  Many patients continue to manage their asthma with inappropriate treatments and over reliance on bronchodilators remains very high locally.  That is why here in Barnsley we are aiming for an asthma revolution.  </a:t>
            </a:r>
            <a:endParaRPr lang="en-GB" sz="2400" dirty="0">
              <a:effectLst/>
              <a:latin typeface="Calibri" panose="020F0502020204030204" pitchFamily="34" charset="0"/>
              <a:ea typeface="Calibri" panose="020F0502020204030204" pitchFamily="34" charset="0"/>
            </a:endParaRPr>
          </a:p>
          <a:p>
            <a:r>
              <a:rPr lang="en-GB" dirty="0">
                <a:solidFill>
                  <a:srgbClr val="000000"/>
                </a:solidFill>
                <a:latin typeface="Arial" panose="020B0604020202020204" pitchFamily="34" charset="0"/>
                <a:ea typeface="Calibri" panose="020F0502020204030204" pitchFamily="34" charset="0"/>
              </a:rPr>
              <a:t>SY is l</a:t>
            </a:r>
            <a:r>
              <a:rPr lang="en-GB" sz="2800" dirty="0">
                <a:solidFill>
                  <a:srgbClr val="000000"/>
                </a:solidFill>
                <a:effectLst/>
                <a:latin typeface="Arial" panose="020B0604020202020204" pitchFamily="34" charset="0"/>
                <a:ea typeface="Calibri" panose="020F0502020204030204" pitchFamily="34" charset="0"/>
              </a:rPr>
              <a:t>aunching a new asthma guideline based on the GINA (Global Initiative for Asthma) strategy.  If you are involved in the care of asthma patients, we encourage you to become familiar with these new guidelines and we invite you to attend a learning session with Asthma and Lung UK Respiratory Champion Deb Leese on one of the following dates:</a:t>
            </a:r>
            <a:endParaRPr lang="en-GB" sz="24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46143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6557C-1C23-9593-C4C8-5E71EBB88162}"/>
              </a:ext>
            </a:extLst>
          </p:cNvPr>
          <p:cNvSpPr>
            <a:spLocks noGrp="1"/>
          </p:cNvSpPr>
          <p:nvPr>
            <p:ph idx="1"/>
          </p:nvPr>
        </p:nvSpPr>
        <p:spPr>
          <a:xfrm>
            <a:off x="838200" y="880533"/>
            <a:ext cx="10515600" cy="5296430"/>
          </a:xfrm>
        </p:spPr>
        <p:txBody>
          <a:bodyPr/>
          <a:lstStyle/>
          <a:p>
            <a:pPr marL="342900" marR="0" lvl="0" indent="-342900" algn="l" defTabSz="914400" rtl="0" eaLnBrk="1" fontAlgn="auto" latinLnBrk="0" hangingPunct="1">
              <a:lnSpc>
                <a:spcPct val="90000"/>
              </a:lnSpc>
              <a:spcBef>
                <a:spcPts val="1000"/>
              </a:spcBef>
              <a:spcAft>
                <a:spcPts val="0"/>
              </a:spcAft>
              <a:buClrTx/>
              <a:buSzPts val="1000"/>
              <a:buFont typeface="Symbol" panose="05050102010706020507" pitchFamily="18" charset="2"/>
              <a:buChar char=""/>
              <a:tabLst>
                <a:tab pos="457200" algn="l"/>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90000"/>
              </a:lnSpc>
              <a:spcBef>
                <a:spcPts val="1000"/>
              </a:spcBef>
              <a:spcAft>
                <a:spcPts val="0"/>
              </a:spcAft>
              <a:buClrTx/>
              <a:buSzPts val="1000"/>
              <a:buFont typeface="Symbol" panose="05050102010706020507" pitchFamily="18" charset="2"/>
              <a:buChar char=""/>
              <a:tabLst>
                <a:tab pos="457200" algn="l"/>
              </a:tabLst>
              <a:defRPr/>
            </a:pPr>
            <a:endParaRPr lang="en-GB" dirty="0">
              <a:solidFill>
                <a:srgbClr val="000000"/>
              </a:solidFill>
              <a:latin typeface="Arial" panose="020B0604020202020204" pitchFamily="34" charset="0"/>
              <a:ea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Tuesday 8th October 8am – 9am</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Thursday 10th October 7pm – 8pm</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Monday 14th  October 12 – 1pm</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Wednesday 23rd October 12 – 1pm</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Please respond to </a:t>
            </a:r>
            <a:r>
              <a:rPr kumimoji="0" lang="en-GB" sz="2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hlinkClick r:id="rId2"/>
              </a:rPr>
              <a:t>lynne.white10@nhs.net</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with the time/session that you would like to book on and we will send you the meeting invite and link so that it goes directly into your calendar.</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Tree>
    <p:extLst>
      <p:ext uri="{BB962C8B-B14F-4D97-AF65-F5344CB8AC3E}">
        <p14:creationId xmlns:p14="http://schemas.microsoft.com/office/powerpoint/2010/main" val="56983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26F8C80-1F87-1678-5748-BFECA77F7DFD}"/>
              </a:ext>
            </a:extLst>
          </p:cNvPr>
          <p:cNvPicPr>
            <a:picLocks noChangeAspect="1"/>
          </p:cNvPicPr>
          <p:nvPr/>
        </p:nvPicPr>
        <p:blipFill>
          <a:blip r:embed="rId2"/>
          <a:stretch>
            <a:fillRect/>
          </a:stretch>
        </p:blipFill>
        <p:spPr>
          <a:xfrm>
            <a:off x="531197" y="0"/>
            <a:ext cx="11129605" cy="6858000"/>
          </a:xfrm>
          <a:prstGeom prst="rect">
            <a:avLst/>
          </a:prstGeom>
        </p:spPr>
      </p:pic>
    </p:spTree>
    <p:extLst>
      <p:ext uri="{BB962C8B-B14F-4D97-AF65-F5344CB8AC3E}">
        <p14:creationId xmlns:p14="http://schemas.microsoft.com/office/powerpoint/2010/main" val="231316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E716C818-8572-5B83-F1DC-D3B7ECD6CEF7}"/>
              </a:ext>
            </a:extLst>
          </p:cNvPr>
          <p:cNvPicPr>
            <a:picLocks noChangeAspect="1"/>
          </p:cNvPicPr>
          <p:nvPr/>
        </p:nvPicPr>
        <p:blipFill>
          <a:blip r:embed="rId2"/>
          <a:stretch>
            <a:fillRect/>
          </a:stretch>
        </p:blipFill>
        <p:spPr>
          <a:xfrm>
            <a:off x="954609" y="0"/>
            <a:ext cx="10282782" cy="6858000"/>
          </a:xfrm>
          <a:prstGeom prst="rect">
            <a:avLst/>
          </a:prstGeom>
        </p:spPr>
      </p:pic>
    </p:spTree>
    <p:extLst>
      <p:ext uri="{BB962C8B-B14F-4D97-AF65-F5344CB8AC3E}">
        <p14:creationId xmlns:p14="http://schemas.microsoft.com/office/powerpoint/2010/main" val="3235467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ocumentation">
  <a:themeElements>
    <a:clrScheme name="NHS">
      <a:dk1>
        <a:srgbClr val="000000"/>
      </a:dk1>
      <a:lt1>
        <a:srgbClr val="FFFFFF"/>
      </a:lt1>
      <a:dk2>
        <a:srgbClr val="0070C0"/>
      </a:dk2>
      <a:lt2>
        <a:srgbClr val="F2F2F2"/>
      </a:lt2>
      <a:accent1>
        <a:srgbClr val="003760"/>
      </a:accent1>
      <a:accent2>
        <a:srgbClr val="005390"/>
      </a:accent2>
      <a:accent3>
        <a:srgbClr val="FFC000"/>
      </a:accent3>
      <a:accent4>
        <a:srgbClr val="40AFFF"/>
      </a:accent4>
      <a:accent5>
        <a:srgbClr val="7F7F7F"/>
      </a:accent5>
      <a:accent6>
        <a:srgbClr val="214427"/>
      </a:accent6>
      <a:hlink>
        <a:srgbClr val="00B0F0"/>
      </a:hlink>
      <a:folHlink>
        <a:srgbClr val="00206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5"/>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flat" cmpd="sng" algn="ctr">
          <a:solidFill>
            <a:schemeClr val="accent5"/>
          </a:solidFill>
          <a:prstDash val="solid"/>
          <a:round/>
          <a:headEnd type="none" w="med" len="med"/>
          <a:tailEnd type="none" w="med" len="med"/>
        </a:ln>
        <a:effectLst>
          <a:outerShdw sx="0" sy="0" rotWithShape="0">
            <a:scrgbClr r="0" g="0" b="0"/>
          </a:outerShdw>
        </a:effectLst>
        <a:extLst>
          <a:ext uri="{53640926-AAD7-44D8-BBD7-CCE9431645EC}">
            <a14:shadowObscured xmlns:a14="http://schemas.microsoft.com/office/drawing/2010/main"/>
          </a:ext>
        </a:extLst>
      </a:spPr>
      <a:bodyPr wrap="square" lIns="0" tIns="0" rIns="0" bIns="0" rtlCol="0" anchor="ctr">
        <a:noAutofit/>
      </a:bodyPr>
      <a:lstStyle>
        <a:defPPr algn="ctr">
          <a:defRPr sz="1000" dirty="0" smtClean="0">
            <a:effectLst/>
            <a:latin typeface="Trebuchet MS" panose="020B0603020202020204" pitchFamily="34" charset="0"/>
            <a:cs typeface="Calibri" panose="020F0502020204030204" pitchFamily="34" charset="0"/>
            <a:sym typeface="Trebuchet MS" panose="020B0603020202020204" pitchFamily="34" charset="0"/>
          </a:defRPr>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TotalTime>
  <Words>751</Words>
  <Application>Microsoft Office PowerPoint</Application>
  <PresentationFormat>Widescreen</PresentationFormat>
  <Paragraphs>61</Paragraphs>
  <Slides>15</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Aptos</vt:lpstr>
      <vt:lpstr>Arial</vt:lpstr>
      <vt:lpstr>Calibri</vt:lpstr>
      <vt:lpstr>Symbol</vt:lpstr>
      <vt:lpstr>Trebuchet MS</vt:lpstr>
      <vt:lpstr>WordVisi_MSFontService</vt:lpstr>
      <vt:lpstr>Documentation</vt:lpstr>
      <vt:lpstr>1_Office Theme</vt:lpstr>
      <vt:lpstr>think-cell Slide</vt:lpstr>
      <vt:lpstr>PowerPoint Presentation</vt:lpstr>
      <vt:lpstr>PowerPoint Presentation</vt:lpstr>
      <vt:lpstr>PowerPoint Presentation</vt:lpstr>
      <vt:lpstr>We Did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barlow</dc:creator>
  <cp:lastModifiedBy>SMITH, Emma (BHF LUNDWOOD SURGERY)</cp:lastModifiedBy>
  <cp:revision>9</cp:revision>
  <dcterms:created xsi:type="dcterms:W3CDTF">2024-09-18T04:53:22Z</dcterms:created>
  <dcterms:modified xsi:type="dcterms:W3CDTF">2024-10-02T14:03:17Z</dcterms:modified>
</cp:coreProperties>
</file>