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B1AB5-9DBD-444C-8144-89C01FA4C434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6FB87-55B2-4C02-B597-5E2E797BC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392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pixabay.com/en/liver-organ-anatomy-293461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F2862-8EF9-4049-B3CF-392051700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95207" y="564544"/>
            <a:ext cx="5878796" cy="1137035"/>
          </a:xfrm>
        </p:spPr>
        <p:txBody>
          <a:bodyPr/>
          <a:lstStyle/>
          <a:p>
            <a:pPr algn="ctr"/>
            <a:r>
              <a:rPr lang="en-US" dirty="0"/>
              <a:t>FIBROSCAN</a:t>
            </a:r>
            <a:br>
              <a:rPr lang="en-US" dirty="0"/>
            </a:br>
            <a:r>
              <a:rPr lang="en-US" sz="2000" dirty="0"/>
              <a:t>Lindsay Horobin </a:t>
            </a:r>
            <a:br>
              <a:rPr lang="en-US" sz="2000" dirty="0"/>
            </a:br>
            <a:r>
              <a:rPr lang="en-US" sz="2000" dirty="0"/>
              <a:t>Hepatology Nurse Specialist</a:t>
            </a:r>
            <a:endParaRPr lang="en-GB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FFD11E-2B5F-4FB8-8FC5-6FBC63586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740380" y="4668810"/>
            <a:ext cx="17665472" cy="1544750"/>
          </a:xfrm>
        </p:spPr>
        <p:txBody>
          <a:bodyPr/>
          <a:lstStyle/>
          <a:p>
            <a:pPr algn="ctr"/>
            <a:endParaRPr lang="en-GB" dirty="0"/>
          </a:p>
        </p:txBody>
      </p:sp>
      <p:pic>
        <p:nvPicPr>
          <p:cNvPr id="1028" name="Picture 4" descr="Fibroscan 430 Mini + at best price in Kolkata by Olivine International |  ID: 23709367655">
            <a:extLst>
              <a:ext uri="{FF2B5EF4-FFF2-40B4-BE49-F238E27FC236}">
                <a16:creationId xmlns:a16="http://schemas.microsoft.com/office/drawing/2014/main" id="{54886D22-324C-453D-BD7B-EC90C4A8A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497" y="262393"/>
            <a:ext cx="3069204" cy="2695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ibroscan">
            <a:extLst>
              <a:ext uri="{FF2B5EF4-FFF2-40B4-BE49-F238E27FC236}">
                <a16:creationId xmlns:a16="http://schemas.microsoft.com/office/drawing/2014/main" id="{0B5A842F-04C5-466C-B496-C54ED1BE1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019" y="2798859"/>
            <a:ext cx="4405022" cy="339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166070A-110A-4E95-A695-7B2223521E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7350" y="5900468"/>
            <a:ext cx="3194649" cy="95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254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7B2E5-A21E-498B-9F84-B0F21731C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584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WHAT IS A FIBROSCAN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C9F78-E8F3-40AB-9B0E-79159223F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93801"/>
            <a:ext cx="8596668" cy="5393266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It’s a Non-invasive quick and painless bedside test to measure the elasticity of liver tissue (or liver scarring), referred to as fibrosis</a:t>
            </a:r>
          </a:p>
          <a:p>
            <a:r>
              <a:rPr lang="en-US" dirty="0"/>
              <a:t>P</a:t>
            </a:r>
            <a:r>
              <a:rPr lang="en-GB" dirty="0" err="1"/>
              <a:t>rovides</a:t>
            </a:r>
            <a:r>
              <a:rPr lang="en-GB" dirty="0"/>
              <a:t> enormous benefits to patients as in many cases there are no signs or symptoms of mild, moderate or severe liver disease</a:t>
            </a:r>
          </a:p>
          <a:p>
            <a:r>
              <a:rPr lang="en-US" dirty="0"/>
              <a:t>U</a:t>
            </a:r>
            <a:r>
              <a:rPr lang="en-GB" dirty="0" err="1"/>
              <a:t>ses</a:t>
            </a:r>
            <a:r>
              <a:rPr lang="en-GB" dirty="0"/>
              <a:t> an ultrasound probe to measure the speed of a vibration passing through the liver. ( the faster the wave the stiffer the liver)</a:t>
            </a:r>
          </a:p>
          <a:p>
            <a:r>
              <a:rPr lang="en-US" dirty="0"/>
              <a:t>Ta</a:t>
            </a:r>
            <a:r>
              <a:rPr lang="en-GB" dirty="0" err="1"/>
              <a:t>kes</a:t>
            </a:r>
            <a:r>
              <a:rPr lang="en-GB" dirty="0"/>
              <a:t> 15-20 minutes (often less)</a:t>
            </a:r>
          </a:p>
          <a:p>
            <a:r>
              <a:rPr lang="en-GB" dirty="0"/>
              <a:t>Carried out in Medical Outpatients currently by Hepatology Nurse Specialist</a:t>
            </a:r>
          </a:p>
          <a:p>
            <a:r>
              <a:rPr lang="en-GB" dirty="0"/>
              <a:t>Results given to patient on same day and lifestyle advice given and either discharged back to GP or referred for further management such as 6 monthly HCC surveillance</a:t>
            </a:r>
          </a:p>
          <a:p>
            <a:r>
              <a:rPr lang="en-GB" dirty="0"/>
              <a:t>There can be some limitations with a liver </a:t>
            </a:r>
            <a:r>
              <a:rPr lang="en-GB" dirty="0" err="1"/>
              <a:t>fibroscan</a:t>
            </a:r>
            <a:r>
              <a:rPr lang="en-GB" dirty="0"/>
              <a:t> test.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Obesity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Liver inflammation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Ascites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Biliary obstruction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Liver congestion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Scar tissue</a:t>
            </a: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31CA16-301E-47F2-924E-699FAC4384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9267" y="5892800"/>
            <a:ext cx="3242732" cy="96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510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C2F15-3C78-49CC-A100-FA45299AB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2852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PATIENTS THAT WILL BENEFIT FROM A FIBROSCAN</a:t>
            </a:r>
            <a:endParaRPr lang="en-GB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8DCF7-62E4-4DEF-AD24-DC4EDC4B7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1121134"/>
            <a:ext cx="9279172" cy="5184250"/>
          </a:xfrm>
        </p:spPr>
        <p:txBody>
          <a:bodyPr>
            <a:normAutofit/>
          </a:bodyPr>
          <a:lstStyle/>
          <a:p>
            <a:r>
              <a:rPr lang="en-US" dirty="0"/>
              <a:t>People with potential </a:t>
            </a:r>
            <a:r>
              <a:rPr lang="en-US" dirty="0" err="1"/>
              <a:t>recognised</a:t>
            </a:r>
            <a:r>
              <a:rPr lang="en-US" dirty="0"/>
              <a:t> risk factors for liver disease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 history of excess alcohol intake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Diabetes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Obesity</a:t>
            </a:r>
          </a:p>
          <a:p>
            <a:r>
              <a:rPr lang="en-US" dirty="0"/>
              <a:t>People who have evidence of a liver condition where there is a need to work out severity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Metabolic Dysfunction Associated </a:t>
            </a:r>
            <a:r>
              <a:rPr lang="en-US" dirty="0" err="1"/>
              <a:t>Steatotic</a:t>
            </a:r>
            <a:r>
              <a:rPr lang="en-US" dirty="0"/>
              <a:t> Liver disease (MASLD) (Fatty Liver)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Alcohol related Liver Disease (</a:t>
            </a:r>
            <a:r>
              <a:rPr lang="en-US" dirty="0" err="1"/>
              <a:t>ArLD</a:t>
            </a:r>
            <a:r>
              <a:rPr lang="en-US" dirty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Hepatitis B / C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Autoimmune Liver Disease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Primary Biliary Cholangitis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Primary Sclerosing Cholangitis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Haemochromatosis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Monitoring of patients on medication which may potentially cause liver damage</a:t>
            </a:r>
          </a:p>
          <a:p>
            <a:pPr>
              <a:buFont typeface="+mj-lt"/>
              <a:buAutoNum type="arabicPeriod"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FBA9F1-673C-4D04-9F50-0D2231D7C8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7732" y="5842000"/>
            <a:ext cx="3234267" cy="974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859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4F93D-496E-4251-BC56-E2AA8341F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9586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WHAT IS A NORMAL FIBROSCAN SCORE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BD57B-F551-4F90-AC89-1D1E441BB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40403"/>
            <a:ext cx="8596668" cy="4800959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fibroscan</a:t>
            </a:r>
            <a:r>
              <a:rPr lang="en-US" dirty="0"/>
              <a:t> score is recorded as a numerical value</a:t>
            </a:r>
          </a:p>
          <a:p>
            <a:r>
              <a:rPr lang="en-US" dirty="0"/>
              <a:t>The stiffer the liver the higher the numerical value will be</a:t>
            </a:r>
          </a:p>
          <a:p>
            <a:r>
              <a:rPr lang="en-US" dirty="0"/>
              <a:t>A </a:t>
            </a:r>
            <a:r>
              <a:rPr lang="en-US" dirty="0" err="1"/>
              <a:t>fibroscan</a:t>
            </a:r>
            <a:r>
              <a:rPr lang="en-US" dirty="0"/>
              <a:t> score is a numerical result ranging between 2-75kPa</a:t>
            </a:r>
          </a:p>
          <a:p>
            <a:r>
              <a:rPr lang="en-US" dirty="0"/>
              <a:t>A normal </a:t>
            </a:r>
            <a:r>
              <a:rPr lang="en-US" dirty="0" err="1"/>
              <a:t>fibroscan</a:t>
            </a:r>
            <a:r>
              <a:rPr lang="en-US" dirty="0"/>
              <a:t> range is approximately 2-8.5kPa</a:t>
            </a:r>
          </a:p>
          <a:p>
            <a:r>
              <a:rPr lang="en-US" dirty="0"/>
              <a:t>Scarring of the liver is measured by five stages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F0 = no scarring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F1 = mild scarring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F2 = Moderate Fibrosis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F3 = Severe Fibrosis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F4 = Advanced fibrosis or cirrhosis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8385A5-5014-425B-ADB6-3249532DD1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2267" y="5816600"/>
            <a:ext cx="3369732" cy="104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922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C9D5F-9E2D-49ED-B76B-26DF6F22D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695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FURTHER MANAGEMENT FOLLOWING A FIBROSCAN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511E7-CEEC-4DED-BF86-B20A61728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16551"/>
            <a:ext cx="8596668" cy="4824812"/>
          </a:xfrm>
        </p:spPr>
        <p:txBody>
          <a:bodyPr/>
          <a:lstStyle/>
          <a:p>
            <a:r>
              <a:rPr lang="en-US" dirty="0"/>
              <a:t>F</a:t>
            </a:r>
            <a:r>
              <a:rPr lang="en-GB" dirty="0"/>
              <a:t>0 / F1 Fibrosis = </a:t>
            </a:r>
            <a:r>
              <a:rPr lang="en-GB" dirty="0" err="1"/>
              <a:t>Fibroscan</a:t>
            </a:r>
            <a:r>
              <a:rPr lang="en-GB" dirty="0"/>
              <a:t> score &lt;7kPa normal liver no further management in secondary care required, discharged back to GP </a:t>
            </a:r>
          </a:p>
          <a:p>
            <a:r>
              <a:rPr lang="en-US" dirty="0"/>
              <a:t>F</a:t>
            </a:r>
            <a:r>
              <a:rPr lang="en-GB" dirty="0"/>
              <a:t>2 Fibrosis = </a:t>
            </a:r>
            <a:r>
              <a:rPr lang="en-GB" dirty="0" err="1"/>
              <a:t>Fibroscan</a:t>
            </a:r>
            <a:r>
              <a:rPr lang="en-GB" dirty="0"/>
              <a:t>  7 – 8.5kPa indicates mild scarring, lifestyle advice given, no further management in secondary care required, discharged back to GP</a:t>
            </a:r>
          </a:p>
          <a:p>
            <a:r>
              <a:rPr lang="en-GB" dirty="0"/>
              <a:t>F2 / F3 fibrosis = </a:t>
            </a:r>
            <a:r>
              <a:rPr lang="en-GB" dirty="0" err="1"/>
              <a:t>Fibroscan</a:t>
            </a:r>
            <a:r>
              <a:rPr lang="en-GB" dirty="0"/>
              <a:t> 8.5 – 10.5kPa indicates moderate scarring, lifestyle advice given, repeat </a:t>
            </a:r>
            <a:r>
              <a:rPr lang="en-GB" dirty="0" err="1"/>
              <a:t>fibroscan</a:t>
            </a:r>
            <a:r>
              <a:rPr lang="en-GB" dirty="0"/>
              <a:t> in 12 months (organised by secondary care) </a:t>
            </a:r>
          </a:p>
          <a:p>
            <a:r>
              <a:rPr lang="en-GB" dirty="0"/>
              <a:t>F3 /F4 Fibrosis = </a:t>
            </a:r>
            <a:r>
              <a:rPr lang="en-GB" dirty="0" err="1"/>
              <a:t>Fibroscan</a:t>
            </a:r>
            <a:r>
              <a:rPr lang="en-GB" dirty="0"/>
              <a:t> 10.5kPa and above –indicates severe scarring / Advanced fibrosis, lifestyle advice given and commenced on 6 monthly HCC surveillance (organised by secondary care)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F01B50-70DF-420A-9A83-1E6128B113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6200" y="5842000"/>
            <a:ext cx="3225800" cy="101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418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A859DD-8A16-49CB-8EC3-B0D2F06CE2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00" y="5562600"/>
            <a:ext cx="3302000" cy="1295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B2726A4-9352-4301-8E7A-85F036F27AE1}"/>
              </a:ext>
            </a:extLst>
          </p:cNvPr>
          <p:cNvSpPr txBox="1"/>
          <p:nvPr/>
        </p:nvSpPr>
        <p:spPr>
          <a:xfrm>
            <a:off x="2590800" y="1888067"/>
            <a:ext cx="52154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THANKYOU FOR LISTENING </a:t>
            </a:r>
          </a:p>
          <a:p>
            <a:pPr algn="ctr"/>
            <a:r>
              <a:rPr lang="en-US" sz="3200" dirty="0"/>
              <a:t>ANY QUESTIONS ?</a:t>
            </a:r>
            <a:endParaRPr lang="en-GB" sz="32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F66E3F8-A1AF-4870-A24C-CEF776E794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048000" y="3039533"/>
            <a:ext cx="6096000" cy="354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4465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</TotalTime>
  <Words>438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Wingdings</vt:lpstr>
      <vt:lpstr>Wingdings 3</vt:lpstr>
      <vt:lpstr>Facet</vt:lpstr>
      <vt:lpstr>FIBROSCAN Lindsay Horobin  Hepatology Nurse Specialist</vt:lpstr>
      <vt:lpstr>WHAT IS A FIBROSCAN</vt:lpstr>
      <vt:lpstr>PATIENTS THAT WILL BENEFIT FROM A FIBROSCAN</vt:lpstr>
      <vt:lpstr>WHAT IS A NORMAL FIBROSCAN SCORE</vt:lpstr>
      <vt:lpstr>FURTHER MANAGEMENT FOLLOWING A FIBROSCAN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FIBROSCAN</dc:title>
  <dc:creator>HOROBIN, Lindsay (BARNSLEY HOSPITAL NHS FOUNDATION TRUST)</dc:creator>
  <cp:lastModifiedBy>HOROBIN, Lindsay (BARNSLEY HOSPITAL NHS FOUNDATION TRUST)</cp:lastModifiedBy>
  <cp:revision>12</cp:revision>
  <dcterms:created xsi:type="dcterms:W3CDTF">2024-01-12T14:58:23Z</dcterms:created>
  <dcterms:modified xsi:type="dcterms:W3CDTF">2024-01-15T14:16:31Z</dcterms:modified>
</cp:coreProperties>
</file>