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25" r:id="rId3"/>
    <p:sldId id="257" r:id="rId4"/>
    <p:sldId id="258" r:id="rId5"/>
    <p:sldId id="260" r:id="rId6"/>
    <p:sldId id="347" r:id="rId7"/>
    <p:sldId id="261" r:id="rId8"/>
    <p:sldId id="262" r:id="rId9"/>
    <p:sldId id="264" r:id="rId10"/>
    <p:sldId id="299" r:id="rId11"/>
    <p:sldId id="300" r:id="rId12"/>
    <p:sldId id="326" r:id="rId13"/>
    <p:sldId id="310" r:id="rId14"/>
    <p:sldId id="268" r:id="rId15"/>
    <p:sldId id="270" r:id="rId16"/>
    <p:sldId id="271" r:id="rId17"/>
    <p:sldId id="323" r:id="rId18"/>
    <p:sldId id="324" r:id="rId19"/>
    <p:sldId id="327" r:id="rId20"/>
    <p:sldId id="279" r:id="rId21"/>
    <p:sldId id="329" r:id="rId22"/>
    <p:sldId id="330" r:id="rId23"/>
    <p:sldId id="302" r:id="rId24"/>
    <p:sldId id="287" r:id="rId25"/>
    <p:sldId id="303" r:id="rId26"/>
    <p:sldId id="306" r:id="rId27"/>
    <p:sldId id="289" r:id="rId28"/>
    <p:sldId id="295" r:id="rId29"/>
    <p:sldId id="296" r:id="rId30"/>
    <p:sldId id="297" r:id="rId31"/>
    <p:sldId id="344" r:id="rId32"/>
    <p:sldId id="332" r:id="rId33"/>
    <p:sldId id="334" r:id="rId34"/>
    <p:sldId id="336" r:id="rId35"/>
    <p:sldId id="337" r:id="rId36"/>
    <p:sldId id="265" r:id="rId37"/>
    <p:sldId id="308" r:id="rId38"/>
    <p:sldId id="312" r:id="rId39"/>
    <p:sldId id="274" r:id="rId40"/>
    <p:sldId id="282" r:id="rId41"/>
    <p:sldId id="283" r:id="rId42"/>
    <p:sldId id="284" r:id="rId43"/>
    <p:sldId id="275" r:id="rId44"/>
    <p:sldId id="338" r:id="rId45"/>
    <p:sldId id="304" r:id="rId46"/>
    <p:sldId id="339" r:id="rId47"/>
    <p:sldId id="278" r:id="rId48"/>
    <p:sldId id="313" r:id="rId49"/>
    <p:sldId id="314" r:id="rId50"/>
    <p:sldId id="340" r:id="rId51"/>
    <p:sldId id="341" r:id="rId52"/>
    <p:sldId id="342" r:id="rId53"/>
    <p:sldId id="343" r:id="rId54"/>
    <p:sldId id="345" r:id="rId55"/>
    <p:sldId id="34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Referrals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DE-4619-B368-1DA45BE078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DE-4619-B368-1DA45BE078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DE-4619-B368-1DA45BE078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DE-4619-B368-1DA45BE0783B}"/>
              </c:ext>
            </c:extLst>
          </c:dPt>
          <c:cat>
            <c:strRef>
              <c:f>Sheet1!$A$2:$A$5</c:f>
              <c:strCache>
                <c:ptCount val="4"/>
                <c:pt idx="0">
                  <c:v>Prenatal</c:v>
                </c:pt>
                <c:pt idx="1">
                  <c:v>Cancer</c:v>
                </c:pt>
                <c:pt idx="2">
                  <c:v>Paediatric</c:v>
                </c:pt>
                <c:pt idx="3">
                  <c:v>Adult</c:v>
                </c:pt>
              </c:strCache>
            </c:strRef>
          </c:cat>
          <c:val>
            <c:numRef>
              <c:f>Sheet1!$B$2:$B$5</c:f>
              <c:numCache>
                <c:formatCode>General</c:formatCode>
                <c:ptCount val="4"/>
                <c:pt idx="0">
                  <c:v>2</c:v>
                </c:pt>
                <c:pt idx="1">
                  <c:v>40</c:v>
                </c:pt>
                <c:pt idx="2">
                  <c:v>30</c:v>
                </c:pt>
                <c:pt idx="3">
                  <c:v>28</c:v>
                </c:pt>
              </c:numCache>
            </c:numRef>
          </c:val>
          <c:extLst>
            <c:ext xmlns:c16="http://schemas.microsoft.com/office/drawing/2014/chart" uri="{C3380CC4-5D6E-409C-BE32-E72D297353CC}">
              <c16:uniqueId val="{00000000-62E9-4951-AFA7-152C4EF2FBB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AEB98-4171-4437-A9C8-7E8233527C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8D55D38-4261-4328-9A91-55B433FC6E21}">
      <dgm:prSet/>
      <dgm:spPr/>
      <dgm:t>
        <a:bodyPr/>
        <a:lstStyle/>
        <a:p>
          <a:r>
            <a:rPr lang="en-GB" dirty="0"/>
            <a:t>Internal</a:t>
          </a:r>
          <a:endParaRPr lang="en-US" dirty="0"/>
        </a:p>
      </dgm:t>
    </dgm:pt>
    <dgm:pt modelId="{3DA952BC-0B8A-4D37-A73D-60C6D1B82001}" type="parTrans" cxnId="{31E8AF6D-CA28-4D75-8028-453E1C6EDDA5}">
      <dgm:prSet/>
      <dgm:spPr/>
      <dgm:t>
        <a:bodyPr/>
        <a:lstStyle/>
        <a:p>
          <a:endParaRPr lang="en-US"/>
        </a:p>
      </dgm:t>
    </dgm:pt>
    <dgm:pt modelId="{B3E49766-BB4F-4F29-85D6-D2D6753A9BAB}" type="sibTrans" cxnId="{31E8AF6D-CA28-4D75-8028-453E1C6EDDA5}">
      <dgm:prSet/>
      <dgm:spPr/>
      <dgm:t>
        <a:bodyPr/>
        <a:lstStyle/>
        <a:p>
          <a:endParaRPr lang="en-US"/>
        </a:p>
      </dgm:t>
    </dgm:pt>
    <dgm:pt modelId="{B53BCD3F-E85E-4775-A9C4-3E5A931AE81D}">
      <dgm:prSet/>
      <dgm:spPr/>
      <dgm:t>
        <a:bodyPr/>
        <a:lstStyle/>
        <a:p>
          <a:r>
            <a:rPr lang="en-GB" dirty="0"/>
            <a:t>Impaired repair, chemical reactions e.g.  deamination, oxidation, alkylation</a:t>
          </a:r>
          <a:endParaRPr lang="en-US" dirty="0"/>
        </a:p>
      </dgm:t>
    </dgm:pt>
    <dgm:pt modelId="{60D31AF8-BD63-4AEB-83DD-D862B5DE9CD2}" type="parTrans" cxnId="{683B31D2-8C60-4CCB-9C27-B3A71C46C518}">
      <dgm:prSet/>
      <dgm:spPr/>
      <dgm:t>
        <a:bodyPr/>
        <a:lstStyle/>
        <a:p>
          <a:endParaRPr lang="en-US"/>
        </a:p>
      </dgm:t>
    </dgm:pt>
    <dgm:pt modelId="{D93183B3-0DE1-4BEA-B137-61A846F93811}" type="sibTrans" cxnId="{683B31D2-8C60-4CCB-9C27-B3A71C46C518}">
      <dgm:prSet/>
      <dgm:spPr/>
      <dgm:t>
        <a:bodyPr/>
        <a:lstStyle/>
        <a:p>
          <a:endParaRPr lang="en-US"/>
        </a:p>
      </dgm:t>
    </dgm:pt>
    <dgm:pt modelId="{40D875CD-4010-4B3F-A78D-F6374F01DB6E}">
      <dgm:prSet/>
      <dgm:spPr/>
      <dgm:t>
        <a:bodyPr/>
        <a:lstStyle/>
        <a:p>
          <a:r>
            <a:rPr lang="en-GB" dirty="0"/>
            <a:t>External</a:t>
          </a:r>
          <a:endParaRPr lang="en-US" dirty="0"/>
        </a:p>
      </dgm:t>
    </dgm:pt>
    <dgm:pt modelId="{CC43981B-E607-449A-B0EA-A5C53D0A5A8F}" type="parTrans" cxnId="{9A3CF257-2739-4196-8CEA-DB4A59AF47F2}">
      <dgm:prSet/>
      <dgm:spPr/>
      <dgm:t>
        <a:bodyPr/>
        <a:lstStyle/>
        <a:p>
          <a:endParaRPr lang="en-US"/>
        </a:p>
      </dgm:t>
    </dgm:pt>
    <dgm:pt modelId="{B5E000D4-D93A-4087-BC96-727702C1D753}" type="sibTrans" cxnId="{9A3CF257-2739-4196-8CEA-DB4A59AF47F2}">
      <dgm:prSet/>
      <dgm:spPr/>
      <dgm:t>
        <a:bodyPr/>
        <a:lstStyle/>
        <a:p>
          <a:endParaRPr lang="en-US"/>
        </a:p>
      </dgm:t>
    </dgm:pt>
    <dgm:pt modelId="{9ED3B9CB-E230-4945-AF4B-487D50D55524}">
      <dgm:prSet/>
      <dgm:spPr/>
      <dgm:t>
        <a:bodyPr/>
        <a:lstStyle/>
        <a:p>
          <a:r>
            <a:rPr lang="en-GB" dirty="0"/>
            <a:t>Radiation from the sun e.g. melanoma, skin cancers</a:t>
          </a:r>
          <a:endParaRPr lang="en-US" dirty="0"/>
        </a:p>
      </dgm:t>
    </dgm:pt>
    <dgm:pt modelId="{BE26E48F-B9A1-420E-9641-41E76F04359C}" type="parTrans" cxnId="{3A6D5A6B-1B89-47A1-BEEE-D6F3CF0404A2}">
      <dgm:prSet/>
      <dgm:spPr/>
      <dgm:t>
        <a:bodyPr/>
        <a:lstStyle/>
        <a:p>
          <a:endParaRPr lang="en-US"/>
        </a:p>
      </dgm:t>
    </dgm:pt>
    <dgm:pt modelId="{51F7AAC3-8ADE-4494-BFF4-A2EEEE5D44D8}" type="sibTrans" cxnId="{3A6D5A6B-1B89-47A1-BEEE-D6F3CF0404A2}">
      <dgm:prSet/>
      <dgm:spPr/>
      <dgm:t>
        <a:bodyPr/>
        <a:lstStyle/>
        <a:p>
          <a:endParaRPr lang="en-US"/>
        </a:p>
      </dgm:t>
    </dgm:pt>
    <dgm:pt modelId="{A50001FF-BADD-4A71-898A-E3D9BB8E5089}">
      <dgm:prSet/>
      <dgm:spPr/>
      <dgm:t>
        <a:bodyPr/>
        <a:lstStyle/>
        <a:p>
          <a:r>
            <a:rPr lang="en-GB" dirty="0"/>
            <a:t>Carcinogens in cigarette smoke – lung cancer</a:t>
          </a:r>
          <a:endParaRPr lang="en-US" dirty="0"/>
        </a:p>
      </dgm:t>
    </dgm:pt>
    <dgm:pt modelId="{1EC33E1D-6298-4580-82DB-D3EFD037CE65}" type="parTrans" cxnId="{B3B29802-B4F6-4BB1-8403-F9D4D331C57D}">
      <dgm:prSet/>
      <dgm:spPr/>
      <dgm:t>
        <a:bodyPr/>
        <a:lstStyle/>
        <a:p>
          <a:endParaRPr lang="en-US"/>
        </a:p>
      </dgm:t>
    </dgm:pt>
    <dgm:pt modelId="{D7C9B6A5-B522-4290-A936-638F136E9326}" type="sibTrans" cxnId="{B3B29802-B4F6-4BB1-8403-F9D4D331C57D}">
      <dgm:prSet/>
      <dgm:spPr/>
      <dgm:t>
        <a:bodyPr/>
        <a:lstStyle/>
        <a:p>
          <a:endParaRPr lang="en-US"/>
        </a:p>
      </dgm:t>
    </dgm:pt>
    <dgm:pt modelId="{02A48A90-AF6D-44C0-806C-EB713D05FC69}">
      <dgm:prSet/>
      <dgm:spPr/>
      <dgm:t>
        <a:bodyPr/>
        <a:lstStyle/>
        <a:p>
          <a:r>
            <a:rPr lang="en-GB" dirty="0"/>
            <a:t>Ingested chemicals – bladder cancer</a:t>
          </a:r>
          <a:endParaRPr lang="en-US" dirty="0"/>
        </a:p>
      </dgm:t>
    </dgm:pt>
    <dgm:pt modelId="{B1A3AD80-1024-4495-9BCF-F2C48E4A29B4}" type="parTrans" cxnId="{69405748-6079-4BAC-9C6F-5EFC2CAE4A6C}">
      <dgm:prSet/>
      <dgm:spPr/>
      <dgm:t>
        <a:bodyPr/>
        <a:lstStyle/>
        <a:p>
          <a:endParaRPr lang="en-US"/>
        </a:p>
      </dgm:t>
    </dgm:pt>
    <dgm:pt modelId="{68D437DF-3C12-459D-B13A-7F70B1F42540}" type="sibTrans" cxnId="{69405748-6079-4BAC-9C6F-5EFC2CAE4A6C}">
      <dgm:prSet/>
      <dgm:spPr/>
      <dgm:t>
        <a:bodyPr/>
        <a:lstStyle/>
        <a:p>
          <a:endParaRPr lang="en-US"/>
        </a:p>
      </dgm:t>
    </dgm:pt>
    <dgm:pt modelId="{1F77F49C-6457-4ECD-AB2D-DB185BBE2B4A}">
      <dgm:prSet/>
      <dgm:spPr/>
      <dgm:t>
        <a:bodyPr/>
        <a:lstStyle/>
        <a:p>
          <a:r>
            <a:rPr lang="en-GB" dirty="0"/>
            <a:t>Inhalation of asbestos fibres – mesothelioma</a:t>
          </a:r>
          <a:endParaRPr lang="en-US" dirty="0"/>
        </a:p>
      </dgm:t>
    </dgm:pt>
    <dgm:pt modelId="{2ED0C5C5-E505-496B-A43E-AFECC3FBCEEF}" type="parTrans" cxnId="{A452A75C-A396-41D1-B665-C509587DC42A}">
      <dgm:prSet/>
      <dgm:spPr/>
      <dgm:t>
        <a:bodyPr/>
        <a:lstStyle/>
        <a:p>
          <a:endParaRPr lang="en-US"/>
        </a:p>
      </dgm:t>
    </dgm:pt>
    <dgm:pt modelId="{D82BE45C-14BE-4110-9401-66C8AAA777A8}" type="sibTrans" cxnId="{A452A75C-A396-41D1-B665-C509587DC42A}">
      <dgm:prSet/>
      <dgm:spPr/>
      <dgm:t>
        <a:bodyPr/>
        <a:lstStyle/>
        <a:p>
          <a:endParaRPr lang="en-US"/>
        </a:p>
      </dgm:t>
    </dgm:pt>
    <dgm:pt modelId="{41A092E8-C65C-48A7-92EB-72A29691EBB5}">
      <dgm:prSet/>
      <dgm:spPr/>
      <dgm:t>
        <a:bodyPr/>
        <a:lstStyle/>
        <a:p>
          <a:r>
            <a:rPr lang="en-GB" dirty="0"/>
            <a:t>Viral infections – HPV in cervical cancer</a:t>
          </a:r>
          <a:endParaRPr lang="en-US" dirty="0"/>
        </a:p>
      </dgm:t>
    </dgm:pt>
    <dgm:pt modelId="{002A4968-4FFF-4207-9789-D4E5A4A5041D}" type="parTrans" cxnId="{D8D9FDAF-A6C7-4CF7-B05D-C9DF2D3461B7}">
      <dgm:prSet/>
      <dgm:spPr/>
      <dgm:t>
        <a:bodyPr/>
        <a:lstStyle/>
        <a:p>
          <a:endParaRPr lang="en-US"/>
        </a:p>
      </dgm:t>
    </dgm:pt>
    <dgm:pt modelId="{7620247C-1AE3-498F-AAA2-49F7353ED72C}" type="sibTrans" cxnId="{D8D9FDAF-A6C7-4CF7-B05D-C9DF2D3461B7}">
      <dgm:prSet/>
      <dgm:spPr/>
      <dgm:t>
        <a:bodyPr/>
        <a:lstStyle/>
        <a:p>
          <a:endParaRPr lang="en-US"/>
        </a:p>
      </dgm:t>
    </dgm:pt>
    <dgm:pt modelId="{92A3347D-FCA9-4695-8B72-304D67BFB7EC}" type="pres">
      <dgm:prSet presAssocID="{321AEB98-4171-4437-A9C8-7E8233527CCB}" presName="Name0" presStyleCnt="0">
        <dgm:presLayoutVars>
          <dgm:dir/>
          <dgm:animLvl val="lvl"/>
          <dgm:resizeHandles val="exact"/>
        </dgm:presLayoutVars>
      </dgm:prSet>
      <dgm:spPr/>
    </dgm:pt>
    <dgm:pt modelId="{CE34AEF4-6F4A-4E4C-8D98-EFCD8C6206EE}" type="pres">
      <dgm:prSet presAssocID="{E8D55D38-4261-4328-9A91-55B433FC6E21}" presName="composite" presStyleCnt="0"/>
      <dgm:spPr/>
    </dgm:pt>
    <dgm:pt modelId="{B428A7EA-C21B-4B8A-9E29-CBE30B02C992}" type="pres">
      <dgm:prSet presAssocID="{E8D55D38-4261-4328-9A91-55B433FC6E21}" presName="parTx" presStyleLbl="alignNode1" presStyleIdx="0" presStyleCnt="2">
        <dgm:presLayoutVars>
          <dgm:chMax val="0"/>
          <dgm:chPref val="0"/>
          <dgm:bulletEnabled val="1"/>
        </dgm:presLayoutVars>
      </dgm:prSet>
      <dgm:spPr/>
    </dgm:pt>
    <dgm:pt modelId="{3DBE61C8-EB91-4D72-955C-C6C4D4518705}" type="pres">
      <dgm:prSet presAssocID="{E8D55D38-4261-4328-9A91-55B433FC6E21}" presName="desTx" presStyleLbl="alignAccFollowNode1" presStyleIdx="0" presStyleCnt="2">
        <dgm:presLayoutVars>
          <dgm:bulletEnabled val="1"/>
        </dgm:presLayoutVars>
      </dgm:prSet>
      <dgm:spPr/>
    </dgm:pt>
    <dgm:pt modelId="{87702566-4243-437A-8EDF-5E83EC455392}" type="pres">
      <dgm:prSet presAssocID="{B3E49766-BB4F-4F29-85D6-D2D6753A9BAB}" presName="space" presStyleCnt="0"/>
      <dgm:spPr/>
    </dgm:pt>
    <dgm:pt modelId="{78F387B3-7208-4FE4-9842-6F2BC9CFEAEA}" type="pres">
      <dgm:prSet presAssocID="{40D875CD-4010-4B3F-A78D-F6374F01DB6E}" presName="composite" presStyleCnt="0"/>
      <dgm:spPr/>
    </dgm:pt>
    <dgm:pt modelId="{E9436AD8-200B-41EC-8790-1043D1AC0B07}" type="pres">
      <dgm:prSet presAssocID="{40D875CD-4010-4B3F-A78D-F6374F01DB6E}" presName="parTx" presStyleLbl="alignNode1" presStyleIdx="1" presStyleCnt="2">
        <dgm:presLayoutVars>
          <dgm:chMax val="0"/>
          <dgm:chPref val="0"/>
          <dgm:bulletEnabled val="1"/>
        </dgm:presLayoutVars>
      </dgm:prSet>
      <dgm:spPr/>
    </dgm:pt>
    <dgm:pt modelId="{678CFCDF-6218-4CF9-80CC-E0FA2EDA4C9F}" type="pres">
      <dgm:prSet presAssocID="{40D875CD-4010-4B3F-A78D-F6374F01DB6E}" presName="desTx" presStyleLbl="alignAccFollowNode1" presStyleIdx="1" presStyleCnt="2">
        <dgm:presLayoutVars>
          <dgm:bulletEnabled val="1"/>
        </dgm:presLayoutVars>
      </dgm:prSet>
      <dgm:spPr/>
    </dgm:pt>
  </dgm:ptLst>
  <dgm:cxnLst>
    <dgm:cxn modelId="{B3B29802-B4F6-4BB1-8403-F9D4D331C57D}" srcId="{40D875CD-4010-4B3F-A78D-F6374F01DB6E}" destId="{A50001FF-BADD-4A71-898A-E3D9BB8E5089}" srcOrd="1" destOrd="0" parTransId="{1EC33E1D-6298-4580-82DB-D3EFD037CE65}" sibTransId="{D7C9B6A5-B522-4290-A936-638F136E9326}"/>
    <dgm:cxn modelId="{6D3D380E-C858-4FC1-AF6F-BC6460971413}" type="presOf" srcId="{B53BCD3F-E85E-4775-A9C4-3E5A931AE81D}" destId="{3DBE61C8-EB91-4D72-955C-C6C4D4518705}" srcOrd="0" destOrd="0" presId="urn:microsoft.com/office/officeart/2005/8/layout/hList1"/>
    <dgm:cxn modelId="{5EDF8413-2C1E-48E3-82FD-1C77A636A40A}" type="presOf" srcId="{1F77F49C-6457-4ECD-AB2D-DB185BBE2B4A}" destId="{678CFCDF-6218-4CF9-80CC-E0FA2EDA4C9F}" srcOrd="0" destOrd="3" presId="urn:microsoft.com/office/officeart/2005/8/layout/hList1"/>
    <dgm:cxn modelId="{A452A75C-A396-41D1-B665-C509587DC42A}" srcId="{40D875CD-4010-4B3F-A78D-F6374F01DB6E}" destId="{1F77F49C-6457-4ECD-AB2D-DB185BBE2B4A}" srcOrd="3" destOrd="0" parTransId="{2ED0C5C5-E505-496B-A43E-AFECC3FBCEEF}" sibTransId="{D82BE45C-14BE-4110-9401-66C8AAA777A8}"/>
    <dgm:cxn modelId="{69405748-6079-4BAC-9C6F-5EFC2CAE4A6C}" srcId="{40D875CD-4010-4B3F-A78D-F6374F01DB6E}" destId="{02A48A90-AF6D-44C0-806C-EB713D05FC69}" srcOrd="2" destOrd="0" parTransId="{B1A3AD80-1024-4495-9BCF-F2C48E4A29B4}" sibTransId="{68D437DF-3C12-459D-B13A-7F70B1F42540}"/>
    <dgm:cxn modelId="{3D73E549-4728-4BA1-AA5F-A81C6A727728}" type="presOf" srcId="{321AEB98-4171-4437-A9C8-7E8233527CCB}" destId="{92A3347D-FCA9-4695-8B72-304D67BFB7EC}" srcOrd="0" destOrd="0" presId="urn:microsoft.com/office/officeart/2005/8/layout/hList1"/>
    <dgm:cxn modelId="{3A6D5A6B-1B89-47A1-BEEE-D6F3CF0404A2}" srcId="{40D875CD-4010-4B3F-A78D-F6374F01DB6E}" destId="{9ED3B9CB-E230-4945-AF4B-487D50D55524}" srcOrd="0" destOrd="0" parTransId="{BE26E48F-B9A1-420E-9641-41E76F04359C}" sibTransId="{51F7AAC3-8ADE-4494-BFF4-A2EEEE5D44D8}"/>
    <dgm:cxn modelId="{AC3BFC6C-57F7-45E9-BE85-9333694ABE21}" type="presOf" srcId="{41A092E8-C65C-48A7-92EB-72A29691EBB5}" destId="{678CFCDF-6218-4CF9-80CC-E0FA2EDA4C9F}" srcOrd="0" destOrd="4" presId="urn:microsoft.com/office/officeart/2005/8/layout/hList1"/>
    <dgm:cxn modelId="{31E8AF6D-CA28-4D75-8028-453E1C6EDDA5}" srcId="{321AEB98-4171-4437-A9C8-7E8233527CCB}" destId="{E8D55D38-4261-4328-9A91-55B433FC6E21}" srcOrd="0" destOrd="0" parTransId="{3DA952BC-0B8A-4D37-A73D-60C6D1B82001}" sibTransId="{B3E49766-BB4F-4F29-85D6-D2D6753A9BAB}"/>
    <dgm:cxn modelId="{667AB671-A94E-424C-8D80-BB6D8F618ABE}" type="presOf" srcId="{02A48A90-AF6D-44C0-806C-EB713D05FC69}" destId="{678CFCDF-6218-4CF9-80CC-E0FA2EDA4C9F}" srcOrd="0" destOrd="2" presId="urn:microsoft.com/office/officeart/2005/8/layout/hList1"/>
    <dgm:cxn modelId="{9A3CF257-2739-4196-8CEA-DB4A59AF47F2}" srcId="{321AEB98-4171-4437-A9C8-7E8233527CCB}" destId="{40D875CD-4010-4B3F-A78D-F6374F01DB6E}" srcOrd="1" destOrd="0" parTransId="{CC43981B-E607-449A-B0EA-A5C53D0A5A8F}" sibTransId="{B5E000D4-D93A-4087-BC96-727702C1D753}"/>
    <dgm:cxn modelId="{D8D9FDAF-A6C7-4CF7-B05D-C9DF2D3461B7}" srcId="{40D875CD-4010-4B3F-A78D-F6374F01DB6E}" destId="{41A092E8-C65C-48A7-92EB-72A29691EBB5}" srcOrd="4" destOrd="0" parTransId="{002A4968-4FFF-4207-9789-D4E5A4A5041D}" sibTransId="{7620247C-1AE3-498F-AAA2-49F7353ED72C}"/>
    <dgm:cxn modelId="{5CD512BA-BADE-4733-9006-F627FE8E033B}" type="presOf" srcId="{40D875CD-4010-4B3F-A78D-F6374F01DB6E}" destId="{E9436AD8-200B-41EC-8790-1043D1AC0B07}" srcOrd="0" destOrd="0" presId="urn:microsoft.com/office/officeart/2005/8/layout/hList1"/>
    <dgm:cxn modelId="{3682ADBA-FD88-43FE-864C-3FFE04D9B5CA}" type="presOf" srcId="{E8D55D38-4261-4328-9A91-55B433FC6E21}" destId="{B428A7EA-C21B-4B8A-9E29-CBE30B02C992}" srcOrd="0" destOrd="0" presId="urn:microsoft.com/office/officeart/2005/8/layout/hList1"/>
    <dgm:cxn modelId="{7B8C31C5-491C-4F1D-8E3F-D8B7EF3C996F}" type="presOf" srcId="{A50001FF-BADD-4A71-898A-E3D9BB8E5089}" destId="{678CFCDF-6218-4CF9-80CC-E0FA2EDA4C9F}" srcOrd="0" destOrd="1" presId="urn:microsoft.com/office/officeart/2005/8/layout/hList1"/>
    <dgm:cxn modelId="{683B31D2-8C60-4CCB-9C27-B3A71C46C518}" srcId="{E8D55D38-4261-4328-9A91-55B433FC6E21}" destId="{B53BCD3F-E85E-4775-A9C4-3E5A931AE81D}" srcOrd="0" destOrd="0" parTransId="{60D31AF8-BD63-4AEB-83DD-D862B5DE9CD2}" sibTransId="{D93183B3-0DE1-4BEA-B137-61A846F93811}"/>
    <dgm:cxn modelId="{0126EDF4-C0FB-4801-9714-32C7EB5E377A}" type="presOf" srcId="{9ED3B9CB-E230-4945-AF4B-487D50D55524}" destId="{678CFCDF-6218-4CF9-80CC-E0FA2EDA4C9F}" srcOrd="0" destOrd="0" presId="urn:microsoft.com/office/officeart/2005/8/layout/hList1"/>
    <dgm:cxn modelId="{CE78EE32-8000-4764-981A-D99350D3A698}" type="presParOf" srcId="{92A3347D-FCA9-4695-8B72-304D67BFB7EC}" destId="{CE34AEF4-6F4A-4E4C-8D98-EFCD8C6206EE}" srcOrd="0" destOrd="0" presId="urn:microsoft.com/office/officeart/2005/8/layout/hList1"/>
    <dgm:cxn modelId="{56F7FCE5-7D92-43EA-B140-211170296F76}" type="presParOf" srcId="{CE34AEF4-6F4A-4E4C-8D98-EFCD8C6206EE}" destId="{B428A7EA-C21B-4B8A-9E29-CBE30B02C992}" srcOrd="0" destOrd="0" presId="urn:microsoft.com/office/officeart/2005/8/layout/hList1"/>
    <dgm:cxn modelId="{7DD8D72A-FCED-423D-8262-FF3619AA1B2B}" type="presParOf" srcId="{CE34AEF4-6F4A-4E4C-8D98-EFCD8C6206EE}" destId="{3DBE61C8-EB91-4D72-955C-C6C4D4518705}" srcOrd="1" destOrd="0" presId="urn:microsoft.com/office/officeart/2005/8/layout/hList1"/>
    <dgm:cxn modelId="{8E5A2253-531A-4405-A92D-9C0ABBBAA1D4}" type="presParOf" srcId="{92A3347D-FCA9-4695-8B72-304D67BFB7EC}" destId="{87702566-4243-437A-8EDF-5E83EC455392}" srcOrd="1" destOrd="0" presId="urn:microsoft.com/office/officeart/2005/8/layout/hList1"/>
    <dgm:cxn modelId="{76FBD677-C87A-4965-A59A-CD4D275621EE}" type="presParOf" srcId="{92A3347D-FCA9-4695-8B72-304D67BFB7EC}" destId="{78F387B3-7208-4FE4-9842-6F2BC9CFEAEA}" srcOrd="2" destOrd="0" presId="urn:microsoft.com/office/officeart/2005/8/layout/hList1"/>
    <dgm:cxn modelId="{45531ABB-83C1-4E5C-A7E4-42199EB59B20}" type="presParOf" srcId="{78F387B3-7208-4FE4-9842-6F2BC9CFEAEA}" destId="{E9436AD8-200B-41EC-8790-1043D1AC0B07}" srcOrd="0" destOrd="0" presId="urn:microsoft.com/office/officeart/2005/8/layout/hList1"/>
    <dgm:cxn modelId="{060FA725-B132-46D6-B109-003ABFEDEEA7}" type="presParOf" srcId="{78F387B3-7208-4FE4-9842-6F2BC9CFEAEA}" destId="{678CFCDF-6218-4CF9-80CC-E0FA2EDA4C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05950-BFFA-4709-8F0B-1D2E739D64AB}"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D54C09A6-5A71-4E54-B30B-7F59CE0FA51E}">
      <dgm:prSet/>
      <dgm:spPr/>
      <dgm:t>
        <a:bodyPr/>
        <a:lstStyle/>
        <a:p>
          <a:r>
            <a:rPr lang="en-GB" dirty="0"/>
            <a:t>1 in 2 people will develop cancer at some point in their lifetime</a:t>
          </a:r>
          <a:endParaRPr lang="en-US" dirty="0"/>
        </a:p>
      </dgm:t>
    </dgm:pt>
    <dgm:pt modelId="{51361804-0B8B-4272-9947-C975A97B47D4}" type="parTrans" cxnId="{A438FD85-116C-4AAA-B18C-7A576E52A706}">
      <dgm:prSet/>
      <dgm:spPr/>
      <dgm:t>
        <a:bodyPr/>
        <a:lstStyle/>
        <a:p>
          <a:endParaRPr lang="en-US"/>
        </a:p>
      </dgm:t>
    </dgm:pt>
    <dgm:pt modelId="{D0723B9C-EAC5-4B18-AD18-5E28A3498041}" type="sibTrans" cxnId="{A438FD85-116C-4AAA-B18C-7A576E52A706}">
      <dgm:prSet/>
      <dgm:spPr/>
      <dgm:t>
        <a:bodyPr/>
        <a:lstStyle/>
        <a:p>
          <a:endParaRPr lang="en-US"/>
        </a:p>
      </dgm:t>
    </dgm:pt>
    <dgm:pt modelId="{F16FCE3B-95B5-40FC-B04E-A1B8F6356232}">
      <dgm:prSet/>
      <dgm:spPr/>
      <dgm:t>
        <a:bodyPr/>
        <a:lstStyle/>
        <a:p>
          <a:r>
            <a:rPr lang="en-GB" dirty="0"/>
            <a:t>That means that most families will have a family history of cancer</a:t>
          </a:r>
          <a:endParaRPr lang="en-US" dirty="0"/>
        </a:p>
      </dgm:t>
    </dgm:pt>
    <dgm:pt modelId="{508CE867-2402-4538-8CCE-DF9FE65CF2BE}" type="parTrans" cxnId="{8CB1703E-C2DE-4AF9-A3E4-D38135EF1730}">
      <dgm:prSet/>
      <dgm:spPr/>
      <dgm:t>
        <a:bodyPr/>
        <a:lstStyle/>
        <a:p>
          <a:endParaRPr lang="en-US"/>
        </a:p>
      </dgm:t>
    </dgm:pt>
    <dgm:pt modelId="{BD2C2625-44F6-42E9-8FB0-9AB666BF2741}" type="sibTrans" cxnId="{8CB1703E-C2DE-4AF9-A3E4-D38135EF1730}">
      <dgm:prSet/>
      <dgm:spPr/>
      <dgm:t>
        <a:bodyPr/>
        <a:lstStyle/>
        <a:p>
          <a:endParaRPr lang="en-US"/>
        </a:p>
      </dgm:t>
    </dgm:pt>
    <dgm:pt modelId="{E6740DCC-8FF8-4DBB-9E9E-AABAF1B57236}">
      <dgm:prSet/>
      <dgm:spPr/>
      <dgm:t>
        <a:bodyPr/>
        <a:lstStyle/>
        <a:p>
          <a:r>
            <a:rPr lang="en-GB" dirty="0"/>
            <a:t>Some families have a particular type of cancer that appears to have occurred more frequently than chance</a:t>
          </a:r>
          <a:endParaRPr lang="en-US" dirty="0"/>
        </a:p>
      </dgm:t>
    </dgm:pt>
    <dgm:pt modelId="{EC1204EF-F75E-4205-A552-743FE23DDD2D}" type="parTrans" cxnId="{1C9D4872-2F4E-4194-9619-5021D43D1D22}">
      <dgm:prSet/>
      <dgm:spPr/>
      <dgm:t>
        <a:bodyPr/>
        <a:lstStyle/>
        <a:p>
          <a:endParaRPr lang="en-US"/>
        </a:p>
      </dgm:t>
    </dgm:pt>
    <dgm:pt modelId="{1C504B0D-3387-490E-9234-98D3FC2F2C38}" type="sibTrans" cxnId="{1C9D4872-2F4E-4194-9619-5021D43D1D22}">
      <dgm:prSet/>
      <dgm:spPr/>
      <dgm:t>
        <a:bodyPr/>
        <a:lstStyle/>
        <a:p>
          <a:endParaRPr lang="en-US"/>
        </a:p>
      </dgm:t>
    </dgm:pt>
    <dgm:pt modelId="{D3AB5EFF-56FD-45A1-B6E4-57D6BB5426F5}">
      <dgm:prSet/>
      <dgm:spPr/>
      <dgm:t>
        <a:bodyPr/>
        <a:lstStyle/>
        <a:p>
          <a:r>
            <a:rPr lang="en-GB" dirty="0"/>
            <a:t>More common in the common cancers e.g. lung, breast, colorectal, prostate</a:t>
          </a:r>
          <a:endParaRPr lang="en-US" dirty="0"/>
        </a:p>
      </dgm:t>
    </dgm:pt>
    <dgm:pt modelId="{F7F92810-566B-4533-AFC2-B4B5762566D2}" type="parTrans" cxnId="{00CF3849-D371-4E2B-9B17-03320AC446C4}">
      <dgm:prSet/>
      <dgm:spPr/>
      <dgm:t>
        <a:bodyPr/>
        <a:lstStyle/>
        <a:p>
          <a:endParaRPr lang="en-US"/>
        </a:p>
      </dgm:t>
    </dgm:pt>
    <dgm:pt modelId="{A1F48E2F-41D1-41B2-8CB3-036E722579E9}" type="sibTrans" cxnId="{00CF3849-D371-4E2B-9B17-03320AC446C4}">
      <dgm:prSet/>
      <dgm:spPr/>
      <dgm:t>
        <a:bodyPr/>
        <a:lstStyle/>
        <a:p>
          <a:endParaRPr lang="en-US"/>
        </a:p>
      </dgm:t>
    </dgm:pt>
    <dgm:pt modelId="{32345115-390C-42FA-A7F5-E8A86D4E7A75}">
      <dgm:prSet/>
      <dgm:spPr/>
      <dgm:t>
        <a:bodyPr/>
        <a:lstStyle/>
        <a:p>
          <a:r>
            <a:rPr lang="en-GB" dirty="0"/>
            <a:t>They occur around the typical ages for those particular cancers</a:t>
          </a:r>
          <a:endParaRPr lang="en-US" dirty="0"/>
        </a:p>
      </dgm:t>
    </dgm:pt>
    <dgm:pt modelId="{4AE7D8F5-A09E-4081-9F9F-D506F49362EE}" type="parTrans" cxnId="{EC76C1DA-1796-4B11-B20F-51B9A26D9C6D}">
      <dgm:prSet/>
      <dgm:spPr/>
      <dgm:t>
        <a:bodyPr/>
        <a:lstStyle/>
        <a:p>
          <a:endParaRPr lang="en-US"/>
        </a:p>
      </dgm:t>
    </dgm:pt>
    <dgm:pt modelId="{4CD8FC60-B69C-40E1-8ABA-9ABD2609F690}" type="sibTrans" cxnId="{EC76C1DA-1796-4B11-B20F-51B9A26D9C6D}">
      <dgm:prSet/>
      <dgm:spPr/>
      <dgm:t>
        <a:bodyPr/>
        <a:lstStyle/>
        <a:p>
          <a:endParaRPr lang="en-US"/>
        </a:p>
      </dgm:t>
    </dgm:pt>
    <dgm:pt modelId="{DE7ACA95-C90B-4826-986C-C4453A03E432}">
      <dgm:prSet/>
      <dgm:spPr/>
      <dgm:t>
        <a:bodyPr/>
        <a:lstStyle/>
        <a:p>
          <a:r>
            <a:rPr lang="en-GB" dirty="0"/>
            <a:t>This is due to multiple genes, each of small effect and shared environmental factors – polygenic / multifactorial</a:t>
          </a:r>
          <a:endParaRPr lang="en-US" dirty="0"/>
        </a:p>
      </dgm:t>
    </dgm:pt>
    <dgm:pt modelId="{108CFAF4-53D2-4528-998B-2955B6FD4FD3}" type="parTrans" cxnId="{B97AC36C-416B-41D6-82CD-A71D52716E14}">
      <dgm:prSet/>
      <dgm:spPr/>
      <dgm:t>
        <a:bodyPr/>
        <a:lstStyle/>
        <a:p>
          <a:endParaRPr lang="en-US"/>
        </a:p>
      </dgm:t>
    </dgm:pt>
    <dgm:pt modelId="{3CE2C9EB-8A01-4719-95BB-DBA31549E5B6}" type="sibTrans" cxnId="{B97AC36C-416B-41D6-82CD-A71D52716E14}">
      <dgm:prSet/>
      <dgm:spPr/>
      <dgm:t>
        <a:bodyPr/>
        <a:lstStyle/>
        <a:p>
          <a:endParaRPr lang="en-US"/>
        </a:p>
      </dgm:t>
    </dgm:pt>
    <dgm:pt modelId="{7D8E6369-51D2-44E9-973E-8F0119A61992}" type="pres">
      <dgm:prSet presAssocID="{E1B05950-BFFA-4709-8F0B-1D2E739D64AB}" presName="linear" presStyleCnt="0">
        <dgm:presLayoutVars>
          <dgm:animLvl val="lvl"/>
          <dgm:resizeHandles val="exact"/>
        </dgm:presLayoutVars>
      </dgm:prSet>
      <dgm:spPr/>
    </dgm:pt>
    <dgm:pt modelId="{745C65F7-2DBF-4C05-9C5E-20CF14A8213E}" type="pres">
      <dgm:prSet presAssocID="{D54C09A6-5A71-4E54-B30B-7F59CE0FA51E}" presName="parentText" presStyleLbl="node1" presStyleIdx="0" presStyleCnt="4">
        <dgm:presLayoutVars>
          <dgm:chMax val="0"/>
          <dgm:bulletEnabled val="1"/>
        </dgm:presLayoutVars>
      </dgm:prSet>
      <dgm:spPr/>
    </dgm:pt>
    <dgm:pt modelId="{8222BC0A-427A-45CE-B8C2-804F210A34D6}" type="pres">
      <dgm:prSet presAssocID="{D0723B9C-EAC5-4B18-AD18-5E28A3498041}" presName="spacer" presStyleCnt="0"/>
      <dgm:spPr/>
    </dgm:pt>
    <dgm:pt modelId="{40B5D5F8-ACE0-4F78-9C49-9DF75C43BC41}" type="pres">
      <dgm:prSet presAssocID="{F16FCE3B-95B5-40FC-B04E-A1B8F6356232}" presName="parentText" presStyleLbl="node1" presStyleIdx="1" presStyleCnt="4">
        <dgm:presLayoutVars>
          <dgm:chMax val="0"/>
          <dgm:bulletEnabled val="1"/>
        </dgm:presLayoutVars>
      </dgm:prSet>
      <dgm:spPr/>
    </dgm:pt>
    <dgm:pt modelId="{6FBCD98D-A068-4A65-9643-1444CAC21CE3}" type="pres">
      <dgm:prSet presAssocID="{BD2C2625-44F6-42E9-8FB0-9AB666BF2741}" presName="spacer" presStyleCnt="0"/>
      <dgm:spPr/>
    </dgm:pt>
    <dgm:pt modelId="{CB023D70-4E17-4206-B56B-B962887FFE91}" type="pres">
      <dgm:prSet presAssocID="{E6740DCC-8FF8-4DBB-9E9E-AABAF1B57236}" presName="parentText" presStyleLbl="node1" presStyleIdx="2" presStyleCnt="4">
        <dgm:presLayoutVars>
          <dgm:chMax val="0"/>
          <dgm:bulletEnabled val="1"/>
        </dgm:presLayoutVars>
      </dgm:prSet>
      <dgm:spPr/>
    </dgm:pt>
    <dgm:pt modelId="{C7597505-E600-4531-A838-A91AE8645B54}" type="pres">
      <dgm:prSet presAssocID="{E6740DCC-8FF8-4DBB-9E9E-AABAF1B57236}" presName="childText" presStyleLbl="revTx" presStyleIdx="0" presStyleCnt="1">
        <dgm:presLayoutVars>
          <dgm:bulletEnabled val="1"/>
        </dgm:presLayoutVars>
      </dgm:prSet>
      <dgm:spPr/>
    </dgm:pt>
    <dgm:pt modelId="{9398BB8C-05F5-4270-8FE8-0EE5EA532200}" type="pres">
      <dgm:prSet presAssocID="{DE7ACA95-C90B-4826-986C-C4453A03E432}" presName="parentText" presStyleLbl="node1" presStyleIdx="3" presStyleCnt="4">
        <dgm:presLayoutVars>
          <dgm:chMax val="0"/>
          <dgm:bulletEnabled val="1"/>
        </dgm:presLayoutVars>
      </dgm:prSet>
      <dgm:spPr/>
    </dgm:pt>
  </dgm:ptLst>
  <dgm:cxnLst>
    <dgm:cxn modelId="{99543E04-93CA-4EED-83E7-173DE4A15B07}" type="presOf" srcId="{D54C09A6-5A71-4E54-B30B-7F59CE0FA51E}" destId="{745C65F7-2DBF-4C05-9C5E-20CF14A8213E}" srcOrd="0" destOrd="0" presId="urn:microsoft.com/office/officeart/2005/8/layout/vList2"/>
    <dgm:cxn modelId="{DCC9FC1B-1ABE-4ABD-92CB-A32D8039F584}" type="presOf" srcId="{E6740DCC-8FF8-4DBB-9E9E-AABAF1B57236}" destId="{CB023D70-4E17-4206-B56B-B962887FFE91}" srcOrd="0" destOrd="0" presId="urn:microsoft.com/office/officeart/2005/8/layout/vList2"/>
    <dgm:cxn modelId="{DF9B0922-AA3D-48E5-B2F5-CB698B78F5B1}" type="presOf" srcId="{32345115-390C-42FA-A7F5-E8A86D4E7A75}" destId="{C7597505-E600-4531-A838-A91AE8645B54}" srcOrd="0" destOrd="1" presId="urn:microsoft.com/office/officeart/2005/8/layout/vList2"/>
    <dgm:cxn modelId="{8CB1703E-C2DE-4AF9-A3E4-D38135EF1730}" srcId="{E1B05950-BFFA-4709-8F0B-1D2E739D64AB}" destId="{F16FCE3B-95B5-40FC-B04E-A1B8F6356232}" srcOrd="1" destOrd="0" parTransId="{508CE867-2402-4538-8CCE-DF9FE65CF2BE}" sibTransId="{BD2C2625-44F6-42E9-8FB0-9AB666BF2741}"/>
    <dgm:cxn modelId="{00CF3849-D371-4E2B-9B17-03320AC446C4}" srcId="{E6740DCC-8FF8-4DBB-9E9E-AABAF1B57236}" destId="{D3AB5EFF-56FD-45A1-B6E4-57D6BB5426F5}" srcOrd="0" destOrd="0" parTransId="{F7F92810-566B-4533-AFC2-B4B5762566D2}" sibTransId="{A1F48E2F-41D1-41B2-8CB3-036E722579E9}"/>
    <dgm:cxn modelId="{B97AC36C-416B-41D6-82CD-A71D52716E14}" srcId="{E1B05950-BFFA-4709-8F0B-1D2E739D64AB}" destId="{DE7ACA95-C90B-4826-986C-C4453A03E432}" srcOrd="3" destOrd="0" parTransId="{108CFAF4-53D2-4528-998B-2955B6FD4FD3}" sibTransId="{3CE2C9EB-8A01-4719-95BB-DBA31549E5B6}"/>
    <dgm:cxn modelId="{0243DD50-0ECD-4B93-8FDF-6041574C4254}" type="presOf" srcId="{E1B05950-BFFA-4709-8F0B-1D2E739D64AB}" destId="{7D8E6369-51D2-44E9-973E-8F0119A61992}" srcOrd="0" destOrd="0" presId="urn:microsoft.com/office/officeart/2005/8/layout/vList2"/>
    <dgm:cxn modelId="{1C9D4872-2F4E-4194-9619-5021D43D1D22}" srcId="{E1B05950-BFFA-4709-8F0B-1D2E739D64AB}" destId="{E6740DCC-8FF8-4DBB-9E9E-AABAF1B57236}" srcOrd="2" destOrd="0" parTransId="{EC1204EF-F75E-4205-A552-743FE23DDD2D}" sibTransId="{1C504B0D-3387-490E-9234-98D3FC2F2C38}"/>
    <dgm:cxn modelId="{A438FD85-116C-4AAA-B18C-7A576E52A706}" srcId="{E1B05950-BFFA-4709-8F0B-1D2E739D64AB}" destId="{D54C09A6-5A71-4E54-B30B-7F59CE0FA51E}" srcOrd="0" destOrd="0" parTransId="{51361804-0B8B-4272-9947-C975A97B47D4}" sibTransId="{D0723B9C-EAC5-4B18-AD18-5E28A3498041}"/>
    <dgm:cxn modelId="{14D5AFC5-1434-4315-9782-2B09A0D16ADE}" type="presOf" srcId="{D3AB5EFF-56FD-45A1-B6E4-57D6BB5426F5}" destId="{C7597505-E600-4531-A838-A91AE8645B54}" srcOrd="0" destOrd="0" presId="urn:microsoft.com/office/officeart/2005/8/layout/vList2"/>
    <dgm:cxn modelId="{88A717D3-B8A6-4EA2-824B-DA572C5C37F7}" type="presOf" srcId="{F16FCE3B-95B5-40FC-B04E-A1B8F6356232}" destId="{40B5D5F8-ACE0-4F78-9C49-9DF75C43BC41}" srcOrd="0" destOrd="0" presId="urn:microsoft.com/office/officeart/2005/8/layout/vList2"/>
    <dgm:cxn modelId="{EC76C1DA-1796-4B11-B20F-51B9A26D9C6D}" srcId="{E6740DCC-8FF8-4DBB-9E9E-AABAF1B57236}" destId="{32345115-390C-42FA-A7F5-E8A86D4E7A75}" srcOrd="1" destOrd="0" parTransId="{4AE7D8F5-A09E-4081-9F9F-D506F49362EE}" sibTransId="{4CD8FC60-B69C-40E1-8ABA-9ABD2609F690}"/>
    <dgm:cxn modelId="{E43E3DF1-3732-427C-A10C-5F7E75845723}" type="presOf" srcId="{DE7ACA95-C90B-4826-986C-C4453A03E432}" destId="{9398BB8C-05F5-4270-8FE8-0EE5EA532200}" srcOrd="0" destOrd="0" presId="urn:microsoft.com/office/officeart/2005/8/layout/vList2"/>
    <dgm:cxn modelId="{CDCD8793-AE6E-4485-89F1-78AD58A5DD9D}" type="presParOf" srcId="{7D8E6369-51D2-44E9-973E-8F0119A61992}" destId="{745C65F7-2DBF-4C05-9C5E-20CF14A8213E}" srcOrd="0" destOrd="0" presId="urn:microsoft.com/office/officeart/2005/8/layout/vList2"/>
    <dgm:cxn modelId="{1C0A8EDD-5768-4973-9F83-92D609E39845}" type="presParOf" srcId="{7D8E6369-51D2-44E9-973E-8F0119A61992}" destId="{8222BC0A-427A-45CE-B8C2-804F210A34D6}" srcOrd="1" destOrd="0" presId="urn:microsoft.com/office/officeart/2005/8/layout/vList2"/>
    <dgm:cxn modelId="{A3AEEF4A-3F10-4282-911B-CED2FCCB3799}" type="presParOf" srcId="{7D8E6369-51D2-44E9-973E-8F0119A61992}" destId="{40B5D5F8-ACE0-4F78-9C49-9DF75C43BC41}" srcOrd="2" destOrd="0" presId="urn:microsoft.com/office/officeart/2005/8/layout/vList2"/>
    <dgm:cxn modelId="{1706CD59-0AB1-46FD-94EA-2A70629AA58D}" type="presParOf" srcId="{7D8E6369-51D2-44E9-973E-8F0119A61992}" destId="{6FBCD98D-A068-4A65-9643-1444CAC21CE3}" srcOrd="3" destOrd="0" presId="urn:microsoft.com/office/officeart/2005/8/layout/vList2"/>
    <dgm:cxn modelId="{115E90B4-E41F-4D9F-8F8D-BD66734933F9}" type="presParOf" srcId="{7D8E6369-51D2-44E9-973E-8F0119A61992}" destId="{CB023D70-4E17-4206-B56B-B962887FFE91}" srcOrd="4" destOrd="0" presId="urn:microsoft.com/office/officeart/2005/8/layout/vList2"/>
    <dgm:cxn modelId="{0AC742BB-3717-4D25-9C27-D9CF4021E509}" type="presParOf" srcId="{7D8E6369-51D2-44E9-973E-8F0119A61992}" destId="{C7597505-E600-4531-A838-A91AE8645B54}" srcOrd="5" destOrd="0" presId="urn:microsoft.com/office/officeart/2005/8/layout/vList2"/>
    <dgm:cxn modelId="{81710F94-1A46-453E-9158-E4848D67898C}" type="presParOf" srcId="{7D8E6369-51D2-44E9-973E-8F0119A61992}" destId="{9398BB8C-05F5-4270-8FE8-0EE5EA53220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20B44-2680-49DB-818B-BBD7F4948D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A1903E-18BF-44DB-A43D-48D097F8FEAF}">
      <dgm:prSet/>
      <dgm:spPr/>
      <dgm:t>
        <a:bodyPr/>
        <a:lstStyle/>
        <a:p>
          <a:r>
            <a:rPr lang="en-GB" dirty="0"/>
            <a:t>We all carry variation in our genes that make us more or less likely to develop specific cancers, diabetes, hypertension, coronary artery disease, all common diseases</a:t>
          </a:r>
          <a:endParaRPr lang="en-US" dirty="0"/>
        </a:p>
      </dgm:t>
    </dgm:pt>
    <dgm:pt modelId="{684A6683-90B1-4A2E-992A-A7B566625FCA}" type="parTrans" cxnId="{F85739EA-61D0-4392-B8B9-748CF86898A1}">
      <dgm:prSet/>
      <dgm:spPr/>
      <dgm:t>
        <a:bodyPr/>
        <a:lstStyle/>
        <a:p>
          <a:endParaRPr lang="en-US"/>
        </a:p>
      </dgm:t>
    </dgm:pt>
    <dgm:pt modelId="{76AADC52-C827-48B5-921F-6FEF13E59E77}" type="sibTrans" cxnId="{F85739EA-61D0-4392-B8B9-748CF86898A1}">
      <dgm:prSet/>
      <dgm:spPr/>
      <dgm:t>
        <a:bodyPr/>
        <a:lstStyle/>
        <a:p>
          <a:endParaRPr lang="en-US"/>
        </a:p>
      </dgm:t>
    </dgm:pt>
    <dgm:pt modelId="{CD0D38BB-7B50-43F8-8348-798F4DF82DF7}">
      <dgm:prSet/>
      <dgm:spPr/>
      <dgm:t>
        <a:bodyPr/>
        <a:lstStyle/>
        <a:p>
          <a:r>
            <a:rPr lang="en-GB" dirty="0"/>
            <a:t>Each family unit, with shared genetic variants, is more or less susceptible to develop particular conditions</a:t>
          </a:r>
          <a:endParaRPr lang="en-US" dirty="0"/>
        </a:p>
      </dgm:t>
    </dgm:pt>
    <dgm:pt modelId="{E32F4BA6-DE8C-4BB3-9255-9FDF2EF866B3}" type="parTrans" cxnId="{F0C865C8-2354-41B2-B8B7-8A058DA7B3CB}">
      <dgm:prSet/>
      <dgm:spPr/>
      <dgm:t>
        <a:bodyPr/>
        <a:lstStyle/>
        <a:p>
          <a:endParaRPr lang="en-US"/>
        </a:p>
      </dgm:t>
    </dgm:pt>
    <dgm:pt modelId="{D6C46610-411F-4A4D-92B4-B0BE010E5EA5}" type="sibTrans" cxnId="{F0C865C8-2354-41B2-B8B7-8A058DA7B3CB}">
      <dgm:prSet/>
      <dgm:spPr/>
      <dgm:t>
        <a:bodyPr/>
        <a:lstStyle/>
        <a:p>
          <a:endParaRPr lang="en-US"/>
        </a:p>
      </dgm:t>
    </dgm:pt>
    <dgm:pt modelId="{A8DF2A76-76CC-40FF-80BE-72B663E95C1A}">
      <dgm:prSet/>
      <dgm:spPr/>
      <dgm:t>
        <a:bodyPr/>
        <a:lstStyle/>
        <a:p>
          <a:r>
            <a:rPr lang="en-GB" dirty="0"/>
            <a:t>Compounded by a shared environment</a:t>
          </a:r>
          <a:endParaRPr lang="en-US" dirty="0"/>
        </a:p>
      </dgm:t>
    </dgm:pt>
    <dgm:pt modelId="{AC5340BC-2DD0-4CBF-8C83-451401852440}" type="parTrans" cxnId="{8D7D62C1-8F92-4836-876A-86C06F41FFEA}">
      <dgm:prSet/>
      <dgm:spPr/>
      <dgm:t>
        <a:bodyPr/>
        <a:lstStyle/>
        <a:p>
          <a:endParaRPr lang="en-US"/>
        </a:p>
      </dgm:t>
    </dgm:pt>
    <dgm:pt modelId="{6CD40252-E792-4E89-95A5-B0262BFAE045}" type="sibTrans" cxnId="{8D7D62C1-8F92-4836-876A-86C06F41FFEA}">
      <dgm:prSet/>
      <dgm:spPr/>
      <dgm:t>
        <a:bodyPr/>
        <a:lstStyle/>
        <a:p>
          <a:endParaRPr lang="en-US"/>
        </a:p>
      </dgm:t>
    </dgm:pt>
    <dgm:pt modelId="{B8768414-94DF-4013-A2C8-4457A81CBAB0}" type="pres">
      <dgm:prSet presAssocID="{1EB20B44-2680-49DB-818B-BBD7F4948D53}" presName="linear" presStyleCnt="0">
        <dgm:presLayoutVars>
          <dgm:animLvl val="lvl"/>
          <dgm:resizeHandles val="exact"/>
        </dgm:presLayoutVars>
      </dgm:prSet>
      <dgm:spPr/>
    </dgm:pt>
    <dgm:pt modelId="{5E274BBF-1E4E-4480-9370-45DB85812AAE}" type="pres">
      <dgm:prSet presAssocID="{32A1903E-18BF-44DB-A43D-48D097F8FEAF}" presName="parentText" presStyleLbl="node1" presStyleIdx="0" presStyleCnt="3">
        <dgm:presLayoutVars>
          <dgm:chMax val="0"/>
          <dgm:bulletEnabled val="1"/>
        </dgm:presLayoutVars>
      </dgm:prSet>
      <dgm:spPr/>
    </dgm:pt>
    <dgm:pt modelId="{11149C82-5ABF-4AA4-A7A8-FA17EAADAA99}" type="pres">
      <dgm:prSet presAssocID="{76AADC52-C827-48B5-921F-6FEF13E59E77}" presName="spacer" presStyleCnt="0"/>
      <dgm:spPr/>
    </dgm:pt>
    <dgm:pt modelId="{1A17E36C-F9BB-4137-82B2-550FC68A9B38}" type="pres">
      <dgm:prSet presAssocID="{CD0D38BB-7B50-43F8-8348-798F4DF82DF7}" presName="parentText" presStyleLbl="node1" presStyleIdx="1" presStyleCnt="3">
        <dgm:presLayoutVars>
          <dgm:chMax val="0"/>
          <dgm:bulletEnabled val="1"/>
        </dgm:presLayoutVars>
      </dgm:prSet>
      <dgm:spPr/>
    </dgm:pt>
    <dgm:pt modelId="{BA34FA12-6037-4D68-B24C-B2805113C664}" type="pres">
      <dgm:prSet presAssocID="{D6C46610-411F-4A4D-92B4-B0BE010E5EA5}" presName="spacer" presStyleCnt="0"/>
      <dgm:spPr/>
    </dgm:pt>
    <dgm:pt modelId="{B22DABE4-0DF5-4105-9E00-E27A1A68FF36}" type="pres">
      <dgm:prSet presAssocID="{A8DF2A76-76CC-40FF-80BE-72B663E95C1A}" presName="parentText" presStyleLbl="node1" presStyleIdx="2" presStyleCnt="3">
        <dgm:presLayoutVars>
          <dgm:chMax val="0"/>
          <dgm:bulletEnabled val="1"/>
        </dgm:presLayoutVars>
      </dgm:prSet>
      <dgm:spPr/>
    </dgm:pt>
  </dgm:ptLst>
  <dgm:cxnLst>
    <dgm:cxn modelId="{2C778F2A-2F25-4046-803E-47717EE5EFAD}" type="presOf" srcId="{CD0D38BB-7B50-43F8-8348-798F4DF82DF7}" destId="{1A17E36C-F9BB-4137-82B2-550FC68A9B38}" srcOrd="0" destOrd="0" presId="urn:microsoft.com/office/officeart/2005/8/layout/vList2"/>
    <dgm:cxn modelId="{D73E452F-A286-4299-B177-A9CB5275AA4A}" type="presOf" srcId="{A8DF2A76-76CC-40FF-80BE-72B663E95C1A}" destId="{B22DABE4-0DF5-4105-9E00-E27A1A68FF36}" srcOrd="0" destOrd="0" presId="urn:microsoft.com/office/officeart/2005/8/layout/vList2"/>
    <dgm:cxn modelId="{B78B6E54-702E-40C5-A78D-629890F2617E}" type="presOf" srcId="{1EB20B44-2680-49DB-818B-BBD7F4948D53}" destId="{B8768414-94DF-4013-A2C8-4457A81CBAB0}" srcOrd="0" destOrd="0" presId="urn:microsoft.com/office/officeart/2005/8/layout/vList2"/>
    <dgm:cxn modelId="{68DDEF58-F688-4D66-AEDA-ACB3416E0F9C}" type="presOf" srcId="{32A1903E-18BF-44DB-A43D-48D097F8FEAF}" destId="{5E274BBF-1E4E-4480-9370-45DB85812AAE}" srcOrd="0" destOrd="0" presId="urn:microsoft.com/office/officeart/2005/8/layout/vList2"/>
    <dgm:cxn modelId="{8D7D62C1-8F92-4836-876A-86C06F41FFEA}" srcId="{1EB20B44-2680-49DB-818B-BBD7F4948D53}" destId="{A8DF2A76-76CC-40FF-80BE-72B663E95C1A}" srcOrd="2" destOrd="0" parTransId="{AC5340BC-2DD0-4CBF-8C83-451401852440}" sibTransId="{6CD40252-E792-4E89-95A5-B0262BFAE045}"/>
    <dgm:cxn modelId="{F0C865C8-2354-41B2-B8B7-8A058DA7B3CB}" srcId="{1EB20B44-2680-49DB-818B-BBD7F4948D53}" destId="{CD0D38BB-7B50-43F8-8348-798F4DF82DF7}" srcOrd="1" destOrd="0" parTransId="{E32F4BA6-DE8C-4BB3-9255-9FDF2EF866B3}" sibTransId="{D6C46610-411F-4A4D-92B4-B0BE010E5EA5}"/>
    <dgm:cxn modelId="{F85739EA-61D0-4392-B8B9-748CF86898A1}" srcId="{1EB20B44-2680-49DB-818B-BBD7F4948D53}" destId="{32A1903E-18BF-44DB-A43D-48D097F8FEAF}" srcOrd="0" destOrd="0" parTransId="{684A6683-90B1-4A2E-992A-A7B566625FCA}" sibTransId="{76AADC52-C827-48B5-921F-6FEF13E59E77}"/>
    <dgm:cxn modelId="{888D483D-740B-4253-9F34-C85CF0E55CA0}" type="presParOf" srcId="{B8768414-94DF-4013-A2C8-4457A81CBAB0}" destId="{5E274BBF-1E4E-4480-9370-45DB85812AAE}" srcOrd="0" destOrd="0" presId="urn:microsoft.com/office/officeart/2005/8/layout/vList2"/>
    <dgm:cxn modelId="{0185ED7C-0ED4-4F31-9082-A05D88A32CB4}" type="presParOf" srcId="{B8768414-94DF-4013-A2C8-4457A81CBAB0}" destId="{11149C82-5ABF-4AA4-A7A8-FA17EAADAA99}" srcOrd="1" destOrd="0" presId="urn:microsoft.com/office/officeart/2005/8/layout/vList2"/>
    <dgm:cxn modelId="{3E7F5DA8-9E69-4F80-80F3-93A3E608BE65}" type="presParOf" srcId="{B8768414-94DF-4013-A2C8-4457A81CBAB0}" destId="{1A17E36C-F9BB-4137-82B2-550FC68A9B38}" srcOrd="2" destOrd="0" presId="urn:microsoft.com/office/officeart/2005/8/layout/vList2"/>
    <dgm:cxn modelId="{BCC011D8-E6B5-46CB-BD08-EF5C07D31ED9}" type="presParOf" srcId="{B8768414-94DF-4013-A2C8-4457A81CBAB0}" destId="{BA34FA12-6037-4D68-B24C-B2805113C664}" srcOrd="3" destOrd="0" presId="urn:microsoft.com/office/officeart/2005/8/layout/vList2"/>
    <dgm:cxn modelId="{1511CFB8-340D-4C7F-B443-EF7CDB4CB320}" type="presParOf" srcId="{B8768414-94DF-4013-A2C8-4457A81CBAB0}" destId="{B22DABE4-0DF5-4105-9E00-E27A1A68FF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83CF0-53D0-47D5-AFE1-2659D7FE5B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4939F58-F49E-4A36-BD6B-533100686884}">
      <dgm:prSet/>
      <dgm:spPr/>
      <dgm:t>
        <a:bodyPr/>
        <a:lstStyle/>
        <a:p>
          <a:r>
            <a:rPr lang="en-GB" dirty="0"/>
            <a:t>Breast / ovarian cancer</a:t>
          </a:r>
          <a:endParaRPr lang="en-US" dirty="0"/>
        </a:p>
      </dgm:t>
    </dgm:pt>
    <dgm:pt modelId="{4952EEFB-6410-4438-9E3F-DF4DC46E6E5D}" type="parTrans" cxnId="{68F6FE8A-4EDC-4BE2-925E-6E970F38ACB6}">
      <dgm:prSet/>
      <dgm:spPr/>
      <dgm:t>
        <a:bodyPr/>
        <a:lstStyle/>
        <a:p>
          <a:endParaRPr lang="en-US"/>
        </a:p>
      </dgm:t>
    </dgm:pt>
    <dgm:pt modelId="{134A6E7C-7CFE-49EA-81F2-855687A68AD0}" type="sibTrans" cxnId="{68F6FE8A-4EDC-4BE2-925E-6E970F38ACB6}">
      <dgm:prSet/>
      <dgm:spPr/>
      <dgm:t>
        <a:bodyPr/>
        <a:lstStyle/>
        <a:p>
          <a:endParaRPr lang="en-US"/>
        </a:p>
      </dgm:t>
    </dgm:pt>
    <dgm:pt modelId="{3E57ED0A-F7E5-4773-A20B-91C6AE4F55D3}">
      <dgm:prSet/>
      <dgm:spPr/>
      <dgm:t>
        <a:bodyPr/>
        <a:lstStyle/>
        <a:p>
          <a:r>
            <a:rPr lang="en-GB" dirty="0"/>
            <a:t>Accounts for around 5% of breast cancer and 10-15% of ovarian cancer</a:t>
          </a:r>
          <a:endParaRPr lang="en-US" dirty="0"/>
        </a:p>
      </dgm:t>
    </dgm:pt>
    <dgm:pt modelId="{B0DF53EA-9D68-4697-AEAD-9632D2FD352B}" type="parTrans" cxnId="{BE7C9956-CBEB-49F7-96F5-F1D806DED90A}">
      <dgm:prSet/>
      <dgm:spPr/>
      <dgm:t>
        <a:bodyPr/>
        <a:lstStyle/>
        <a:p>
          <a:endParaRPr lang="en-US"/>
        </a:p>
      </dgm:t>
    </dgm:pt>
    <dgm:pt modelId="{BE2AE6E7-72F3-4942-B8D3-51B0FA78A0D7}" type="sibTrans" cxnId="{BE7C9956-CBEB-49F7-96F5-F1D806DED90A}">
      <dgm:prSet/>
      <dgm:spPr/>
      <dgm:t>
        <a:bodyPr/>
        <a:lstStyle/>
        <a:p>
          <a:endParaRPr lang="en-US"/>
        </a:p>
      </dgm:t>
    </dgm:pt>
    <dgm:pt modelId="{50FD8E77-6840-4310-B998-B90A8A4D1380}">
      <dgm:prSet/>
      <dgm:spPr/>
      <dgm:t>
        <a:bodyPr/>
        <a:lstStyle/>
        <a:p>
          <a:r>
            <a:rPr lang="en-GB" dirty="0"/>
            <a:t>Bowel cancer / Lynch Syndrome</a:t>
          </a:r>
          <a:endParaRPr lang="en-US" dirty="0"/>
        </a:p>
      </dgm:t>
    </dgm:pt>
    <dgm:pt modelId="{D7641609-6675-4258-883E-3D588B2DAF19}" type="parTrans" cxnId="{47F3A250-38CF-4183-B2F5-A6EFE85910ED}">
      <dgm:prSet/>
      <dgm:spPr/>
      <dgm:t>
        <a:bodyPr/>
        <a:lstStyle/>
        <a:p>
          <a:endParaRPr lang="en-US"/>
        </a:p>
      </dgm:t>
    </dgm:pt>
    <dgm:pt modelId="{FB1364B6-EDEC-4FE9-B635-F92FB47B430E}" type="sibTrans" cxnId="{47F3A250-38CF-4183-B2F5-A6EFE85910ED}">
      <dgm:prSet/>
      <dgm:spPr/>
      <dgm:t>
        <a:bodyPr/>
        <a:lstStyle/>
        <a:p>
          <a:endParaRPr lang="en-US"/>
        </a:p>
      </dgm:t>
    </dgm:pt>
    <dgm:pt modelId="{038225B4-C8C3-4748-AE83-CC609240FD87}">
      <dgm:prSet custT="1"/>
      <dgm:spPr/>
      <dgm:t>
        <a:bodyPr/>
        <a:lstStyle/>
        <a:p>
          <a:pPr>
            <a:lnSpc>
              <a:spcPct val="100000"/>
            </a:lnSpc>
            <a:spcAft>
              <a:spcPts val="0"/>
            </a:spcAft>
          </a:pPr>
          <a:r>
            <a:rPr lang="en-GB" sz="2000" dirty="0"/>
            <a:t>Accounts for around 2-4% of bowel cancer and 2.5% of endometrial cancer</a:t>
          </a:r>
          <a:endParaRPr lang="en-US" sz="1100" dirty="0"/>
        </a:p>
      </dgm:t>
    </dgm:pt>
    <dgm:pt modelId="{C7756353-256A-4F43-989F-EF7BDA0752FC}" type="parTrans" cxnId="{E5DB3D5B-F130-4BC4-85A5-E4D7D1763C03}">
      <dgm:prSet/>
      <dgm:spPr/>
      <dgm:t>
        <a:bodyPr/>
        <a:lstStyle/>
        <a:p>
          <a:endParaRPr lang="en-US"/>
        </a:p>
      </dgm:t>
    </dgm:pt>
    <dgm:pt modelId="{478B4801-61B5-4115-814A-71CA0D128F05}" type="sibTrans" cxnId="{E5DB3D5B-F130-4BC4-85A5-E4D7D1763C03}">
      <dgm:prSet/>
      <dgm:spPr/>
      <dgm:t>
        <a:bodyPr/>
        <a:lstStyle/>
        <a:p>
          <a:endParaRPr lang="en-US"/>
        </a:p>
      </dgm:t>
    </dgm:pt>
    <dgm:pt modelId="{471C7291-88C3-49B3-88D8-1EB342DF2969}">
      <dgm:prSet/>
      <dgm:spPr/>
      <dgm:t>
        <a:bodyPr/>
        <a:lstStyle/>
        <a:p>
          <a:r>
            <a:rPr lang="en-GB" dirty="0"/>
            <a:t>A number of extremely rare “cancer syndromes” with more unusual tumour types</a:t>
          </a:r>
          <a:endParaRPr lang="en-US" dirty="0"/>
        </a:p>
      </dgm:t>
    </dgm:pt>
    <dgm:pt modelId="{D36EEE3A-0E59-4591-91E9-3DCB03483014}" type="parTrans" cxnId="{8D15AFBE-CECE-4635-B4FC-B40AF5AEE392}">
      <dgm:prSet/>
      <dgm:spPr/>
      <dgm:t>
        <a:bodyPr/>
        <a:lstStyle/>
        <a:p>
          <a:endParaRPr lang="en-US"/>
        </a:p>
      </dgm:t>
    </dgm:pt>
    <dgm:pt modelId="{B7A80A70-548C-4EC4-9591-3A95E22EE63D}" type="sibTrans" cxnId="{8D15AFBE-CECE-4635-B4FC-B40AF5AEE392}">
      <dgm:prSet/>
      <dgm:spPr/>
      <dgm:t>
        <a:bodyPr/>
        <a:lstStyle/>
        <a:p>
          <a:endParaRPr lang="en-US"/>
        </a:p>
      </dgm:t>
    </dgm:pt>
    <dgm:pt modelId="{0FB13401-D336-44BC-8AD4-55CB5E2F9DDE}" type="pres">
      <dgm:prSet presAssocID="{39E83CF0-53D0-47D5-AFE1-2659D7FE5B3C}" presName="linear" presStyleCnt="0">
        <dgm:presLayoutVars>
          <dgm:animLvl val="lvl"/>
          <dgm:resizeHandles val="exact"/>
        </dgm:presLayoutVars>
      </dgm:prSet>
      <dgm:spPr/>
    </dgm:pt>
    <dgm:pt modelId="{671D152B-C2E0-4EFA-A8FA-F4682D417C4C}" type="pres">
      <dgm:prSet presAssocID="{94939F58-F49E-4A36-BD6B-533100686884}" presName="parentText" presStyleLbl="node1" presStyleIdx="0" presStyleCnt="3">
        <dgm:presLayoutVars>
          <dgm:chMax val="0"/>
          <dgm:bulletEnabled val="1"/>
        </dgm:presLayoutVars>
      </dgm:prSet>
      <dgm:spPr/>
    </dgm:pt>
    <dgm:pt modelId="{87785092-CCE3-443D-939D-57C5A4FDC5C3}" type="pres">
      <dgm:prSet presAssocID="{94939F58-F49E-4A36-BD6B-533100686884}" presName="childText" presStyleLbl="revTx" presStyleIdx="0" presStyleCnt="2">
        <dgm:presLayoutVars>
          <dgm:bulletEnabled val="1"/>
        </dgm:presLayoutVars>
      </dgm:prSet>
      <dgm:spPr/>
    </dgm:pt>
    <dgm:pt modelId="{388FB4FD-B5EF-4DE2-8D8C-C5B554FD75FE}" type="pres">
      <dgm:prSet presAssocID="{50FD8E77-6840-4310-B998-B90A8A4D1380}" presName="parentText" presStyleLbl="node1" presStyleIdx="1" presStyleCnt="3">
        <dgm:presLayoutVars>
          <dgm:chMax val="0"/>
          <dgm:bulletEnabled val="1"/>
        </dgm:presLayoutVars>
      </dgm:prSet>
      <dgm:spPr/>
    </dgm:pt>
    <dgm:pt modelId="{B84A8690-EDBC-4BA8-8EDA-8FC120EA889A}" type="pres">
      <dgm:prSet presAssocID="{50FD8E77-6840-4310-B998-B90A8A4D1380}" presName="childText" presStyleLbl="revTx" presStyleIdx="1" presStyleCnt="2">
        <dgm:presLayoutVars>
          <dgm:bulletEnabled val="1"/>
        </dgm:presLayoutVars>
      </dgm:prSet>
      <dgm:spPr/>
    </dgm:pt>
    <dgm:pt modelId="{04BBC547-0A5D-4A8C-B6BA-05853BFB5025}" type="pres">
      <dgm:prSet presAssocID="{471C7291-88C3-49B3-88D8-1EB342DF2969}" presName="parentText" presStyleLbl="node1" presStyleIdx="2" presStyleCnt="3">
        <dgm:presLayoutVars>
          <dgm:chMax val="0"/>
          <dgm:bulletEnabled val="1"/>
        </dgm:presLayoutVars>
      </dgm:prSet>
      <dgm:spPr/>
    </dgm:pt>
  </dgm:ptLst>
  <dgm:cxnLst>
    <dgm:cxn modelId="{6E11512D-EE16-418B-9437-73B640F4F91E}" type="presOf" srcId="{94939F58-F49E-4A36-BD6B-533100686884}" destId="{671D152B-C2E0-4EFA-A8FA-F4682D417C4C}" srcOrd="0" destOrd="0" presId="urn:microsoft.com/office/officeart/2005/8/layout/vList2"/>
    <dgm:cxn modelId="{E5DB3D5B-F130-4BC4-85A5-E4D7D1763C03}" srcId="{50FD8E77-6840-4310-B998-B90A8A4D1380}" destId="{038225B4-C8C3-4748-AE83-CC609240FD87}" srcOrd="0" destOrd="0" parTransId="{C7756353-256A-4F43-989F-EF7BDA0752FC}" sibTransId="{478B4801-61B5-4115-814A-71CA0D128F05}"/>
    <dgm:cxn modelId="{47F3A250-38CF-4183-B2F5-A6EFE85910ED}" srcId="{39E83CF0-53D0-47D5-AFE1-2659D7FE5B3C}" destId="{50FD8E77-6840-4310-B998-B90A8A4D1380}" srcOrd="1" destOrd="0" parTransId="{D7641609-6675-4258-883E-3D588B2DAF19}" sibTransId="{FB1364B6-EDEC-4FE9-B635-F92FB47B430E}"/>
    <dgm:cxn modelId="{BE7C9956-CBEB-49F7-96F5-F1D806DED90A}" srcId="{94939F58-F49E-4A36-BD6B-533100686884}" destId="{3E57ED0A-F7E5-4773-A20B-91C6AE4F55D3}" srcOrd="0" destOrd="0" parTransId="{B0DF53EA-9D68-4697-AEAD-9632D2FD352B}" sibTransId="{BE2AE6E7-72F3-4942-B8D3-51B0FA78A0D7}"/>
    <dgm:cxn modelId="{7B286478-F9F0-4438-B937-5B1FE26E847D}" type="presOf" srcId="{3E57ED0A-F7E5-4773-A20B-91C6AE4F55D3}" destId="{87785092-CCE3-443D-939D-57C5A4FDC5C3}" srcOrd="0" destOrd="0" presId="urn:microsoft.com/office/officeart/2005/8/layout/vList2"/>
    <dgm:cxn modelId="{0E451E7C-9BC3-4D12-BE96-A30EFD37FB96}" type="presOf" srcId="{038225B4-C8C3-4748-AE83-CC609240FD87}" destId="{B84A8690-EDBC-4BA8-8EDA-8FC120EA889A}" srcOrd="0" destOrd="0" presId="urn:microsoft.com/office/officeart/2005/8/layout/vList2"/>
    <dgm:cxn modelId="{68F6FE8A-4EDC-4BE2-925E-6E970F38ACB6}" srcId="{39E83CF0-53D0-47D5-AFE1-2659D7FE5B3C}" destId="{94939F58-F49E-4A36-BD6B-533100686884}" srcOrd="0" destOrd="0" parTransId="{4952EEFB-6410-4438-9E3F-DF4DC46E6E5D}" sibTransId="{134A6E7C-7CFE-49EA-81F2-855687A68AD0}"/>
    <dgm:cxn modelId="{C6020B8E-0161-4231-9902-C422D50EC995}" type="presOf" srcId="{471C7291-88C3-49B3-88D8-1EB342DF2969}" destId="{04BBC547-0A5D-4A8C-B6BA-05853BFB5025}" srcOrd="0" destOrd="0" presId="urn:microsoft.com/office/officeart/2005/8/layout/vList2"/>
    <dgm:cxn modelId="{7F03DC8F-78BD-4C69-AEA5-AB3A6E12ACCE}" type="presOf" srcId="{39E83CF0-53D0-47D5-AFE1-2659D7FE5B3C}" destId="{0FB13401-D336-44BC-8AD4-55CB5E2F9DDE}" srcOrd="0" destOrd="0" presId="urn:microsoft.com/office/officeart/2005/8/layout/vList2"/>
    <dgm:cxn modelId="{8789F6A8-FB91-4DC8-BC64-B35D4C2569BB}" type="presOf" srcId="{50FD8E77-6840-4310-B998-B90A8A4D1380}" destId="{388FB4FD-B5EF-4DE2-8D8C-C5B554FD75FE}" srcOrd="0" destOrd="0" presId="urn:microsoft.com/office/officeart/2005/8/layout/vList2"/>
    <dgm:cxn modelId="{8D15AFBE-CECE-4635-B4FC-B40AF5AEE392}" srcId="{39E83CF0-53D0-47D5-AFE1-2659D7FE5B3C}" destId="{471C7291-88C3-49B3-88D8-1EB342DF2969}" srcOrd="2" destOrd="0" parTransId="{D36EEE3A-0E59-4591-91E9-3DCB03483014}" sibTransId="{B7A80A70-548C-4EC4-9591-3A95E22EE63D}"/>
    <dgm:cxn modelId="{039EABF8-3900-45BB-9BE2-878474ADE8EA}" type="presParOf" srcId="{0FB13401-D336-44BC-8AD4-55CB5E2F9DDE}" destId="{671D152B-C2E0-4EFA-A8FA-F4682D417C4C}" srcOrd="0" destOrd="0" presId="urn:microsoft.com/office/officeart/2005/8/layout/vList2"/>
    <dgm:cxn modelId="{F154F56A-6CCD-46E4-A529-1AFF74330D8D}" type="presParOf" srcId="{0FB13401-D336-44BC-8AD4-55CB5E2F9DDE}" destId="{87785092-CCE3-443D-939D-57C5A4FDC5C3}" srcOrd="1" destOrd="0" presId="urn:microsoft.com/office/officeart/2005/8/layout/vList2"/>
    <dgm:cxn modelId="{576ED178-EC51-42CB-9B89-874C232ED512}" type="presParOf" srcId="{0FB13401-D336-44BC-8AD4-55CB5E2F9DDE}" destId="{388FB4FD-B5EF-4DE2-8D8C-C5B554FD75FE}" srcOrd="2" destOrd="0" presId="urn:microsoft.com/office/officeart/2005/8/layout/vList2"/>
    <dgm:cxn modelId="{3D1E9C2F-3E1D-4506-89D3-84235531A5D7}" type="presParOf" srcId="{0FB13401-D336-44BC-8AD4-55CB5E2F9DDE}" destId="{B84A8690-EDBC-4BA8-8EDA-8FC120EA889A}" srcOrd="3" destOrd="0" presId="urn:microsoft.com/office/officeart/2005/8/layout/vList2"/>
    <dgm:cxn modelId="{99F0C9C3-D729-480B-8062-839DAB7F0419}" type="presParOf" srcId="{0FB13401-D336-44BC-8AD4-55CB5E2F9DDE}" destId="{04BBC547-0A5D-4A8C-B6BA-05853BFB50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DCAAF-BF91-4DE3-A18A-FB19BDBBA75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E1D68EA4-DC53-459A-A6B8-15427ED9D2E7}">
      <dgm:prSet/>
      <dgm:spPr/>
      <dgm:t>
        <a:bodyPr/>
        <a:lstStyle/>
        <a:p>
          <a:r>
            <a:rPr lang="en-GB" dirty="0"/>
            <a:t>About 5% of breast cancer and 10-15% of ovarian cancer</a:t>
          </a:r>
          <a:endParaRPr lang="en-US" dirty="0"/>
        </a:p>
      </dgm:t>
    </dgm:pt>
    <dgm:pt modelId="{2906ECDB-49C6-43FE-AF39-86DF2E4FD2AC}" type="parTrans" cxnId="{B92B6D53-4C6D-4826-A105-3FFF78F8EFE8}">
      <dgm:prSet/>
      <dgm:spPr/>
      <dgm:t>
        <a:bodyPr/>
        <a:lstStyle/>
        <a:p>
          <a:endParaRPr lang="en-US"/>
        </a:p>
      </dgm:t>
    </dgm:pt>
    <dgm:pt modelId="{891B1B92-0B22-45E1-99B2-70F072D97B6D}" type="sibTrans" cxnId="{B92B6D53-4C6D-4826-A105-3FFF78F8EFE8}">
      <dgm:prSet/>
      <dgm:spPr/>
      <dgm:t>
        <a:bodyPr/>
        <a:lstStyle/>
        <a:p>
          <a:endParaRPr lang="en-US"/>
        </a:p>
      </dgm:t>
    </dgm:pt>
    <dgm:pt modelId="{83362495-44A5-4982-8038-842143D6C0EF}">
      <dgm:prSet/>
      <dgm:spPr/>
      <dgm:t>
        <a:bodyPr/>
        <a:lstStyle/>
        <a:p>
          <a:r>
            <a:rPr lang="en-GB" dirty="0"/>
            <a:t>3 high risk genes – BRCA1, BRCA2 and PALB2</a:t>
          </a:r>
          <a:endParaRPr lang="en-US" dirty="0"/>
        </a:p>
      </dgm:t>
    </dgm:pt>
    <dgm:pt modelId="{5FED8194-8D9E-473A-90AB-EE4CCBA57727}" type="parTrans" cxnId="{C070D1B4-FC72-4147-9CBD-FF5EBC760999}">
      <dgm:prSet/>
      <dgm:spPr/>
      <dgm:t>
        <a:bodyPr/>
        <a:lstStyle/>
        <a:p>
          <a:endParaRPr lang="en-US"/>
        </a:p>
      </dgm:t>
    </dgm:pt>
    <dgm:pt modelId="{A74D5093-2746-43FF-8600-D6BF527C05DF}" type="sibTrans" cxnId="{C070D1B4-FC72-4147-9CBD-FF5EBC760999}">
      <dgm:prSet/>
      <dgm:spPr/>
      <dgm:t>
        <a:bodyPr/>
        <a:lstStyle/>
        <a:p>
          <a:endParaRPr lang="en-US"/>
        </a:p>
      </dgm:t>
    </dgm:pt>
    <dgm:pt modelId="{965B6FBE-E199-4E11-83F1-4F2ED303FE01}">
      <dgm:prSet/>
      <dgm:spPr/>
      <dgm:t>
        <a:bodyPr/>
        <a:lstStyle/>
        <a:p>
          <a:r>
            <a:rPr lang="en-GB" dirty="0"/>
            <a:t>Autosomal dominant inheritance</a:t>
          </a:r>
          <a:endParaRPr lang="en-US" dirty="0"/>
        </a:p>
      </dgm:t>
    </dgm:pt>
    <dgm:pt modelId="{D82048FD-BA5A-4BAD-8ADA-EB1347810A11}" type="parTrans" cxnId="{360CEF1C-EC6F-4D52-A1A7-002097F7E416}">
      <dgm:prSet/>
      <dgm:spPr/>
      <dgm:t>
        <a:bodyPr/>
        <a:lstStyle/>
        <a:p>
          <a:endParaRPr lang="en-US"/>
        </a:p>
      </dgm:t>
    </dgm:pt>
    <dgm:pt modelId="{C9DBC75B-72AE-42C2-97AE-5CED723942CD}" type="sibTrans" cxnId="{360CEF1C-EC6F-4D52-A1A7-002097F7E416}">
      <dgm:prSet/>
      <dgm:spPr/>
      <dgm:t>
        <a:bodyPr/>
        <a:lstStyle/>
        <a:p>
          <a:endParaRPr lang="en-US"/>
        </a:p>
      </dgm:t>
    </dgm:pt>
    <dgm:pt modelId="{BF4509BE-C66F-46B2-861E-2722FAAF3343}">
      <dgm:prSet/>
      <dgm:spPr/>
      <dgm:t>
        <a:bodyPr/>
        <a:lstStyle/>
        <a:p>
          <a:r>
            <a:rPr lang="en-GB" dirty="0"/>
            <a:t>More common in women diagnosed at young ages, under 40</a:t>
          </a:r>
          <a:endParaRPr lang="en-US" dirty="0"/>
        </a:p>
      </dgm:t>
    </dgm:pt>
    <dgm:pt modelId="{B56683F5-53DA-4EE0-9E51-24F25BB70033}" type="parTrans" cxnId="{938D282C-3660-4117-A5ED-22176553D9BA}">
      <dgm:prSet/>
      <dgm:spPr/>
      <dgm:t>
        <a:bodyPr/>
        <a:lstStyle/>
        <a:p>
          <a:endParaRPr lang="en-US"/>
        </a:p>
      </dgm:t>
    </dgm:pt>
    <dgm:pt modelId="{36B67E4E-5AEB-4199-A89F-65FB777B6A14}" type="sibTrans" cxnId="{938D282C-3660-4117-A5ED-22176553D9BA}">
      <dgm:prSet/>
      <dgm:spPr/>
      <dgm:t>
        <a:bodyPr/>
        <a:lstStyle/>
        <a:p>
          <a:endParaRPr lang="en-US"/>
        </a:p>
      </dgm:t>
    </dgm:pt>
    <dgm:pt modelId="{C6407AF1-5CBB-4AF3-BEB4-4E0AE6DD6615}">
      <dgm:prSet/>
      <dgm:spPr/>
      <dgm:t>
        <a:bodyPr/>
        <a:lstStyle/>
        <a:p>
          <a:r>
            <a:rPr lang="en-GB" dirty="0"/>
            <a:t>More common with triple negative breast cancers</a:t>
          </a:r>
          <a:endParaRPr lang="en-US" dirty="0"/>
        </a:p>
      </dgm:t>
    </dgm:pt>
    <dgm:pt modelId="{4FAAB553-9783-457B-8CB5-5F2760C3EE04}" type="parTrans" cxnId="{3C339878-EEF3-46B3-9719-0A573AD51869}">
      <dgm:prSet/>
      <dgm:spPr/>
      <dgm:t>
        <a:bodyPr/>
        <a:lstStyle/>
        <a:p>
          <a:endParaRPr lang="en-US"/>
        </a:p>
      </dgm:t>
    </dgm:pt>
    <dgm:pt modelId="{DBCC6839-00A4-40A7-A4DA-C3DC720E9162}" type="sibTrans" cxnId="{3C339878-EEF3-46B3-9719-0A573AD51869}">
      <dgm:prSet/>
      <dgm:spPr/>
      <dgm:t>
        <a:bodyPr/>
        <a:lstStyle/>
        <a:p>
          <a:endParaRPr lang="en-US"/>
        </a:p>
      </dgm:t>
    </dgm:pt>
    <dgm:pt modelId="{1D59AE9E-8500-428B-9258-578F5AA63871}">
      <dgm:prSet/>
      <dgm:spPr/>
      <dgm:t>
        <a:bodyPr/>
        <a:lstStyle/>
        <a:p>
          <a:r>
            <a:rPr lang="en-GB" dirty="0"/>
            <a:t>More common when there is a significant maternal or paternal family history of breast and ovarian cancer</a:t>
          </a:r>
          <a:endParaRPr lang="en-US" dirty="0"/>
        </a:p>
      </dgm:t>
    </dgm:pt>
    <dgm:pt modelId="{E21202DB-A8B0-44AE-A497-311793A21763}" type="parTrans" cxnId="{E1429E6C-4A7C-4CAD-A2EB-4FAA8DFA4CC1}">
      <dgm:prSet/>
      <dgm:spPr/>
      <dgm:t>
        <a:bodyPr/>
        <a:lstStyle/>
        <a:p>
          <a:endParaRPr lang="en-US"/>
        </a:p>
      </dgm:t>
    </dgm:pt>
    <dgm:pt modelId="{C577B9AD-BCB0-49BE-B50E-071476F34BB2}" type="sibTrans" cxnId="{E1429E6C-4A7C-4CAD-A2EB-4FAA8DFA4CC1}">
      <dgm:prSet/>
      <dgm:spPr/>
      <dgm:t>
        <a:bodyPr/>
        <a:lstStyle/>
        <a:p>
          <a:endParaRPr lang="en-US"/>
        </a:p>
      </dgm:t>
    </dgm:pt>
    <dgm:pt modelId="{6855BEC0-2ACE-4EF3-9764-D516024B0F0F}">
      <dgm:prSet/>
      <dgm:spPr/>
      <dgm:t>
        <a:bodyPr/>
        <a:lstStyle/>
        <a:p>
          <a:r>
            <a:rPr lang="en-GB" dirty="0"/>
            <a:t>50-70 % lifetime risk of breast cancer (population risk around 13%)</a:t>
          </a:r>
          <a:endParaRPr lang="en-US" dirty="0"/>
        </a:p>
      </dgm:t>
    </dgm:pt>
    <dgm:pt modelId="{BECC7E24-5573-4612-996E-86AEFC5DC06F}" type="parTrans" cxnId="{C30BE6C4-37C2-4C0A-960E-6DABDD6963F8}">
      <dgm:prSet/>
      <dgm:spPr/>
      <dgm:t>
        <a:bodyPr/>
        <a:lstStyle/>
        <a:p>
          <a:endParaRPr lang="en-US"/>
        </a:p>
      </dgm:t>
    </dgm:pt>
    <dgm:pt modelId="{16429BE5-3644-4FC8-AD22-743AB05844CB}" type="sibTrans" cxnId="{C30BE6C4-37C2-4C0A-960E-6DABDD6963F8}">
      <dgm:prSet/>
      <dgm:spPr/>
      <dgm:t>
        <a:bodyPr/>
        <a:lstStyle/>
        <a:p>
          <a:endParaRPr lang="en-US"/>
        </a:p>
      </dgm:t>
    </dgm:pt>
    <dgm:pt modelId="{33F402D6-3502-4FCC-AA5E-9ABD8C6BAC11}">
      <dgm:prSet/>
      <dgm:spPr/>
      <dgm:t>
        <a:bodyPr/>
        <a:lstStyle/>
        <a:p>
          <a:r>
            <a:rPr lang="en-GB" dirty="0"/>
            <a:t>10–40% lifetime risk of ovarian cancer (population risk around 1-2%)</a:t>
          </a:r>
          <a:endParaRPr lang="en-US" dirty="0"/>
        </a:p>
      </dgm:t>
    </dgm:pt>
    <dgm:pt modelId="{D9B4033F-4F29-4294-9714-E264EBD15E89}" type="parTrans" cxnId="{28304C40-F732-4C22-BDAA-03B291AB32AC}">
      <dgm:prSet/>
      <dgm:spPr/>
      <dgm:t>
        <a:bodyPr/>
        <a:lstStyle/>
        <a:p>
          <a:endParaRPr lang="en-US"/>
        </a:p>
      </dgm:t>
    </dgm:pt>
    <dgm:pt modelId="{17BCF860-BBDE-4E83-968E-CCCA48319D08}" type="sibTrans" cxnId="{28304C40-F732-4C22-BDAA-03B291AB32AC}">
      <dgm:prSet/>
      <dgm:spPr/>
      <dgm:t>
        <a:bodyPr/>
        <a:lstStyle/>
        <a:p>
          <a:endParaRPr lang="en-US"/>
        </a:p>
      </dgm:t>
    </dgm:pt>
    <dgm:pt modelId="{A898454E-115D-4F59-9FFA-F49D95FC64EC}" type="pres">
      <dgm:prSet presAssocID="{01CDCAAF-BF91-4DE3-A18A-FB19BDBBA75C}" presName="vert0" presStyleCnt="0">
        <dgm:presLayoutVars>
          <dgm:dir/>
          <dgm:animOne val="branch"/>
          <dgm:animLvl val="lvl"/>
        </dgm:presLayoutVars>
      </dgm:prSet>
      <dgm:spPr/>
    </dgm:pt>
    <dgm:pt modelId="{BF104059-CE11-4333-AB71-15D01DF6560C}" type="pres">
      <dgm:prSet presAssocID="{E1D68EA4-DC53-459A-A6B8-15427ED9D2E7}" presName="thickLine" presStyleLbl="alignNode1" presStyleIdx="0" presStyleCnt="8"/>
      <dgm:spPr/>
    </dgm:pt>
    <dgm:pt modelId="{3603DC34-EA87-433D-99CC-FCB782086179}" type="pres">
      <dgm:prSet presAssocID="{E1D68EA4-DC53-459A-A6B8-15427ED9D2E7}" presName="horz1" presStyleCnt="0"/>
      <dgm:spPr/>
    </dgm:pt>
    <dgm:pt modelId="{96C9D2DF-55CE-4605-8004-364CAE444D23}" type="pres">
      <dgm:prSet presAssocID="{E1D68EA4-DC53-459A-A6B8-15427ED9D2E7}" presName="tx1" presStyleLbl="revTx" presStyleIdx="0" presStyleCnt="8"/>
      <dgm:spPr/>
    </dgm:pt>
    <dgm:pt modelId="{EB419E3A-2007-4D53-8B58-4D583B8B4759}" type="pres">
      <dgm:prSet presAssocID="{E1D68EA4-DC53-459A-A6B8-15427ED9D2E7}" presName="vert1" presStyleCnt="0"/>
      <dgm:spPr/>
    </dgm:pt>
    <dgm:pt modelId="{A62D6501-A36E-4D52-BF28-63E5F916C894}" type="pres">
      <dgm:prSet presAssocID="{83362495-44A5-4982-8038-842143D6C0EF}" presName="thickLine" presStyleLbl="alignNode1" presStyleIdx="1" presStyleCnt="8"/>
      <dgm:spPr/>
    </dgm:pt>
    <dgm:pt modelId="{FC3D9337-FBC7-4BAF-80BC-D1608279E25D}" type="pres">
      <dgm:prSet presAssocID="{83362495-44A5-4982-8038-842143D6C0EF}" presName="horz1" presStyleCnt="0"/>
      <dgm:spPr/>
    </dgm:pt>
    <dgm:pt modelId="{7BA401B4-5830-4132-AE26-C4FEDC9D1EE1}" type="pres">
      <dgm:prSet presAssocID="{83362495-44A5-4982-8038-842143D6C0EF}" presName="tx1" presStyleLbl="revTx" presStyleIdx="1" presStyleCnt="8"/>
      <dgm:spPr/>
    </dgm:pt>
    <dgm:pt modelId="{8FD4F7AD-172D-450D-AD57-E1A22A8859B2}" type="pres">
      <dgm:prSet presAssocID="{83362495-44A5-4982-8038-842143D6C0EF}" presName="vert1" presStyleCnt="0"/>
      <dgm:spPr/>
    </dgm:pt>
    <dgm:pt modelId="{E56CA789-09E9-4655-A3A2-A5BFACAC428E}" type="pres">
      <dgm:prSet presAssocID="{965B6FBE-E199-4E11-83F1-4F2ED303FE01}" presName="thickLine" presStyleLbl="alignNode1" presStyleIdx="2" presStyleCnt="8"/>
      <dgm:spPr/>
    </dgm:pt>
    <dgm:pt modelId="{E0ACDF1A-E9F3-49B4-A2AC-A8436FB71FD4}" type="pres">
      <dgm:prSet presAssocID="{965B6FBE-E199-4E11-83F1-4F2ED303FE01}" presName="horz1" presStyleCnt="0"/>
      <dgm:spPr/>
    </dgm:pt>
    <dgm:pt modelId="{606ABEE7-32F3-4386-A953-B9EAAE4D562B}" type="pres">
      <dgm:prSet presAssocID="{965B6FBE-E199-4E11-83F1-4F2ED303FE01}" presName="tx1" presStyleLbl="revTx" presStyleIdx="2" presStyleCnt="8"/>
      <dgm:spPr/>
    </dgm:pt>
    <dgm:pt modelId="{069D5469-7378-4EC7-ABC3-153A7BB84473}" type="pres">
      <dgm:prSet presAssocID="{965B6FBE-E199-4E11-83F1-4F2ED303FE01}" presName="vert1" presStyleCnt="0"/>
      <dgm:spPr/>
    </dgm:pt>
    <dgm:pt modelId="{FD6DB705-C62C-4F23-9AAF-A9283B9A1613}" type="pres">
      <dgm:prSet presAssocID="{BF4509BE-C66F-46B2-861E-2722FAAF3343}" presName="thickLine" presStyleLbl="alignNode1" presStyleIdx="3" presStyleCnt="8"/>
      <dgm:spPr/>
    </dgm:pt>
    <dgm:pt modelId="{90E6DA42-4009-42C0-A267-805281E48077}" type="pres">
      <dgm:prSet presAssocID="{BF4509BE-C66F-46B2-861E-2722FAAF3343}" presName="horz1" presStyleCnt="0"/>
      <dgm:spPr/>
    </dgm:pt>
    <dgm:pt modelId="{C6C8899E-136F-458C-A093-48A019376DDD}" type="pres">
      <dgm:prSet presAssocID="{BF4509BE-C66F-46B2-861E-2722FAAF3343}" presName="tx1" presStyleLbl="revTx" presStyleIdx="3" presStyleCnt="8"/>
      <dgm:spPr/>
    </dgm:pt>
    <dgm:pt modelId="{57F5922B-79F4-49F2-B72E-35F116EFB7C3}" type="pres">
      <dgm:prSet presAssocID="{BF4509BE-C66F-46B2-861E-2722FAAF3343}" presName="vert1" presStyleCnt="0"/>
      <dgm:spPr/>
    </dgm:pt>
    <dgm:pt modelId="{9761ACAE-9491-46A9-BB4D-28CBFC8FB0AB}" type="pres">
      <dgm:prSet presAssocID="{C6407AF1-5CBB-4AF3-BEB4-4E0AE6DD6615}" presName="thickLine" presStyleLbl="alignNode1" presStyleIdx="4" presStyleCnt="8"/>
      <dgm:spPr/>
    </dgm:pt>
    <dgm:pt modelId="{667418DB-AB9C-4338-AE9B-60F149AB7A62}" type="pres">
      <dgm:prSet presAssocID="{C6407AF1-5CBB-4AF3-BEB4-4E0AE6DD6615}" presName="horz1" presStyleCnt="0"/>
      <dgm:spPr/>
    </dgm:pt>
    <dgm:pt modelId="{A77ABCBC-665F-40B5-8EEA-DFAEE01A216A}" type="pres">
      <dgm:prSet presAssocID="{C6407AF1-5CBB-4AF3-BEB4-4E0AE6DD6615}" presName="tx1" presStyleLbl="revTx" presStyleIdx="4" presStyleCnt="8"/>
      <dgm:spPr/>
    </dgm:pt>
    <dgm:pt modelId="{B5992A74-F1F2-4D15-B28E-92ADC6A87565}" type="pres">
      <dgm:prSet presAssocID="{C6407AF1-5CBB-4AF3-BEB4-4E0AE6DD6615}" presName="vert1" presStyleCnt="0"/>
      <dgm:spPr/>
    </dgm:pt>
    <dgm:pt modelId="{71F750F5-6D1D-4361-9F77-F756442811E9}" type="pres">
      <dgm:prSet presAssocID="{1D59AE9E-8500-428B-9258-578F5AA63871}" presName="thickLine" presStyleLbl="alignNode1" presStyleIdx="5" presStyleCnt="8"/>
      <dgm:spPr/>
    </dgm:pt>
    <dgm:pt modelId="{74D360A0-AECF-46E4-B0A9-F743E39C1566}" type="pres">
      <dgm:prSet presAssocID="{1D59AE9E-8500-428B-9258-578F5AA63871}" presName="horz1" presStyleCnt="0"/>
      <dgm:spPr/>
    </dgm:pt>
    <dgm:pt modelId="{2740D692-8161-4825-8E2C-F073346A84A8}" type="pres">
      <dgm:prSet presAssocID="{1D59AE9E-8500-428B-9258-578F5AA63871}" presName="tx1" presStyleLbl="revTx" presStyleIdx="5" presStyleCnt="8"/>
      <dgm:spPr/>
    </dgm:pt>
    <dgm:pt modelId="{1FB90A16-F018-42D7-941A-A13B6443384D}" type="pres">
      <dgm:prSet presAssocID="{1D59AE9E-8500-428B-9258-578F5AA63871}" presName="vert1" presStyleCnt="0"/>
      <dgm:spPr/>
    </dgm:pt>
    <dgm:pt modelId="{619A57BF-DAC4-4E72-8536-F3672456AA7C}" type="pres">
      <dgm:prSet presAssocID="{6855BEC0-2ACE-4EF3-9764-D516024B0F0F}" presName="thickLine" presStyleLbl="alignNode1" presStyleIdx="6" presStyleCnt="8"/>
      <dgm:spPr/>
    </dgm:pt>
    <dgm:pt modelId="{E303FCF4-AA64-4BC3-A2F3-FF11B9EFCDD9}" type="pres">
      <dgm:prSet presAssocID="{6855BEC0-2ACE-4EF3-9764-D516024B0F0F}" presName="horz1" presStyleCnt="0"/>
      <dgm:spPr/>
    </dgm:pt>
    <dgm:pt modelId="{034BB07E-B151-4ABD-BD98-9D66B99E21EC}" type="pres">
      <dgm:prSet presAssocID="{6855BEC0-2ACE-4EF3-9764-D516024B0F0F}" presName="tx1" presStyleLbl="revTx" presStyleIdx="6" presStyleCnt="8"/>
      <dgm:spPr/>
    </dgm:pt>
    <dgm:pt modelId="{59C78696-863E-48F0-B0CD-68B52EF9AEB8}" type="pres">
      <dgm:prSet presAssocID="{6855BEC0-2ACE-4EF3-9764-D516024B0F0F}" presName="vert1" presStyleCnt="0"/>
      <dgm:spPr/>
    </dgm:pt>
    <dgm:pt modelId="{0DF58095-ADF5-419A-B777-BFAA9001CD35}" type="pres">
      <dgm:prSet presAssocID="{33F402D6-3502-4FCC-AA5E-9ABD8C6BAC11}" presName="thickLine" presStyleLbl="alignNode1" presStyleIdx="7" presStyleCnt="8"/>
      <dgm:spPr/>
    </dgm:pt>
    <dgm:pt modelId="{A4E43682-5250-497D-97AE-07CD2305F0C3}" type="pres">
      <dgm:prSet presAssocID="{33F402D6-3502-4FCC-AA5E-9ABD8C6BAC11}" presName="horz1" presStyleCnt="0"/>
      <dgm:spPr/>
    </dgm:pt>
    <dgm:pt modelId="{42C97CA4-B5A6-4513-8C4D-0B7FA386E586}" type="pres">
      <dgm:prSet presAssocID="{33F402D6-3502-4FCC-AA5E-9ABD8C6BAC11}" presName="tx1" presStyleLbl="revTx" presStyleIdx="7" presStyleCnt="8"/>
      <dgm:spPr/>
    </dgm:pt>
    <dgm:pt modelId="{0886E9A8-E44E-4DA1-AD11-F008646980DC}" type="pres">
      <dgm:prSet presAssocID="{33F402D6-3502-4FCC-AA5E-9ABD8C6BAC11}" presName="vert1" presStyleCnt="0"/>
      <dgm:spPr/>
    </dgm:pt>
  </dgm:ptLst>
  <dgm:cxnLst>
    <dgm:cxn modelId="{D42E811C-AD98-4FD5-9DC9-590A42B28902}" type="presOf" srcId="{01CDCAAF-BF91-4DE3-A18A-FB19BDBBA75C}" destId="{A898454E-115D-4F59-9FFA-F49D95FC64EC}" srcOrd="0" destOrd="0" presId="urn:microsoft.com/office/officeart/2008/layout/LinedList"/>
    <dgm:cxn modelId="{360CEF1C-EC6F-4D52-A1A7-002097F7E416}" srcId="{01CDCAAF-BF91-4DE3-A18A-FB19BDBBA75C}" destId="{965B6FBE-E199-4E11-83F1-4F2ED303FE01}" srcOrd="2" destOrd="0" parTransId="{D82048FD-BA5A-4BAD-8ADA-EB1347810A11}" sibTransId="{C9DBC75B-72AE-42C2-97AE-5CED723942CD}"/>
    <dgm:cxn modelId="{938D282C-3660-4117-A5ED-22176553D9BA}" srcId="{01CDCAAF-BF91-4DE3-A18A-FB19BDBBA75C}" destId="{BF4509BE-C66F-46B2-861E-2722FAAF3343}" srcOrd="3" destOrd="0" parTransId="{B56683F5-53DA-4EE0-9E51-24F25BB70033}" sibTransId="{36B67E4E-5AEB-4199-A89F-65FB777B6A14}"/>
    <dgm:cxn modelId="{4CC27A2E-9967-4BD4-90D0-7F48F0419F4B}" type="presOf" srcId="{83362495-44A5-4982-8038-842143D6C0EF}" destId="{7BA401B4-5830-4132-AE26-C4FEDC9D1EE1}" srcOrd="0" destOrd="0" presId="urn:microsoft.com/office/officeart/2008/layout/LinedList"/>
    <dgm:cxn modelId="{28304C40-F732-4C22-BDAA-03B291AB32AC}" srcId="{01CDCAAF-BF91-4DE3-A18A-FB19BDBBA75C}" destId="{33F402D6-3502-4FCC-AA5E-9ABD8C6BAC11}" srcOrd="7" destOrd="0" parTransId="{D9B4033F-4F29-4294-9714-E264EBD15E89}" sibTransId="{17BCF860-BBDE-4E83-968E-CCCA48319D08}"/>
    <dgm:cxn modelId="{E1429E6C-4A7C-4CAD-A2EB-4FAA8DFA4CC1}" srcId="{01CDCAAF-BF91-4DE3-A18A-FB19BDBBA75C}" destId="{1D59AE9E-8500-428B-9258-578F5AA63871}" srcOrd="5" destOrd="0" parTransId="{E21202DB-A8B0-44AE-A497-311793A21763}" sibTransId="{C577B9AD-BCB0-49BE-B50E-071476F34BB2}"/>
    <dgm:cxn modelId="{B92B6D53-4C6D-4826-A105-3FFF78F8EFE8}" srcId="{01CDCAAF-BF91-4DE3-A18A-FB19BDBBA75C}" destId="{E1D68EA4-DC53-459A-A6B8-15427ED9D2E7}" srcOrd="0" destOrd="0" parTransId="{2906ECDB-49C6-43FE-AF39-86DF2E4FD2AC}" sibTransId="{891B1B92-0B22-45E1-99B2-70F072D97B6D}"/>
    <dgm:cxn modelId="{72566458-872B-41A4-8421-79B5148BF0A9}" type="presOf" srcId="{BF4509BE-C66F-46B2-861E-2722FAAF3343}" destId="{C6C8899E-136F-458C-A093-48A019376DDD}" srcOrd="0" destOrd="0" presId="urn:microsoft.com/office/officeart/2008/layout/LinedList"/>
    <dgm:cxn modelId="{3C339878-EEF3-46B3-9719-0A573AD51869}" srcId="{01CDCAAF-BF91-4DE3-A18A-FB19BDBBA75C}" destId="{C6407AF1-5CBB-4AF3-BEB4-4E0AE6DD6615}" srcOrd="4" destOrd="0" parTransId="{4FAAB553-9783-457B-8CB5-5F2760C3EE04}" sibTransId="{DBCC6839-00A4-40A7-A4DA-C3DC720E9162}"/>
    <dgm:cxn modelId="{3DD82959-48FC-4959-A348-96E2BB73BA23}" type="presOf" srcId="{33F402D6-3502-4FCC-AA5E-9ABD8C6BAC11}" destId="{42C97CA4-B5A6-4513-8C4D-0B7FA386E586}" srcOrd="0" destOrd="0" presId="urn:microsoft.com/office/officeart/2008/layout/LinedList"/>
    <dgm:cxn modelId="{127795A1-8ABE-4A2D-9653-5D5451D6060D}" type="presOf" srcId="{C6407AF1-5CBB-4AF3-BEB4-4E0AE6DD6615}" destId="{A77ABCBC-665F-40B5-8EEA-DFAEE01A216A}" srcOrd="0" destOrd="0" presId="urn:microsoft.com/office/officeart/2008/layout/LinedList"/>
    <dgm:cxn modelId="{6D30F8A2-B7A3-40F3-AD49-C9C5ABD686E6}" type="presOf" srcId="{E1D68EA4-DC53-459A-A6B8-15427ED9D2E7}" destId="{96C9D2DF-55CE-4605-8004-364CAE444D23}" srcOrd="0" destOrd="0" presId="urn:microsoft.com/office/officeart/2008/layout/LinedList"/>
    <dgm:cxn modelId="{06295AA7-4145-4E57-AF33-418DAF00FF25}" type="presOf" srcId="{965B6FBE-E199-4E11-83F1-4F2ED303FE01}" destId="{606ABEE7-32F3-4386-A953-B9EAAE4D562B}" srcOrd="0" destOrd="0" presId="urn:microsoft.com/office/officeart/2008/layout/LinedList"/>
    <dgm:cxn modelId="{68C31CA9-5CAE-4CFF-814B-EBD5EF3D14CF}" type="presOf" srcId="{6855BEC0-2ACE-4EF3-9764-D516024B0F0F}" destId="{034BB07E-B151-4ABD-BD98-9D66B99E21EC}" srcOrd="0" destOrd="0" presId="urn:microsoft.com/office/officeart/2008/layout/LinedList"/>
    <dgm:cxn modelId="{C070D1B4-FC72-4147-9CBD-FF5EBC760999}" srcId="{01CDCAAF-BF91-4DE3-A18A-FB19BDBBA75C}" destId="{83362495-44A5-4982-8038-842143D6C0EF}" srcOrd="1" destOrd="0" parTransId="{5FED8194-8D9E-473A-90AB-EE4CCBA57727}" sibTransId="{A74D5093-2746-43FF-8600-D6BF527C05DF}"/>
    <dgm:cxn modelId="{C30BE6C4-37C2-4C0A-960E-6DABDD6963F8}" srcId="{01CDCAAF-BF91-4DE3-A18A-FB19BDBBA75C}" destId="{6855BEC0-2ACE-4EF3-9764-D516024B0F0F}" srcOrd="6" destOrd="0" parTransId="{BECC7E24-5573-4612-996E-86AEFC5DC06F}" sibTransId="{16429BE5-3644-4FC8-AD22-743AB05844CB}"/>
    <dgm:cxn modelId="{8767CBD2-8755-4295-8CF4-A95742B16AEE}" type="presOf" srcId="{1D59AE9E-8500-428B-9258-578F5AA63871}" destId="{2740D692-8161-4825-8E2C-F073346A84A8}" srcOrd="0" destOrd="0" presId="urn:microsoft.com/office/officeart/2008/layout/LinedList"/>
    <dgm:cxn modelId="{04599D7F-0B66-445A-8226-E16114AD8099}" type="presParOf" srcId="{A898454E-115D-4F59-9FFA-F49D95FC64EC}" destId="{BF104059-CE11-4333-AB71-15D01DF6560C}" srcOrd="0" destOrd="0" presId="urn:microsoft.com/office/officeart/2008/layout/LinedList"/>
    <dgm:cxn modelId="{3863D390-0196-49D1-83C2-DE756529745B}" type="presParOf" srcId="{A898454E-115D-4F59-9FFA-F49D95FC64EC}" destId="{3603DC34-EA87-433D-99CC-FCB782086179}" srcOrd="1" destOrd="0" presId="urn:microsoft.com/office/officeart/2008/layout/LinedList"/>
    <dgm:cxn modelId="{9538B5DB-D4A5-4794-9AEC-69E0C982212C}" type="presParOf" srcId="{3603DC34-EA87-433D-99CC-FCB782086179}" destId="{96C9D2DF-55CE-4605-8004-364CAE444D23}" srcOrd="0" destOrd="0" presId="urn:microsoft.com/office/officeart/2008/layout/LinedList"/>
    <dgm:cxn modelId="{1705F1F6-FBEF-4454-9BCE-3202B484D97D}" type="presParOf" srcId="{3603DC34-EA87-433D-99CC-FCB782086179}" destId="{EB419E3A-2007-4D53-8B58-4D583B8B4759}" srcOrd="1" destOrd="0" presId="urn:microsoft.com/office/officeart/2008/layout/LinedList"/>
    <dgm:cxn modelId="{9D6E0E3F-AB29-46AF-9D1D-E5CB52542F5F}" type="presParOf" srcId="{A898454E-115D-4F59-9FFA-F49D95FC64EC}" destId="{A62D6501-A36E-4D52-BF28-63E5F916C894}" srcOrd="2" destOrd="0" presId="urn:microsoft.com/office/officeart/2008/layout/LinedList"/>
    <dgm:cxn modelId="{6EA14EFD-438B-4CAB-AE42-7D84FF5AAB22}" type="presParOf" srcId="{A898454E-115D-4F59-9FFA-F49D95FC64EC}" destId="{FC3D9337-FBC7-4BAF-80BC-D1608279E25D}" srcOrd="3" destOrd="0" presId="urn:microsoft.com/office/officeart/2008/layout/LinedList"/>
    <dgm:cxn modelId="{1F609D3F-F3D4-4022-86CD-7DD981F884DF}" type="presParOf" srcId="{FC3D9337-FBC7-4BAF-80BC-D1608279E25D}" destId="{7BA401B4-5830-4132-AE26-C4FEDC9D1EE1}" srcOrd="0" destOrd="0" presId="urn:microsoft.com/office/officeart/2008/layout/LinedList"/>
    <dgm:cxn modelId="{09EA7C53-40E9-490A-A316-89236EC820C2}" type="presParOf" srcId="{FC3D9337-FBC7-4BAF-80BC-D1608279E25D}" destId="{8FD4F7AD-172D-450D-AD57-E1A22A8859B2}" srcOrd="1" destOrd="0" presId="urn:microsoft.com/office/officeart/2008/layout/LinedList"/>
    <dgm:cxn modelId="{8C80F86D-F40A-40A5-9B0E-D178B4F589B3}" type="presParOf" srcId="{A898454E-115D-4F59-9FFA-F49D95FC64EC}" destId="{E56CA789-09E9-4655-A3A2-A5BFACAC428E}" srcOrd="4" destOrd="0" presId="urn:microsoft.com/office/officeart/2008/layout/LinedList"/>
    <dgm:cxn modelId="{B2E0C0F7-6617-4D0B-8FE4-0950F2DD1295}" type="presParOf" srcId="{A898454E-115D-4F59-9FFA-F49D95FC64EC}" destId="{E0ACDF1A-E9F3-49B4-A2AC-A8436FB71FD4}" srcOrd="5" destOrd="0" presId="urn:microsoft.com/office/officeart/2008/layout/LinedList"/>
    <dgm:cxn modelId="{FB3E63B5-7F84-40F3-A585-216CC267AEC8}" type="presParOf" srcId="{E0ACDF1A-E9F3-49B4-A2AC-A8436FB71FD4}" destId="{606ABEE7-32F3-4386-A953-B9EAAE4D562B}" srcOrd="0" destOrd="0" presId="urn:microsoft.com/office/officeart/2008/layout/LinedList"/>
    <dgm:cxn modelId="{C4EB4C07-41D1-4D76-B2F5-6AF8499F5974}" type="presParOf" srcId="{E0ACDF1A-E9F3-49B4-A2AC-A8436FB71FD4}" destId="{069D5469-7378-4EC7-ABC3-153A7BB84473}" srcOrd="1" destOrd="0" presId="urn:microsoft.com/office/officeart/2008/layout/LinedList"/>
    <dgm:cxn modelId="{2921F550-666B-4D00-9622-FBADE887648F}" type="presParOf" srcId="{A898454E-115D-4F59-9FFA-F49D95FC64EC}" destId="{FD6DB705-C62C-4F23-9AAF-A9283B9A1613}" srcOrd="6" destOrd="0" presId="urn:microsoft.com/office/officeart/2008/layout/LinedList"/>
    <dgm:cxn modelId="{5021EF93-8A17-48AD-A79B-838EFA43B11F}" type="presParOf" srcId="{A898454E-115D-4F59-9FFA-F49D95FC64EC}" destId="{90E6DA42-4009-42C0-A267-805281E48077}" srcOrd="7" destOrd="0" presId="urn:microsoft.com/office/officeart/2008/layout/LinedList"/>
    <dgm:cxn modelId="{C0FE2E02-ED74-465B-A79F-D7881D4C08CF}" type="presParOf" srcId="{90E6DA42-4009-42C0-A267-805281E48077}" destId="{C6C8899E-136F-458C-A093-48A019376DDD}" srcOrd="0" destOrd="0" presId="urn:microsoft.com/office/officeart/2008/layout/LinedList"/>
    <dgm:cxn modelId="{D745855A-94BC-44D2-9BB8-B14496C4CCEB}" type="presParOf" srcId="{90E6DA42-4009-42C0-A267-805281E48077}" destId="{57F5922B-79F4-49F2-B72E-35F116EFB7C3}" srcOrd="1" destOrd="0" presId="urn:microsoft.com/office/officeart/2008/layout/LinedList"/>
    <dgm:cxn modelId="{7A5358CB-BB32-41DC-8E11-FF7FEDF32BB6}" type="presParOf" srcId="{A898454E-115D-4F59-9FFA-F49D95FC64EC}" destId="{9761ACAE-9491-46A9-BB4D-28CBFC8FB0AB}" srcOrd="8" destOrd="0" presId="urn:microsoft.com/office/officeart/2008/layout/LinedList"/>
    <dgm:cxn modelId="{FD99032A-BBE0-4E8E-AD69-796C4CFD40F0}" type="presParOf" srcId="{A898454E-115D-4F59-9FFA-F49D95FC64EC}" destId="{667418DB-AB9C-4338-AE9B-60F149AB7A62}" srcOrd="9" destOrd="0" presId="urn:microsoft.com/office/officeart/2008/layout/LinedList"/>
    <dgm:cxn modelId="{B61C5474-E233-48E6-8E9B-63D36838AC29}" type="presParOf" srcId="{667418DB-AB9C-4338-AE9B-60F149AB7A62}" destId="{A77ABCBC-665F-40B5-8EEA-DFAEE01A216A}" srcOrd="0" destOrd="0" presId="urn:microsoft.com/office/officeart/2008/layout/LinedList"/>
    <dgm:cxn modelId="{B82B3397-994F-4C6D-930B-E15AF0D928CB}" type="presParOf" srcId="{667418DB-AB9C-4338-AE9B-60F149AB7A62}" destId="{B5992A74-F1F2-4D15-B28E-92ADC6A87565}" srcOrd="1" destOrd="0" presId="urn:microsoft.com/office/officeart/2008/layout/LinedList"/>
    <dgm:cxn modelId="{E5508918-3DE0-41D9-BD78-165B509E1795}" type="presParOf" srcId="{A898454E-115D-4F59-9FFA-F49D95FC64EC}" destId="{71F750F5-6D1D-4361-9F77-F756442811E9}" srcOrd="10" destOrd="0" presId="urn:microsoft.com/office/officeart/2008/layout/LinedList"/>
    <dgm:cxn modelId="{24F7576B-C916-401F-AB6C-78EDE8D0574B}" type="presParOf" srcId="{A898454E-115D-4F59-9FFA-F49D95FC64EC}" destId="{74D360A0-AECF-46E4-B0A9-F743E39C1566}" srcOrd="11" destOrd="0" presId="urn:microsoft.com/office/officeart/2008/layout/LinedList"/>
    <dgm:cxn modelId="{D9478783-5164-40F3-9ED2-DB07E59710B3}" type="presParOf" srcId="{74D360A0-AECF-46E4-B0A9-F743E39C1566}" destId="{2740D692-8161-4825-8E2C-F073346A84A8}" srcOrd="0" destOrd="0" presId="urn:microsoft.com/office/officeart/2008/layout/LinedList"/>
    <dgm:cxn modelId="{73A49743-0508-4201-BA43-9961057F04F4}" type="presParOf" srcId="{74D360A0-AECF-46E4-B0A9-F743E39C1566}" destId="{1FB90A16-F018-42D7-941A-A13B6443384D}" srcOrd="1" destOrd="0" presId="urn:microsoft.com/office/officeart/2008/layout/LinedList"/>
    <dgm:cxn modelId="{3DB33EF6-2E99-407C-B232-03682570C0DC}" type="presParOf" srcId="{A898454E-115D-4F59-9FFA-F49D95FC64EC}" destId="{619A57BF-DAC4-4E72-8536-F3672456AA7C}" srcOrd="12" destOrd="0" presId="urn:microsoft.com/office/officeart/2008/layout/LinedList"/>
    <dgm:cxn modelId="{13D482DF-B10F-49EC-A76C-2DEEA4C3CD1A}" type="presParOf" srcId="{A898454E-115D-4F59-9FFA-F49D95FC64EC}" destId="{E303FCF4-AA64-4BC3-A2F3-FF11B9EFCDD9}" srcOrd="13" destOrd="0" presId="urn:microsoft.com/office/officeart/2008/layout/LinedList"/>
    <dgm:cxn modelId="{DFCAB3E3-9344-4FB2-A24D-313DF0D0E9B7}" type="presParOf" srcId="{E303FCF4-AA64-4BC3-A2F3-FF11B9EFCDD9}" destId="{034BB07E-B151-4ABD-BD98-9D66B99E21EC}" srcOrd="0" destOrd="0" presId="urn:microsoft.com/office/officeart/2008/layout/LinedList"/>
    <dgm:cxn modelId="{BC7002AB-0BF5-4469-96A1-DB5C7B200249}" type="presParOf" srcId="{E303FCF4-AA64-4BC3-A2F3-FF11B9EFCDD9}" destId="{59C78696-863E-48F0-B0CD-68B52EF9AEB8}" srcOrd="1" destOrd="0" presId="urn:microsoft.com/office/officeart/2008/layout/LinedList"/>
    <dgm:cxn modelId="{B7821D37-4285-4931-BB1E-8CC61CF80841}" type="presParOf" srcId="{A898454E-115D-4F59-9FFA-F49D95FC64EC}" destId="{0DF58095-ADF5-419A-B777-BFAA9001CD35}" srcOrd="14" destOrd="0" presId="urn:microsoft.com/office/officeart/2008/layout/LinedList"/>
    <dgm:cxn modelId="{64708BCE-A7C6-45B3-A07F-AA15119A3B67}" type="presParOf" srcId="{A898454E-115D-4F59-9FFA-F49D95FC64EC}" destId="{A4E43682-5250-497D-97AE-07CD2305F0C3}" srcOrd="15" destOrd="0" presId="urn:microsoft.com/office/officeart/2008/layout/LinedList"/>
    <dgm:cxn modelId="{6FFC27F3-3086-41C3-987A-765BE9327B9D}" type="presParOf" srcId="{A4E43682-5250-497D-97AE-07CD2305F0C3}" destId="{42C97CA4-B5A6-4513-8C4D-0B7FA386E586}" srcOrd="0" destOrd="0" presId="urn:microsoft.com/office/officeart/2008/layout/LinedList"/>
    <dgm:cxn modelId="{E3A265DC-7521-4769-B71B-D3067B27F437}" type="presParOf" srcId="{A4E43682-5250-497D-97AE-07CD2305F0C3}" destId="{0886E9A8-E44E-4DA1-AD11-F00864698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07DCA1-FED4-4786-B3A3-603F5F49875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BE7D54-67BD-4E6C-9C69-8C44EEC6C9F9}">
      <dgm:prSet/>
      <dgm:spPr/>
      <dgm:t>
        <a:bodyPr/>
        <a:lstStyle/>
        <a:p>
          <a:r>
            <a:rPr lang="en-GB" dirty="0"/>
            <a:t>Initial diagnostic testing done on blood from an affected individual that meets the current criteria based on age, tumour type and family history</a:t>
          </a:r>
          <a:endParaRPr lang="en-US" dirty="0"/>
        </a:p>
      </dgm:t>
    </dgm:pt>
    <dgm:pt modelId="{3ED9FF4D-12FF-47CE-BFD7-124B428A68D7}" type="parTrans" cxnId="{A5061158-264D-4715-B58D-2AEDA8384F40}">
      <dgm:prSet/>
      <dgm:spPr/>
      <dgm:t>
        <a:bodyPr/>
        <a:lstStyle/>
        <a:p>
          <a:endParaRPr lang="en-US"/>
        </a:p>
      </dgm:t>
    </dgm:pt>
    <dgm:pt modelId="{A14A5000-574C-42BD-A327-6E05509FA06A}" type="sibTrans" cxnId="{A5061158-264D-4715-B58D-2AEDA8384F40}">
      <dgm:prSet/>
      <dgm:spPr/>
      <dgm:t>
        <a:bodyPr/>
        <a:lstStyle/>
        <a:p>
          <a:endParaRPr lang="en-US"/>
        </a:p>
      </dgm:t>
    </dgm:pt>
    <dgm:pt modelId="{50C9C4C7-0B8E-4642-B1BB-8C6900C23B63}">
      <dgm:prSet/>
      <dgm:spPr/>
      <dgm:t>
        <a:bodyPr/>
        <a:lstStyle/>
        <a:p>
          <a:r>
            <a:rPr lang="en-GB" dirty="0"/>
            <a:t>If a mutation is identified, cascade testing can be offered to family members</a:t>
          </a:r>
          <a:endParaRPr lang="en-US" dirty="0"/>
        </a:p>
      </dgm:t>
    </dgm:pt>
    <dgm:pt modelId="{B3FB2899-0569-4A62-BA59-FBF31D97EE0B}" type="parTrans" cxnId="{3FD5EEA2-CB2A-4853-A75B-E39F8F496098}">
      <dgm:prSet/>
      <dgm:spPr/>
      <dgm:t>
        <a:bodyPr/>
        <a:lstStyle/>
        <a:p>
          <a:endParaRPr lang="en-US"/>
        </a:p>
      </dgm:t>
    </dgm:pt>
    <dgm:pt modelId="{3876BCC3-10DA-4FD1-A188-B86D7C585368}" type="sibTrans" cxnId="{3FD5EEA2-CB2A-4853-A75B-E39F8F496098}">
      <dgm:prSet/>
      <dgm:spPr/>
      <dgm:t>
        <a:bodyPr/>
        <a:lstStyle/>
        <a:p>
          <a:endParaRPr lang="en-US"/>
        </a:p>
      </dgm:t>
    </dgm:pt>
    <dgm:pt modelId="{118B0F8C-AD31-4B72-BCBC-90E7FDC33C40}">
      <dgm:prSet/>
      <dgm:spPr/>
      <dgm:t>
        <a:bodyPr/>
        <a:lstStyle/>
        <a:p>
          <a:r>
            <a:rPr lang="en-GB" dirty="0"/>
            <a:t>High risk individuals are offered screening and risk reducing surgery</a:t>
          </a:r>
          <a:endParaRPr lang="en-US" dirty="0"/>
        </a:p>
      </dgm:t>
    </dgm:pt>
    <dgm:pt modelId="{A0B6BE13-12F0-4C01-9B20-6CB7AB238DCE}" type="parTrans" cxnId="{A4E18D6C-A8E7-4C27-A855-DBD20D51B8A9}">
      <dgm:prSet/>
      <dgm:spPr/>
      <dgm:t>
        <a:bodyPr/>
        <a:lstStyle/>
        <a:p>
          <a:endParaRPr lang="en-US"/>
        </a:p>
      </dgm:t>
    </dgm:pt>
    <dgm:pt modelId="{9A05EA44-3753-4B16-A276-D1FED838A942}" type="sibTrans" cxnId="{A4E18D6C-A8E7-4C27-A855-DBD20D51B8A9}">
      <dgm:prSet/>
      <dgm:spPr/>
      <dgm:t>
        <a:bodyPr/>
        <a:lstStyle/>
        <a:p>
          <a:endParaRPr lang="en-US"/>
        </a:p>
      </dgm:t>
    </dgm:pt>
    <dgm:pt modelId="{149F6D79-2A23-45F9-B98F-A613A0BCE748}" type="pres">
      <dgm:prSet presAssocID="{9E07DCA1-FED4-4786-B3A3-603F5F498758}" presName="hierChild1" presStyleCnt="0">
        <dgm:presLayoutVars>
          <dgm:chPref val="1"/>
          <dgm:dir/>
          <dgm:animOne val="branch"/>
          <dgm:animLvl val="lvl"/>
          <dgm:resizeHandles/>
        </dgm:presLayoutVars>
      </dgm:prSet>
      <dgm:spPr/>
    </dgm:pt>
    <dgm:pt modelId="{53FA4484-AD40-4415-A5BE-BA8037CD0157}" type="pres">
      <dgm:prSet presAssocID="{94BE7D54-67BD-4E6C-9C69-8C44EEC6C9F9}" presName="hierRoot1" presStyleCnt="0"/>
      <dgm:spPr/>
    </dgm:pt>
    <dgm:pt modelId="{8DD036AC-77A4-43B8-AD57-96F67DFE271D}" type="pres">
      <dgm:prSet presAssocID="{94BE7D54-67BD-4E6C-9C69-8C44EEC6C9F9}" presName="composite" presStyleCnt="0"/>
      <dgm:spPr/>
    </dgm:pt>
    <dgm:pt modelId="{E50B0198-4B82-4060-9D39-E788FF7E7174}" type="pres">
      <dgm:prSet presAssocID="{94BE7D54-67BD-4E6C-9C69-8C44EEC6C9F9}" presName="background" presStyleLbl="node0" presStyleIdx="0" presStyleCnt="3"/>
      <dgm:spPr/>
    </dgm:pt>
    <dgm:pt modelId="{440C646B-CB73-4813-8C56-E86CACA63715}" type="pres">
      <dgm:prSet presAssocID="{94BE7D54-67BD-4E6C-9C69-8C44EEC6C9F9}" presName="text" presStyleLbl="fgAcc0" presStyleIdx="0" presStyleCnt="3">
        <dgm:presLayoutVars>
          <dgm:chPref val="3"/>
        </dgm:presLayoutVars>
      </dgm:prSet>
      <dgm:spPr/>
    </dgm:pt>
    <dgm:pt modelId="{CFCEF94B-0F54-4D11-828B-284F5EF31E9E}" type="pres">
      <dgm:prSet presAssocID="{94BE7D54-67BD-4E6C-9C69-8C44EEC6C9F9}" presName="hierChild2" presStyleCnt="0"/>
      <dgm:spPr/>
    </dgm:pt>
    <dgm:pt modelId="{938DF00E-1F9F-474F-93D9-2569D5755AF4}" type="pres">
      <dgm:prSet presAssocID="{50C9C4C7-0B8E-4642-B1BB-8C6900C23B63}" presName="hierRoot1" presStyleCnt="0"/>
      <dgm:spPr/>
    </dgm:pt>
    <dgm:pt modelId="{0B824F5C-5D48-4D83-B652-9597B5EA99E5}" type="pres">
      <dgm:prSet presAssocID="{50C9C4C7-0B8E-4642-B1BB-8C6900C23B63}" presName="composite" presStyleCnt="0"/>
      <dgm:spPr/>
    </dgm:pt>
    <dgm:pt modelId="{E3FAA759-C792-4FFE-8478-F9F504F9FC26}" type="pres">
      <dgm:prSet presAssocID="{50C9C4C7-0B8E-4642-B1BB-8C6900C23B63}" presName="background" presStyleLbl="node0" presStyleIdx="1" presStyleCnt="3"/>
      <dgm:spPr/>
    </dgm:pt>
    <dgm:pt modelId="{C43333E8-B7B6-4162-B158-3DB8E046B2FA}" type="pres">
      <dgm:prSet presAssocID="{50C9C4C7-0B8E-4642-B1BB-8C6900C23B63}" presName="text" presStyleLbl="fgAcc0" presStyleIdx="1" presStyleCnt="3">
        <dgm:presLayoutVars>
          <dgm:chPref val="3"/>
        </dgm:presLayoutVars>
      </dgm:prSet>
      <dgm:spPr/>
    </dgm:pt>
    <dgm:pt modelId="{DBF087D8-4746-4C7C-987C-7858E4C91403}" type="pres">
      <dgm:prSet presAssocID="{50C9C4C7-0B8E-4642-B1BB-8C6900C23B63}" presName="hierChild2" presStyleCnt="0"/>
      <dgm:spPr/>
    </dgm:pt>
    <dgm:pt modelId="{70A7B7A0-A624-4DDA-A6C2-A7DB2C1D1A51}" type="pres">
      <dgm:prSet presAssocID="{118B0F8C-AD31-4B72-BCBC-90E7FDC33C40}" presName="hierRoot1" presStyleCnt="0"/>
      <dgm:spPr/>
    </dgm:pt>
    <dgm:pt modelId="{5DEE69B6-69B7-428B-B388-E4814D10FB91}" type="pres">
      <dgm:prSet presAssocID="{118B0F8C-AD31-4B72-BCBC-90E7FDC33C40}" presName="composite" presStyleCnt="0"/>
      <dgm:spPr/>
    </dgm:pt>
    <dgm:pt modelId="{987E361E-03C3-4F5D-AF9C-AB397BB60FDF}" type="pres">
      <dgm:prSet presAssocID="{118B0F8C-AD31-4B72-BCBC-90E7FDC33C40}" presName="background" presStyleLbl="node0" presStyleIdx="2" presStyleCnt="3"/>
      <dgm:spPr/>
    </dgm:pt>
    <dgm:pt modelId="{1A3D8FB9-15A2-46B8-8D9A-876F4B8161D4}" type="pres">
      <dgm:prSet presAssocID="{118B0F8C-AD31-4B72-BCBC-90E7FDC33C40}" presName="text" presStyleLbl="fgAcc0" presStyleIdx="2" presStyleCnt="3">
        <dgm:presLayoutVars>
          <dgm:chPref val="3"/>
        </dgm:presLayoutVars>
      </dgm:prSet>
      <dgm:spPr/>
    </dgm:pt>
    <dgm:pt modelId="{45CC24BA-D334-44EE-B976-3CA0F3C4EF83}" type="pres">
      <dgm:prSet presAssocID="{118B0F8C-AD31-4B72-BCBC-90E7FDC33C40}" presName="hierChild2" presStyleCnt="0"/>
      <dgm:spPr/>
    </dgm:pt>
  </dgm:ptLst>
  <dgm:cxnLst>
    <dgm:cxn modelId="{AE980D22-B179-4883-95D8-25FFAFEC5DCA}" type="presOf" srcId="{94BE7D54-67BD-4E6C-9C69-8C44EEC6C9F9}" destId="{440C646B-CB73-4813-8C56-E86CACA63715}" srcOrd="0" destOrd="0" presId="urn:microsoft.com/office/officeart/2005/8/layout/hierarchy1"/>
    <dgm:cxn modelId="{A4E18D6C-A8E7-4C27-A855-DBD20D51B8A9}" srcId="{9E07DCA1-FED4-4786-B3A3-603F5F498758}" destId="{118B0F8C-AD31-4B72-BCBC-90E7FDC33C40}" srcOrd="2" destOrd="0" parTransId="{A0B6BE13-12F0-4C01-9B20-6CB7AB238DCE}" sibTransId="{9A05EA44-3753-4B16-A276-D1FED838A942}"/>
    <dgm:cxn modelId="{969D294F-A9E6-41EE-AD9E-36A8CA514FAE}" type="presOf" srcId="{9E07DCA1-FED4-4786-B3A3-603F5F498758}" destId="{149F6D79-2A23-45F9-B98F-A613A0BCE748}" srcOrd="0" destOrd="0" presId="urn:microsoft.com/office/officeart/2005/8/layout/hierarchy1"/>
    <dgm:cxn modelId="{B6F57F74-38DD-4A8C-A9F1-E0EAF51A4031}" type="presOf" srcId="{118B0F8C-AD31-4B72-BCBC-90E7FDC33C40}" destId="{1A3D8FB9-15A2-46B8-8D9A-876F4B8161D4}" srcOrd="0" destOrd="0" presId="urn:microsoft.com/office/officeart/2005/8/layout/hierarchy1"/>
    <dgm:cxn modelId="{A5061158-264D-4715-B58D-2AEDA8384F40}" srcId="{9E07DCA1-FED4-4786-B3A3-603F5F498758}" destId="{94BE7D54-67BD-4E6C-9C69-8C44EEC6C9F9}" srcOrd="0" destOrd="0" parTransId="{3ED9FF4D-12FF-47CE-BFD7-124B428A68D7}" sibTransId="{A14A5000-574C-42BD-A327-6E05509FA06A}"/>
    <dgm:cxn modelId="{E065757B-F09C-4D6F-80BC-B29028496F7E}" type="presOf" srcId="{50C9C4C7-0B8E-4642-B1BB-8C6900C23B63}" destId="{C43333E8-B7B6-4162-B158-3DB8E046B2FA}" srcOrd="0" destOrd="0" presId="urn:microsoft.com/office/officeart/2005/8/layout/hierarchy1"/>
    <dgm:cxn modelId="{3FD5EEA2-CB2A-4853-A75B-E39F8F496098}" srcId="{9E07DCA1-FED4-4786-B3A3-603F5F498758}" destId="{50C9C4C7-0B8E-4642-B1BB-8C6900C23B63}" srcOrd="1" destOrd="0" parTransId="{B3FB2899-0569-4A62-BA59-FBF31D97EE0B}" sibTransId="{3876BCC3-10DA-4FD1-A188-B86D7C585368}"/>
    <dgm:cxn modelId="{91FE2297-8472-4B52-87D9-5911DBADD8DF}" type="presParOf" srcId="{149F6D79-2A23-45F9-B98F-A613A0BCE748}" destId="{53FA4484-AD40-4415-A5BE-BA8037CD0157}" srcOrd="0" destOrd="0" presId="urn:microsoft.com/office/officeart/2005/8/layout/hierarchy1"/>
    <dgm:cxn modelId="{DABFDEEC-E8DE-44A8-9245-E2E1F1555D55}" type="presParOf" srcId="{53FA4484-AD40-4415-A5BE-BA8037CD0157}" destId="{8DD036AC-77A4-43B8-AD57-96F67DFE271D}" srcOrd="0" destOrd="0" presId="urn:microsoft.com/office/officeart/2005/8/layout/hierarchy1"/>
    <dgm:cxn modelId="{4BC565D4-7422-4636-9B1F-1F405BDB5763}" type="presParOf" srcId="{8DD036AC-77A4-43B8-AD57-96F67DFE271D}" destId="{E50B0198-4B82-4060-9D39-E788FF7E7174}" srcOrd="0" destOrd="0" presId="urn:microsoft.com/office/officeart/2005/8/layout/hierarchy1"/>
    <dgm:cxn modelId="{77A7BBB1-FDF4-4A41-B407-3EEA90F2DD13}" type="presParOf" srcId="{8DD036AC-77A4-43B8-AD57-96F67DFE271D}" destId="{440C646B-CB73-4813-8C56-E86CACA63715}" srcOrd="1" destOrd="0" presId="urn:microsoft.com/office/officeart/2005/8/layout/hierarchy1"/>
    <dgm:cxn modelId="{C4F0AE28-7E7F-4AF2-855A-FE0C8FB6CA9F}" type="presParOf" srcId="{53FA4484-AD40-4415-A5BE-BA8037CD0157}" destId="{CFCEF94B-0F54-4D11-828B-284F5EF31E9E}" srcOrd="1" destOrd="0" presId="urn:microsoft.com/office/officeart/2005/8/layout/hierarchy1"/>
    <dgm:cxn modelId="{CB542BA3-0A2D-4CA1-9728-8687E1FA276A}" type="presParOf" srcId="{149F6D79-2A23-45F9-B98F-A613A0BCE748}" destId="{938DF00E-1F9F-474F-93D9-2569D5755AF4}" srcOrd="1" destOrd="0" presId="urn:microsoft.com/office/officeart/2005/8/layout/hierarchy1"/>
    <dgm:cxn modelId="{7A4BE8B3-ED47-4B50-9F0C-F3DF7EC74191}" type="presParOf" srcId="{938DF00E-1F9F-474F-93D9-2569D5755AF4}" destId="{0B824F5C-5D48-4D83-B652-9597B5EA99E5}" srcOrd="0" destOrd="0" presId="urn:microsoft.com/office/officeart/2005/8/layout/hierarchy1"/>
    <dgm:cxn modelId="{331198F2-3392-40CD-B2A0-28C8930F1E8F}" type="presParOf" srcId="{0B824F5C-5D48-4D83-B652-9597B5EA99E5}" destId="{E3FAA759-C792-4FFE-8478-F9F504F9FC26}" srcOrd="0" destOrd="0" presId="urn:microsoft.com/office/officeart/2005/8/layout/hierarchy1"/>
    <dgm:cxn modelId="{A47D3E10-ACE2-4B08-9BC1-12FA6BC20E76}" type="presParOf" srcId="{0B824F5C-5D48-4D83-B652-9597B5EA99E5}" destId="{C43333E8-B7B6-4162-B158-3DB8E046B2FA}" srcOrd="1" destOrd="0" presId="urn:microsoft.com/office/officeart/2005/8/layout/hierarchy1"/>
    <dgm:cxn modelId="{74DDBC8C-8D70-4C3D-A86F-D2CB2377DAB6}" type="presParOf" srcId="{938DF00E-1F9F-474F-93D9-2569D5755AF4}" destId="{DBF087D8-4746-4C7C-987C-7858E4C91403}" srcOrd="1" destOrd="0" presId="urn:microsoft.com/office/officeart/2005/8/layout/hierarchy1"/>
    <dgm:cxn modelId="{8F476049-3EE9-4BFA-8F82-E812B8582822}" type="presParOf" srcId="{149F6D79-2A23-45F9-B98F-A613A0BCE748}" destId="{70A7B7A0-A624-4DDA-A6C2-A7DB2C1D1A51}" srcOrd="2" destOrd="0" presId="urn:microsoft.com/office/officeart/2005/8/layout/hierarchy1"/>
    <dgm:cxn modelId="{6FC92DC6-AD94-4DA3-947D-335C942259A2}" type="presParOf" srcId="{70A7B7A0-A624-4DDA-A6C2-A7DB2C1D1A51}" destId="{5DEE69B6-69B7-428B-B388-E4814D10FB91}" srcOrd="0" destOrd="0" presId="urn:microsoft.com/office/officeart/2005/8/layout/hierarchy1"/>
    <dgm:cxn modelId="{9E6C1415-3351-4745-84F7-5A5148DD3E10}" type="presParOf" srcId="{5DEE69B6-69B7-428B-B388-E4814D10FB91}" destId="{987E361E-03C3-4F5D-AF9C-AB397BB60FDF}" srcOrd="0" destOrd="0" presId="urn:microsoft.com/office/officeart/2005/8/layout/hierarchy1"/>
    <dgm:cxn modelId="{424A90CF-BF79-4FE5-B786-2F249840E4F7}" type="presParOf" srcId="{5DEE69B6-69B7-428B-B388-E4814D10FB91}" destId="{1A3D8FB9-15A2-46B8-8D9A-876F4B8161D4}" srcOrd="1" destOrd="0" presId="urn:microsoft.com/office/officeart/2005/8/layout/hierarchy1"/>
    <dgm:cxn modelId="{C1D8D2A1-9256-4C65-AC35-C22E5AA682D6}" type="presParOf" srcId="{70A7B7A0-A624-4DDA-A6C2-A7DB2C1D1A51}" destId="{45CC24BA-D334-44EE-B976-3CA0F3C4EF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AFC731-311C-4A4B-B46F-F7AD2D9218E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A2B30523-56DC-46F2-BFC3-119AF1FDDE85}">
      <dgm:prSet/>
      <dgm:spPr/>
      <dgm:t>
        <a:bodyPr/>
        <a:lstStyle/>
        <a:p>
          <a:r>
            <a:rPr lang="en-GB" dirty="0"/>
            <a:t>Initial testing done on tumour</a:t>
          </a:r>
          <a:endParaRPr lang="en-US" dirty="0"/>
        </a:p>
      </dgm:t>
    </dgm:pt>
    <dgm:pt modelId="{91276251-57FE-4BBB-9EF3-2AF4E61BF67C}" type="parTrans" cxnId="{53340C6E-78BA-45AB-9CFB-7A766C950D0B}">
      <dgm:prSet/>
      <dgm:spPr/>
      <dgm:t>
        <a:bodyPr/>
        <a:lstStyle/>
        <a:p>
          <a:endParaRPr lang="en-US"/>
        </a:p>
      </dgm:t>
    </dgm:pt>
    <dgm:pt modelId="{C368F311-489D-4B83-BA31-932825DD181E}" type="sibTrans" cxnId="{53340C6E-78BA-45AB-9CFB-7A766C950D0B}">
      <dgm:prSet/>
      <dgm:spPr/>
      <dgm:t>
        <a:bodyPr/>
        <a:lstStyle/>
        <a:p>
          <a:endParaRPr lang="en-US"/>
        </a:p>
      </dgm:t>
    </dgm:pt>
    <dgm:pt modelId="{A362B436-C1EC-4A98-99CA-6EA9301D4F1C}">
      <dgm:prSet/>
      <dgm:spPr/>
      <dgm:t>
        <a:bodyPr/>
        <a:lstStyle/>
        <a:p>
          <a:r>
            <a:rPr lang="en-GB" dirty="0"/>
            <a:t>If indicated germline testing done on blood sample</a:t>
          </a:r>
          <a:endParaRPr lang="en-US" dirty="0"/>
        </a:p>
      </dgm:t>
    </dgm:pt>
    <dgm:pt modelId="{009ADB54-22CB-4914-8C93-23663F1EAC1A}" type="parTrans" cxnId="{8C817722-B0D1-4267-8EE4-F075B9783B92}">
      <dgm:prSet/>
      <dgm:spPr/>
      <dgm:t>
        <a:bodyPr/>
        <a:lstStyle/>
        <a:p>
          <a:endParaRPr lang="en-US"/>
        </a:p>
      </dgm:t>
    </dgm:pt>
    <dgm:pt modelId="{09BD2DFA-91C8-4BBF-88DD-B7811658DE44}" type="sibTrans" cxnId="{8C817722-B0D1-4267-8EE4-F075B9783B92}">
      <dgm:prSet/>
      <dgm:spPr/>
      <dgm:t>
        <a:bodyPr/>
        <a:lstStyle/>
        <a:p>
          <a:endParaRPr lang="en-US"/>
        </a:p>
      </dgm:t>
    </dgm:pt>
    <dgm:pt modelId="{8EC380DF-1029-42F5-B193-877BDCED9861}">
      <dgm:prSet/>
      <dgm:spPr/>
      <dgm:t>
        <a:bodyPr/>
        <a:lstStyle/>
        <a:p>
          <a:r>
            <a:rPr lang="en-GB" dirty="0"/>
            <a:t>If a mutation is identified, cascade testing can be offered to family members</a:t>
          </a:r>
          <a:endParaRPr lang="en-US" dirty="0"/>
        </a:p>
      </dgm:t>
    </dgm:pt>
    <dgm:pt modelId="{3C3EBA53-E10C-4C80-98DE-1F04F4B6F041}" type="parTrans" cxnId="{A3B2968C-2404-4828-B83D-70EDE017048F}">
      <dgm:prSet/>
      <dgm:spPr/>
      <dgm:t>
        <a:bodyPr/>
        <a:lstStyle/>
        <a:p>
          <a:endParaRPr lang="en-US"/>
        </a:p>
      </dgm:t>
    </dgm:pt>
    <dgm:pt modelId="{36CFF6A7-1855-429B-B54F-97349833F472}" type="sibTrans" cxnId="{A3B2968C-2404-4828-B83D-70EDE017048F}">
      <dgm:prSet/>
      <dgm:spPr/>
      <dgm:t>
        <a:bodyPr/>
        <a:lstStyle/>
        <a:p>
          <a:endParaRPr lang="en-US"/>
        </a:p>
      </dgm:t>
    </dgm:pt>
    <dgm:pt modelId="{5FC261A8-AF57-4F6B-9989-779C75AF1A5F}">
      <dgm:prSet/>
      <dgm:spPr/>
      <dgm:t>
        <a:bodyPr/>
        <a:lstStyle/>
        <a:p>
          <a:r>
            <a:rPr lang="en-GB" dirty="0"/>
            <a:t>High risk individuals are offered screening </a:t>
          </a:r>
          <a:endParaRPr lang="en-US" dirty="0"/>
        </a:p>
      </dgm:t>
    </dgm:pt>
    <dgm:pt modelId="{9D95A28B-D216-44BB-96A6-FEB99E1C26B5}" type="parTrans" cxnId="{13298BFC-CACE-47F8-A63A-E09DB97D62EA}">
      <dgm:prSet/>
      <dgm:spPr/>
      <dgm:t>
        <a:bodyPr/>
        <a:lstStyle/>
        <a:p>
          <a:endParaRPr lang="en-US"/>
        </a:p>
      </dgm:t>
    </dgm:pt>
    <dgm:pt modelId="{BB5ADD22-2E03-45F0-A3F1-D61EF0802B86}" type="sibTrans" cxnId="{13298BFC-CACE-47F8-A63A-E09DB97D62EA}">
      <dgm:prSet/>
      <dgm:spPr/>
      <dgm:t>
        <a:bodyPr/>
        <a:lstStyle/>
        <a:p>
          <a:endParaRPr lang="en-US"/>
        </a:p>
      </dgm:t>
    </dgm:pt>
    <dgm:pt modelId="{13B2FA24-4D01-404B-AEF8-3DC3B43A8E22}" type="pres">
      <dgm:prSet presAssocID="{11AFC731-311C-4A4B-B46F-F7AD2D9218EC}" presName="matrix" presStyleCnt="0">
        <dgm:presLayoutVars>
          <dgm:chMax val="1"/>
          <dgm:dir/>
          <dgm:resizeHandles val="exact"/>
        </dgm:presLayoutVars>
      </dgm:prSet>
      <dgm:spPr/>
    </dgm:pt>
    <dgm:pt modelId="{12B5E369-ECE9-4D5F-89BE-D7FD6449C7EA}" type="pres">
      <dgm:prSet presAssocID="{11AFC731-311C-4A4B-B46F-F7AD2D9218EC}" presName="diamond" presStyleLbl="bgShp" presStyleIdx="0" presStyleCnt="1"/>
      <dgm:spPr/>
    </dgm:pt>
    <dgm:pt modelId="{7A516E3B-2F74-4388-B634-FAAFEAE532D0}" type="pres">
      <dgm:prSet presAssocID="{11AFC731-311C-4A4B-B46F-F7AD2D9218EC}" presName="quad1" presStyleLbl="node1" presStyleIdx="0" presStyleCnt="4">
        <dgm:presLayoutVars>
          <dgm:chMax val="0"/>
          <dgm:chPref val="0"/>
          <dgm:bulletEnabled val="1"/>
        </dgm:presLayoutVars>
      </dgm:prSet>
      <dgm:spPr/>
    </dgm:pt>
    <dgm:pt modelId="{145906FC-82E2-45B9-9B53-5F869C5BBC8F}" type="pres">
      <dgm:prSet presAssocID="{11AFC731-311C-4A4B-B46F-F7AD2D9218EC}" presName="quad2" presStyleLbl="node1" presStyleIdx="1" presStyleCnt="4">
        <dgm:presLayoutVars>
          <dgm:chMax val="0"/>
          <dgm:chPref val="0"/>
          <dgm:bulletEnabled val="1"/>
        </dgm:presLayoutVars>
      </dgm:prSet>
      <dgm:spPr/>
    </dgm:pt>
    <dgm:pt modelId="{996F4C06-A41D-4E9F-A4C3-13751868162C}" type="pres">
      <dgm:prSet presAssocID="{11AFC731-311C-4A4B-B46F-F7AD2D9218EC}" presName="quad3" presStyleLbl="node1" presStyleIdx="2" presStyleCnt="4">
        <dgm:presLayoutVars>
          <dgm:chMax val="0"/>
          <dgm:chPref val="0"/>
          <dgm:bulletEnabled val="1"/>
        </dgm:presLayoutVars>
      </dgm:prSet>
      <dgm:spPr/>
    </dgm:pt>
    <dgm:pt modelId="{D5E109E0-D2A8-4022-A848-0C6DFD45E196}" type="pres">
      <dgm:prSet presAssocID="{11AFC731-311C-4A4B-B46F-F7AD2D9218EC}" presName="quad4" presStyleLbl="node1" presStyleIdx="3" presStyleCnt="4">
        <dgm:presLayoutVars>
          <dgm:chMax val="0"/>
          <dgm:chPref val="0"/>
          <dgm:bulletEnabled val="1"/>
        </dgm:presLayoutVars>
      </dgm:prSet>
      <dgm:spPr/>
    </dgm:pt>
  </dgm:ptLst>
  <dgm:cxnLst>
    <dgm:cxn modelId="{8C817722-B0D1-4267-8EE4-F075B9783B92}" srcId="{11AFC731-311C-4A4B-B46F-F7AD2D9218EC}" destId="{A362B436-C1EC-4A98-99CA-6EA9301D4F1C}" srcOrd="1" destOrd="0" parTransId="{009ADB54-22CB-4914-8C93-23663F1EAC1A}" sibTransId="{09BD2DFA-91C8-4BBF-88DD-B7811658DE44}"/>
    <dgm:cxn modelId="{92EAD865-950B-47BC-93F8-03AB785B9558}" type="presOf" srcId="{A362B436-C1EC-4A98-99CA-6EA9301D4F1C}" destId="{145906FC-82E2-45B9-9B53-5F869C5BBC8F}" srcOrd="0" destOrd="0" presId="urn:microsoft.com/office/officeart/2005/8/layout/matrix3"/>
    <dgm:cxn modelId="{53340C6E-78BA-45AB-9CFB-7A766C950D0B}" srcId="{11AFC731-311C-4A4B-B46F-F7AD2D9218EC}" destId="{A2B30523-56DC-46F2-BFC3-119AF1FDDE85}" srcOrd="0" destOrd="0" parTransId="{91276251-57FE-4BBB-9EF3-2AF4E61BF67C}" sibTransId="{C368F311-489D-4B83-BA31-932825DD181E}"/>
    <dgm:cxn modelId="{A3B2968C-2404-4828-B83D-70EDE017048F}" srcId="{11AFC731-311C-4A4B-B46F-F7AD2D9218EC}" destId="{8EC380DF-1029-42F5-B193-877BDCED9861}" srcOrd="2" destOrd="0" parTransId="{3C3EBA53-E10C-4C80-98DE-1F04F4B6F041}" sibTransId="{36CFF6A7-1855-429B-B54F-97349833F472}"/>
    <dgm:cxn modelId="{D165DA90-B7B6-4967-BA33-2ECD4C84DF6A}" type="presOf" srcId="{8EC380DF-1029-42F5-B193-877BDCED9861}" destId="{996F4C06-A41D-4E9F-A4C3-13751868162C}" srcOrd="0" destOrd="0" presId="urn:microsoft.com/office/officeart/2005/8/layout/matrix3"/>
    <dgm:cxn modelId="{D26445EA-7DCB-4C07-96CF-BBCEFC269FC8}" type="presOf" srcId="{5FC261A8-AF57-4F6B-9989-779C75AF1A5F}" destId="{D5E109E0-D2A8-4022-A848-0C6DFD45E196}" srcOrd="0" destOrd="0" presId="urn:microsoft.com/office/officeart/2005/8/layout/matrix3"/>
    <dgm:cxn modelId="{CB8EE3F4-3CE7-49CC-8404-B372B5B079FC}" type="presOf" srcId="{A2B30523-56DC-46F2-BFC3-119AF1FDDE85}" destId="{7A516E3B-2F74-4388-B634-FAAFEAE532D0}" srcOrd="0" destOrd="0" presId="urn:microsoft.com/office/officeart/2005/8/layout/matrix3"/>
    <dgm:cxn modelId="{ECF8B1F6-0D89-4B86-8A7A-9F8C8AA53EB9}" type="presOf" srcId="{11AFC731-311C-4A4B-B46F-F7AD2D9218EC}" destId="{13B2FA24-4D01-404B-AEF8-3DC3B43A8E22}" srcOrd="0" destOrd="0" presId="urn:microsoft.com/office/officeart/2005/8/layout/matrix3"/>
    <dgm:cxn modelId="{13298BFC-CACE-47F8-A63A-E09DB97D62EA}" srcId="{11AFC731-311C-4A4B-B46F-F7AD2D9218EC}" destId="{5FC261A8-AF57-4F6B-9989-779C75AF1A5F}" srcOrd="3" destOrd="0" parTransId="{9D95A28B-D216-44BB-96A6-FEB99E1C26B5}" sibTransId="{BB5ADD22-2E03-45F0-A3F1-D61EF0802B86}"/>
    <dgm:cxn modelId="{35AB2776-53C8-4A55-8DC6-E29553F57D19}" type="presParOf" srcId="{13B2FA24-4D01-404B-AEF8-3DC3B43A8E22}" destId="{12B5E369-ECE9-4D5F-89BE-D7FD6449C7EA}" srcOrd="0" destOrd="0" presId="urn:microsoft.com/office/officeart/2005/8/layout/matrix3"/>
    <dgm:cxn modelId="{E6A93F6D-6F26-4685-8608-D5F7F7DFB2EA}" type="presParOf" srcId="{13B2FA24-4D01-404B-AEF8-3DC3B43A8E22}" destId="{7A516E3B-2F74-4388-B634-FAAFEAE532D0}" srcOrd="1" destOrd="0" presId="urn:microsoft.com/office/officeart/2005/8/layout/matrix3"/>
    <dgm:cxn modelId="{E7D39882-4DCD-4532-9B53-DFBE406296E0}" type="presParOf" srcId="{13B2FA24-4D01-404B-AEF8-3DC3B43A8E22}" destId="{145906FC-82E2-45B9-9B53-5F869C5BBC8F}" srcOrd="2" destOrd="0" presId="urn:microsoft.com/office/officeart/2005/8/layout/matrix3"/>
    <dgm:cxn modelId="{EBD8A310-9973-4C2A-A411-8BDB783A45C3}" type="presParOf" srcId="{13B2FA24-4D01-404B-AEF8-3DC3B43A8E22}" destId="{996F4C06-A41D-4E9F-A4C3-13751868162C}" srcOrd="3" destOrd="0" presId="urn:microsoft.com/office/officeart/2005/8/layout/matrix3"/>
    <dgm:cxn modelId="{0FBC6BD4-82AF-4E13-9169-103902E82F40}" type="presParOf" srcId="{13B2FA24-4D01-404B-AEF8-3DC3B43A8E22}" destId="{D5E109E0-D2A8-4022-A848-0C6DFD45E19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A7EA-C21B-4B8A-9E29-CBE30B02C992}">
      <dsp:nvSpPr>
        <dsp:cNvPr id="0" name=""/>
        <dsp:cNvSpPr/>
      </dsp:nvSpPr>
      <dsp:spPr>
        <a:xfrm>
          <a:off x="51" y="105297"/>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Internal</a:t>
          </a:r>
          <a:endParaRPr lang="en-US" sz="2300" kern="1200" dirty="0"/>
        </a:p>
      </dsp:txBody>
      <dsp:txXfrm>
        <a:off x="51" y="105297"/>
        <a:ext cx="4913783" cy="662400"/>
      </dsp:txXfrm>
    </dsp:sp>
    <dsp:sp modelId="{3DBE61C8-EB91-4D72-955C-C6C4D4518705}">
      <dsp:nvSpPr>
        <dsp:cNvPr id="0" name=""/>
        <dsp:cNvSpPr/>
      </dsp:nvSpPr>
      <dsp:spPr>
        <a:xfrm>
          <a:off x="51" y="767697"/>
          <a:ext cx="4913783" cy="34783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Impaired repair, chemical reactions e.g.  deamination, oxidation, alkylation</a:t>
          </a:r>
          <a:endParaRPr lang="en-US" sz="2300" kern="1200" dirty="0"/>
        </a:p>
      </dsp:txBody>
      <dsp:txXfrm>
        <a:off x="51" y="767697"/>
        <a:ext cx="4913783" cy="3478343"/>
      </dsp:txXfrm>
    </dsp:sp>
    <dsp:sp modelId="{E9436AD8-200B-41EC-8790-1043D1AC0B07}">
      <dsp:nvSpPr>
        <dsp:cNvPr id="0" name=""/>
        <dsp:cNvSpPr/>
      </dsp:nvSpPr>
      <dsp:spPr>
        <a:xfrm>
          <a:off x="5601764" y="105297"/>
          <a:ext cx="4913783"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dirty="0"/>
            <a:t>External</a:t>
          </a:r>
          <a:endParaRPr lang="en-US" sz="2300" kern="1200" dirty="0"/>
        </a:p>
      </dsp:txBody>
      <dsp:txXfrm>
        <a:off x="5601764" y="105297"/>
        <a:ext cx="4913783" cy="662400"/>
      </dsp:txXfrm>
    </dsp:sp>
    <dsp:sp modelId="{678CFCDF-6218-4CF9-80CC-E0FA2EDA4C9F}">
      <dsp:nvSpPr>
        <dsp:cNvPr id="0" name=""/>
        <dsp:cNvSpPr/>
      </dsp:nvSpPr>
      <dsp:spPr>
        <a:xfrm>
          <a:off x="5601764" y="767697"/>
          <a:ext cx="4913783" cy="34783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Radiation from the sun e.g. melanoma, skin cancers</a:t>
          </a:r>
          <a:endParaRPr lang="en-US" sz="2300" kern="1200" dirty="0"/>
        </a:p>
        <a:p>
          <a:pPr marL="228600" lvl="1" indent="-228600" algn="l" defTabSz="1022350">
            <a:lnSpc>
              <a:spcPct val="90000"/>
            </a:lnSpc>
            <a:spcBef>
              <a:spcPct val="0"/>
            </a:spcBef>
            <a:spcAft>
              <a:spcPct val="15000"/>
            </a:spcAft>
            <a:buChar char="•"/>
          </a:pPr>
          <a:r>
            <a:rPr lang="en-GB" sz="2300" kern="1200" dirty="0"/>
            <a:t>Carcinogens in cigarette smoke – lung cancer</a:t>
          </a:r>
          <a:endParaRPr lang="en-US" sz="2300" kern="1200" dirty="0"/>
        </a:p>
        <a:p>
          <a:pPr marL="228600" lvl="1" indent="-228600" algn="l" defTabSz="1022350">
            <a:lnSpc>
              <a:spcPct val="90000"/>
            </a:lnSpc>
            <a:spcBef>
              <a:spcPct val="0"/>
            </a:spcBef>
            <a:spcAft>
              <a:spcPct val="15000"/>
            </a:spcAft>
            <a:buChar char="•"/>
          </a:pPr>
          <a:r>
            <a:rPr lang="en-GB" sz="2300" kern="1200" dirty="0"/>
            <a:t>Ingested chemicals – bladder cancer</a:t>
          </a:r>
          <a:endParaRPr lang="en-US" sz="2300" kern="1200" dirty="0"/>
        </a:p>
        <a:p>
          <a:pPr marL="228600" lvl="1" indent="-228600" algn="l" defTabSz="1022350">
            <a:lnSpc>
              <a:spcPct val="90000"/>
            </a:lnSpc>
            <a:spcBef>
              <a:spcPct val="0"/>
            </a:spcBef>
            <a:spcAft>
              <a:spcPct val="15000"/>
            </a:spcAft>
            <a:buChar char="•"/>
          </a:pPr>
          <a:r>
            <a:rPr lang="en-GB" sz="2300" kern="1200" dirty="0"/>
            <a:t>Inhalation of asbestos fibres – mesothelioma</a:t>
          </a:r>
          <a:endParaRPr lang="en-US" sz="2300" kern="1200" dirty="0"/>
        </a:p>
        <a:p>
          <a:pPr marL="228600" lvl="1" indent="-228600" algn="l" defTabSz="1022350">
            <a:lnSpc>
              <a:spcPct val="90000"/>
            </a:lnSpc>
            <a:spcBef>
              <a:spcPct val="0"/>
            </a:spcBef>
            <a:spcAft>
              <a:spcPct val="15000"/>
            </a:spcAft>
            <a:buChar char="•"/>
          </a:pPr>
          <a:r>
            <a:rPr lang="en-GB" sz="2300" kern="1200" dirty="0"/>
            <a:t>Viral infections – HPV in cervical cancer</a:t>
          </a:r>
          <a:endParaRPr lang="en-US" sz="2300" kern="1200" dirty="0"/>
        </a:p>
      </dsp:txBody>
      <dsp:txXfrm>
        <a:off x="5601764" y="767697"/>
        <a:ext cx="4913783" cy="3478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65F7-2DBF-4C05-9C5E-20CF14A8213E}">
      <dsp:nvSpPr>
        <dsp:cNvPr id="0" name=""/>
        <dsp:cNvSpPr/>
      </dsp:nvSpPr>
      <dsp:spPr>
        <a:xfrm>
          <a:off x="0" y="7102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1 in 2 people will develop cancer at some point in their lifetime</a:t>
          </a:r>
          <a:endParaRPr lang="en-US" sz="2000" kern="1200" dirty="0"/>
        </a:p>
      </dsp:txBody>
      <dsp:txXfrm>
        <a:off x="38838" y="749082"/>
        <a:ext cx="6185964" cy="717924"/>
      </dsp:txXfrm>
    </dsp:sp>
    <dsp:sp modelId="{40B5D5F8-ACE0-4F78-9C49-9DF75C43BC41}">
      <dsp:nvSpPr>
        <dsp:cNvPr id="0" name=""/>
        <dsp:cNvSpPr/>
      </dsp:nvSpPr>
      <dsp:spPr>
        <a:xfrm>
          <a:off x="0" y="15634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That means that most families will have a family history of cancer</a:t>
          </a:r>
          <a:endParaRPr lang="en-US" sz="2000" kern="1200" dirty="0"/>
        </a:p>
      </dsp:txBody>
      <dsp:txXfrm>
        <a:off x="38838" y="1602282"/>
        <a:ext cx="6185964" cy="717924"/>
      </dsp:txXfrm>
    </dsp:sp>
    <dsp:sp modelId="{CB023D70-4E17-4206-B56B-B962887FFE91}">
      <dsp:nvSpPr>
        <dsp:cNvPr id="0" name=""/>
        <dsp:cNvSpPr/>
      </dsp:nvSpPr>
      <dsp:spPr>
        <a:xfrm>
          <a:off x="0" y="24166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Some families have a particular type of cancer that appears to have occurred more frequently than chance</a:t>
          </a:r>
          <a:endParaRPr lang="en-US" sz="2000" kern="1200" dirty="0"/>
        </a:p>
      </dsp:txBody>
      <dsp:txXfrm>
        <a:off x="38838" y="2455482"/>
        <a:ext cx="6185964" cy="717924"/>
      </dsp:txXfrm>
    </dsp:sp>
    <dsp:sp modelId="{C7597505-E600-4531-A838-A91AE8645B54}">
      <dsp:nvSpPr>
        <dsp:cNvPr id="0" name=""/>
        <dsp:cNvSpPr/>
      </dsp:nvSpPr>
      <dsp:spPr>
        <a:xfrm>
          <a:off x="0" y="3212244"/>
          <a:ext cx="626364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More common in the common cancers e.g. lung, breast, colorectal, prostate</a:t>
          </a:r>
          <a:endParaRPr lang="en-US" sz="1600" kern="1200" dirty="0"/>
        </a:p>
        <a:p>
          <a:pPr marL="171450" lvl="1" indent="-171450" algn="l" defTabSz="711200">
            <a:lnSpc>
              <a:spcPct val="90000"/>
            </a:lnSpc>
            <a:spcBef>
              <a:spcPct val="0"/>
            </a:spcBef>
            <a:spcAft>
              <a:spcPct val="20000"/>
            </a:spcAft>
            <a:buChar char="•"/>
          </a:pPr>
          <a:r>
            <a:rPr lang="en-GB" sz="1600" kern="1200" dirty="0"/>
            <a:t>They occur around the typical ages for those particular cancers</a:t>
          </a:r>
          <a:endParaRPr lang="en-US" sz="1600" kern="1200" dirty="0"/>
        </a:p>
      </dsp:txBody>
      <dsp:txXfrm>
        <a:off x="0" y="3212244"/>
        <a:ext cx="6263640" cy="786599"/>
      </dsp:txXfrm>
    </dsp:sp>
    <dsp:sp modelId="{9398BB8C-05F5-4270-8FE8-0EE5EA532200}">
      <dsp:nvSpPr>
        <dsp:cNvPr id="0" name=""/>
        <dsp:cNvSpPr/>
      </dsp:nvSpPr>
      <dsp:spPr>
        <a:xfrm>
          <a:off x="0" y="39988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This is due to multiple genes, each of small effect and shared environmental factors – polygenic / multifactorial</a:t>
          </a:r>
          <a:endParaRPr lang="en-US" sz="2000" kern="1200" dirty="0"/>
        </a:p>
      </dsp:txBody>
      <dsp:txXfrm>
        <a:off x="38838" y="4037682"/>
        <a:ext cx="6185964"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74BBF-1E4E-4480-9370-45DB85812AAE}">
      <dsp:nvSpPr>
        <dsp:cNvPr id="0" name=""/>
        <dsp:cNvSpPr/>
      </dsp:nvSpPr>
      <dsp:spPr>
        <a:xfrm>
          <a:off x="0" y="41544"/>
          <a:ext cx="10515600"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We all carry variation in our genes that make us more or less likely to develop specific cancers, diabetes, hypertension, coronary artery disease, all common diseases</a:t>
          </a:r>
          <a:endParaRPr lang="en-US" sz="2500" kern="1200" dirty="0"/>
        </a:p>
      </dsp:txBody>
      <dsp:txXfrm>
        <a:off x="67110" y="108654"/>
        <a:ext cx="10381380" cy="1240530"/>
      </dsp:txXfrm>
    </dsp:sp>
    <dsp:sp modelId="{1A17E36C-F9BB-4137-82B2-550FC68A9B38}">
      <dsp:nvSpPr>
        <dsp:cNvPr id="0" name=""/>
        <dsp:cNvSpPr/>
      </dsp:nvSpPr>
      <dsp:spPr>
        <a:xfrm>
          <a:off x="0" y="1488294"/>
          <a:ext cx="10515600" cy="13747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Each family unit, with shared genetic variants, is more or less susceptible to develop particular conditions</a:t>
          </a:r>
          <a:endParaRPr lang="en-US" sz="2500" kern="1200" dirty="0"/>
        </a:p>
      </dsp:txBody>
      <dsp:txXfrm>
        <a:off x="67110" y="1555404"/>
        <a:ext cx="10381380" cy="1240530"/>
      </dsp:txXfrm>
    </dsp:sp>
    <dsp:sp modelId="{B22DABE4-0DF5-4105-9E00-E27A1A68FF36}">
      <dsp:nvSpPr>
        <dsp:cNvPr id="0" name=""/>
        <dsp:cNvSpPr/>
      </dsp:nvSpPr>
      <dsp:spPr>
        <a:xfrm>
          <a:off x="0" y="2935044"/>
          <a:ext cx="10515600"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Compounded by a shared environment</a:t>
          </a:r>
          <a:endParaRPr lang="en-US" sz="2500" kern="1200" dirty="0"/>
        </a:p>
      </dsp:txBody>
      <dsp:txXfrm>
        <a:off x="67110" y="3002154"/>
        <a:ext cx="10381380" cy="1240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D152B-C2E0-4EFA-A8FA-F4682D417C4C}">
      <dsp:nvSpPr>
        <dsp:cNvPr id="0" name=""/>
        <dsp:cNvSpPr/>
      </dsp:nvSpPr>
      <dsp:spPr>
        <a:xfrm>
          <a:off x="0" y="44135"/>
          <a:ext cx="10515600"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Breast / ovarian cancer</a:t>
          </a:r>
          <a:endParaRPr lang="en-US" sz="2800" kern="1200" dirty="0"/>
        </a:p>
      </dsp:txBody>
      <dsp:txXfrm>
        <a:off x="54298" y="98433"/>
        <a:ext cx="10407004" cy="1003708"/>
      </dsp:txXfrm>
    </dsp:sp>
    <dsp:sp modelId="{87785092-CCE3-443D-939D-57C5A4FDC5C3}">
      <dsp:nvSpPr>
        <dsp:cNvPr id="0" name=""/>
        <dsp:cNvSpPr/>
      </dsp:nvSpPr>
      <dsp:spPr>
        <a:xfrm>
          <a:off x="0" y="1156439"/>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Accounts for around 5% of breast cancer and 10-15% of ovarian cancer</a:t>
          </a:r>
          <a:endParaRPr lang="en-US" sz="2200" kern="1200" dirty="0"/>
        </a:p>
      </dsp:txBody>
      <dsp:txXfrm>
        <a:off x="0" y="1156439"/>
        <a:ext cx="10515600" cy="463680"/>
      </dsp:txXfrm>
    </dsp:sp>
    <dsp:sp modelId="{388FB4FD-B5EF-4DE2-8D8C-C5B554FD75FE}">
      <dsp:nvSpPr>
        <dsp:cNvPr id="0" name=""/>
        <dsp:cNvSpPr/>
      </dsp:nvSpPr>
      <dsp:spPr>
        <a:xfrm>
          <a:off x="0" y="1620119"/>
          <a:ext cx="10515600" cy="11123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Bowel cancer / Lynch Syndrome</a:t>
          </a:r>
          <a:endParaRPr lang="en-US" sz="2800" kern="1200" dirty="0"/>
        </a:p>
      </dsp:txBody>
      <dsp:txXfrm>
        <a:off x="54298" y="1674417"/>
        <a:ext cx="10407004" cy="1003708"/>
      </dsp:txXfrm>
    </dsp:sp>
    <dsp:sp modelId="{B84A8690-EDBC-4BA8-8EDA-8FC120EA889A}">
      <dsp:nvSpPr>
        <dsp:cNvPr id="0" name=""/>
        <dsp:cNvSpPr/>
      </dsp:nvSpPr>
      <dsp:spPr>
        <a:xfrm>
          <a:off x="0" y="2732424"/>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100000"/>
            </a:lnSpc>
            <a:spcBef>
              <a:spcPct val="0"/>
            </a:spcBef>
            <a:spcAft>
              <a:spcPts val="0"/>
            </a:spcAft>
            <a:buChar char="•"/>
          </a:pPr>
          <a:r>
            <a:rPr lang="en-GB" sz="2000" kern="1200" dirty="0"/>
            <a:t>Accounts for around 2-4% of bowel cancer and 2.5% of endometrial cancer</a:t>
          </a:r>
          <a:endParaRPr lang="en-US" sz="1100" kern="1200" dirty="0"/>
        </a:p>
      </dsp:txBody>
      <dsp:txXfrm>
        <a:off x="0" y="2732424"/>
        <a:ext cx="10515600" cy="463680"/>
      </dsp:txXfrm>
    </dsp:sp>
    <dsp:sp modelId="{04BBC547-0A5D-4A8C-B6BA-05853BFB5025}">
      <dsp:nvSpPr>
        <dsp:cNvPr id="0" name=""/>
        <dsp:cNvSpPr/>
      </dsp:nvSpPr>
      <dsp:spPr>
        <a:xfrm>
          <a:off x="0" y="3196104"/>
          <a:ext cx="10515600" cy="1112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 number of extremely rare “cancer syndromes” with more unusual tumour types</a:t>
          </a:r>
          <a:endParaRPr lang="en-US" sz="2800" kern="1200" dirty="0"/>
        </a:p>
      </dsp:txBody>
      <dsp:txXfrm>
        <a:off x="54298" y="3250402"/>
        <a:ext cx="10407004" cy="1003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04059-CE11-4333-AB71-15D01DF6560C}">
      <dsp:nvSpPr>
        <dsp:cNvPr id="0" name=""/>
        <dsp:cNvSpPr/>
      </dsp:nvSpPr>
      <dsp:spPr>
        <a:xfrm>
          <a:off x="0" y="0"/>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9D2DF-55CE-4605-8004-364CAE444D23}">
      <dsp:nvSpPr>
        <dsp:cNvPr id="0" name=""/>
        <dsp:cNvSpPr/>
      </dsp:nvSpPr>
      <dsp:spPr>
        <a:xfrm>
          <a:off x="0" y="0"/>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About 5% of breast cancer and 10-15% of ovarian cancer</a:t>
          </a:r>
          <a:endParaRPr lang="en-US" sz="1900" kern="1200" dirty="0"/>
        </a:p>
      </dsp:txBody>
      <dsp:txXfrm>
        <a:off x="0" y="0"/>
        <a:ext cx="6263640" cy="688085"/>
      </dsp:txXfrm>
    </dsp:sp>
    <dsp:sp modelId="{A62D6501-A36E-4D52-BF28-63E5F916C894}">
      <dsp:nvSpPr>
        <dsp:cNvPr id="0" name=""/>
        <dsp:cNvSpPr/>
      </dsp:nvSpPr>
      <dsp:spPr>
        <a:xfrm>
          <a:off x="0" y="688085"/>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401B4-5830-4132-AE26-C4FEDC9D1EE1}">
      <dsp:nvSpPr>
        <dsp:cNvPr id="0" name=""/>
        <dsp:cNvSpPr/>
      </dsp:nvSpPr>
      <dsp:spPr>
        <a:xfrm>
          <a:off x="0" y="68808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3 high risk genes – BRCA1, BRCA2 and PALB2</a:t>
          </a:r>
          <a:endParaRPr lang="en-US" sz="1900" kern="1200" dirty="0"/>
        </a:p>
      </dsp:txBody>
      <dsp:txXfrm>
        <a:off x="0" y="688085"/>
        <a:ext cx="6263640" cy="688085"/>
      </dsp:txXfrm>
    </dsp:sp>
    <dsp:sp modelId="{E56CA789-09E9-4655-A3A2-A5BFACAC428E}">
      <dsp:nvSpPr>
        <dsp:cNvPr id="0" name=""/>
        <dsp:cNvSpPr/>
      </dsp:nvSpPr>
      <dsp:spPr>
        <a:xfrm>
          <a:off x="0" y="1376171"/>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ABEE7-32F3-4386-A953-B9EAAE4D562B}">
      <dsp:nvSpPr>
        <dsp:cNvPr id="0" name=""/>
        <dsp:cNvSpPr/>
      </dsp:nvSpPr>
      <dsp:spPr>
        <a:xfrm>
          <a:off x="0" y="137617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Autosomal dominant inheritance</a:t>
          </a:r>
          <a:endParaRPr lang="en-US" sz="1900" kern="1200" dirty="0"/>
        </a:p>
      </dsp:txBody>
      <dsp:txXfrm>
        <a:off x="0" y="1376171"/>
        <a:ext cx="6263640" cy="688085"/>
      </dsp:txXfrm>
    </dsp:sp>
    <dsp:sp modelId="{FD6DB705-C62C-4F23-9AAF-A9283B9A1613}">
      <dsp:nvSpPr>
        <dsp:cNvPr id="0" name=""/>
        <dsp:cNvSpPr/>
      </dsp:nvSpPr>
      <dsp:spPr>
        <a:xfrm>
          <a:off x="0" y="2064257"/>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8899E-136F-458C-A093-48A019376DDD}">
      <dsp:nvSpPr>
        <dsp:cNvPr id="0" name=""/>
        <dsp:cNvSpPr/>
      </dsp:nvSpPr>
      <dsp:spPr>
        <a:xfrm>
          <a:off x="0" y="2064257"/>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More common in women diagnosed at young ages, under 40</a:t>
          </a:r>
          <a:endParaRPr lang="en-US" sz="1900" kern="1200" dirty="0"/>
        </a:p>
      </dsp:txBody>
      <dsp:txXfrm>
        <a:off x="0" y="2064257"/>
        <a:ext cx="6263640" cy="688085"/>
      </dsp:txXfrm>
    </dsp:sp>
    <dsp:sp modelId="{9761ACAE-9491-46A9-BB4D-28CBFC8FB0AB}">
      <dsp:nvSpPr>
        <dsp:cNvPr id="0" name=""/>
        <dsp:cNvSpPr/>
      </dsp:nvSpPr>
      <dsp:spPr>
        <a:xfrm>
          <a:off x="0" y="2752343"/>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ABCBC-665F-40B5-8EEA-DFAEE01A216A}">
      <dsp:nvSpPr>
        <dsp:cNvPr id="0" name=""/>
        <dsp:cNvSpPr/>
      </dsp:nvSpPr>
      <dsp:spPr>
        <a:xfrm>
          <a:off x="0" y="2752343"/>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More common with triple negative breast cancers</a:t>
          </a:r>
          <a:endParaRPr lang="en-US" sz="1900" kern="1200" dirty="0"/>
        </a:p>
      </dsp:txBody>
      <dsp:txXfrm>
        <a:off x="0" y="2752343"/>
        <a:ext cx="6263640" cy="688085"/>
      </dsp:txXfrm>
    </dsp:sp>
    <dsp:sp modelId="{71F750F5-6D1D-4361-9F77-F756442811E9}">
      <dsp:nvSpPr>
        <dsp:cNvPr id="0" name=""/>
        <dsp:cNvSpPr/>
      </dsp:nvSpPr>
      <dsp:spPr>
        <a:xfrm>
          <a:off x="0" y="3440430"/>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0D692-8161-4825-8E2C-F073346A84A8}">
      <dsp:nvSpPr>
        <dsp:cNvPr id="0" name=""/>
        <dsp:cNvSpPr/>
      </dsp:nvSpPr>
      <dsp:spPr>
        <a:xfrm>
          <a:off x="0" y="3440429"/>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More common when there is a significant maternal or paternal family history of breast and ovarian cancer</a:t>
          </a:r>
          <a:endParaRPr lang="en-US" sz="1900" kern="1200" dirty="0"/>
        </a:p>
      </dsp:txBody>
      <dsp:txXfrm>
        <a:off x="0" y="3440429"/>
        <a:ext cx="6263640" cy="688085"/>
      </dsp:txXfrm>
    </dsp:sp>
    <dsp:sp modelId="{619A57BF-DAC4-4E72-8536-F3672456AA7C}">
      <dsp:nvSpPr>
        <dsp:cNvPr id="0" name=""/>
        <dsp:cNvSpPr/>
      </dsp:nvSpPr>
      <dsp:spPr>
        <a:xfrm>
          <a:off x="0" y="4128515"/>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BB07E-B151-4ABD-BD98-9D66B99E21EC}">
      <dsp:nvSpPr>
        <dsp:cNvPr id="0" name=""/>
        <dsp:cNvSpPr/>
      </dsp:nvSpPr>
      <dsp:spPr>
        <a:xfrm>
          <a:off x="0" y="4128515"/>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50-70 % lifetime risk of breast cancer (population risk around 13%)</a:t>
          </a:r>
          <a:endParaRPr lang="en-US" sz="1900" kern="1200" dirty="0"/>
        </a:p>
      </dsp:txBody>
      <dsp:txXfrm>
        <a:off x="0" y="4128515"/>
        <a:ext cx="6263640" cy="688085"/>
      </dsp:txXfrm>
    </dsp:sp>
    <dsp:sp modelId="{0DF58095-ADF5-419A-B777-BFAA9001CD35}">
      <dsp:nvSpPr>
        <dsp:cNvPr id="0" name=""/>
        <dsp:cNvSpPr/>
      </dsp:nvSpPr>
      <dsp:spPr>
        <a:xfrm>
          <a:off x="0" y="4816601"/>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97CA4-B5A6-4513-8C4D-0B7FA386E586}">
      <dsp:nvSpPr>
        <dsp:cNvPr id="0" name=""/>
        <dsp:cNvSpPr/>
      </dsp:nvSpPr>
      <dsp:spPr>
        <a:xfrm>
          <a:off x="0" y="4816601"/>
          <a:ext cx="6263640" cy="68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10–40% lifetime risk of ovarian cancer (population risk around 1-2%)</a:t>
          </a:r>
          <a:endParaRPr lang="en-US" sz="1900" kern="1200" dirty="0"/>
        </a:p>
      </dsp:txBody>
      <dsp:txXfrm>
        <a:off x="0" y="4816601"/>
        <a:ext cx="6263640" cy="688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0198-4B82-4060-9D39-E788FF7E7174}">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C646B-CB73-4813-8C56-E86CACA63715}">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Initial diagnostic testing done on blood from an affected individual that meets the current criteria based on age, tumour type and family history</a:t>
          </a:r>
          <a:endParaRPr lang="en-US" sz="1900" kern="1200" dirty="0"/>
        </a:p>
      </dsp:txBody>
      <dsp:txXfrm>
        <a:off x="378614" y="886531"/>
        <a:ext cx="2810360" cy="1744948"/>
      </dsp:txXfrm>
    </dsp:sp>
    <dsp:sp modelId="{E3FAA759-C792-4FFE-8478-F9F504F9FC26}">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333E8-B7B6-4162-B158-3DB8E046B2F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If a mutation is identified, cascade testing can be offered to family members</a:t>
          </a:r>
          <a:endParaRPr lang="en-US" sz="1900" kern="1200" dirty="0"/>
        </a:p>
      </dsp:txBody>
      <dsp:txXfrm>
        <a:off x="3946203" y="886531"/>
        <a:ext cx="2810360" cy="1744948"/>
      </dsp:txXfrm>
    </dsp:sp>
    <dsp:sp modelId="{987E361E-03C3-4F5D-AF9C-AB397BB60FDF}">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D8FB9-15A2-46B8-8D9A-876F4B8161D4}">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High risk individuals are offered screening and risk reducing surgery</a:t>
          </a:r>
          <a:endParaRPr lang="en-US" sz="1900" kern="1200" dirty="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E369-ECE9-4D5F-89BE-D7FD6449C7EA}">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16E3B-2F74-4388-B634-FAAFEAE532D0}">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Initial testing done on tumour</a:t>
          </a:r>
          <a:endParaRPr lang="en-US" sz="1600" kern="1200" dirty="0"/>
        </a:p>
      </dsp:txBody>
      <dsp:txXfrm>
        <a:off x="3578350" y="496219"/>
        <a:ext cx="1531337" cy="1531337"/>
      </dsp:txXfrm>
    </dsp:sp>
    <dsp:sp modelId="{145906FC-82E2-45B9-9B53-5F869C5BBC8F}">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indicated germline testing done on blood sample</a:t>
          </a:r>
          <a:endParaRPr lang="en-US" sz="1600" kern="1200" dirty="0"/>
        </a:p>
      </dsp:txBody>
      <dsp:txXfrm>
        <a:off x="5405912" y="496219"/>
        <a:ext cx="1531337" cy="1531337"/>
      </dsp:txXfrm>
    </dsp:sp>
    <dsp:sp modelId="{996F4C06-A41D-4E9F-A4C3-13751868162C}">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If a mutation is identified, cascade testing can be offered to family members</a:t>
          </a:r>
          <a:endParaRPr lang="en-US" sz="1600" kern="1200" dirty="0"/>
        </a:p>
      </dsp:txBody>
      <dsp:txXfrm>
        <a:off x="3578350" y="2323781"/>
        <a:ext cx="1531337" cy="1531337"/>
      </dsp:txXfrm>
    </dsp:sp>
    <dsp:sp modelId="{D5E109E0-D2A8-4022-A848-0C6DFD45E196}">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High risk individuals are offered screening </a:t>
          </a:r>
          <a:endParaRPr lang="en-US" sz="1600" kern="1200" dirty="0"/>
        </a:p>
      </dsp:txBody>
      <dsp:txXfrm>
        <a:off x="5405912" y="2323781"/>
        <a:ext cx="1531337" cy="15313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2AFD5-9B84-4EE7-A0AA-DAE426B0D36F}" type="datetimeFigureOut">
              <a:rPr lang="en-GB" smtClean="0"/>
              <a:t>09/10/2024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326F-F0C3-490E-A774-0E2B832D95FA}" type="slidenum">
              <a:rPr lang="en-GB" smtClean="0"/>
              <a:t>‹#›</a:t>
            </a:fld>
            <a:endParaRPr lang="en-GB" dirty="0"/>
          </a:p>
        </p:txBody>
      </p:sp>
    </p:spTree>
    <p:extLst>
      <p:ext uri="{BB962C8B-B14F-4D97-AF65-F5344CB8AC3E}">
        <p14:creationId xmlns:p14="http://schemas.microsoft.com/office/powerpoint/2010/main" val="40593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3C01CC9-9C97-20A6-251B-C2F5C34C63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A9E526-8B43-4B97-AD07-796A088B5A4F}" type="slidenum">
              <a:rPr lang="en-GB" altLang="en-US" smtClean="0"/>
              <a:pPr/>
              <a:t>13</a:t>
            </a:fld>
            <a:endParaRPr lang="en-GB" altLang="en-US" dirty="0"/>
          </a:p>
        </p:txBody>
      </p:sp>
      <p:sp>
        <p:nvSpPr>
          <p:cNvPr id="50179" name="Slide Image Placeholder 1">
            <a:extLst>
              <a:ext uri="{FF2B5EF4-FFF2-40B4-BE49-F238E27FC236}">
                <a16:creationId xmlns:a16="http://schemas.microsoft.com/office/drawing/2014/main" id="{CEA696AE-087A-206F-04F1-2E9F3E3DDA88}"/>
              </a:ext>
            </a:extLst>
          </p:cNvPr>
          <p:cNvSpPr>
            <a:spLocks noGrp="1" noRot="1" noChangeAspect="1" noChangeArrowheads="1" noTextEdit="1"/>
          </p:cNvSpPr>
          <p:nvPr>
            <p:ph type="sldImg"/>
          </p:nvPr>
        </p:nvSpPr>
        <p:spPr>
          <a:ln/>
        </p:spPr>
      </p:sp>
      <p:sp>
        <p:nvSpPr>
          <p:cNvPr id="50180" name="Notes Placeholder 2">
            <a:extLst>
              <a:ext uri="{FF2B5EF4-FFF2-40B4-BE49-F238E27FC236}">
                <a16:creationId xmlns:a16="http://schemas.microsoft.com/office/drawing/2014/main" id="{98B74AB5-DF5E-9D74-1D49-E3B5683430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dirty="0"/>
          </a:p>
        </p:txBody>
      </p:sp>
      <p:sp>
        <p:nvSpPr>
          <p:cNvPr id="50181" name="Slide Number Placeholder 3">
            <a:extLst>
              <a:ext uri="{FF2B5EF4-FFF2-40B4-BE49-F238E27FC236}">
                <a16:creationId xmlns:a16="http://schemas.microsoft.com/office/drawing/2014/main" id="{E4ED1695-EA72-D6F5-7D70-BF30ECA5BB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E97193E-7B44-4510-9BB9-CD43CF7C3CD5}" type="slidenum">
              <a:rPr lang="en-GB" altLang="en-US" sz="1200">
                <a:latin typeface="Calibri" panose="020F0502020204030204" pitchFamily="34" charset="0"/>
                <a:cs typeface="Arial" panose="020B0604020202020204" pitchFamily="34" charset="0"/>
              </a:rPr>
              <a:pPr algn="r" eaLnBrk="1" hangingPunct="1"/>
              <a:t>13</a:t>
            </a:fld>
            <a:endParaRPr lang="en-GB" altLang="en-US" sz="1200" dirty="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014BC2F-8810-4FFF-1E55-C066C8DEDEEC}"/>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2D59DD4B-CC28-76A0-92E3-95202214CA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52228" name="Slide Number Placeholder 3">
            <a:extLst>
              <a:ext uri="{FF2B5EF4-FFF2-40B4-BE49-F238E27FC236}">
                <a16:creationId xmlns:a16="http://schemas.microsoft.com/office/drawing/2014/main" id="{59E9ECE4-087F-3139-3D09-B091E28DB27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36F3DD-05B6-4948-85CA-8C3A08E83C5B}" type="slidenum">
              <a:rPr lang="en-GB" altLang="en-US" smtClean="0"/>
              <a:pPr/>
              <a:t>17</a:t>
            </a:fld>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6A2E09C-5883-FA20-5746-12AFB52BC3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996115-0E83-467A-95D2-F7502E36AED1}" type="slidenum">
              <a:rPr lang="en-GB" altLang="en-US"/>
              <a:pPr>
                <a:spcBef>
                  <a:spcPct val="0"/>
                </a:spcBef>
              </a:pPr>
              <a:t>29</a:t>
            </a:fld>
            <a:endParaRPr lang="en-GB" altLang="en-US" dirty="0"/>
          </a:p>
        </p:txBody>
      </p:sp>
      <p:sp>
        <p:nvSpPr>
          <p:cNvPr id="35843" name="Slide Image Placeholder 1">
            <a:extLst>
              <a:ext uri="{FF2B5EF4-FFF2-40B4-BE49-F238E27FC236}">
                <a16:creationId xmlns:a16="http://schemas.microsoft.com/office/drawing/2014/main" id="{35082B43-B22E-B96D-1E9D-FFEC50B935A2}"/>
              </a:ext>
            </a:extLst>
          </p:cNvPr>
          <p:cNvSpPr>
            <a:spLocks noGrp="1" noRot="1" noChangeAspect="1" noChangeArrowheads="1" noTextEdit="1"/>
          </p:cNvSpPr>
          <p:nvPr>
            <p:ph type="sldImg"/>
          </p:nvPr>
        </p:nvSpPr>
        <p:spPr>
          <a:ln/>
        </p:spPr>
      </p:sp>
      <p:sp>
        <p:nvSpPr>
          <p:cNvPr id="35844" name="Notes Placeholder 2">
            <a:extLst>
              <a:ext uri="{FF2B5EF4-FFF2-40B4-BE49-F238E27FC236}">
                <a16:creationId xmlns:a16="http://schemas.microsoft.com/office/drawing/2014/main" id="{33E00F48-5686-5D8B-4F99-4C0A0BEF31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
        <p:nvSpPr>
          <p:cNvPr id="35845" name="Slide Number Placeholder 3">
            <a:extLst>
              <a:ext uri="{FF2B5EF4-FFF2-40B4-BE49-F238E27FC236}">
                <a16:creationId xmlns:a16="http://schemas.microsoft.com/office/drawing/2014/main" id="{6C3A1E92-8A23-1300-A5B5-24B72C74570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4E60B9B-EA39-4464-94B4-69B4343A58AF}" type="slidenum">
              <a:rPr lang="en-GB" altLang="en-US"/>
              <a:pPr algn="r" eaLnBrk="1" hangingPunct="1">
                <a:spcBef>
                  <a:spcPct val="0"/>
                </a:spcBef>
              </a:pPr>
              <a:t>29</a:t>
            </a:fld>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AB5D14F-EA6B-A57A-4D4A-EB041182AD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E2BFD1-8168-4CA5-961F-ED3E7269458F}" type="slidenum">
              <a:rPr lang="en-GB" altLang="en-US"/>
              <a:pPr>
                <a:spcBef>
                  <a:spcPct val="0"/>
                </a:spcBef>
              </a:pPr>
              <a:t>30</a:t>
            </a:fld>
            <a:endParaRPr lang="en-GB" altLang="en-US" dirty="0"/>
          </a:p>
        </p:txBody>
      </p:sp>
      <p:sp>
        <p:nvSpPr>
          <p:cNvPr id="37891" name="Slide Image Placeholder 1">
            <a:extLst>
              <a:ext uri="{FF2B5EF4-FFF2-40B4-BE49-F238E27FC236}">
                <a16:creationId xmlns:a16="http://schemas.microsoft.com/office/drawing/2014/main" id="{B4D66A9E-410A-C684-7D16-CB6D982281F4}"/>
              </a:ext>
            </a:extLst>
          </p:cNvPr>
          <p:cNvSpPr>
            <a:spLocks noGrp="1" noRot="1" noChangeAspect="1" noChangeArrowheads="1" noTextEdit="1"/>
          </p:cNvSpPr>
          <p:nvPr>
            <p:ph type="sldImg"/>
          </p:nvPr>
        </p:nvSpPr>
        <p:spPr>
          <a:ln/>
        </p:spPr>
      </p:sp>
      <p:sp>
        <p:nvSpPr>
          <p:cNvPr id="37892" name="Notes Placeholder 2">
            <a:extLst>
              <a:ext uri="{FF2B5EF4-FFF2-40B4-BE49-F238E27FC236}">
                <a16:creationId xmlns:a16="http://schemas.microsoft.com/office/drawing/2014/main" id="{6EA4AC5F-BD8C-57D0-5C4F-76C5471919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
        <p:nvSpPr>
          <p:cNvPr id="37893" name="Slide Number Placeholder 3">
            <a:extLst>
              <a:ext uri="{FF2B5EF4-FFF2-40B4-BE49-F238E27FC236}">
                <a16:creationId xmlns:a16="http://schemas.microsoft.com/office/drawing/2014/main" id="{E4C67D6B-3CB0-0569-9C20-EFAFF46A637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6A15C67-BCF5-4AFA-A9F0-8D9D0667B68B}" type="slidenum">
              <a:rPr lang="en-GB" altLang="en-US"/>
              <a:pPr algn="r" eaLnBrk="1" hangingPunct="1">
                <a:spcBef>
                  <a:spcPct val="0"/>
                </a:spcBef>
              </a:pPr>
              <a:t>30</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6F83-2AC1-3596-A912-C2CB264DB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82733F-9DAB-6A8C-0C45-6C78ED0C0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2B61AE-9371-49AD-D959-66F8435A8BA4}"/>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C6109723-C32E-C5CB-0EEE-B2520DEFC7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87CEA6-0155-67D6-778B-882FBD295C78}"/>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31896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A024-5F1C-1997-3A72-5A99C48ACF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C17C56-CCBA-D867-A516-E0190D49D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6B27FD-D2E3-F6BB-8E0E-8DF8D9DE6AC9}"/>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F6F97B33-AF36-AC7D-BCA6-3CBC1D2F3A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51DA63-1ABA-5F73-015F-93521FA4A6DF}"/>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291645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24F608-3943-A904-252A-F728BCDBE8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473B25-4F7C-C744-86DD-26AB14948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70F09A-E440-4C1F-C737-616C3BF7CD7F}"/>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17A0D01C-6089-97DC-9B0E-912EA49112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22DC50-CAF8-EA20-FBC4-D3FAAC05D17C}"/>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180324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3"/>
          <p:cNvSpPr>
            <a:spLocks noGrp="1"/>
          </p:cNvSpPr>
          <p:nvPr>
            <p:ph sz="half" idx="2"/>
          </p:nvPr>
        </p:nvSpPr>
        <p:spPr>
          <a:xfrm>
            <a:off x="485466" y="1921796"/>
            <a:ext cx="10664316" cy="4140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4">
            <a:extLst>
              <a:ext uri="{FF2B5EF4-FFF2-40B4-BE49-F238E27FC236}">
                <a16:creationId xmlns:a16="http://schemas.microsoft.com/office/drawing/2014/main" id="{A0C9F199-B528-EBB4-0C11-FD812A649EE9}"/>
              </a:ext>
            </a:extLst>
          </p:cNvPr>
          <p:cNvSpPr>
            <a:spLocks noGrp="1"/>
          </p:cNvSpPr>
          <p:nvPr>
            <p:ph type="ftr" sz="quarter" idx="10"/>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3FBBA664-2F61-D2A4-2CC8-95E1D0F7EBE9}"/>
              </a:ext>
            </a:extLst>
          </p:cNvPr>
          <p:cNvSpPr>
            <a:spLocks noGrp="1"/>
          </p:cNvSpPr>
          <p:nvPr>
            <p:ph type="sldNum" sz="quarter" idx="11"/>
          </p:nvPr>
        </p:nvSpPr>
        <p:spPr/>
        <p:txBody>
          <a:bodyPr/>
          <a:lstStyle>
            <a:lvl1pPr>
              <a:defRPr/>
            </a:lvl1pPr>
          </a:lstStyle>
          <a:p>
            <a:pPr>
              <a:defRPr/>
            </a:pPr>
            <a:fld id="{DC861D5C-9817-4A42-9636-A6B3A042B997}" type="slidenum">
              <a:rPr lang="en-GB"/>
              <a:pPr>
                <a:defRPr/>
              </a:pPr>
              <a:t>‹#›</a:t>
            </a:fld>
            <a:endParaRPr lang="en-GB" dirty="0"/>
          </a:p>
        </p:txBody>
      </p:sp>
    </p:spTree>
    <p:extLst>
      <p:ext uri="{BB962C8B-B14F-4D97-AF65-F5344CB8AC3E}">
        <p14:creationId xmlns:p14="http://schemas.microsoft.com/office/powerpoint/2010/main" val="274841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D79-8238-715E-DAA4-88141BC81B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E6044-A4A9-9225-7618-7A430272EF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9E574D-A5C8-66A9-B450-1D1E318150E9}"/>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44B37585-8EB9-CC7C-DFF0-C3BE5E9B4D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1231FB-A61B-1050-9308-04356729EF06}"/>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235264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9D5B-D4A5-D313-5C3D-418BB5759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68854-AAE6-D976-2212-51E5064F3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AC5DF-31FB-DB37-4BF4-B17AD48DF301}"/>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30A5C0CA-6540-2A58-C2CC-CAA62DDCD1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A06096-DBA1-AD52-9E09-C3382C256D46}"/>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223976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B167-5A69-09E3-F402-6AB6D24B9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33928-D47C-DBBE-7B63-DF32EBA46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3F8A10-D7AB-30D6-D7DF-7633E68B1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826BC-5BB1-9E0C-C4A9-4F29FB1F5AB6}"/>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6" name="Footer Placeholder 5">
            <a:extLst>
              <a:ext uri="{FF2B5EF4-FFF2-40B4-BE49-F238E27FC236}">
                <a16:creationId xmlns:a16="http://schemas.microsoft.com/office/drawing/2014/main" id="{956564E8-58ED-DBA5-35FE-0601A2F442B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896B2E-0630-5E4D-4673-8DD8482DDB20}"/>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370592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0804-BAED-F68B-2BEF-7C9CF986A6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22BEEB-E7D0-675B-61D4-B8E99A72E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A7461-0457-84A8-B923-BA9A7C0AF5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7A3B0B-D416-C7E1-0804-5974D19B3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EEDF92-72DD-56E8-4F42-8C3CE2A842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6BA4E4-4F11-FDC4-38AE-EAFB0FFD1779}"/>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8" name="Footer Placeholder 7">
            <a:extLst>
              <a:ext uri="{FF2B5EF4-FFF2-40B4-BE49-F238E27FC236}">
                <a16:creationId xmlns:a16="http://schemas.microsoft.com/office/drawing/2014/main" id="{7E4F40F9-D41A-6E53-650A-1B21103944C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FA714B2-1D85-A3E9-5A7D-C6EFBAC62258}"/>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424352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8F38-C008-B4E2-8885-70210CF139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AF3F0E-35D4-33AE-92E1-17685A63F1D6}"/>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4" name="Footer Placeholder 3">
            <a:extLst>
              <a:ext uri="{FF2B5EF4-FFF2-40B4-BE49-F238E27FC236}">
                <a16:creationId xmlns:a16="http://schemas.microsoft.com/office/drawing/2014/main" id="{58AAB777-5C4B-ADA5-586B-549D74C9593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EAAC31-DE61-DDA0-234E-4A70B7F87FC4}"/>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243377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3E1C8-28D5-9D8F-40FF-A0DA9A988B38}"/>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3" name="Footer Placeholder 2">
            <a:extLst>
              <a:ext uri="{FF2B5EF4-FFF2-40B4-BE49-F238E27FC236}">
                <a16:creationId xmlns:a16="http://schemas.microsoft.com/office/drawing/2014/main" id="{807806E0-4F13-BE60-DD72-2E481628F30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A080F33-4A7A-77D4-C948-E5996F87F1C8}"/>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26772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F6FC-1D95-F263-6BB1-16B6258BE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6D61D1-7AF3-89A1-8891-8F2374CC3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6E0C57-316D-94EF-7DE3-B7157D3EF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FB906-A438-52DF-E153-9F49980C2D01}"/>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6" name="Footer Placeholder 5">
            <a:extLst>
              <a:ext uri="{FF2B5EF4-FFF2-40B4-BE49-F238E27FC236}">
                <a16:creationId xmlns:a16="http://schemas.microsoft.com/office/drawing/2014/main" id="{66BE845B-38E3-ACB9-8FCE-5550F46AC9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B0896D5-2716-48AF-5224-8B075EAE9926}"/>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175698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1361-FC96-CDF8-5737-2F40F609D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540908-662F-309F-0630-4C0797866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D7BC7D2-2862-3E79-430D-19082DE71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8420F-875E-690B-B2D1-2EF16B57F87F}"/>
              </a:ext>
            </a:extLst>
          </p:cNvPr>
          <p:cNvSpPr>
            <a:spLocks noGrp="1"/>
          </p:cNvSpPr>
          <p:nvPr>
            <p:ph type="dt" sz="half" idx="10"/>
          </p:nvPr>
        </p:nvSpPr>
        <p:spPr/>
        <p:txBody>
          <a:bodyPr/>
          <a:lstStyle/>
          <a:p>
            <a:fld id="{47138C3C-E7B3-47E1-AA40-4E8E624B8F19}" type="datetimeFigureOut">
              <a:rPr lang="en-GB" smtClean="0"/>
              <a:t>09/10/2024</a:t>
            </a:fld>
            <a:endParaRPr lang="en-GB" dirty="0"/>
          </a:p>
        </p:txBody>
      </p:sp>
      <p:sp>
        <p:nvSpPr>
          <p:cNvPr id="6" name="Footer Placeholder 5">
            <a:extLst>
              <a:ext uri="{FF2B5EF4-FFF2-40B4-BE49-F238E27FC236}">
                <a16:creationId xmlns:a16="http://schemas.microsoft.com/office/drawing/2014/main" id="{9455D16A-9162-9852-30D0-E9E521C168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3BEF4D1-BAAD-0B2A-E6BF-555C40FA1FED}"/>
              </a:ext>
            </a:extLst>
          </p:cNvPr>
          <p:cNvSpPr>
            <a:spLocks noGrp="1"/>
          </p:cNvSpPr>
          <p:nvPr>
            <p:ph type="sldNum" sz="quarter" idx="12"/>
          </p:nvPr>
        </p:nvSpPr>
        <p:spPr/>
        <p:txBody>
          <a:bodyPr/>
          <a:lstStyle/>
          <a:p>
            <a:fld id="{B494E3A9-97C4-42B4-BAC6-A3626B91DEE0}" type="slidenum">
              <a:rPr lang="en-GB" smtClean="0"/>
              <a:t>‹#›</a:t>
            </a:fld>
            <a:endParaRPr lang="en-GB" dirty="0"/>
          </a:p>
        </p:txBody>
      </p:sp>
    </p:spTree>
    <p:extLst>
      <p:ext uri="{BB962C8B-B14F-4D97-AF65-F5344CB8AC3E}">
        <p14:creationId xmlns:p14="http://schemas.microsoft.com/office/powerpoint/2010/main" val="11845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2CA4E-8EEA-A261-2E84-39B75767A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09125-078C-A5ED-FDDD-96733BEA2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F048A-80D6-D530-EBD0-B0DA67500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38C3C-E7B3-47E1-AA40-4E8E624B8F19}" type="datetimeFigureOut">
              <a:rPr lang="en-GB" smtClean="0"/>
              <a:t>09/10/2024</a:t>
            </a:fld>
            <a:endParaRPr lang="en-GB" dirty="0"/>
          </a:p>
        </p:txBody>
      </p:sp>
      <p:sp>
        <p:nvSpPr>
          <p:cNvPr id="5" name="Footer Placeholder 4">
            <a:extLst>
              <a:ext uri="{FF2B5EF4-FFF2-40B4-BE49-F238E27FC236}">
                <a16:creationId xmlns:a16="http://schemas.microsoft.com/office/drawing/2014/main" id="{C2E7E1A9-9355-69C7-74E7-91754AB0A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23987C4-158D-052F-E610-58AD995D1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4E3A9-97C4-42B4-BAC6-A3626B91DEE0}" type="slidenum">
              <a:rPr lang="en-GB" smtClean="0"/>
              <a:t>‹#›</a:t>
            </a:fld>
            <a:endParaRPr lang="en-GB" dirty="0"/>
          </a:p>
        </p:txBody>
      </p:sp>
    </p:spTree>
    <p:extLst>
      <p:ext uri="{BB962C8B-B14F-4D97-AF65-F5344CB8AC3E}">
        <p14:creationId xmlns:p14="http://schemas.microsoft.com/office/powerpoint/2010/main" val="16394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D17E3F1-16ED-5CC2-C1B1-75FCC483C3BF}"/>
              </a:ext>
            </a:extLst>
          </p:cNvPr>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rPr>
              <a:t>Genetics in the NHS</a:t>
            </a:r>
          </a:p>
        </p:txBody>
      </p:sp>
      <p:sp>
        <p:nvSpPr>
          <p:cNvPr id="3" name="Subtitle 2">
            <a:extLst>
              <a:ext uri="{FF2B5EF4-FFF2-40B4-BE49-F238E27FC236}">
                <a16:creationId xmlns:a16="http://schemas.microsoft.com/office/drawing/2014/main" id="{2820139C-7BE2-C19B-594E-761FB8762DAE}"/>
              </a:ext>
            </a:extLst>
          </p:cNvPr>
          <p:cNvSpPr>
            <a:spLocks noGrp="1"/>
          </p:cNvSpPr>
          <p:nvPr>
            <p:ph type="subTitle" idx="1"/>
          </p:nvPr>
        </p:nvSpPr>
        <p:spPr>
          <a:xfrm>
            <a:off x="1350682" y="4870824"/>
            <a:ext cx="10005951" cy="1458258"/>
          </a:xfrm>
        </p:spPr>
        <p:txBody>
          <a:bodyPr anchor="ctr">
            <a:normAutofit/>
          </a:bodyPr>
          <a:lstStyle/>
          <a:p>
            <a:pPr algn="l"/>
            <a:r>
              <a:rPr lang="en-GB" sz="2200" dirty="0"/>
              <a:t>Dr Jackie Cook, FRCP</a:t>
            </a:r>
          </a:p>
          <a:p>
            <a:pPr algn="l"/>
            <a:r>
              <a:rPr lang="en-GB" sz="2200" dirty="0"/>
              <a:t>Consultant in Clinical Genetics</a:t>
            </a:r>
          </a:p>
          <a:p>
            <a:pPr algn="l"/>
            <a:r>
              <a:rPr lang="en-GB" sz="2200" dirty="0"/>
              <a:t>Clinical Director for Rare Disease, North East &amp; Yorkshire Genomic Medicine Service</a:t>
            </a:r>
          </a:p>
        </p:txBody>
      </p:sp>
    </p:spTree>
    <p:extLst>
      <p:ext uri="{BB962C8B-B14F-4D97-AF65-F5344CB8AC3E}">
        <p14:creationId xmlns:p14="http://schemas.microsoft.com/office/powerpoint/2010/main" val="17483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Rectangle 92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8" name="Rectangle 92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0" name="Rectangle 92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2" name="Rectangle 92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a:extLst>
              <a:ext uri="{FF2B5EF4-FFF2-40B4-BE49-F238E27FC236}">
                <a16:creationId xmlns:a16="http://schemas.microsoft.com/office/drawing/2014/main" id="{ADF40CD8-EED7-57D8-502D-E6D8AE52A3FD}"/>
              </a:ext>
            </a:extLst>
          </p:cNvPr>
          <p:cNvSpPr>
            <a:spLocks noGrp="1" noChangeArrowheads="1"/>
          </p:cNvSpPr>
          <p:nvPr>
            <p:ph type="title"/>
          </p:nvPr>
        </p:nvSpPr>
        <p:spPr>
          <a:xfrm>
            <a:off x="1371599" y="294538"/>
            <a:ext cx="9895951" cy="1033669"/>
          </a:xfrm>
        </p:spPr>
        <p:txBody>
          <a:bodyPr>
            <a:normAutofit/>
          </a:bodyPr>
          <a:lstStyle/>
          <a:p>
            <a:pPr eaLnBrk="1" hangingPunct="1"/>
            <a:r>
              <a:rPr lang="en-GB" altLang="en-US" sz="4000" dirty="0">
                <a:solidFill>
                  <a:srgbClr val="FFFFFF"/>
                </a:solidFill>
              </a:rPr>
              <a:t>SNP Array</a:t>
            </a:r>
          </a:p>
        </p:txBody>
      </p:sp>
      <p:sp>
        <p:nvSpPr>
          <p:cNvPr id="9219" name="Content Placeholder 2">
            <a:extLst>
              <a:ext uri="{FF2B5EF4-FFF2-40B4-BE49-F238E27FC236}">
                <a16:creationId xmlns:a16="http://schemas.microsoft.com/office/drawing/2014/main" id="{C3E5A34F-A0C3-9F3E-55D5-BF8C971F2094}"/>
              </a:ext>
            </a:extLst>
          </p:cNvPr>
          <p:cNvSpPr>
            <a:spLocks noGrp="1" noChangeArrowheads="1"/>
          </p:cNvSpPr>
          <p:nvPr>
            <p:ph idx="1"/>
          </p:nvPr>
        </p:nvSpPr>
        <p:spPr>
          <a:xfrm>
            <a:off x="1371599" y="2318197"/>
            <a:ext cx="9724031" cy="3683358"/>
          </a:xfrm>
        </p:spPr>
        <p:txBody>
          <a:bodyPr anchor="ctr">
            <a:normAutofit/>
          </a:bodyPr>
          <a:lstStyle/>
          <a:p>
            <a:pPr eaLnBrk="1" hangingPunct="1"/>
            <a:r>
              <a:rPr lang="en-GB" altLang="en-US" sz="2000" dirty="0"/>
              <a:t>How we look at chromosomes in 2024</a:t>
            </a:r>
          </a:p>
          <a:p>
            <a:pPr eaLnBrk="1" hangingPunct="1"/>
            <a:r>
              <a:rPr lang="en-GB" altLang="en-US" sz="2000" dirty="0"/>
              <a:t>Single nucleotide polymorphisms – each individual has up to 5 million SNPs in their genome</a:t>
            </a:r>
          </a:p>
          <a:p>
            <a:pPr eaLnBrk="1" hangingPunct="1"/>
            <a:r>
              <a:rPr lang="en-GB" altLang="en-US" sz="2000" dirty="0"/>
              <a:t>Use technique to look for copy number variants (CNVs)</a:t>
            </a:r>
          </a:p>
          <a:p>
            <a:pPr lvl="1" eaLnBrk="1" hangingPunct="1"/>
            <a:r>
              <a:rPr lang="en-GB" altLang="en-US" sz="2000" dirty="0"/>
              <a:t>Deletions</a:t>
            </a:r>
          </a:p>
          <a:p>
            <a:pPr lvl="1" eaLnBrk="1" hangingPunct="1"/>
            <a:r>
              <a:rPr lang="en-GB" altLang="en-US" sz="2000" dirty="0"/>
              <a:t>Duplications</a:t>
            </a:r>
          </a:p>
          <a:p>
            <a:pPr lvl="1" eaLnBrk="1" hangingPunct="1"/>
            <a:r>
              <a:rPr lang="en-GB" altLang="en-US" sz="2000" dirty="0"/>
              <a:t>Uniparental disomy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6272DF5-500E-047D-28C5-F75F2C5246E3}"/>
              </a:ext>
            </a:extLst>
          </p:cNvPr>
          <p:cNvSpPr>
            <a:spLocks noGrp="1" noChangeArrowheads="1"/>
          </p:cNvSpPr>
          <p:nvPr>
            <p:ph type="title"/>
          </p:nvPr>
        </p:nvSpPr>
        <p:spPr/>
        <p:txBody>
          <a:bodyPr/>
          <a:lstStyle/>
          <a:p>
            <a:pPr eaLnBrk="1" hangingPunct="1"/>
            <a:r>
              <a:rPr lang="en-GB" altLang="en-US" dirty="0"/>
              <a:t>SNP Arrays / microarray</a:t>
            </a:r>
          </a:p>
        </p:txBody>
      </p:sp>
      <p:pic>
        <p:nvPicPr>
          <p:cNvPr id="10243" name="Content Placeholder 4">
            <a:extLst>
              <a:ext uri="{FF2B5EF4-FFF2-40B4-BE49-F238E27FC236}">
                <a16:creationId xmlns:a16="http://schemas.microsoft.com/office/drawing/2014/main" id="{BE1F019F-687E-AE36-6EF6-6C31E76F6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6880" y="1965325"/>
            <a:ext cx="3843021" cy="4749800"/>
          </a:xfrm>
        </p:spPr>
      </p:pic>
      <p:pic>
        <p:nvPicPr>
          <p:cNvPr id="10244" name="Content Placeholder 4">
            <a:extLst>
              <a:ext uri="{FF2B5EF4-FFF2-40B4-BE49-F238E27FC236}">
                <a16:creationId xmlns:a16="http://schemas.microsoft.com/office/drawing/2014/main" id="{AB3207D6-539A-BABB-D44A-D8E74F7DB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5" y="2146301"/>
            <a:ext cx="3386138"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EFE9B4D2-26BB-4563-5C89-B58C3883D2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229" y="511728"/>
            <a:ext cx="5565762" cy="5934449"/>
          </a:xfrm>
        </p:spPr>
      </p:pic>
    </p:spTree>
    <p:extLst>
      <p:ext uri="{BB962C8B-B14F-4D97-AF65-F5344CB8AC3E}">
        <p14:creationId xmlns:p14="http://schemas.microsoft.com/office/powerpoint/2010/main" val="97833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7B3843D-6EE7-3C4E-07B4-1EA5E8858CD8}"/>
              </a:ext>
            </a:extLst>
          </p:cNvPr>
          <p:cNvSpPr>
            <a:spLocks noGrp="1" noChangeArrowheads="1"/>
          </p:cNvSpPr>
          <p:nvPr>
            <p:ph type="title" idx="4294967295"/>
          </p:nvPr>
        </p:nvSpPr>
        <p:spPr>
          <a:xfrm>
            <a:off x="222379" y="-214604"/>
            <a:ext cx="10515600" cy="1325563"/>
          </a:xfrm>
        </p:spPr>
        <p:txBody>
          <a:bodyPr vert="horz" lIns="0" tIns="45720" rIns="0" bIns="0" rtlCol="0" anchor="b">
            <a:normAutofit/>
          </a:bodyPr>
          <a:lstStyle/>
          <a:p>
            <a:pPr eaLnBrk="1" hangingPunct="1"/>
            <a:r>
              <a:rPr lang="en-GB" altLang="en-US" dirty="0"/>
              <a:t>Next Generation Sequencing</a:t>
            </a:r>
          </a:p>
        </p:txBody>
      </p:sp>
      <p:sp>
        <p:nvSpPr>
          <p:cNvPr id="49155" name="Content Placeholder 2">
            <a:extLst>
              <a:ext uri="{FF2B5EF4-FFF2-40B4-BE49-F238E27FC236}">
                <a16:creationId xmlns:a16="http://schemas.microsoft.com/office/drawing/2014/main" id="{B7CFEB15-86AF-D555-C182-C8E95F88D272}"/>
              </a:ext>
            </a:extLst>
          </p:cNvPr>
          <p:cNvSpPr>
            <a:spLocks noGrp="1" noChangeArrowheads="1"/>
          </p:cNvSpPr>
          <p:nvPr>
            <p:ph idx="4294967295"/>
          </p:nvPr>
        </p:nvSpPr>
        <p:spPr>
          <a:xfrm>
            <a:off x="373223" y="2329543"/>
            <a:ext cx="4699811" cy="4389438"/>
          </a:xfrm>
        </p:spPr>
        <p:txBody>
          <a:bodyPr/>
          <a:lstStyle/>
          <a:p>
            <a:pPr marL="514350" indent="-514350"/>
            <a:r>
              <a:rPr lang="en-GB" altLang="en-US" dirty="0"/>
              <a:t>Sanger sequencing – 10</a:t>
            </a:r>
            <a:r>
              <a:rPr lang="en-GB" altLang="en-US" baseline="30000" dirty="0"/>
              <a:t>4 </a:t>
            </a:r>
            <a:r>
              <a:rPr lang="en-GB" altLang="en-US" dirty="0"/>
              <a:t>bases/run</a:t>
            </a:r>
          </a:p>
          <a:p>
            <a:pPr marL="514350" indent="-514350"/>
            <a:r>
              <a:rPr lang="en-GB" altLang="en-US" dirty="0"/>
              <a:t>Next generation sequencing – 10</a:t>
            </a:r>
            <a:r>
              <a:rPr lang="en-GB" altLang="en-US" baseline="30000" dirty="0"/>
              <a:t>9</a:t>
            </a:r>
            <a:r>
              <a:rPr lang="en-GB" altLang="en-US" dirty="0"/>
              <a:t>-10</a:t>
            </a:r>
            <a:r>
              <a:rPr lang="en-GB" altLang="en-US" baseline="30000" dirty="0"/>
              <a:t>10 </a:t>
            </a:r>
            <a:r>
              <a:rPr lang="en-GB" altLang="en-US" dirty="0"/>
              <a:t>bases/run</a:t>
            </a:r>
          </a:p>
          <a:p>
            <a:pPr marL="514350" indent="-514350"/>
            <a:r>
              <a:rPr lang="en-GB" altLang="en-US" dirty="0"/>
              <a:t>Sequence targeted genes e.g. all the cardiomyopathy genes</a:t>
            </a:r>
          </a:p>
        </p:txBody>
      </p:sp>
      <p:pic>
        <p:nvPicPr>
          <p:cNvPr id="2" name="Picture 1" descr="A white machine with a monitor&#10;&#10;Description automatically generated">
            <a:extLst>
              <a:ext uri="{FF2B5EF4-FFF2-40B4-BE49-F238E27FC236}">
                <a16:creationId xmlns:a16="http://schemas.microsoft.com/office/drawing/2014/main" id="{1B67466E-717C-1995-D05D-A38988153E4E}"/>
              </a:ext>
            </a:extLst>
          </p:cNvPr>
          <p:cNvPicPr>
            <a:picLocks noChangeAspect="1"/>
          </p:cNvPicPr>
          <p:nvPr/>
        </p:nvPicPr>
        <p:blipFill rotWithShape="1">
          <a:blip r:embed="rId3">
            <a:extLst>
              <a:ext uri="{28A0092B-C50C-407E-A947-70E740481C1C}">
                <a14:useLocalDpi xmlns:a14="http://schemas.microsoft.com/office/drawing/2010/main" val="0"/>
              </a:ext>
            </a:extLst>
          </a:blip>
          <a:srcRect r="-1" b="25226"/>
          <a:stretch/>
        </p:blipFill>
        <p:spPr>
          <a:xfrm>
            <a:off x="636606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B104-C215-B2D7-9BDE-FC46A175E27C}"/>
              </a:ext>
            </a:extLst>
          </p:cNvPr>
          <p:cNvSpPr>
            <a:spLocks noGrp="1"/>
          </p:cNvSpPr>
          <p:nvPr>
            <p:ph type="title"/>
          </p:nvPr>
        </p:nvSpPr>
        <p:spPr/>
        <p:txBody>
          <a:bodyPr/>
          <a:lstStyle/>
          <a:p>
            <a:r>
              <a:rPr lang="en-GB" dirty="0"/>
              <a:t>What does the result mean – variant classification?</a:t>
            </a:r>
          </a:p>
        </p:txBody>
      </p:sp>
      <p:graphicFrame>
        <p:nvGraphicFramePr>
          <p:cNvPr id="4" name="Table 4">
            <a:extLst>
              <a:ext uri="{FF2B5EF4-FFF2-40B4-BE49-F238E27FC236}">
                <a16:creationId xmlns:a16="http://schemas.microsoft.com/office/drawing/2014/main" id="{4FBB7664-175B-C94F-6018-CDF814604778}"/>
              </a:ext>
            </a:extLst>
          </p:cNvPr>
          <p:cNvGraphicFramePr>
            <a:graphicFrameLocks noGrp="1"/>
          </p:cNvGraphicFramePr>
          <p:nvPr>
            <p:ph sz="half" idx="2"/>
            <p:extLst>
              <p:ext uri="{D42A27DB-BD31-4B8C-83A1-F6EECF244321}">
                <p14:modId xmlns:p14="http://schemas.microsoft.com/office/powerpoint/2010/main" val="496637467"/>
              </p:ext>
            </p:extLst>
          </p:nvPr>
        </p:nvGraphicFramePr>
        <p:xfrm>
          <a:off x="838200" y="1983005"/>
          <a:ext cx="10663236" cy="2219960"/>
        </p:xfrm>
        <a:graphic>
          <a:graphicData uri="http://schemas.openxmlformats.org/drawingml/2006/table">
            <a:tbl>
              <a:tblPr firstRow="1" bandRow="1">
                <a:tableStyleId>{5C22544A-7EE6-4342-B048-85BDC9FD1C3A}</a:tableStyleId>
              </a:tblPr>
              <a:tblGrid>
                <a:gridCol w="2794320">
                  <a:extLst>
                    <a:ext uri="{9D8B030D-6E8A-4147-A177-3AD203B41FA5}">
                      <a16:colId xmlns:a16="http://schemas.microsoft.com/office/drawing/2014/main" val="2430639112"/>
                    </a:ext>
                  </a:extLst>
                </a:gridCol>
                <a:gridCol w="4314504">
                  <a:extLst>
                    <a:ext uri="{9D8B030D-6E8A-4147-A177-3AD203B41FA5}">
                      <a16:colId xmlns:a16="http://schemas.microsoft.com/office/drawing/2014/main" val="408533162"/>
                    </a:ext>
                  </a:extLst>
                </a:gridCol>
                <a:gridCol w="3554412">
                  <a:extLst>
                    <a:ext uri="{9D8B030D-6E8A-4147-A177-3AD203B41FA5}">
                      <a16:colId xmlns:a16="http://schemas.microsoft.com/office/drawing/2014/main" val="1071342419"/>
                    </a:ext>
                  </a:extLst>
                </a:gridCol>
              </a:tblGrid>
              <a:tr h="221222">
                <a:tc>
                  <a:txBody>
                    <a:bodyPr/>
                    <a:lstStyle/>
                    <a:p>
                      <a:endParaRPr lang="en-GB" dirty="0"/>
                    </a:p>
                  </a:txBody>
                  <a:tcPr/>
                </a:tc>
                <a:tc>
                  <a:txBody>
                    <a:bodyPr/>
                    <a:lstStyle/>
                    <a:p>
                      <a:endParaRPr lang="en-GB" dirty="0"/>
                    </a:p>
                  </a:txBody>
                  <a:tcPr/>
                </a:tc>
                <a:tc>
                  <a:txBody>
                    <a:bodyPr/>
                    <a:lstStyle/>
                    <a:p>
                      <a:r>
                        <a:rPr lang="en-GB" dirty="0"/>
                        <a:t>Posterior Probability that cause</a:t>
                      </a:r>
                    </a:p>
                  </a:txBody>
                  <a:tcPr/>
                </a:tc>
                <a:extLst>
                  <a:ext uri="{0D108BD9-81ED-4DB2-BD59-A6C34878D82A}">
                    <a16:rowId xmlns:a16="http://schemas.microsoft.com/office/drawing/2014/main" val="3899671555"/>
                  </a:ext>
                </a:extLst>
              </a:tr>
              <a:tr h="370840">
                <a:tc>
                  <a:txBody>
                    <a:bodyPr/>
                    <a:lstStyle/>
                    <a:p>
                      <a:pPr algn="ctr"/>
                      <a:r>
                        <a:rPr lang="en-GB" dirty="0"/>
                        <a:t>5</a:t>
                      </a:r>
                    </a:p>
                  </a:txBody>
                  <a:tcPr/>
                </a:tc>
                <a:tc>
                  <a:txBody>
                    <a:bodyPr/>
                    <a:lstStyle/>
                    <a:p>
                      <a:r>
                        <a:rPr lang="en-GB" dirty="0"/>
                        <a:t>Pathogenic</a:t>
                      </a:r>
                    </a:p>
                  </a:txBody>
                  <a:tcPr/>
                </a:tc>
                <a:tc>
                  <a:txBody>
                    <a:bodyPr/>
                    <a:lstStyle/>
                    <a:p>
                      <a:r>
                        <a:rPr lang="en-GB" dirty="0"/>
                        <a:t>99%</a:t>
                      </a:r>
                    </a:p>
                  </a:txBody>
                  <a:tcPr/>
                </a:tc>
                <a:extLst>
                  <a:ext uri="{0D108BD9-81ED-4DB2-BD59-A6C34878D82A}">
                    <a16:rowId xmlns:a16="http://schemas.microsoft.com/office/drawing/2014/main" val="3280848609"/>
                  </a:ext>
                </a:extLst>
              </a:tr>
              <a:tr h="370840">
                <a:tc>
                  <a:txBody>
                    <a:bodyPr/>
                    <a:lstStyle/>
                    <a:p>
                      <a:pPr algn="ctr"/>
                      <a:r>
                        <a:rPr lang="en-GB" dirty="0"/>
                        <a:t>4</a:t>
                      </a:r>
                    </a:p>
                  </a:txBody>
                  <a:tcPr/>
                </a:tc>
                <a:tc>
                  <a:txBody>
                    <a:bodyPr/>
                    <a:lstStyle/>
                    <a:p>
                      <a:r>
                        <a:rPr lang="en-GB" dirty="0"/>
                        <a:t>Likely Pathogenic</a:t>
                      </a:r>
                    </a:p>
                  </a:txBody>
                  <a:tcPr/>
                </a:tc>
                <a:tc>
                  <a:txBody>
                    <a:bodyPr/>
                    <a:lstStyle/>
                    <a:p>
                      <a:r>
                        <a:rPr lang="en-GB" dirty="0"/>
                        <a:t>90-99%</a:t>
                      </a:r>
                    </a:p>
                  </a:txBody>
                  <a:tcPr/>
                </a:tc>
                <a:extLst>
                  <a:ext uri="{0D108BD9-81ED-4DB2-BD59-A6C34878D82A}">
                    <a16:rowId xmlns:a16="http://schemas.microsoft.com/office/drawing/2014/main" val="1015262259"/>
                  </a:ext>
                </a:extLst>
              </a:tr>
              <a:tr h="370840">
                <a:tc>
                  <a:txBody>
                    <a:bodyPr/>
                    <a:lstStyle/>
                    <a:p>
                      <a:pPr algn="ctr"/>
                      <a:r>
                        <a:rPr lang="en-GB" dirty="0"/>
                        <a:t>3</a:t>
                      </a:r>
                    </a:p>
                  </a:txBody>
                  <a:tcPr/>
                </a:tc>
                <a:tc>
                  <a:txBody>
                    <a:bodyPr/>
                    <a:lstStyle/>
                    <a:p>
                      <a:r>
                        <a:rPr lang="en-GB" dirty="0"/>
                        <a:t>Variant of Unknown Significance - VUS</a:t>
                      </a:r>
                    </a:p>
                  </a:txBody>
                  <a:tcPr/>
                </a:tc>
                <a:tc>
                  <a:txBody>
                    <a:bodyPr/>
                    <a:lstStyle/>
                    <a:p>
                      <a:r>
                        <a:rPr lang="en-GB" dirty="0"/>
                        <a:t>10-90%</a:t>
                      </a:r>
                    </a:p>
                  </a:txBody>
                  <a:tcPr/>
                </a:tc>
                <a:extLst>
                  <a:ext uri="{0D108BD9-81ED-4DB2-BD59-A6C34878D82A}">
                    <a16:rowId xmlns:a16="http://schemas.microsoft.com/office/drawing/2014/main" val="1079007122"/>
                  </a:ext>
                </a:extLst>
              </a:tr>
              <a:tr h="370840">
                <a:tc>
                  <a:txBody>
                    <a:bodyPr/>
                    <a:lstStyle/>
                    <a:p>
                      <a:pPr algn="ctr"/>
                      <a:r>
                        <a:rPr lang="en-GB" dirty="0"/>
                        <a:t>2</a:t>
                      </a:r>
                    </a:p>
                  </a:txBody>
                  <a:tcPr/>
                </a:tc>
                <a:tc>
                  <a:txBody>
                    <a:bodyPr/>
                    <a:lstStyle/>
                    <a:p>
                      <a:r>
                        <a:rPr lang="en-GB" dirty="0"/>
                        <a:t>Likely benign</a:t>
                      </a:r>
                    </a:p>
                  </a:txBody>
                  <a:tcPr/>
                </a:tc>
                <a:tc>
                  <a:txBody>
                    <a:bodyPr/>
                    <a:lstStyle/>
                    <a:p>
                      <a:r>
                        <a:rPr lang="en-GB" dirty="0"/>
                        <a:t>0.1-10%</a:t>
                      </a:r>
                    </a:p>
                  </a:txBody>
                  <a:tcPr/>
                </a:tc>
                <a:extLst>
                  <a:ext uri="{0D108BD9-81ED-4DB2-BD59-A6C34878D82A}">
                    <a16:rowId xmlns:a16="http://schemas.microsoft.com/office/drawing/2014/main" val="2913613363"/>
                  </a:ext>
                </a:extLst>
              </a:tr>
              <a:tr h="370840">
                <a:tc>
                  <a:txBody>
                    <a:bodyPr/>
                    <a:lstStyle/>
                    <a:p>
                      <a:pPr algn="ctr"/>
                      <a:r>
                        <a:rPr lang="en-GB" dirty="0"/>
                        <a:t>1</a:t>
                      </a:r>
                    </a:p>
                  </a:txBody>
                  <a:tcPr/>
                </a:tc>
                <a:tc>
                  <a:txBody>
                    <a:bodyPr/>
                    <a:lstStyle/>
                    <a:p>
                      <a:r>
                        <a:rPr lang="en-GB" dirty="0"/>
                        <a:t>Benign</a:t>
                      </a:r>
                    </a:p>
                  </a:txBody>
                  <a:tcPr/>
                </a:tc>
                <a:tc>
                  <a:txBody>
                    <a:bodyPr/>
                    <a:lstStyle/>
                    <a:p>
                      <a:r>
                        <a:rPr lang="en-GB" dirty="0"/>
                        <a:t>&lt;0.1%</a:t>
                      </a:r>
                    </a:p>
                  </a:txBody>
                  <a:tcPr/>
                </a:tc>
                <a:extLst>
                  <a:ext uri="{0D108BD9-81ED-4DB2-BD59-A6C34878D82A}">
                    <a16:rowId xmlns:a16="http://schemas.microsoft.com/office/drawing/2014/main" val="3976241285"/>
                  </a:ext>
                </a:extLst>
              </a:tr>
            </a:tbl>
          </a:graphicData>
        </a:graphic>
      </p:graphicFrame>
    </p:spTree>
    <p:extLst>
      <p:ext uri="{BB962C8B-B14F-4D97-AF65-F5344CB8AC3E}">
        <p14:creationId xmlns:p14="http://schemas.microsoft.com/office/powerpoint/2010/main" val="313924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8684-5E2A-CEBA-244B-D4D37C2B4669}"/>
              </a:ext>
            </a:extLst>
          </p:cNvPr>
          <p:cNvSpPr>
            <a:spLocks noGrp="1"/>
          </p:cNvSpPr>
          <p:nvPr>
            <p:ph type="title"/>
          </p:nvPr>
        </p:nvSpPr>
        <p:spPr/>
        <p:txBody>
          <a:bodyPr/>
          <a:lstStyle/>
          <a:p>
            <a:r>
              <a:rPr lang="en-GB" dirty="0"/>
              <a:t>What does the result mean – what is on the report?</a:t>
            </a:r>
          </a:p>
        </p:txBody>
      </p:sp>
      <p:pic>
        <p:nvPicPr>
          <p:cNvPr id="5" name="Content Placeholder 4" descr="A black and white rectangle with black text&#10;&#10;Description automatically generated">
            <a:extLst>
              <a:ext uri="{FF2B5EF4-FFF2-40B4-BE49-F238E27FC236}">
                <a16:creationId xmlns:a16="http://schemas.microsoft.com/office/drawing/2014/main" id="{828C8A74-A8A6-D0F1-8CBC-FC9024D076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075" y="2168288"/>
            <a:ext cx="7954485" cy="619211"/>
          </a:xfrm>
        </p:spPr>
      </p:pic>
      <p:pic>
        <p:nvPicPr>
          <p:cNvPr id="7" name="Picture 6">
            <a:extLst>
              <a:ext uri="{FF2B5EF4-FFF2-40B4-BE49-F238E27FC236}">
                <a16:creationId xmlns:a16="http://schemas.microsoft.com/office/drawing/2014/main" id="{5D33E17F-0011-72B4-418E-EB4C03F89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718327"/>
            <a:ext cx="10780097" cy="1109332"/>
          </a:xfrm>
          <a:prstGeom prst="rect">
            <a:avLst/>
          </a:prstGeom>
        </p:spPr>
      </p:pic>
    </p:spTree>
    <p:extLst>
      <p:ext uri="{BB962C8B-B14F-4D97-AF65-F5344CB8AC3E}">
        <p14:creationId xmlns:p14="http://schemas.microsoft.com/office/powerpoint/2010/main" val="21042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AFC4-EA8E-25DC-A4FB-F55B7314F4A9}"/>
              </a:ext>
            </a:extLst>
          </p:cNvPr>
          <p:cNvSpPr>
            <a:spLocks noGrp="1"/>
          </p:cNvSpPr>
          <p:nvPr>
            <p:ph type="title"/>
          </p:nvPr>
        </p:nvSpPr>
        <p:spPr/>
        <p:txBody>
          <a:bodyPr/>
          <a:lstStyle/>
          <a:p>
            <a:r>
              <a:rPr lang="en-GB" dirty="0"/>
              <a:t>The evidence for Classification</a:t>
            </a:r>
          </a:p>
        </p:txBody>
      </p:sp>
      <p:pic>
        <p:nvPicPr>
          <p:cNvPr id="5" name="Content Placeholder 4" descr="A close-up of a medical information&#10;&#10;Description automatically generated">
            <a:extLst>
              <a:ext uri="{FF2B5EF4-FFF2-40B4-BE49-F238E27FC236}">
                <a16:creationId xmlns:a16="http://schemas.microsoft.com/office/drawing/2014/main" id="{FA42550E-0ED7-944A-26B0-7E676D51E9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5801" y="2300308"/>
            <a:ext cx="11540397" cy="3228390"/>
          </a:xfrm>
        </p:spPr>
      </p:pic>
    </p:spTree>
    <p:extLst>
      <p:ext uri="{BB962C8B-B14F-4D97-AF65-F5344CB8AC3E}">
        <p14:creationId xmlns:p14="http://schemas.microsoft.com/office/powerpoint/2010/main" val="350305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534B6C9-28EA-3991-165F-282BD07CD0B0}"/>
              </a:ext>
            </a:extLst>
          </p:cNvPr>
          <p:cNvSpPr>
            <a:spLocks noGrp="1" noChangeArrowheads="1"/>
          </p:cNvSpPr>
          <p:nvPr>
            <p:ph type="title"/>
          </p:nvPr>
        </p:nvSpPr>
        <p:spPr>
          <a:xfrm>
            <a:off x="2135188" y="536575"/>
            <a:ext cx="7154862" cy="946150"/>
          </a:xfrm>
        </p:spPr>
        <p:txBody>
          <a:bodyPr/>
          <a:lstStyle/>
          <a:p>
            <a:r>
              <a:rPr lang="en-GB" altLang="en-US" sz="3200" dirty="0"/>
              <a:t>Whole Genome Sequencing</a:t>
            </a:r>
          </a:p>
        </p:txBody>
      </p:sp>
      <p:sp>
        <p:nvSpPr>
          <p:cNvPr id="3" name="Content Placeholder 2">
            <a:extLst>
              <a:ext uri="{FF2B5EF4-FFF2-40B4-BE49-F238E27FC236}">
                <a16:creationId xmlns:a16="http://schemas.microsoft.com/office/drawing/2014/main" id="{5FA9CF19-65D6-29A7-ED20-1D02F0BE29CE}"/>
              </a:ext>
            </a:extLst>
          </p:cNvPr>
          <p:cNvSpPr>
            <a:spLocks noGrp="1"/>
          </p:cNvSpPr>
          <p:nvPr>
            <p:ph idx="4294967295"/>
          </p:nvPr>
        </p:nvSpPr>
        <p:spPr>
          <a:xfrm>
            <a:off x="1195345" y="2420940"/>
            <a:ext cx="4541837" cy="3394075"/>
          </a:xfrm>
        </p:spPr>
        <p:txBody>
          <a:bodyPr>
            <a:normAutofit fontScale="55000" lnSpcReduction="20000"/>
          </a:bodyPr>
          <a:lstStyle/>
          <a:p>
            <a:pPr marL="171450" indent="-171450">
              <a:spcBef>
                <a:spcPts val="750"/>
              </a:spcBef>
              <a:buSzPts val="2800"/>
              <a:buFont typeface="Arial"/>
              <a:buChar char="•"/>
              <a:defRPr/>
            </a:pPr>
            <a:r>
              <a:rPr lang="en-GB" dirty="0"/>
              <a:t>There are </a:t>
            </a:r>
            <a:r>
              <a:rPr lang="en-GB" b="1" dirty="0"/>
              <a:t>~20,000 </a:t>
            </a:r>
            <a:r>
              <a:rPr lang="en-GB" dirty="0"/>
              <a:t>protein-coding genes</a:t>
            </a:r>
          </a:p>
          <a:p>
            <a:pPr marL="171450" indent="-171450">
              <a:spcBef>
                <a:spcPts val="750"/>
              </a:spcBef>
              <a:buSzPts val="2800"/>
              <a:buFont typeface="Arial"/>
              <a:buChar char="•"/>
              <a:defRPr/>
            </a:pPr>
            <a:r>
              <a:rPr lang="en-GB" dirty="0"/>
              <a:t>Protein-coding sequences make up </a:t>
            </a:r>
            <a:r>
              <a:rPr lang="en-GB" b="1" dirty="0"/>
              <a:t>1%</a:t>
            </a:r>
            <a:r>
              <a:rPr lang="en-GB" dirty="0"/>
              <a:t> of the genome</a:t>
            </a:r>
          </a:p>
          <a:p>
            <a:pPr marL="171450" indent="-171450">
              <a:spcBef>
                <a:spcPts val="750"/>
              </a:spcBef>
              <a:buSzPts val="2800"/>
              <a:buFont typeface="Arial"/>
              <a:buChar char="•"/>
              <a:defRPr/>
            </a:pPr>
            <a:r>
              <a:rPr lang="en-GB" b="1" dirty="0"/>
              <a:t>Most</a:t>
            </a:r>
            <a:r>
              <a:rPr lang="en-GB" dirty="0"/>
              <a:t> known disease-causing variation is in the 1% </a:t>
            </a:r>
          </a:p>
          <a:p>
            <a:pPr marL="171450" indent="-171450">
              <a:spcBef>
                <a:spcPts val="750"/>
              </a:spcBef>
              <a:buSzPts val="2800"/>
              <a:buFont typeface="Arial"/>
              <a:buChar char="•"/>
              <a:defRPr/>
            </a:pPr>
            <a:r>
              <a:rPr lang="en-GB" dirty="0"/>
              <a:t>We’re not really sure about the rest…</a:t>
            </a:r>
          </a:p>
          <a:p>
            <a:pPr marL="0" indent="0">
              <a:spcBef>
                <a:spcPts val="750"/>
              </a:spcBef>
              <a:buSzPts val="2800"/>
              <a:buNone/>
              <a:defRPr/>
            </a:pPr>
            <a:endParaRPr lang="en-GB" dirty="0"/>
          </a:p>
          <a:p>
            <a:pPr marL="171450" indent="-171450">
              <a:spcBef>
                <a:spcPts val="750"/>
              </a:spcBef>
              <a:buSzPts val="2800"/>
              <a:buFont typeface="Arial"/>
              <a:buChar char="•"/>
              <a:defRPr/>
            </a:pPr>
            <a:r>
              <a:rPr lang="en-GB" dirty="0"/>
              <a:t>Whole Exome Sequencing looks at protein-coding regions </a:t>
            </a:r>
          </a:p>
          <a:p>
            <a:pPr marL="171450" indent="-171450">
              <a:spcBef>
                <a:spcPts val="750"/>
              </a:spcBef>
              <a:buSzPts val="2800"/>
              <a:buFont typeface="Arial"/>
              <a:buChar char="•"/>
              <a:defRPr/>
            </a:pPr>
            <a:r>
              <a:rPr lang="en-GB" dirty="0"/>
              <a:t>WGS looks at all coding and non-coding sequences</a:t>
            </a:r>
          </a:p>
          <a:p>
            <a:pPr marL="171450" indent="-171450">
              <a:spcBef>
                <a:spcPts val="750"/>
              </a:spcBef>
              <a:buSzPts val="2800"/>
              <a:buFont typeface="Arial"/>
              <a:buChar char="•"/>
              <a:defRPr/>
            </a:pPr>
            <a:r>
              <a:rPr lang="en-GB" dirty="0"/>
              <a:t>Diagnostic yield for all presumed genetic</a:t>
            </a:r>
          </a:p>
          <a:p>
            <a:pPr marL="0" indent="0">
              <a:spcBef>
                <a:spcPts val="750"/>
              </a:spcBef>
              <a:buSzPts val="2800"/>
              <a:buNone/>
              <a:defRPr/>
            </a:pPr>
            <a:r>
              <a:rPr lang="en-GB" dirty="0"/>
              <a:t>    conditions is 20-30% for both</a:t>
            </a:r>
          </a:p>
          <a:p>
            <a:pPr>
              <a:defRPr/>
            </a:pPr>
            <a:endParaRPr lang="en-GB" dirty="0"/>
          </a:p>
        </p:txBody>
      </p:sp>
      <p:grpSp>
        <p:nvGrpSpPr>
          <p:cNvPr id="51204" name="Group 8">
            <a:extLst>
              <a:ext uri="{FF2B5EF4-FFF2-40B4-BE49-F238E27FC236}">
                <a16:creationId xmlns:a16="http://schemas.microsoft.com/office/drawing/2014/main" id="{C1D29398-DCD8-C13B-DDE8-B04526D502FD}"/>
              </a:ext>
            </a:extLst>
          </p:cNvPr>
          <p:cNvGrpSpPr>
            <a:grpSpLocks/>
          </p:cNvGrpSpPr>
          <p:nvPr/>
        </p:nvGrpSpPr>
        <p:grpSpPr bwMode="auto">
          <a:xfrm>
            <a:off x="6454819" y="1837509"/>
            <a:ext cx="5371421" cy="3977506"/>
            <a:chOff x="4754150" y="1352675"/>
            <a:chExt cx="4127050" cy="2948475"/>
          </a:xfrm>
        </p:grpSpPr>
        <p:pic>
          <p:nvPicPr>
            <p:cNvPr id="51205" name="Google Shape;115;p13">
              <a:extLst>
                <a:ext uri="{FF2B5EF4-FFF2-40B4-BE49-F238E27FC236}">
                  <a16:creationId xmlns:a16="http://schemas.microsoft.com/office/drawing/2014/main" id="{140E0CC1-24B5-738C-A639-13653AA5989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150" y="1352675"/>
              <a:ext cx="4127050" cy="29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Google Shape;122;p13">
              <a:extLst>
                <a:ext uri="{FF2B5EF4-FFF2-40B4-BE49-F238E27FC236}">
                  <a16:creationId xmlns:a16="http://schemas.microsoft.com/office/drawing/2014/main" id="{ADBF4E3F-CE03-F158-5393-0B62A7C24F03}"/>
                </a:ext>
              </a:extLst>
            </p:cNvPr>
            <p:cNvSpPr>
              <a:spLocks noChangeArrowheads="1"/>
            </p:cNvSpPr>
            <p:nvPr/>
          </p:nvSpPr>
          <p:spPr bwMode="auto">
            <a:xfrm>
              <a:off x="4901068" y="3561767"/>
              <a:ext cx="969000" cy="365100"/>
            </a:xfrm>
            <a:prstGeom prst="ellipse">
              <a:avLst/>
            </a:prstGeom>
            <a:noFill/>
            <a:ln w="28575">
              <a:solidFill>
                <a:srgbClr val="FF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69" tIns="68569" rIns="68569" bIns="68569"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636EA1-59B4-BFC3-BC0B-202E1BBADAC2}"/>
              </a:ext>
            </a:extLst>
          </p:cNvPr>
          <p:cNvGrpSpPr/>
          <p:nvPr/>
        </p:nvGrpSpPr>
        <p:grpSpPr>
          <a:xfrm>
            <a:off x="5808617" y="1929708"/>
            <a:ext cx="6181575" cy="3665154"/>
            <a:chOff x="4754150" y="1352675"/>
            <a:chExt cx="4127050" cy="2948475"/>
          </a:xfrm>
        </p:grpSpPr>
        <p:pic>
          <p:nvPicPr>
            <p:cNvPr id="3" name="Google Shape;115;p13">
              <a:extLst>
                <a:ext uri="{FF2B5EF4-FFF2-40B4-BE49-F238E27FC236}">
                  <a16:creationId xmlns:a16="http://schemas.microsoft.com/office/drawing/2014/main" id="{4A9E0843-0C5E-D50D-AD1F-9886E4D283A4}"/>
                </a:ext>
              </a:extLst>
            </p:cNvPr>
            <p:cNvPicPr preferRelativeResize="0"/>
            <p:nvPr/>
          </p:nvPicPr>
          <p:blipFill rotWithShape="1">
            <a:blip r:embed="rId2">
              <a:alphaModFix/>
            </a:blip>
            <a:srcRect/>
            <a:stretch/>
          </p:blipFill>
          <p:spPr>
            <a:xfrm>
              <a:off x="4754150" y="1352675"/>
              <a:ext cx="4127050" cy="2948475"/>
            </a:xfrm>
            <a:prstGeom prst="rect">
              <a:avLst/>
            </a:prstGeom>
            <a:noFill/>
            <a:ln>
              <a:noFill/>
            </a:ln>
          </p:spPr>
        </p:pic>
        <p:sp>
          <p:nvSpPr>
            <p:cNvPr id="4" name="Google Shape;122;p13">
              <a:extLst>
                <a:ext uri="{FF2B5EF4-FFF2-40B4-BE49-F238E27FC236}">
                  <a16:creationId xmlns:a16="http://schemas.microsoft.com/office/drawing/2014/main" id="{19A3BEEA-C301-ECF5-8DFB-D1CFE967D9E5}"/>
                </a:ext>
              </a:extLst>
            </p:cNvPr>
            <p:cNvSpPr/>
            <p:nvPr/>
          </p:nvSpPr>
          <p:spPr>
            <a:xfrm>
              <a:off x="4901068" y="3561767"/>
              <a:ext cx="969000" cy="365100"/>
            </a:xfrm>
            <a:prstGeom prst="ellipse">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6" name="TextBox 5">
            <a:extLst>
              <a:ext uri="{FF2B5EF4-FFF2-40B4-BE49-F238E27FC236}">
                <a16:creationId xmlns:a16="http://schemas.microsoft.com/office/drawing/2014/main" id="{F309964F-AA7B-F539-E58B-0ED617555E21}"/>
              </a:ext>
            </a:extLst>
          </p:cNvPr>
          <p:cNvSpPr txBox="1"/>
          <p:nvPr/>
        </p:nvSpPr>
        <p:spPr>
          <a:xfrm>
            <a:off x="1224793" y="1694576"/>
            <a:ext cx="3926047" cy="4124206"/>
          </a:xfrm>
          <a:prstGeom prst="rect">
            <a:avLst/>
          </a:prstGeom>
          <a:noFill/>
        </p:spPr>
        <p:txBody>
          <a:bodyPr wrap="square" rtlCol="0">
            <a:spAutoFit/>
          </a:bodyPr>
          <a:lstStyle/>
          <a:p>
            <a:pPr marL="285750" indent="-285750">
              <a:buFont typeface="Arial" panose="020B0604020202020204" pitchFamily="34" charset="0"/>
              <a:buChar char="•"/>
            </a:pPr>
            <a:r>
              <a:rPr lang="en-GB" sz="1600" dirty="0"/>
              <a:t>There are about 20,000 genes which account for 1% of the genome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Each individual carries around 5 million variants in the coding genes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Not all genetic, inherited disease is due to pathogenic variants in the coding portions of the gene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There are regulatory mutation events that interfere with gene expression about which we know very little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2024 a genetic test will </a:t>
            </a:r>
            <a:r>
              <a:rPr lang="en-GB" sz="1600" b="1" dirty="0"/>
              <a:t>never</a:t>
            </a:r>
            <a:r>
              <a:rPr lang="en-GB" sz="1600" dirty="0"/>
              <a:t> rule out a diagnosis</a:t>
            </a:r>
          </a:p>
        </p:txBody>
      </p:sp>
      <p:sp>
        <p:nvSpPr>
          <p:cNvPr id="7" name="TextBox 6">
            <a:extLst>
              <a:ext uri="{FF2B5EF4-FFF2-40B4-BE49-F238E27FC236}">
                <a16:creationId xmlns:a16="http://schemas.microsoft.com/office/drawing/2014/main" id="{C593B93E-82E2-01B1-0595-DE6E9F40EFBF}"/>
              </a:ext>
            </a:extLst>
          </p:cNvPr>
          <p:cNvSpPr txBox="1"/>
          <p:nvPr/>
        </p:nvSpPr>
        <p:spPr>
          <a:xfrm>
            <a:off x="1266738" y="478172"/>
            <a:ext cx="8528938" cy="523220"/>
          </a:xfrm>
          <a:prstGeom prst="rect">
            <a:avLst/>
          </a:prstGeom>
          <a:noFill/>
        </p:spPr>
        <p:txBody>
          <a:bodyPr wrap="none" rtlCol="0">
            <a:spAutoFit/>
          </a:bodyPr>
          <a:lstStyle/>
          <a:p>
            <a:r>
              <a:rPr lang="en-GB" sz="2800" dirty="0"/>
              <a:t>Why can’t genetic testing be used to exclude a diagnosis?</a:t>
            </a:r>
          </a:p>
        </p:txBody>
      </p:sp>
    </p:spTree>
    <p:extLst>
      <p:ext uri="{BB962C8B-B14F-4D97-AF65-F5344CB8AC3E}">
        <p14:creationId xmlns:p14="http://schemas.microsoft.com/office/powerpoint/2010/main" val="13201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B06C6-2CEB-34B0-E592-256BC0935990}"/>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Predictive testing</a:t>
            </a:r>
          </a:p>
        </p:txBody>
      </p:sp>
      <p:sp>
        <p:nvSpPr>
          <p:cNvPr id="3" name="Content Placeholder 2">
            <a:extLst>
              <a:ext uri="{FF2B5EF4-FFF2-40B4-BE49-F238E27FC236}">
                <a16:creationId xmlns:a16="http://schemas.microsoft.com/office/drawing/2014/main" id="{3F977959-8E26-09E7-9541-544792821FAE}"/>
              </a:ext>
            </a:extLst>
          </p:cNvPr>
          <p:cNvSpPr>
            <a:spLocks noGrp="1"/>
          </p:cNvSpPr>
          <p:nvPr>
            <p:ph idx="1"/>
          </p:nvPr>
        </p:nvSpPr>
        <p:spPr>
          <a:xfrm>
            <a:off x="1371599" y="2318197"/>
            <a:ext cx="9724031" cy="3683358"/>
          </a:xfrm>
        </p:spPr>
        <p:txBody>
          <a:bodyPr anchor="ctr">
            <a:normAutofit/>
          </a:bodyPr>
          <a:lstStyle/>
          <a:p>
            <a:r>
              <a:rPr lang="en-GB" sz="2000" dirty="0"/>
              <a:t>The causative pathogenic variant is known in the family</a:t>
            </a:r>
          </a:p>
          <a:p>
            <a:r>
              <a:rPr lang="en-GB" sz="2000" dirty="0"/>
              <a:t>Testing to predict whether they may develop or be at increased risk to develop the condition in the future e.g. Huntington’s disease, inherited breast and ovarian cancer</a:t>
            </a:r>
          </a:p>
          <a:p>
            <a:r>
              <a:rPr lang="en-GB" sz="2000" dirty="0"/>
              <a:t>Testing to see if they are a carrier of a recessive condition e.g. CF</a:t>
            </a:r>
          </a:p>
          <a:p>
            <a:r>
              <a:rPr lang="en-GB" sz="2000" dirty="0"/>
              <a:t>Targeted test for the familial variant with a yes or no answer</a:t>
            </a:r>
          </a:p>
          <a:p>
            <a:r>
              <a:rPr lang="en-GB" sz="2000" dirty="0"/>
              <a:t>Predictive testing is only done in Clinical Genetics</a:t>
            </a:r>
          </a:p>
          <a:p>
            <a:r>
              <a:rPr lang="en-GB" sz="2000" dirty="0"/>
              <a:t>Often in response to a cascade letter sent to a patient’s relative</a:t>
            </a:r>
          </a:p>
        </p:txBody>
      </p:sp>
    </p:spTree>
    <p:extLst>
      <p:ext uri="{BB962C8B-B14F-4D97-AF65-F5344CB8AC3E}">
        <p14:creationId xmlns:p14="http://schemas.microsoft.com/office/powerpoint/2010/main" val="309509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A210E1-7102-7D25-D2FE-68C70EEDEAF0}"/>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Genetics in the NHS</a:t>
            </a:r>
          </a:p>
        </p:txBody>
      </p:sp>
      <p:sp>
        <p:nvSpPr>
          <p:cNvPr id="3" name="Content Placeholder 2">
            <a:extLst>
              <a:ext uri="{FF2B5EF4-FFF2-40B4-BE49-F238E27FC236}">
                <a16:creationId xmlns:a16="http://schemas.microsoft.com/office/drawing/2014/main" id="{21A2046B-E886-D6DF-3F3A-FE9860B81AAB}"/>
              </a:ext>
            </a:extLst>
          </p:cNvPr>
          <p:cNvSpPr>
            <a:spLocks noGrp="1"/>
          </p:cNvSpPr>
          <p:nvPr>
            <p:ph idx="1"/>
          </p:nvPr>
        </p:nvSpPr>
        <p:spPr>
          <a:xfrm>
            <a:off x="1371599" y="2318197"/>
            <a:ext cx="9724031" cy="3683358"/>
          </a:xfrm>
        </p:spPr>
        <p:txBody>
          <a:bodyPr anchor="ctr">
            <a:normAutofit/>
          </a:bodyPr>
          <a:lstStyle/>
          <a:p>
            <a:r>
              <a:rPr lang="en-GB" sz="2000" dirty="0"/>
              <a:t>Genetic services</a:t>
            </a:r>
          </a:p>
          <a:p>
            <a:r>
              <a:rPr lang="en-GB" sz="2000" dirty="0"/>
              <a:t>Types and methods of genetic testing</a:t>
            </a:r>
          </a:p>
          <a:p>
            <a:r>
              <a:rPr lang="en-GB" sz="2000" dirty="0"/>
              <a:t>Common genetic disorders encountered in General Practice</a:t>
            </a:r>
          </a:p>
          <a:p>
            <a:r>
              <a:rPr lang="en-GB" sz="2000" dirty="0"/>
              <a:t>Cancer genetics and a family history of cancer</a:t>
            </a:r>
          </a:p>
          <a:p>
            <a:r>
              <a:rPr lang="en-GB" sz="2000" dirty="0"/>
              <a:t>Common reasons for rejections of primary care referrals</a:t>
            </a:r>
          </a:p>
          <a:p>
            <a:r>
              <a:rPr lang="en-GB" sz="2000" dirty="0"/>
              <a:t>Future developments that may impact on Primary care</a:t>
            </a:r>
          </a:p>
        </p:txBody>
      </p:sp>
    </p:spTree>
    <p:extLst>
      <p:ext uri="{BB962C8B-B14F-4D97-AF65-F5344CB8AC3E}">
        <p14:creationId xmlns:p14="http://schemas.microsoft.com/office/powerpoint/2010/main" val="331531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4" name="Rectangle 604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26" name="Rectangle 604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28" name="Rectangle 604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30" name="Rectangle 604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32" name="Rectangle 604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18" name="Rectangle 2">
            <a:extLst>
              <a:ext uri="{FF2B5EF4-FFF2-40B4-BE49-F238E27FC236}">
                <a16:creationId xmlns:a16="http://schemas.microsoft.com/office/drawing/2014/main" id="{CBFFFBE1-6B87-A584-FA16-15AC3C697FCB}"/>
              </a:ext>
            </a:extLst>
          </p:cNvPr>
          <p:cNvSpPr>
            <a:spLocks noGrp="1" noChangeArrowheads="1"/>
          </p:cNvSpPr>
          <p:nvPr>
            <p:ph type="title"/>
          </p:nvPr>
        </p:nvSpPr>
        <p:spPr>
          <a:xfrm>
            <a:off x="1371599" y="294538"/>
            <a:ext cx="9895951" cy="1033669"/>
          </a:xfrm>
        </p:spPr>
        <p:txBody>
          <a:bodyPr>
            <a:normAutofit/>
          </a:bodyPr>
          <a:lstStyle/>
          <a:p>
            <a:pPr eaLnBrk="1" hangingPunct="1"/>
            <a:r>
              <a:rPr lang="en-GB" altLang="en-US" sz="4000" dirty="0">
                <a:solidFill>
                  <a:srgbClr val="FFFFFF"/>
                </a:solidFill>
              </a:rPr>
              <a:t>Prenatal testing - Methods of sampling</a:t>
            </a:r>
          </a:p>
        </p:txBody>
      </p:sp>
      <p:sp>
        <p:nvSpPr>
          <p:cNvPr id="60419" name="Rectangle 3">
            <a:extLst>
              <a:ext uri="{FF2B5EF4-FFF2-40B4-BE49-F238E27FC236}">
                <a16:creationId xmlns:a16="http://schemas.microsoft.com/office/drawing/2014/main" id="{897FFF70-8EBA-3DEA-30DD-F33906A5140F}"/>
              </a:ext>
            </a:extLst>
          </p:cNvPr>
          <p:cNvSpPr>
            <a:spLocks noGrp="1" noChangeArrowheads="1"/>
          </p:cNvSpPr>
          <p:nvPr>
            <p:ph type="body" idx="1"/>
          </p:nvPr>
        </p:nvSpPr>
        <p:spPr>
          <a:xfrm>
            <a:off x="1371599" y="2318197"/>
            <a:ext cx="9724031" cy="3683358"/>
          </a:xfrm>
        </p:spPr>
        <p:txBody>
          <a:bodyPr anchor="ctr">
            <a:normAutofit/>
          </a:bodyPr>
          <a:lstStyle/>
          <a:p>
            <a:pPr eaLnBrk="1" hangingPunct="1"/>
            <a:r>
              <a:rPr lang="en-GB" altLang="en-US" sz="2000" dirty="0"/>
              <a:t>Chorionic Villous sample</a:t>
            </a:r>
          </a:p>
          <a:p>
            <a:pPr lvl="1" eaLnBrk="1" hangingPunct="1"/>
            <a:r>
              <a:rPr lang="en-GB" altLang="en-US" sz="2000" dirty="0"/>
              <a:t>10 – 11 weeks</a:t>
            </a:r>
          </a:p>
          <a:p>
            <a:pPr lvl="1" eaLnBrk="1" hangingPunct="1"/>
            <a:r>
              <a:rPr lang="en-GB" altLang="en-US" sz="2000" dirty="0"/>
              <a:t>Miscarriage risk 1 in 50</a:t>
            </a:r>
          </a:p>
          <a:p>
            <a:pPr lvl="1" eaLnBrk="1" hangingPunct="1"/>
            <a:r>
              <a:rPr lang="en-GB" altLang="en-US" sz="2000" dirty="0"/>
              <a:t>Option of first trimester termination</a:t>
            </a:r>
          </a:p>
          <a:p>
            <a:pPr eaLnBrk="1" hangingPunct="1"/>
            <a:r>
              <a:rPr lang="en-GB" altLang="en-US" sz="2000" dirty="0"/>
              <a:t>Amniocentesis</a:t>
            </a:r>
          </a:p>
          <a:p>
            <a:pPr lvl="1" eaLnBrk="1" hangingPunct="1"/>
            <a:r>
              <a:rPr lang="en-GB" altLang="en-US" sz="2000" dirty="0"/>
              <a:t>15 – 16 weeks</a:t>
            </a:r>
          </a:p>
          <a:p>
            <a:pPr lvl="1" eaLnBrk="1" hangingPunct="1"/>
            <a:r>
              <a:rPr lang="en-GB" altLang="en-US" sz="2000" dirty="0"/>
              <a:t>Miscarriage risk of 1 in 100</a:t>
            </a:r>
          </a:p>
          <a:p>
            <a:pPr lvl="1" eaLnBrk="1" hangingPunct="1"/>
            <a:r>
              <a:rPr lang="en-GB" altLang="en-US" sz="2000" dirty="0"/>
              <a:t>Not enough sample for a molecular genetic test</a:t>
            </a:r>
          </a:p>
          <a:p>
            <a:pPr lvl="1" eaLnBrk="1" hangingPunct="1"/>
            <a:r>
              <a:rPr lang="en-GB" altLang="en-US" sz="2000" dirty="0"/>
              <a:t>Second trimester termination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67CE39D-A245-5515-721B-EC1194957CF4}"/>
              </a:ext>
            </a:extLst>
          </p:cNvPr>
          <p:cNvSpPr>
            <a:spLocks noGrp="1" noChangeArrowheads="1"/>
          </p:cNvSpPr>
          <p:nvPr>
            <p:ph type="title"/>
          </p:nvPr>
        </p:nvSpPr>
        <p:spPr/>
        <p:txBody>
          <a:bodyPr/>
          <a:lstStyle/>
          <a:p>
            <a:r>
              <a:rPr lang="en-GB" altLang="en-US" dirty="0"/>
              <a:t>Preimplantation Genetic Diagnosis</a:t>
            </a:r>
          </a:p>
        </p:txBody>
      </p:sp>
      <p:pic>
        <p:nvPicPr>
          <p:cNvPr id="61443" name="Content Placeholder 4" descr="A diagram of a dna&#10;&#10;Description automatically generated with medium confidence">
            <a:extLst>
              <a:ext uri="{FF2B5EF4-FFF2-40B4-BE49-F238E27FC236}">
                <a16:creationId xmlns:a16="http://schemas.microsoft.com/office/drawing/2014/main" id="{9907C267-B8E6-EDA3-CF48-201E47564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8204" y="1626959"/>
            <a:ext cx="4786448" cy="4695659"/>
          </a:xfrm>
        </p:spPr>
      </p:pic>
      <p:pic>
        <p:nvPicPr>
          <p:cNvPr id="61444" name="Picture 6" descr="A close-up of a glass object&#10;&#10;Description automatically generated">
            <a:extLst>
              <a:ext uri="{FF2B5EF4-FFF2-40B4-BE49-F238E27FC236}">
                <a16:creationId xmlns:a16="http://schemas.microsoft.com/office/drawing/2014/main" id="{F236A830-ED7C-FC85-E31D-50265AB50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714" y="2591526"/>
            <a:ext cx="49831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5FEA3-1B34-C674-FB0C-56B411E58D05}"/>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Common genetics conditions seen in General Practice</a:t>
            </a:r>
          </a:p>
        </p:txBody>
      </p:sp>
      <p:sp>
        <p:nvSpPr>
          <p:cNvPr id="3" name="Content Placeholder 2">
            <a:extLst>
              <a:ext uri="{FF2B5EF4-FFF2-40B4-BE49-F238E27FC236}">
                <a16:creationId xmlns:a16="http://schemas.microsoft.com/office/drawing/2014/main" id="{B088F641-06BF-E824-5213-B62641815CB1}"/>
              </a:ext>
            </a:extLst>
          </p:cNvPr>
          <p:cNvSpPr>
            <a:spLocks noGrp="1"/>
          </p:cNvSpPr>
          <p:nvPr>
            <p:ph idx="1"/>
          </p:nvPr>
        </p:nvSpPr>
        <p:spPr>
          <a:xfrm>
            <a:off x="1371599" y="2318197"/>
            <a:ext cx="9724031" cy="3683358"/>
          </a:xfrm>
        </p:spPr>
        <p:txBody>
          <a:bodyPr anchor="ctr">
            <a:normAutofit/>
          </a:bodyPr>
          <a:lstStyle/>
          <a:p>
            <a:r>
              <a:rPr lang="en-GB" sz="2000" dirty="0"/>
              <a:t>Haemochromatosis</a:t>
            </a:r>
          </a:p>
          <a:p>
            <a:r>
              <a:rPr lang="en-GB" sz="2000" dirty="0"/>
              <a:t>Alpha 1 anti-trypsin deficiency</a:t>
            </a:r>
          </a:p>
          <a:p>
            <a:r>
              <a:rPr lang="en-GB" sz="2000" dirty="0"/>
              <a:t>Familial hypercholesterolaemia</a:t>
            </a:r>
          </a:p>
          <a:p>
            <a:r>
              <a:rPr lang="en-GB" sz="2000" dirty="0"/>
              <a:t>Suspected Marfan syndrome</a:t>
            </a:r>
          </a:p>
          <a:p>
            <a:endParaRPr lang="en-GB" sz="2000" dirty="0"/>
          </a:p>
          <a:p>
            <a:endParaRPr lang="en-GB" sz="2000" dirty="0"/>
          </a:p>
        </p:txBody>
      </p:sp>
    </p:spTree>
    <p:extLst>
      <p:ext uri="{BB962C8B-B14F-4D97-AF65-F5344CB8AC3E}">
        <p14:creationId xmlns:p14="http://schemas.microsoft.com/office/powerpoint/2010/main" val="190724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6" name="Rectangle 2970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8" name="Rectangle 2970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10" name="Rectangle 2970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12" name="Rectangle 2971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a:extLst>
              <a:ext uri="{FF2B5EF4-FFF2-40B4-BE49-F238E27FC236}">
                <a16:creationId xmlns:a16="http://schemas.microsoft.com/office/drawing/2014/main" id="{93859668-DF2B-92C6-6614-87B19585B152}"/>
              </a:ext>
            </a:extLst>
          </p:cNvPr>
          <p:cNvSpPr>
            <a:spLocks noGrp="1" noChangeArrowheads="1"/>
          </p:cNvSpPr>
          <p:nvPr>
            <p:ph type="title"/>
          </p:nvPr>
        </p:nvSpPr>
        <p:spPr>
          <a:xfrm>
            <a:off x="1371599" y="294538"/>
            <a:ext cx="9895951" cy="1033669"/>
          </a:xfrm>
        </p:spPr>
        <p:txBody>
          <a:bodyPr>
            <a:normAutofit/>
          </a:bodyPr>
          <a:lstStyle/>
          <a:p>
            <a:pPr eaLnBrk="1" hangingPunct="1"/>
            <a:r>
              <a:rPr lang="en-GB" altLang="en-US" sz="4000" dirty="0">
                <a:solidFill>
                  <a:srgbClr val="FFFFFF"/>
                </a:solidFill>
              </a:rPr>
              <a:t>Haemochromatosis</a:t>
            </a:r>
          </a:p>
        </p:txBody>
      </p:sp>
      <p:sp>
        <p:nvSpPr>
          <p:cNvPr id="29699" name="Content Placeholder 2">
            <a:extLst>
              <a:ext uri="{FF2B5EF4-FFF2-40B4-BE49-F238E27FC236}">
                <a16:creationId xmlns:a16="http://schemas.microsoft.com/office/drawing/2014/main" id="{1B3D5CE7-5830-85DD-869C-7668F75929CF}"/>
              </a:ext>
            </a:extLst>
          </p:cNvPr>
          <p:cNvSpPr>
            <a:spLocks noGrp="1" noChangeArrowheads="1"/>
          </p:cNvSpPr>
          <p:nvPr>
            <p:ph idx="1"/>
          </p:nvPr>
        </p:nvSpPr>
        <p:spPr>
          <a:xfrm>
            <a:off x="1371599" y="2318197"/>
            <a:ext cx="9724031" cy="3683358"/>
          </a:xfrm>
        </p:spPr>
        <p:txBody>
          <a:bodyPr anchor="ctr">
            <a:normAutofit/>
          </a:bodyPr>
          <a:lstStyle/>
          <a:p>
            <a:pPr eaLnBrk="1" hangingPunct="1"/>
            <a:r>
              <a:rPr lang="en-GB" altLang="en-US" sz="1900" dirty="0"/>
              <a:t>Autosomal Recessive with incomplete penetrance</a:t>
            </a:r>
          </a:p>
          <a:p>
            <a:pPr eaLnBrk="1" hangingPunct="1"/>
            <a:r>
              <a:rPr lang="en-GB" altLang="en-US" sz="1900" dirty="0"/>
              <a:t>Causes progressive iron overload resulting in cirrhosis, diabetes, skin pigmentation and testicular failure</a:t>
            </a:r>
          </a:p>
          <a:p>
            <a:pPr eaLnBrk="1" hangingPunct="1"/>
            <a:r>
              <a:rPr lang="en-GB" altLang="en-US" sz="1900" dirty="0"/>
              <a:t>Incidence about 1/2000, carrier rate about 1/10</a:t>
            </a:r>
          </a:p>
          <a:p>
            <a:pPr eaLnBrk="1" hangingPunct="1"/>
            <a:r>
              <a:rPr lang="en-GB" altLang="en-US" sz="1900" dirty="0"/>
              <a:t>Iron studies show increased serum ferritin and raised transferrin saturation levels</a:t>
            </a:r>
          </a:p>
          <a:p>
            <a:pPr eaLnBrk="1" hangingPunct="1"/>
            <a:r>
              <a:rPr lang="en-GB" altLang="en-US" sz="1900" dirty="0"/>
              <a:t>2 common mutations C282Y and H63D</a:t>
            </a:r>
          </a:p>
          <a:p>
            <a:pPr eaLnBrk="1" hangingPunct="1"/>
            <a:r>
              <a:rPr lang="en-GB" altLang="en-US" sz="1900" dirty="0"/>
              <a:t>90% of symptomatic patients are C282Y homozygous, remainder are compound heterozygotes</a:t>
            </a:r>
          </a:p>
          <a:p>
            <a:pPr eaLnBrk="1" hangingPunct="1"/>
            <a:r>
              <a:rPr lang="en-GB" altLang="en-US" sz="1900" dirty="0"/>
              <a:t>Treated by venesection</a:t>
            </a:r>
          </a:p>
          <a:p>
            <a:pPr eaLnBrk="1" hangingPunct="1"/>
            <a:r>
              <a:rPr lang="en-GB" altLang="en-US" sz="1900" dirty="0"/>
              <a:t>Genetic testing can be requested by primary care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C4CA953-66DD-B3B4-6DD9-357B16E8A30F}"/>
              </a:ext>
            </a:extLst>
          </p:cNvPr>
          <p:cNvSpPr>
            <a:spLocks noChangeArrowheads="1"/>
          </p:cNvSpPr>
          <p:nvPr/>
        </p:nvSpPr>
        <p:spPr bwMode="auto">
          <a:xfrm>
            <a:off x="1981200" y="274639"/>
            <a:ext cx="82296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400" dirty="0">
              <a:solidFill>
                <a:schemeClr val="tx2"/>
              </a:solidFill>
            </a:endParaRPr>
          </a:p>
        </p:txBody>
      </p:sp>
      <p:sp>
        <p:nvSpPr>
          <p:cNvPr id="17411" name="Rectangle 3">
            <a:extLst>
              <a:ext uri="{FF2B5EF4-FFF2-40B4-BE49-F238E27FC236}">
                <a16:creationId xmlns:a16="http://schemas.microsoft.com/office/drawing/2014/main" id="{92363CF5-FA0D-FF37-49FE-C40412493110}"/>
              </a:ext>
            </a:extLst>
          </p:cNvPr>
          <p:cNvSpPr>
            <a:spLocks noChangeArrowheads="1"/>
          </p:cNvSpPr>
          <p:nvPr/>
        </p:nvSpPr>
        <p:spPr bwMode="auto">
          <a:xfrm>
            <a:off x="1847850" y="2332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sz="2800" dirty="0"/>
          </a:p>
          <a:p>
            <a:pPr eaLnBrk="1" hangingPunct="1"/>
            <a:endParaRPr lang="en-GB" altLang="en-US" dirty="0"/>
          </a:p>
        </p:txBody>
      </p:sp>
      <p:sp>
        <p:nvSpPr>
          <p:cNvPr id="17412" name="Rectangle 4">
            <a:extLst>
              <a:ext uri="{FF2B5EF4-FFF2-40B4-BE49-F238E27FC236}">
                <a16:creationId xmlns:a16="http://schemas.microsoft.com/office/drawing/2014/main" id="{7F6F3F6E-546E-D84B-F8E7-AC6379D62A80}"/>
              </a:ext>
            </a:extLst>
          </p:cNvPr>
          <p:cNvSpPr>
            <a:spLocks noChangeArrowheads="1"/>
          </p:cNvSpPr>
          <p:nvPr/>
        </p:nvSpPr>
        <p:spPr bwMode="auto">
          <a:xfrm>
            <a:off x="1981200" y="274639"/>
            <a:ext cx="82296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dirty="0">
                <a:solidFill>
                  <a:schemeClr val="tx2"/>
                </a:solidFill>
              </a:rPr>
              <a:t>Autosomal Recessive Inheritance</a:t>
            </a:r>
            <a:endParaRPr lang="en-GB" altLang="en-US" sz="1800" dirty="0"/>
          </a:p>
        </p:txBody>
      </p:sp>
      <p:sp>
        <p:nvSpPr>
          <p:cNvPr id="17413" name="Oval 5">
            <a:extLst>
              <a:ext uri="{FF2B5EF4-FFF2-40B4-BE49-F238E27FC236}">
                <a16:creationId xmlns:a16="http://schemas.microsoft.com/office/drawing/2014/main" id="{5A495988-05C8-974B-3BDD-F30EE17866B8}"/>
              </a:ext>
            </a:extLst>
          </p:cNvPr>
          <p:cNvSpPr>
            <a:spLocks noChangeArrowheads="1"/>
          </p:cNvSpPr>
          <p:nvPr/>
        </p:nvSpPr>
        <p:spPr bwMode="auto">
          <a:xfrm>
            <a:off x="3000375" y="765176"/>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14" name="Oval 6">
            <a:extLst>
              <a:ext uri="{FF2B5EF4-FFF2-40B4-BE49-F238E27FC236}">
                <a16:creationId xmlns:a16="http://schemas.microsoft.com/office/drawing/2014/main" id="{73035EC6-2A24-2669-1068-34E7656CBCFC}"/>
              </a:ext>
            </a:extLst>
          </p:cNvPr>
          <p:cNvSpPr>
            <a:spLocks noChangeArrowheads="1"/>
          </p:cNvSpPr>
          <p:nvPr/>
        </p:nvSpPr>
        <p:spPr bwMode="auto">
          <a:xfrm>
            <a:off x="7608888" y="692151"/>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895" name="Oval 7">
            <a:extLst>
              <a:ext uri="{FF2B5EF4-FFF2-40B4-BE49-F238E27FC236}">
                <a16:creationId xmlns:a16="http://schemas.microsoft.com/office/drawing/2014/main" id="{0BB79A74-5CFB-D607-9B53-C822384D23E9}"/>
              </a:ext>
            </a:extLst>
          </p:cNvPr>
          <p:cNvSpPr>
            <a:spLocks noChangeArrowheads="1"/>
          </p:cNvSpPr>
          <p:nvPr/>
        </p:nvSpPr>
        <p:spPr bwMode="auto">
          <a:xfrm>
            <a:off x="8975725" y="2492375"/>
            <a:ext cx="1081088"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896" name="Line 8">
            <a:extLst>
              <a:ext uri="{FF2B5EF4-FFF2-40B4-BE49-F238E27FC236}">
                <a16:creationId xmlns:a16="http://schemas.microsoft.com/office/drawing/2014/main" id="{58C909F6-9A1E-9191-38F9-D6A4B67F7ED7}"/>
              </a:ext>
            </a:extLst>
          </p:cNvPr>
          <p:cNvSpPr>
            <a:spLocks noChangeShapeType="1"/>
          </p:cNvSpPr>
          <p:nvPr/>
        </p:nvSpPr>
        <p:spPr bwMode="auto">
          <a:xfrm flipH="1">
            <a:off x="2855914" y="2133601"/>
            <a:ext cx="358775"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897" name="Line 9">
            <a:extLst>
              <a:ext uri="{FF2B5EF4-FFF2-40B4-BE49-F238E27FC236}">
                <a16:creationId xmlns:a16="http://schemas.microsoft.com/office/drawing/2014/main" id="{6A9AD0F0-E029-9D2A-7AFA-A3FE750D2E6D}"/>
              </a:ext>
            </a:extLst>
          </p:cNvPr>
          <p:cNvSpPr>
            <a:spLocks noChangeShapeType="1"/>
          </p:cNvSpPr>
          <p:nvPr/>
        </p:nvSpPr>
        <p:spPr bwMode="auto">
          <a:xfrm flipH="1">
            <a:off x="7608889" y="2205039"/>
            <a:ext cx="358775"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898" name="Line 10">
            <a:extLst>
              <a:ext uri="{FF2B5EF4-FFF2-40B4-BE49-F238E27FC236}">
                <a16:creationId xmlns:a16="http://schemas.microsoft.com/office/drawing/2014/main" id="{774046C8-7DFA-0CBB-1C29-6842AC1F5E43}"/>
              </a:ext>
            </a:extLst>
          </p:cNvPr>
          <p:cNvSpPr>
            <a:spLocks noChangeShapeType="1"/>
          </p:cNvSpPr>
          <p:nvPr/>
        </p:nvSpPr>
        <p:spPr bwMode="auto">
          <a:xfrm>
            <a:off x="8688388" y="2205038"/>
            <a:ext cx="360362"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899" name="Line 11">
            <a:extLst>
              <a:ext uri="{FF2B5EF4-FFF2-40B4-BE49-F238E27FC236}">
                <a16:creationId xmlns:a16="http://schemas.microsoft.com/office/drawing/2014/main" id="{9F653F9E-D349-54CE-57DB-DF4EE179240B}"/>
              </a:ext>
            </a:extLst>
          </p:cNvPr>
          <p:cNvSpPr>
            <a:spLocks noChangeShapeType="1"/>
          </p:cNvSpPr>
          <p:nvPr/>
        </p:nvSpPr>
        <p:spPr bwMode="auto">
          <a:xfrm>
            <a:off x="4224338" y="2133600"/>
            <a:ext cx="360362"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7420" name="Rectangle 12">
            <a:extLst>
              <a:ext uri="{FF2B5EF4-FFF2-40B4-BE49-F238E27FC236}">
                <a16:creationId xmlns:a16="http://schemas.microsoft.com/office/drawing/2014/main" id="{C6129016-2D3C-8E4F-B53D-5109AC0BB262}"/>
              </a:ext>
            </a:extLst>
          </p:cNvPr>
          <p:cNvSpPr>
            <a:spLocks noChangeArrowheads="1"/>
          </p:cNvSpPr>
          <p:nvPr/>
        </p:nvSpPr>
        <p:spPr bwMode="auto">
          <a:xfrm>
            <a:off x="3503614"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1" name="Rectangle 13">
            <a:extLst>
              <a:ext uri="{FF2B5EF4-FFF2-40B4-BE49-F238E27FC236}">
                <a16:creationId xmlns:a16="http://schemas.microsoft.com/office/drawing/2014/main" id="{6C484262-5C92-5210-39E2-ABECEB7592B2}"/>
              </a:ext>
            </a:extLst>
          </p:cNvPr>
          <p:cNvSpPr>
            <a:spLocks noChangeArrowheads="1"/>
          </p:cNvSpPr>
          <p:nvPr/>
        </p:nvSpPr>
        <p:spPr bwMode="auto">
          <a:xfrm>
            <a:off x="9409114" y="2565400"/>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22" name="Rectangle 14">
            <a:extLst>
              <a:ext uri="{FF2B5EF4-FFF2-40B4-BE49-F238E27FC236}">
                <a16:creationId xmlns:a16="http://schemas.microsoft.com/office/drawing/2014/main" id="{C4F0F8DA-2A5E-EF7C-6A04-02EAD8307997}"/>
              </a:ext>
            </a:extLst>
          </p:cNvPr>
          <p:cNvSpPr>
            <a:spLocks noChangeArrowheads="1"/>
          </p:cNvSpPr>
          <p:nvPr/>
        </p:nvSpPr>
        <p:spPr bwMode="auto">
          <a:xfrm>
            <a:off x="8472489"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23" name="Rectangle 15">
            <a:extLst>
              <a:ext uri="{FF2B5EF4-FFF2-40B4-BE49-F238E27FC236}">
                <a16:creationId xmlns:a16="http://schemas.microsoft.com/office/drawing/2014/main" id="{4F79B5CC-5DF1-FD5B-01DF-2DAE94B6A6DC}"/>
              </a:ext>
            </a:extLst>
          </p:cNvPr>
          <p:cNvSpPr>
            <a:spLocks noChangeArrowheads="1"/>
          </p:cNvSpPr>
          <p:nvPr/>
        </p:nvSpPr>
        <p:spPr bwMode="auto">
          <a:xfrm>
            <a:off x="8040689"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4" name="Oval 16">
            <a:extLst>
              <a:ext uri="{FF2B5EF4-FFF2-40B4-BE49-F238E27FC236}">
                <a16:creationId xmlns:a16="http://schemas.microsoft.com/office/drawing/2014/main" id="{DEE8E821-6727-CDC1-A1C8-CEBC3E740543}"/>
              </a:ext>
            </a:extLst>
          </p:cNvPr>
          <p:cNvSpPr>
            <a:spLocks noChangeArrowheads="1"/>
          </p:cNvSpPr>
          <p:nvPr/>
        </p:nvSpPr>
        <p:spPr bwMode="auto">
          <a:xfrm>
            <a:off x="1847850"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5" name="Oval 17">
            <a:extLst>
              <a:ext uri="{FF2B5EF4-FFF2-40B4-BE49-F238E27FC236}">
                <a16:creationId xmlns:a16="http://schemas.microsoft.com/office/drawing/2014/main" id="{48BFDD13-BE83-C00D-989E-ADB00B618652}"/>
              </a:ext>
            </a:extLst>
          </p:cNvPr>
          <p:cNvSpPr>
            <a:spLocks noChangeArrowheads="1"/>
          </p:cNvSpPr>
          <p:nvPr/>
        </p:nvSpPr>
        <p:spPr bwMode="auto">
          <a:xfrm>
            <a:off x="8759825" y="5013326"/>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6" name="Oval 18">
            <a:extLst>
              <a:ext uri="{FF2B5EF4-FFF2-40B4-BE49-F238E27FC236}">
                <a16:creationId xmlns:a16="http://schemas.microsoft.com/office/drawing/2014/main" id="{BC328274-6258-3CCC-83D9-3CB7A9EEF04E}"/>
              </a:ext>
            </a:extLst>
          </p:cNvPr>
          <p:cNvSpPr>
            <a:spLocks noChangeArrowheads="1"/>
          </p:cNvSpPr>
          <p:nvPr/>
        </p:nvSpPr>
        <p:spPr bwMode="auto">
          <a:xfrm>
            <a:off x="6527800"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7" name="Oval 19">
            <a:extLst>
              <a:ext uri="{FF2B5EF4-FFF2-40B4-BE49-F238E27FC236}">
                <a16:creationId xmlns:a16="http://schemas.microsoft.com/office/drawing/2014/main" id="{8727CCDC-2942-7F0C-18FD-2B7928E461D4}"/>
              </a:ext>
            </a:extLst>
          </p:cNvPr>
          <p:cNvSpPr>
            <a:spLocks noChangeArrowheads="1"/>
          </p:cNvSpPr>
          <p:nvPr/>
        </p:nvSpPr>
        <p:spPr bwMode="auto">
          <a:xfrm>
            <a:off x="4079875"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08" name="Line 20">
            <a:extLst>
              <a:ext uri="{FF2B5EF4-FFF2-40B4-BE49-F238E27FC236}">
                <a16:creationId xmlns:a16="http://schemas.microsoft.com/office/drawing/2014/main" id="{4337EEF7-E2A9-29FF-9A62-3A82D35DADF7}"/>
              </a:ext>
            </a:extLst>
          </p:cNvPr>
          <p:cNvSpPr>
            <a:spLocks noChangeShapeType="1"/>
          </p:cNvSpPr>
          <p:nvPr/>
        </p:nvSpPr>
        <p:spPr bwMode="auto">
          <a:xfrm flipH="1">
            <a:off x="2566988" y="3789364"/>
            <a:ext cx="0" cy="1152525"/>
          </a:xfrm>
          <a:prstGeom prst="line">
            <a:avLst/>
          </a:prstGeom>
          <a:noFill/>
          <a:ln w="508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7429" name="Rectangle 21">
            <a:extLst>
              <a:ext uri="{FF2B5EF4-FFF2-40B4-BE49-F238E27FC236}">
                <a16:creationId xmlns:a16="http://schemas.microsoft.com/office/drawing/2014/main" id="{19EE3A65-5AD1-88F5-5F42-0BD48177BF24}"/>
              </a:ext>
            </a:extLst>
          </p:cNvPr>
          <p:cNvSpPr>
            <a:spLocks noChangeArrowheads="1"/>
          </p:cNvSpPr>
          <p:nvPr/>
        </p:nvSpPr>
        <p:spPr bwMode="auto">
          <a:xfrm>
            <a:off x="3863976"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0" name="Line 22">
            <a:extLst>
              <a:ext uri="{FF2B5EF4-FFF2-40B4-BE49-F238E27FC236}">
                <a16:creationId xmlns:a16="http://schemas.microsoft.com/office/drawing/2014/main" id="{62D8D28D-553B-3F35-DE7D-47B92CC111FF}"/>
              </a:ext>
            </a:extLst>
          </p:cNvPr>
          <p:cNvSpPr>
            <a:spLocks noChangeShapeType="1"/>
          </p:cNvSpPr>
          <p:nvPr/>
        </p:nvSpPr>
        <p:spPr bwMode="auto">
          <a:xfrm flipH="1">
            <a:off x="2782888" y="3716339"/>
            <a:ext cx="4176712" cy="1152525"/>
          </a:xfrm>
          <a:prstGeom prst="line">
            <a:avLst/>
          </a:prstGeom>
          <a:noFill/>
          <a:ln w="508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11" name="Rectangle 23">
            <a:extLst>
              <a:ext uri="{FF2B5EF4-FFF2-40B4-BE49-F238E27FC236}">
                <a16:creationId xmlns:a16="http://schemas.microsoft.com/office/drawing/2014/main" id="{D680A2DE-4D01-0FFD-0504-515C7B261765}"/>
              </a:ext>
            </a:extLst>
          </p:cNvPr>
          <p:cNvSpPr>
            <a:spLocks noChangeArrowheads="1"/>
          </p:cNvSpPr>
          <p:nvPr/>
        </p:nvSpPr>
        <p:spPr bwMode="auto">
          <a:xfrm>
            <a:off x="227965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2" name="Rectangle 24">
            <a:extLst>
              <a:ext uri="{FF2B5EF4-FFF2-40B4-BE49-F238E27FC236}">
                <a16:creationId xmlns:a16="http://schemas.microsoft.com/office/drawing/2014/main" id="{19AB0088-FE85-1F5B-6959-9BA6583A2FEF}"/>
              </a:ext>
            </a:extLst>
          </p:cNvPr>
          <p:cNvSpPr>
            <a:spLocks noChangeArrowheads="1"/>
          </p:cNvSpPr>
          <p:nvPr/>
        </p:nvSpPr>
        <p:spPr bwMode="auto">
          <a:xfrm>
            <a:off x="2640014"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3" name="Line 25">
            <a:extLst>
              <a:ext uri="{FF2B5EF4-FFF2-40B4-BE49-F238E27FC236}">
                <a16:creationId xmlns:a16="http://schemas.microsoft.com/office/drawing/2014/main" id="{9F5BCFD9-0874-70EC-578C-746B93E842FC}"/>
              </a:ext>
            </a:extLst>
          </p:cNvPr>
          <p:cNvSpPr>
            <a:spLocks noChangeShapeType="1"/>
          </p:cNvSpPr>
          <p:nvPr/>
        </p:nvSpPr>
        <p:spPr bwMode="auto">
          <a:xfrm>
            <a:off x="2782888" y="3789364"/>
            <a:ext cx="2017712" cy="1152525"/>
          </a:xfrm>
          <a:prstGeom prst="line">
            <a:avLst/>
          </a:prstGeom>
          <a:noFill/>
          <a:ln w="508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14" name="Line 26">
            <a:extLst>
              <a:ext uri="{FF2B5EF4-FFF2-40B4-BE49-F238E27FC236}">
                <a16:creationId xmlns:a16="http://schemas.microsoft.com/office/drawing/2014/main" id="{F1F1D19C-D506-3834-F16A-8BDCF90B0AD9}"/>
              </a:ext>
            </a:extLst>
          </p:cNvPr>
          <p:cNvSpPr>
            <a:spLocks noChangeShapeType="1"/>
          </p:cNvSpPr>
          <p:nvPr/>
        </p:nvSpPr>
        <p:spPr bwMode="auto">
          <a:xfrm flipH="1">
            <a:off x="4943475" y="3789364"/>
            <a:ext cx="4465638" cy="1150937"/>
          </a:xfrm>
          <a:prstGeom prst="line">
            <a:avLst/>
          </a:prstGeom>
          <a:noFill/>
          <a:ln w="508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15" name="Rectangle 27">
            <a:extLst>
              <a:ext uri="{FF2B5EF4-FFF2-40B4-BE49-F238E27FC236}">
                <a16:creationId xmlns:a16="http://schemas.microsoft.com/office/drawing/2014/main" id="{6F52ABB2-48DC-1EB5-70AC-1469BBB5A1C3}"/>
              </a:ext>
            </a:extLst>
          </p:cNvPr>
          <p:cNvSpPr>
            <a:spLocks noChangeArrowheads="1"/>
          </p:cNvSpPr>
          <p:nvPr/>
        </p:nvSpPr>
        <p:spPr bwMode="auto">
          <a:xfrm>
            <a:off x="4511676"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6" name="Rectangle 28">
            <a:extLst>
              <a:ext uri="{FF2B5EF4-FFF2-40B4-BE49-F238E27FC236}">
                <a16:creationId xmlns:a16="http://schemas.microsoft.com/office/drawing/2014/main" id="{1CF503FB-24FA-F135-4C89-46AA8A69EE8F}"/>
              </a:ext>
            </a:extLst>
          </p:cNvPr>
          <p:cNvSpPr>
            <a:spLocks noChangeArrowheads="1"/>
          </p:cNvSpPr>
          <p:nvPr/>
        </p:nvSpPr>
        <p:spPr bwMode="auto">
          <a:xfrm>
            <a:off x="695960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7" name="Rectangle 29">
            <a:extLst>
              <a:ext uri="{FF2B5EF4-FFF2-40B4-BE49-F238E27FC236}">
                <a16:creationId xmlns:a16="http://schemas.microsoft.com/office/drawing/2014/main" id="{BCD080A2-0955-C29F-CE82-F7D5E5247254}"/>
              </a:ext>
            </a:extLst>
          </p:cNvPr>
          <p:cNvSpPr>
            <a:spLocks noChangeArrowheads="1"/>
          </p:cNvSpPr>
          <p:nvPr/>
        </p:nvSpPr>
        <p:spPr bwMode="auto">
          <a:xfrm>
            <a:off x="4872039"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8" name="Rectangle 30">
            <a:extLst>
              <a:ext uri="{FF2B5EF4-FFF2-40B4-BE49-F238E27FC236}">
                <a16:creationId xmlns:a16="http://schemas.microsoft.com/office/drawing/2014/main" id="{FE491993-01C7-E9CB-4129-7702ABBAAF66}"/>
              </a:ext>
            </a:extLst>
          </p:cNvPr>
          <p:cNvSpPr>
            <a:spLocks noChangeArrowheads="1"/>
          </p:cNvSpPr>
          <p:nvPr/>
        </p:nvSpPr>
        <p:spPr bwMode="auto">
          <a:xfrm>
            <a:off x="739140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19" name="Rectangle 31">
            <a:extLst>
              <a:ext uri="{FF2B5EF4-FFF2-40B4-BE49-F238E27FC236}">
                <a16:creationId xmlns:a16="http://schemas.microsoft.com/office/drawing/2014/main" id="{3DEE663C-B10A-CCC8-B4B3-61F4E8514B2F}"/>
              </a:ext>
            </a:extLst>
          </p:cNvPr>
          <p:cNvSpPr>
            <a:spLocks noChangeArrowheads="1"/>
          </p:cNvSpPr>
          <p:nvPr/>
        </p:nvSpPr>
        <p:spPr bwMode="auto">
          <a:xfrm>
            <a:off x="9191626" y="5300663"/>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0" name="Rectangle 32">
            <a:extLst>
              <a:ext uri="{FF2B5EF4-FFF2-40B4-BE49-F238E27FC236}">
                <a16:creationId xmlns:a16="http://schemas.microsoft.com/office/drawing/2014/main" id="{0012D923-C1E4-B9A6-31AC-7CF907FF0D70}"/>
              </a:ext>
            </a:extLst>
          </p:cNvPr>
          <p:cNvSpPr>
            <a:spLocks noChangeArrowheads="1"/>
          </p:cNvSpPr>
          <p:nvPr/>
        </p:nvSpPr>
        <p:spPr bwMode="auto">
          <a:xfrm>
            <a:off x="9625014" y="5300663"/>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1" name="Line 33">
            <a:extLst>
              <a:ext uri="{FF2B5EF4-FFF2-40B4-BE49-F238E27FC236}">
                <a16:creationId xmlns:a16="http://schemas.microsoft.com/office/drawing/2014/main" id="{B48E17AA-6E77-F20D-E534-5402023F0F98}"/>
              </a:ext>
            </a:extLst>
          </p:cNvPr>
          <p:cNvSpPr>
            <a:spLocks noChangeShapeType="1"/>
          </p:cNvSpPr>
          <p:nvPr/>
        </p:nvSpPr>
        <p:spPr bwMode="auto">
          <a:xfrm>
            <a:off x="7248525" y="3789364"/>
            <a:ext cx="0" cy="1152525"/>
          </a:xfrm>
          <a:prstGeom prst="line">
            <a:avLst/>
          </a:prstGeom>
          <a:noFill/>
          <a:ln w="508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22" name="Line 34">
            <a:extLst>
              <a:ext uri="{FF2B5EF4-FFF2-40B4-BE49-F238E27FC236}">
                <a16:creationId xmlns:a16="http://schemas.microsoft.com/office/drawing/2014/main" id="{014DE78D-F49A-4259-60AC-CFE8D1461901}"/>
              </a:ext>
            </a:extLst>
          </p:cNvPr>
          <p:cNvSpPr>
            <a:spLocks noChangeShapeType="1"/>
          </p:cNvSpPr>
          <p:nvPr/>
        </p:nvSpPr>
        <p:spPr bwMode="auto">
          <a:xfrm>
            <a:off x="5159375" y="3860801"/>
            <a:ext cx="4249738" cy="936625"/>
          </a:xfrm>
          <a:prstGeom prst="line">
            <a:avLst/>
          </a:prstGeom>
          <a:noFill/>
          <a:ln w="50800">
            <a:solidFill>
              <a:srgbClr val="0000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23" name="Line 35">
            <a:extLst>
              <a:ext uri="{FF2B5EF4-FFF2-40B4-BE49-F238E27FC236}">
                <a16:creationId xmlns:a16="http://schemas.microsoft.com/office/drawing/2014/main" id="{E556076A-1B2E-422A-38BB-596A9CE603C7}"/>
              </a:ext>
            </a:extLst>
          </p:cNvPr>
          <p:cNvSpPr>
            <a:spLocks noChangeShapeType="1"/>
          </p:cNvSpPr>
          <p:nvPr/>
        </p:nvSpPr>
        <p:spPr bwMode="auto">
          <a:xfrm>
            <a:off x="9625013" y="3716339"/>
            <a:ext cx="0" cy="1152525"/>
          </a:xfrm>
          <a:prstGeom prst="line">
            <a:avLst/>
          </a:prstGeom>
          <a:noFill/>
          <a:ln w="50800">
            <a:solidFill>
              <a:srgbClr val="0000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24" name="Oval 36">
            <a:extLst>
              <a:ext uri="{FF2B5EF4-FFF2-40B4-BE49-F238E27FC236}">
                <a16:creationId xmlns:a16="http://schemas.microsoft.com/office/drawing/2014/main" id="{7C616084-83C4-2034-FB42-37B420A90DE1}"/>
              </a:ext>
            </a:extLst>
          </p:cNvPr>
          <p:cNvSpPr>
            <a:spLocks noChangeArrowheads="1"/>
          </p:cNvSpPr>
          <p:nvPr/>
        </p:nvSpPr>
        <p:spPr bwMode="auto">
          <a:xfrm>
            <a:off x="6600825" y="2492375"/>
            <a:ext cx="1081088"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5" name="Rectangle 37">
            <a:extLst>
              <a:ext uri="{FF2B5EF4-FFF2-40B4-BE49-F238E27FC236}">
                <a16:creationId xmlns:a16="http://schemas.microsoft.com/office/drawing/2014/main" id="{7F0199B2-0E48-4293-CECD-09695599C8CF}"/>
              </a:ext>
            </a:extLst>
          </p:cNvPr>
          <p:cNvSpPr>
            <a:spLocks noChangeArrowheads="1"/>
          </p:cNvSpPr>
          <p:nvPr/>
        </p:nvSpPr>
        <p:spPr bwMode="auto">
          <a:xfrm>
            <a:off x="7104064" y="263683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6" name="Oval 38">
            <a:extLst>
              <a:ext uri="{FF2B5EF4-FFF2-40B4-BE49-F238E27FC236}">
                <a16:creationId xmlns:a16="http://schemas.microsoft.com/office/drawing/2014/main" id="{AEA760C8-8611-C7F3-EE60-DDAEAA71AF34}"/>
              </a:ext>
            </a:extLst>
          </p:cNvPr>
          <p:cNvSpPr>
            <a:spLocks noChangeArrowheads="1"/>
          </p:cNvSpPr>
          <p:nvPr/>
        </p:nvSpPr>
        <p:spPr bwMode="auto">
          <a:xfrm>
            <a:off x="4367214" y="2636839"/>
            <a:ext cx="1081087" cy="10810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7" name="Oval 39">
            <a:extLst>
              <a:ext uri="{FF2B5EF4-FFF2-40B4-BE49-F238E27FC236}">
                <a16:creationId xmlns:a16="http://schemas.microsoft.com/office/drawing/2014/main" id="{C853D159-62A2-BDB6-C210-449F2D29BF59}"/>
              </a:ext>
            </a:extLst>
          </p:cNvPr>
          <p:cNvSpPr>
            <a:spLocks noChangeArrowheads="1"/>
          </p:cNvSpPr>
          <p:nvPr/>
        </p:nvSpPr>
        <p:spPr bwMode="auto">
          <a:xfrm>
            <a:off x="2208214" y="2565400"/>
            <a:ext cx="1081087"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8" name="Rectangle 40">
            <a:extLst>
              <a:ext uri="{FF2B5EF4-FFF2-40B4-BE49-F238E27FC236}">
                <a16:creationId xmlns:a16="http://schemas.microsoft.com/office/drawing/2014/main" id="{FB5E47FE-AD66-8E9B-8D99-3ED7C90C78D6}"/>
              </a:ext>
            </a:extLst>
          </p:cNvPr>
          <p:cNvSpPr>
            <a:spLocks noChangeArrowheads="1"/>
          </p:cNvSpPr>
          <p:nvPr/>
        </p:nvSpPr>
        <p:spPr bwMode="auto">
          <a:xfrm>
            <a:off x="2640014" y="263683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29" name="Rectangle 41">
            <a:extLst>
              <a:ext uri="{FF2B5EF4-FFF2-40B4-BE49-F238E27FC236}">
                <a16:creationId xmlns:a16="http://schemas.microsoft.com/office/drawing/2014/main" id="{090815DA-432F-1DF3-5CFB-881512DE3551}"/>
              </a:ext>
            </a:extLst>
          </p:cNvPr>
          <p:cNvSpPr>
            <a:spLocks noChangeArrowheads="1"/>
          </p:cNvSpPr>
          <p:nvPr/>
        </p:nvSpPr>
        <p:spPr bwMode="auto">
          <a:xfrm>
            <a:off x="4872039" y="27082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0" name="Oval 42">
            <a:extLst>
              <a:ext uri="{FF2B5EF4-FFF2-40B4-BE49-F238E27FC236}">
                <a16:creationId xmlns:a16="http://schemas.microsoft.com/office/drawing/2014/main" id="{941810A8-A2DE-C7E9-4D94-B4A7E321EB7B}"/>
              </a:ext>
            </a:extLst>
          </p:cNvPr>
          <p:cNvSpPr>
            <a:spLocks noChangeArrowheads="1"/>
          </p:cNvSpPr>
          <p:nvPr/>
        </p:nvSpPr>
        <p:spPr bwMode="auto">
          <a:xfrm>
            <a:off x="9409113" y="2708275"/>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51" name="Oval 43">
            <a:extLst>
              <a:ext uri="{FF2B5EF4-FFF2-40B4-BE49-F238E27FC236}">
                <a16:creationId xmlns:a16="http://schemas.microsoft.com/office/drawing/2014/main" id="{F9938C0E-BDDF-5283-BABA-9C167272CC34}"/>
              </a:ext>
            </a:extLst>
          </p:cNvPr>
          <p:cNvSpPr>
            <a:spLocks noChangeArrowheads="1"/>
          </p:cNvSpPr>
          <p:nvPr/>
        </p:nvSpPr>
        <p:spPr bwMode="auto">
          <a:xfrm>
            <a:off x="8472488" y="1052513"/>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7452" name="Oval 44">
            <a:extLst>
              <a:ext uri="{FF2B5EF4-FFF2-40B4-BE49-F238E27FC236}">
                <a16:creationId xmlns:a16="http://schemas.microsoft.com/office/drawing/2014/main" id="{C643B348-2B1C-C651-C5BC-1AF72AED86BD}"/>
              </a:ext>
            </a:extLst>
          </p:cNvPr>
          <p:cNvSpPr>
            <a:spLocks noChangeArrowheads="1"/>
          </p:cNvSpPr>
          <p:nvPr/>
        </p:nvSpPr>
        <p:spPr bwMode="auto">
          <a:xfrm>
            <a:off x="3863976" y="1052513"/>
            <a:ext cx="144463"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3" name="Oval 45">
            <a:extLst>
              <a:ext uri="{FF2B5EF4-FFF2-40B4-BE49-F238E27FC236}">
                <a16:creationId xmlns:a16="http://schemas.microsoft.com/office/drawing/2014/main" id="{ABD1C2D5-2CD8-B854-3B32-877433290758}"/>
              </a:ext>
            </a:extLst>
          </p:cNvPr>
          <p:cNvSpPr>
            <a:spLocks noChangeArrowheads="1"/>
          </p:cNvSpPr>
          <p:nvPr/>
        </p:nvSpPr>
        <p:spPr bwMode="auto">
          <a:xfrm>
            <a:off x="4872038" y="2781300"/>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4" name="Oval 46">
            <a:extLst>
              <a:ext uri="{FF2B5EF4-FFF2-40B4-BE49-F238E27FC236}">
                <a16:creationId xmlns:a16="http://schemas.microsoft.com/office/drawing/2014/main" id="{1C858A81-A636-BA63-91BC-EC930BDCAF04}"/>
              </a:ext>
            </a:extLst>
          </p:cNvPr>
          <p:cNvSpPr>
            <a:spLocks noChangeArrowheads="1"/>
          </p:cNvSpPr>
          <p:nvPr/>
        </p:nvSpPr>
        <p:spPr bwMode="auto">
          <a:xfrm>
            <a:off x="4872038" y="5445125"/>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5" name="Oval 47">
            <a:extLst>
              <a:ext uri="{FF2B5EF4-FFF2-40B4-BE49-F238E27FC236}">
                <a16:creationId xmlns:a16="http://schemas.microsoft.com/office/drawing/2014/main" id="{1F7F13DB-0A82-73DA-3A41-121058083DDA}"/>
              </a:ext>
            </a:extLst>
          </p:cNvPr>
          <p:cNvSpPr>
            <a:spLocks noChangeArrowheads="1"/>
          </p:cNvSpPr>
          <p:nvPr/>
        </p:nvSpPr>
        <p:spPr bwMode="auto">
          <a:xfrm>
            <a:off x="9191626" y="5373688"/>
            <a:ext cx="144463"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6" name="Oval 48">
            <a:extLst>
              <a:ext uri="{FF2B5EF4-FFF2-40B4-BE49-F238E27FC236}">
                <a16:creationId xmlns:a16="http://schemas.microsoft.com/office/drawing/2014/main" id="{F49F709D-8360-5905-3F70-D9934924CC64}"/>
              </a:ext>
            </a:extLst>
          </p:cNvPr>
          <p:cNvSpPr>
            <a:spLocks noChangeArrowheads="1"/>
          </p:cNvSpPr>
          <p:nvPr/>
        </p:nvSpPr>
        <p:spPr bwMode="auto">
          <a:xfrm>
            <a:off x="9625013" y="5373688"/>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7937" name="Line 49">
            <a:extLst>
              <a:ext uri="{FF2B5EF4-FFF2-40B4-BE49-F238E27FC236}">
                <a16:creationId xmlns:a16="http://schemas.microsoft.com/office/drawing/2014/main" id="{051C9514-F9C0-8195-483D-2823C3B9C2BF}"/>
              </a:ext>
            </a:extLst>
          </p:cNvPr>
          <p:cNvSpPr>
            <a:spLocks noChangeShapeType="1"/>
          </p:cNvSpPr>
          <p:nvPr/>
        </p:nvSpPr>
        <p:spPr bwMode="auto">
          <a:xfrm>
            <a:off x="4872039" y="3860800"/>
            <a:ext cx="2016125" cy="1081088"/>
          </a:xfrm>
          <a:prstGeom prst="line">
            <a:avLst/>
          </a:prstGeom>
          <a:noFill/>
          <a:ln w="508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7938" name="Oval 50">
            <a:extLst>
              <a:ext uri="{FF2B5EF4-FFF2-40B4-BE49-F238E27FC236}">
                <a16:creationId xmlns:a16="http://schemas.microsoft.com/office/drawing/2014/main" id="{529239A4-425B-6F1E-7666-B009C851D07F}"/>
              </a:ext>
            </a:extLst>
          </p:cNvPr>
          <p:cNvSpPr>
            <a:spLocks noChangeArrowheads="1"/>
          </p:cNvSpPr>
          <p:nvPr/>
        </p:nvSpPr>
        <p:spPr bwMode="auto">
          <a:xfrm>
            <a:off x="6959601" y="5445125"/>
            <a:ext cx="144463"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strips(downLeft)">
                                      <p:cBhvr>
                                        <p:cTn id="7" dur="500"/>
                                        <p:tgtEl>
                                          <p:spTgt spid="37896"/>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37899"/>
                                        </p:tgtEl>
                                        <p:attrNameLst>
                                          <p:attrName>style.visibility</p:attrName>
                                        </p:attrNameLst>
                                      </p:cBhvr>
                                      <p:to>
                                        <p:strVal val="visible"/>
                                      </p:to>
                                    </p:set>
                                    <p:animEffect transition="in" filter="strips(downLeft)">
                                      <p:cBhvr>
                                        <p:cTn id="11" dur="500"/>
                                        <p:tgtEl>
                                          <p:spTgt spid="37899"/>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7897"/>
                                        </p:tgtEl>
                                        <p:attrNameLst>
                                          <p:attrName>style.visibility</p:attrName>
                                        </p:attrNameLst>
                                      </p:cBhvr>
                                      <p:to>
                                        <p:strVal val="visible"/>
                                      </p:to>
                                    </p:set>
                                    <p:animEffect transition="in" filter="strips(downLeft)">
                                      <p:cBhvr>
                                        <p:cTn id="15" dur="500"/>
                                        <p:tgtEl>
                                          <p:spTgt spid="37897"/>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7898"/>
                                        </p:tgtEl>
                                        <p:attrNameLst>
                                          <p:attrName>style.visibility</p:attrName>
                                        </p:attrNameLst>
                                      </p:cBhvr>
                                      <p:to>
                                        <p:strVal val="visible"/>
                                      </p:to>
                                    </p:set>
                                    <p:animEffect transition="in" filter="strips(downLeft)">
                                      <p:cBhvr>
                                        <p:cTn id="19" dur="500"/>
                                        <p:tgtEl>
                                          <p:spTgt spid="378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79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379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379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37895"/>
                                        </p:tgtEl>
                                        <p:attrNameLst>
                                          <p:attrName>style.visibility</p:attrName>
                                        </p:attrNameLst>
                                      </p:cBhvr>
                                      <p:to>
                                        <p:strVal val="visible"/>
                                      </p:to>
                                    </p:set>
                                  </p:childTnLst>
                                </p:cTn>
                              </p:par>
                            </p:childTnLst>
                          </p:cTn>
                        </p:par>
                        <p:par>
                          <p:cTn id="30" fill="hold" nodeType="afterGroup">
                            <p:stCondLst>
                              <p:cond delay="500"/>
                            </p:stCondLst>
                            <p:childTnLst>
                              <p:par>
                                <p:cTn id="31" presetID="2" presetClass="entr" presetSubtype="1" fill="hold" nodeType="afterEffect">
                                  <p:stCondLst>
                                    <p:cond delay="0"/>
                                  </p:stCondLst>
                                  <p:childTnLst>
                                    <p:set>
                                      <p:cBhvr>
                                        <p:cTn id="32" dur="1" fill="hold">
                                          <p:stCondLst>
                                            <p:cond delay="0"/>
                                          </p:stCondLst>
                                        </p:cTn>
                                        <p:tgtEl>
                                          <p:spTgt spid="37928"/>
                                        </p:tgtEl>
                                        <p:attrNameLst>
                                          <p:attrName>style.visibility</p:attrName>
                                        </p:attrNameLst>
                                      </p:cBhvr>
                                      <p:to>
                                        <p:strVal val="visible"/>
                                      </p:to>
                                    </p:set>
                                    <p:anim calcmode="lin" valueType="num">
                                      <p:cBhvr additive="base">
                                        <p:cTn id="33" dur="500" fill="hold"/>
                                        <p:tgtEl>
                                          <p:spTgt spid="37928"/>
                                        </p:tgtEl>
                                        <p:attrNameLst>
                                          <p:attrName>ppt_x</p:attrName>
                                        </p:attrNameLst>
                                      </p:cBhvr>
                                      <p:tavLst>
                                        <p:tav tm="0">
                                          <p:val>
                                            <p:strVal val="#ppt_x"/>
                                          </p:val>
                                        </p:tav>
                                        <p:tav tm="100000">
                                          <p:val>
                                            <p:strVal val="#ppt_x"/>
                                          </p:val>
                                        </p:tav>
                                      </p:tavLst>
                                    </p:anim>
                                    <p:anim calcmode="lin" valueType="num">
                                      <p:cBhvr additive="base">
                                        <p:cTn id="34" dur="500" fill="hold"/>
                                        <p:tgtEl>
                                          <p:spTgt spid="37928"/>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7929"/>
                                        </p:tgtEl>
                                        <p:attrNameLst>
                                          <p:attrName>style.visibility</p:attrName>
                                        </p:attrNameLst>
                                      </p:cBhvr>
                                      <p:to>
                                        <p:strVal val="visible"/>
                                      </p:to>
                                    </p:set>
                                    <p:anim calcmode="lin" valueType="num">
                                      <p:cBhvr additive="base">
                                        <p:cTn id="37" dur="500" fill="hold"/>
                                        <p:tgtEl>
                                          <p:spTgt spid="37929"/>
                                        </p:tgtEl>
                                        <p:attrNameLst>
                                          <p:attrName>ppt_x</p:attrName>
                                        </p:attrNameLst>
                                      </p:cBhvr>
                                      <p:tavLst>
                                        <p:tav tm="0">
                                          <p:val>
                                            <p:strVal val="#ppt_x"/>
                                          </p:val>
                                        </p:tav>
                                        <p:tav tm="100000">
                                          <p:val>
                                            <p:strVal val="#ppt_x"/>
                                          </p:val>
                                        </p:tav>
                                      </p:tavLst>
                                    </p:anim>
                                    <p:anim calcmode="lin" valueType="num">
                                      <p:cBhvr additive="base">
                                        <p:cTn id="38" dur="500" fill="hold"/>
                                        <p:tgtEl>
                                          <p:spTgt spid="37929"/>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7933"/>
                                        </p:tgtEl>
                                        <p:attrNameLst>
                                          <p:attrName>style.visibility</p:attrName>
                                        </p:attrNameLst>
                                      </p:cBhvr>
                                      <p:to>
                                        <p:strVal val="visible"/>
                                      </p:to>
                                    </p:set>
                                    <p:anim calcmode="lin" valueType="num">
                                      <p:cBhvr additive="base">
                                        <p:cTn id="41" dur="500" fill="hold"/>
                                        <p:tgtEl>
                                          <p:spTgt spid="37933"/>
                                        </p:tgtEl>
                                        <p:attrNameLst>
                                          <p:attrName>ppt_x</p:attrName>
                                        </p:attrNameLst>
                                      </p:cBhvr>
                                      <p:tavLst>
                                        <p:tav tm="0">
                                          <p:val>
                                            <p:strVal val="#ppt_x"/>
                                          </p:val>
                                        </p:tav>
                                        <p:tav tm="100000">
                                          <p:val>
                                            <p:strVal val="#ppt_x"/>
                                          </p:val>
                                        </p:tav>
                                      </p:tavLst>
                                    </p:anim>
                                    <p:anim calcmode="lin" valueType="num">
                                      <p:cBhvr additive="base">
                                        <p:cTn id="42" dur="500" fill="hold"/>
                                        <p:tgtEl>
                                          <p:spTgt spid="37933"/>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37930"/>
                                        </p:tgtEl>
                                        <p:attrNameLst>
                                          <p:attrName>style.visibility</p:attrName>
                                        </p:attrNameLst>
                                      </p:cBhvr>
                                      <p:to>
                                        <p:strVal val="visible"/>
                                      </p:to>
                                    </p:set>
                                    <p:anim calcmode="lin" valueType="num">
                                      <p:cBhvr additive="base">
                                        <p:cTn id="45" dur="500" fill="hold"/>
                                        <p:tgtEl>
                                          <p:spTgt spid="37930"/>
                                        </p:tgtEl>
                                        <p:attrNameLst>
                                          <p:attrName>ppt_x</p:attrName>
                                        </p:attrNameLst>
                                      </p:cBhvr>
                                      <p:tavLst>
                                        <p:tav tm="0">
                                          <p:val>
                                            <p:strVal val="#ppt_x"/>
                                          </p:val>
                                        </p:tav>
                                        <p:tav tm="100000">
                                          <p:val>
                                            <p:strVal val="#ppt_x"/>
                                          </p:val>
                                        </p:tav>
                                      </p:tavLst>
                                    </p:anim>
                                    <p:anim calcmode="lin" valueType="num">
                                      <p:cBhvr additive="base">
                                        <p:cTn id="46" dur="500" fill="hold"/>
                                        <p:tgtEl>
                                          <p:spTgt spid="37930"/>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37901"/>
                                        </p:tgtEl>
                                        <p:attrNameLst>
                                          <p:attrName>style.visibility</p:attrName>
                                        </p:attrNameLst>
                                      </p:cBhvr>
                                      <p:to>
                                        <p:strVal val="visible"/>
                                      </p:to>
                                    </p:set>
                                    <p:anim calcmode="lin" valueType="num">
                                      <p:cBhvr additive="base">
                                        <p:cTn id="49" dur="500" fill="hold"/>
                                        <p:tgtEl>
                                          <p:spTgt spid="37901"/>
                                        </p:tgtEl>
                                        <p:attrNameLst>
                                          <p:attrName>ppt_x</p:attrName>
                                        </p:attrNameLst>
                                      </p:cBhvr>
                                      <p:tavLst>
                                        <p:tav tm="0">
                                          <p:val>
                                            <p:strVal val="#ppt_x"/>
                                          </p:val>
                                        </p:tav>
                                        <p:tav tm="100000">
                                          <p:val>
                                            <p:strVal val="#ppt_x"/>
                                          </p:val>
                                        </p:tav>
                                      </p:tavLst>
                                    </p:anim>
                                    <p:anim calcmode="lin" valueType="num">
                                      <p:cBhvr additive="base">
                                        <p:cTn id="50" dur="500" fill="hold"/>
                                        <p:tgtEl>
                                          <p:spTgt spid="37901"/>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37925"/>
                                        </p:tgtEl>
                                        <p:attrNameLst>
                                          <p:attrName>style.visibility</p:attrName>
                                        </p:attrNameLst>
                                      </p:cBhvr>
                                      <p:to>
                                        <p:strVal val="visible"/>
                                      </p:to>
                                    </p:set>
                                    <p:anim calcmode="lin" valueType="num">
                                      <p:cBhvr additive="base">
                                        <p:cTn id="53" dur="500" fill="hold"/>
                                        <p:tgtEl>
                                          <p:spTgt spid="37925"/>
                                        </p:tgtEl>
                                        <p:attrNameLst>
                                          <p:attrName>ppt_x</p:attrName>
                                        </p:attrNameLst>
                                      </p:cBhvr>
                                      <p:tavLst>
                                        <p:tav tm="0">
                                          <p:val>
                                            <p:strVal val="#ppt_x"/>
                                          </p:val>
                                        </p:tav>
                                        <p:tav tm="100000">
                                          <p:val>
                                            <p:strVal val="#ppt_x"/>
                                          </p:val>
                                        </p:tav>
                                      </p:tavLst>
                                    </p:anim>
                                    <p:anim calcmode="lin" valueType="num">
                                      <p:cBhvr additive="base">
                                        <p:cTn id="54" dur="500" fill="hold"/>
                                        <p:tgtEl>
                                          <p:spTgt spid="37925"/>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37904"/>
                                        </p:tgtEl>
                                        <p:attrNameLst>
                                          <p:attrName>style.visibility</p:attrName>
                                        </p:attrNameLst>
                                      </p:cBhvr>
                                      <p:to>
                                        <p:strVal val="visible"/>
                                      </p:to>
                                    </p:set>
                                  </p:childTnLst>
                                </p:cTn>
                              </p:par>
                              <p:par>
                                <p:cTn id="59" presetID="18" presetClass="entr" presetSubtype="12" fill="hold" nodeType="withEffect">
                                  <p:stCondLst>
                                    <p:cond delay="0"/>
                                  </p:stCondLst>
                                  <p:childTnLst>
                                    <p:set>
                                      <p:cBhvr>
                                        <p:cTn id="60" dur="1" fill="hold">
                                          <p:stCondLst>
                                            <p:cond delay="0"/>
                                          </p:stCondLst>
                                        </p:cTn>
                                        <p:tgtEl>
                                          <p:spTgt spid="37908"/>
                                        </p:tgtEl>
                                        <p:attrNameLst>
                                          <p:attrName>style.visibility</p:attrName>
                                        </p:attrNameLst>
                                      </p:cBhvr>
                                      <p:to>
                                        <p:strVal val="visible"/>
                                      </p:to>
                                    </p:set>
                                    <p:animEffect transition="in" filter="strips(downLeft)">
                                      <p:cBhvr>
                                        <p:cTn id="61" dur="500"/>
                                        <p:tgtEl>
                                          <p:spTgt spid="37908"/>
                                        </p:tgtEl>
                                      </p:cBhvr>
                                    </p:animEffect>
                                  </p:childTnLst>
                                </p:cTn>
                              </p:par>
                              <p:par>
                                <p:cTn id="62" presetID="18" presetClass="entr" presetSubtype="12" fill="hold" nodeType="withEffect">
                                  <p:stCondLst>
                                    <p:cond delay="0"/>
                                  </p:stCondLst>
                                  <p:childTnLst>
                                    <p:set>
                                      <p:cBhvr>
                                        <p:cTn id="63" dur="1" fill="hold">
                                          <p:stCondLst>
                                            <p:cond delay="0"/>
                                          </p:stCondLst>
                                        </p:cTn>
                                        <p:tgtEl>
                                          <p:spTgt spid="37910"/>
                                        </p:tgtEl>
                                        <p:attrNameLst>
                                          <p:attrName>style.visibility</p:attrName>
                                        </p:attrNameLst>
                                      </p:cBhvr>
                                      <p:to>
                                        <p:strVal val="visible"/>
                                      </p:to>
                                    </p:set>
                                    <p:animEffect transition="in" filter="strips(downLeft)">
                                      <p:cBhvr>
                                        <p:cTn id="64" dur="500"/>
                                        <p:tgtEl>
                                          <p:spTgt spid="37910"/>
                                        </p:tgtEl>
                                      </p:cBhvr>
                                    </p:animEffect>
                                  </p:childTnLst>
                                </p:cTn>
                              </p:par>
                            </p:childTnLst>
                          </p:cTn>
                        </p:par>
                        <p:par>
                          <p:cTn id="65" fill="hold" nodeType="afterGroup">
                            <p:stCondLst>
                              <p:cond delay="500"/>
                            </p:stCondLst>
                            <p:childTnLst>
                              <p:par>
                                <p:cTn id="66" presetID="2" presetClass="entr" presetSubtype="1" fill="hold" nodeType="afterEffect">
                                  <p:stCondLst>
                                    <p:cond delay="0"/>
                                  </p:stCondLst>
                                  <p:childTnLst>
                                    <p:set>
                                      <p:cBhvr>
                                        <p:cTn id="67" dur="1" fill="hold">
                                          <p:stCondLst>
                                            <p:cond delay="0"/>
                                          </p:stCondLst>
                                        </p:cTn>
                                        <p:tgtEl>
                                          <p:spTgt spid="37911"/>
                                        </p:tgtEl>
                                        <p:attrNameLst>
                                          <p:attrName>style.visibility</p:attrName>
                                        </p:attrNameLst>
                                      </p:cBhvr>
                                      <p:to>
                                        <p:strVal val="visible"/>
                                      </p:to>
                                    </p:set>
                                    <p:anim calcmode="lin" valueType="num">
                                      <p:cBhvr additive="base">
                                        <p:cTn id="68" dur="500" fill="hold"/>
                                        <p:tgtEl>
                                          <p:spTgt spid="37911"/>
                                        </p:tgtEl>
                                        <p:attrNameLst>
                                          <p:attrName>ppt_x</p:attrName>
                                        </p:attrNameLst>
                                      </p:cBhvr>
                                      <p:tavLst>
                                        <p:tav tm="0">
                                          <p:val>
                                            <p:strVal val="#ppt_x"/>
                                          </p:val>
                                        </p:tav>
                                        <p:tav tm="100000">
                                          <p:val>
                                            <p:strVal val="#ppt_x"/>
                                          </p:val>
                                        </p:tav>
                                      </p:tavLst>
                                    </p:anim>
                                    <p:anim calcmode="lin" valueType="num">
                                      <p:cBhvr additive="base">
                                        <p:cTn id="69" dur="500" fill="hold"/>
                                        <p:tgtEl>
                                          <p:spTgt spid="37911"/>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37912"/>
                                        </p:tgtEl>
                                        <p:attrNameLst>
                                          <p:attrName>style.visibility</p:attrName>
                                        </p:attrNameLst>
                                      </p:cBhvr>
                                      <p:to>
                                        <p:strVal val="visible"/>
                                      </p:to>
                                    </p:set>
                                    <p:anim calcmode="lin" valueType="num">
                                      <p:cBhvr additive="base">
                                        <p:cTn id="72" dur="500" fill="hold"/>
                                        <p:tgtEl>
                                          <p:spTgt spid="37912"/>
                                        </p:tgtEl>
                                        <p:attrNameLst>
                                          <p:attrName>ppt_x</p:attrName>
                                        </p:attrNameLst>
                                      </p:cBhvr>
                                      <p:tavLst>
                                        <p:tav tm="0">
                                          <p:val>
                                            <p:strVal val="#ppt_x"/>
                                          </p:val>
                                        </p:tav>
                                        <p:tav tm="100000">
                                          <p:val>
                                            <p:strVal val="#ppt_x"/>
                                          </p:val>
                                        </p:tav>
                                      </p:tavLst>
                                    </p:anim>
                                    <p:anim calcmode="lin" valueType="num">
                                      <p:cBhvr additive="base">
                                        <p:cTn id="73" dur="500" fill="hold"/>
                                        <p:tgtEl>
                                          <p:spTgt spid="37912"/>
                                        </p:tgtEl>
                                        <p:attrNameLst>
                                          <p:attrName>ppt_y</p:attrName>
                                        </p:attrNameLst>
                                      </p:cBhvr>
                                      <p:tavLst>
                                        <p:tav tm="0">
                                          <p:val>
                                            <p:strVal val="0-#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499"/>
                                          </p:stCondLst>
                                        </p:cTn>
                                        <p:tgtEl>
                                          <p:spTgt spid="37907"/>
                                        </p:tgtEl>
                                        <p:attrNameLst>
                                          <p:attrName>style.visibility</p:attrName>
                                        </p:attrNameLst>
                                      </p:cBhvr>
                                      <p:to>
                                        <p:strVal val="visible"/>
                                      </p:to>
                                    </p:set>
                                  </p:childTnLst>
                                </p:cTn>
                              </p:par>
                              <p:par>
                                <p:cTn id="78" presetID="18" presetClass="entr" presetSubtype="6" fill="hold" nodeType="withEffect">
                                  <p:stCondLst>
                                    <p:cond delay="0"/>
                                  </p:stCondLst>
                                  <p:childTnLst>
                                    <p:set>
                                      <p:cBhvr>
                                        <p:cTn id="79" dur="1" fill="hold">
                                          <p:stCondLst>
                                            <p:cond delay="0"/>
                                          </p:stCondLst>
                                        </p:cTn>
                                        <p:tgtEl>
                                          <p:spTgt spid="37913"/>
                                        </p:tgtEl>
                                        <p:attrNameLst>
                                          <p:attrName>style.visibility</p:attrName>
                                        </p:attrNameLst>
                                      </p:cBhvr>
                                      <p:to>
                                        <p:strVal val="visible"/>
                                      </p:to>
                                    </p:set>
                                    <p:animEffect transition="in" filter="strips(downRight)">
                                      <p:cBhvr>
                                        <p:cTn id="80" dur="500"/>
                                        <p:tgtEl>
                                          <p:spTgt spid="37913"/>
                                        </p:tgtEl>
                                      </p:cBhvr>
                                    </p:animEffect>
                                  </p:childTnLst>
                                </p:cTn>
                              </p:par>
                              <p:par>
                                <p:cTn id="81" presetID="18" presetClass="entr" presetSubtype="12" fill="hold" nodeType="withEffect">
                                  <p:stCondLst>
                                    <p:cond delay="0"/>
                                  </p:stCondLst>
                                  <p:childTnLst>
                                    <p:set>
                                      <p:cBhvr>
                                        <p:cTn id="82" dur="1" fill="hold">
                                          <p:stCondLst>
                                            <p:cond delay="0"/>
                                          </p:stCondLst>
                                        </p:cTn>
                                        <p:tgtEl>
                                          <p:spTgt spid="37914"/>
                                        </p:tgtEl>
                                        <p:attrNameLst>
                                          <p:attrName>style.visibility</p:attrName>
                                        </p:attrNameLst>
                                      </p:cBhvr>
                                      <p:to>
                                        <p:strVal val="visible"/>
                                      </p:to>
                                    </p:set>
                                    <p:animEffect transition="in" filter="strips(downLeft)">
                                      <p:cBhvr>
                                        <p:cTn id="83" dur="500"/>
                                        <p:tgtEl>
                                          <p:spTgt spid="37914"/>
                                        </p:tgtEl>
                                      </p:cBhvr>
                                    </p:animEffect>
                                  </p:childTnLst>
                                </p:cTn>
                              </p:par>
                            </p:childTnLst>
                          </p:cTn>
                        </p:par>
                        <p:par>
                          <p:cTn id="84" fill="hold" nodeType="afterGroup">
                            <p:stCondLst>
                              <p:cond delay="500"/>
                            </p:stCondLst>
                            <p:childTnLst>
                              <p:par>
                                <p:cTn id="85" presetID="2" presetClass="entr" presetSubtype="1" fill="hold" nodeType="afterEffect">
                                  <p:stCondLst>
                                    <p:cond delay="0"/>
                                  </p:stCondLst>
                                  <p:childTnLst>
                                    <p:set>
                                      <p:cBhvr>
                                        <p:cTn id="86" dur="1" fill="hold">
                                          <p:stCondLst>
                                            <p:cond delay="0"/>
                                          </p:stCondLst>
                                        </p:cTn>
                                        <p:tgtEl>
                                          <p:spTgt spid="37915"/>
                                        </p:tgtEl>
                                        <p:attrNameLst>
                                          <p:attrName>style.visibility</p:attrName>
                                        </p:attrNameLst>
                                      </p:cBhvr>
                                      <p:to>
                                        <p:strVal val="visible"/>
                                      </p:to>
                                    </p:set>
                                    <p:anim calcmode="lin" valueType="num">
                                      <p:cBhvr additive="base">
                                        <p:cTn id="87" dur="500" fill="hold"/>
                                        <p:tgtEl>
                                          <p:spTgt spid="37915"/>
                                        </p:tgtEl>
                                        <p:attrNameLst>
                                          <p:attrName>ppt_x</p:attrName>
                                        </p:attrNameLst>
                                      </p:cBhvr>
                                      <p:tavLst>
                                        <p:tav tm="0">
                                          <p:val>
                                            <p:strVal val="#ppt_x"/>
                                          </p:val>
                                        </p:tav>
                                        <p:tav tm="100000">
                                          <p:val>
                                            <p:strVal val="#ppt_x"/>
                                          </p:val>
                                        </p:tav>
                                      </p:tavLst>
                                    </p:anim>
                                    <p:anim calcmode="lin" valueType="num">
                                      <p:cBhvr additive="base">
                                        <p:cTn id="88" dur="500" fill="hold"/>
                                        <p:tgtEl>
                                          <p:spTgt spid="37915"/>
                                        </p:tgtEl>
                                        <p:attrNameLst>
                                          <p:attrName>ppt_y</p:attrName>
                                        </p:attrNameLst>
                                      </p:cBhvr>
                                      <p:tavLst>
                                        <p:tav tm="0">
                                          <p:val>
                                            <p:strVal val="0-#ppt_h/2"/>
                                          </p:val>
                                        </p:tav>
                                        <p:tav tm="100000">
                                          <p:val>
                                            <p:strVal val="#ppt_y"/>
                                          </p:val>
                                        </p:tav>
                                      </p:tavLst>
                                    </p:anim>
                                  </p:childTnLst>
                                </p:cTn>
                              </p:par>
                              <p:par>
                                <p:cTn id="89" presetID="2" presetClass="entr" presetSubtype="1" fill="hold" nodeType="withEffect">
                                  <p:stCondLst>
                                    <p:cond delay="0"/>
                                  </p:stCondLst>
                                  <p:childTnLst>
                                    <p:set>
                                      <p:cBhvr>
                                        <p:cTn id="90" dur="1" fill="hold">
                                          <p:stCondLst>
                                            <p:cond delay="0"/>
                                          </p:stCondLst>
                                        </p:cTn>
                                        <p:tgtEl>
                                          <p:spTgt spid="37917"/>
                                        </p:tgtEl>
                                        <p:attrNameLst>
                                          <p:attrName>style.visibility</p:attrName>
                                        </p:attrNameLst>
                                      </p:cBhvr>
                                      <p:to>
                                        <p:strVal val="visible"/>
                                      </p:to>
                                    </p:set>
                                    <p:anim calcmode="lin" valueType="num">
                                      <p:cBhvr additive="base">
                                        <p:cTn id="91" dur="500" fill="hold"/>
                                        <p:tgtEl>
                                          <p:spTgt spid="37917"/>
                                        </p:tgtEl>
                                        <p:attrNameLst>
                                          <p:attrName>ppt_x</p:attrName>
                                        </p:attrNameLst>
                                      </p:cBhvr>
                                      <p:tavLst>
                                        <p:tav tm="0">
                                          <p:val>
                                            <p:strVal val="#ppt_x"/>
                                          </p:val>
                                        </p:tav>
                                        <p:tav tm="100000">
                                          <p:val>
                                            <p:strVal val="#ppt_x"/>
                                          </p:val>
                                        </p:tav>
                                      </p:tavLst>
                                    </p:anim>
                                    <p:anim calcmode="lin" valueType="num">
                                      <p:cBhvr additive="base">
                                        <p:cTn id="92" dur="500" fill="hold"/>
                                        <p:tgtEl>
                                          <p:spTgt spid="37917"/>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37934"/>
                                        </p:tgtEl>
                                        <p:attrNameLst>
                                          <p:attrName>style.visibility</p:attrName>
                                        </p:attrNameLst>
                                      </p:cBhvr>
                                      <p:to>
                                        <p:strVal val="visible"/>
                                      </p:to>
                                    </p:set>
                                    <p:anim calcmode="lin" valueType="num">
                                      <p:cBhvr additive="base">
                                        <p:cTn id="95" dur="500" fill="hold"/>
                                        <p:tgtEl>
                                          <p:spTgt spid="37934"/>
                                        </p:tgtEl>
                                        <p:attrNameLst>
                                          <p:attrName>ppt_x</p:attrName>
                                        </p:attrNameLst>
                                      </p:cBhvr>
                                      <p:tavLst>
                                        <p:tav tm="0">
                                          <p:val>
                                            <p:strVal val="#ppt_x"/>
                                          </p:val>
                                        </p:tav>
                                        <p:tav tm="100000">
                                          <p:val>
                                            <p:strVal val="#ppt_x"/>
                                          </p:val>
                                        </p:tav>
                                      </p:tavLst>
                                    </p:anim>
                                    <p:anim calcmode="lin" valueType="num">
                                      <p:cBhvr additive="base">
                                        <p:cTn id="96" dur="500" fill="hold"/>
                                        <p:tgtEl>
                                          <p:spTgt spid="37934"/>
                                        </p:tgtEl>
                                        <p:attrNameLst>
                                          <p:attrName>ppt_y</p:attrName>
                                        </p:attrNameLst>
                                      </p:cBhvr>
                                      <p:tavLst>
                                        <p:tav tm="0">
                                          <p:val>
                                            <p:strVal val="0-#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499"/>
                                          </p:stCondLst>
                                        </p:cTn>
                                        <p:tgtEl>
                                          <p:spTgt spid="37906"/>
                                        </p:tgtEl>
                                        <p:attrNameLst>
                                          <p:attrName>style.visibility</p:attrName>
                                        </p:attrNameLst>
                                      </p:cBhvr>
                                      <p:to>
                                        <p:strVal val="visible"/>
                                      </p:to>
                                    </p:set>
                                  </p:childTnLst>
                                </p:cTn>
                              </p:par>
                              <p:par>
                                <p:cTn id="101" presetID="18" presetClass="entr" presetSubtype="6" fill="hold" nodeType="withEffect">
                                  <p:stCondLst>
                                    <p:cond delay="0"/>
                                  </p:stCondLst>
                                  <p:childTnLst>
                                    <p:set>
                                      <p:cBhvr>
                                        <p:cTn id="102" dur="1" fill="hold">
                                          <p:stCondLst>
                                            <p:cond delay="0"/>
                                          </p:stCondLst>
                                        </p:cTn>
                                        <p:tgtEl>
                                          <p:spTgt spid="37937"/>
                                        </p:tgtEl>
                                        <p:attrNameLst>
                                          <p:attrName>style.visibility</p:attrName>
                                        </p:attrNameLst>
                                      </p:cBhvr>
                                      <p:to>
                                        <p:strVal val="visible"/>
                                      </p:to>
                                    </p:set>
                                    <p:animEffect transition="in" filter="strips(downRight)">
                                      <p:cBhvr>
                                        <p:cTn id="103" dur="500"/>
                                        <p:tgtEl>
                                          <p:spTgt spid="37937"/>
                                        </p:tgtEl>
                                      </p:cBhvr>
                                    </p:animEffect>
                                  </p:childTnLst>
                                </p:cTn>
                              </p:par>
                              <p:par>
                                <p:cTn id="104" presetID="18" presetClass="entr" presetSubtype="12" fill="hold" nodeType="withEffect">
                                  <p:stCondLst>
                                    <p:cond delay="0"/>
                                  </p:stCondLst>
                                  <p:childTnLst>
                                    <p:set>
                                      <p:cBhvr>
                                        <p:cTn id="105" dur="1" fill="hold">
                                          <p:stCondLst>
                                            <p:cond delay="0"/>
                                          </p:stCondLst>
                                        </p:cTn>
                                        <p:tgtEl>
                                          <p:spTgt spid="37921"/>
                                        </p:tgtEl>
                                        <p:attrNameLst>
                                          <p:attrName>style.visibility</p:attrName>
                                        </p:attrNameLst>
                                      </p:cBhvr>
                                      <p:to>
                                        <p:strVal val="visible"/>
                                      </p:to>
                                    </p:set>
                                    <p:animEffect transition="in" filter="strips(downLeft)">
                                      <p:cBhvr>
                                        <p:cTn id="106" dur="500"/>
                                        <p:tgtEl>
                                          <p:spTgt spid="37921"/>
                                        </p:tgtEl>
                                      </p:cBhvr>
                                    </p:animEffect>
                                  </p:childTnLst>
                                </p:cTn>
                              </p:par>
                            </p:childTnLst>
                          </p:cTn>
                        </p:par>
                        <p:par>
                          <p:cTn id="107" fill="hold" nodeType="afterGroup">
                            <p:stCondLst>
                              <p:cond delay="500"/>
                            </p:stCondLst>
                            <p:childTnLst>
                              <p:par>
                                <p:cTn id="108" presetID="2" presetClass="entr" presetSubtype="1" fill="hold" nodeType="afterEffect">
                                  <p:stCondLst>
                                    <p:cond delay="0"/>
                                  </p:stCondLst>
                                  <p:childTnLst>
                                    <p:set>
                                      <p:cBhvr>
                                        <p:cTn id="109" dur="1" fill="hold">
                                          <p:stCondLst>
                                            <p:cond delay="0"/>
                                          </p:stCondLst>
                                        </p:cTn>
                                        <p:tgtEl>
                                          <p:spTgt spid="37916"/>
                                        </p:tgtEl>
                                        <p:attrNameLst>
                                          <p:attrName>style.visibility</p:attrName>
                                        </p:attrNameLst>
                                      </p:cBhvr>
                                      <p:to>
                                        <p:strVal val="visible"/>
                                      </p:to>
                                    </p:set>
                                    <p:anim calcmode="lin" valueType="num">
                                      <p:cBhvr additive="base">
                                        <p:cTn id="110" dur="500" fill="hold"/>
                                        <p:tgtEl>
                                          <p:spTgt spid="37916"/>
                                        </p:tgtEl>
                                        <p:attrNameLst>
                                          <p:attrName>ppt_x</p:attrName>
                                        </p:attrNameLst>
                                      </p:cBhvr>
                                      <p:tavLst>
                                        <p:tav tm="0">
                                          <p:val>
                                            <p:strVal val="#ppt_x"/>
                                          </p:val>
                                        </p:tav>
                                        <p:tav tm="100000">
                                          <p:val>
                                            <p:strVal val="#ppt_x"/>
                                          </p:val>
                                        </p:tav>
                                      </p:tavLst>
                                    </p:anim>
                                    <p:anim calcmode="lin" valueType="num">
                                      <p:cBhvr additive="base">
                                        <p:cTn id="111" dur="500" fill="hold"/>
                                        <p:tgtEl>
                                          <p:spTgt spid="37916"/>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37938"/>
                                        </p:tgtEl>
                                        <p:attrNameLst>
                                          <p:attrName>style.visibility</p:attrName>
                                        </p:attrNameLst>
                                      </p:cBhvr>
                                      <p:to>
                                        <p:strVal val="visible"/>
                                      </p:to>
                                    </p:set>
                                    <p:anim calcmode="lin" valueType="num">
                                      <p:cBhvr additive="base">
                                        <p:cTn id="114" dur="500" fill="hold"/>
                                        <p:tgtEl>
                                          <p:spTgt spid="37938"/>
                                        </p:tgtEl>
                                        <p:attrNameLst>
                                          <p:attrName>ppt_x</p:attrName>
                                        </p:attrNameLst>
                                      </p:cBhvr>
                                      <p:tavLst>
                                        <p:tav tm="0">
                                          <p:val>
                                            <p:strVal val="#ppt_x"/>
                                          </p:val>
                                        </p:tav>
                                        <p:tav tm="100000">
                                          <p:val>
                                            <p:strVal val="#ppt_x"/>
                                          </p:val>
                                        </p:tav>
                                      </p:tavLst>
                                    </p:anim>
                                    <p:anim calcmode="lin" valueType="num">
                                      <p:cBhvr additive="base">
                                        <p:cTn id="115" dur="500" fill="hold"/>
                                        <p:tgtEl>
                                          <p:spTgt spid="37938"/>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37918"/>
                                        </p:tgtEl>
                                        <p:attrNameLst>
                                          <p:attrName>style.visibility</p:attrName>
                                        </p:attrNameLst>
                                      </p:cBhvr>
                                      <p:to>
                                        <p:strVal val="visible"/>
                                      </p:to>
                                    </p:set>
                                    <p:anim calcmode="lin" valueType="num">
                                      <p:cBhvr additive="base">
                                        <p:cTn id="118" dur="500" fill="hold"/>
                                        <p:tgtEl>
                                          <p:spTgt spid="37918"/>
                                        </p:tgtEl>
                                        <p:attrNameLst>
                                          <p:attrName>ppt_x</p:attrName>
                                        </p:attrNameLst>
                                      </p:cBhvr>
                                      <p:tavLst>
                                        <p:tav tm="0">
                                          <p:val>
                                            <p:strVal val="#ppt_x"/>
                                          </p:val>
                                        </p:tav>
                                        <p:tav tm="100000">
                                          <p:val>
                                            <p:strVal val="#ppt_x"/>
                                          </p:val>
                                        </p:tav>
                                      </p:tavLst>
                                    </p:anim>
                                    <p:anim calcmode="lin" valueType="num">
                                      <p:cBhvr additive="base">
                                        <p:cTn id="119" dur="500" fill="hold"/>
                                        <p:tgtEl>
                                          <p:spTgt spid="37918"/>
                                        </p:tgtEl>
                                        <p:attrNameLst>
                                          <p:attrName>ppt_y</p:attrName>
                                        </p:attrNameLst>
                                      </p:cBhvr>
                                      <p:tavLst>
                                        <p:tav tm="0">
                                          <p:val>
                                            <p:strVal val="0-#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nodeType="clickEffect">
                                  <p:stCondLst>
                                    <p:cond delay="0"/>
                                  </p:stCondLst>
                                  <p:childTnLst>
                                    <p:set>
                                      <p:cBhvr>
                                        <p:cTn id="123" dur="1" fill="hold">
                                          <p:stCondLst>
                                            <p:cond delay="499"/>
                                          </p:stCondLst>
                                        </p:cTn>
                                        <p:tgtEl>
                                          <p:spTgt spid="37905"/>
                                        </p:tgtEl>
                                        <p:attrNameLst>
                                          <p:attrName>style.visibility</p:attrName>
                                        </p:attrNameLst>
                                      </p:cBhvr>
                                      <p:to>
                                        <p:strVal val="visible"/>
                                      </p:to>
                                    </p:set>
                                  </p:childTnLst>
                                </p:cTn>
                              </p:par>
                              <p:par>
                                <p:cTn id="124" presetID="18" presetClass="entr" presetSubtype="6" fill="hold" nodeType="withEffect">
                                  <p:stCondLst>
                                    <p:cond delay="0"/>
                                  </p:stCondLst>
                                  <p:childTnLst>
                                    <p:set>
                                      <p:cBhvr>
                                        <p:cTn id="125" dur="1" fill="hold">
                                          <p:stCondLst>
                                            <p:cond delay="0"/>
                                          </p:stCondLst>
                                        </p:cTn>
                                        <p:tgtEl>
                                          <p:spTgt spid="37922"/>
                                        </p:tgtEl>
                                        <p:attrNameLst>
                                          <p:attrName>style.visibility</p:attrName>
                                        </p:attrNameLst>
                                      </p:cBhvr>
                                      <p:to>
                                        <p:strVal val="visible"/>
                                      </p:to>
                                    </p:set>
                                    <p:animEffect transition="in" filter="strips(downRight)">
                                      <p:cBhvr>
                                        <p:cTn id="126" dur="500"/>
                                        <p:tgtEl>
                                          <p:spTgt spid="37922"/>
                                        </p:tgtEl>
                                      </p:cBhvr>
                                    </p:animEffect>
                                  </p:childTnLst>
                                </p:cTn>
                              </p:par>
                              <p:par>
                                <p:cTn id="127" presetID="18" presetClass="entr" presetSubtype="12" fill="hold" nodeType="withEffect">
                                  <p:stCondLst>
                                    <p:cond delay="0"/>
                                  </p:stCondLst>
                                  <p:childTnLst>
                                    <p:set>
                                      <p:cBhvr>
                                        <p:cTn id="128" dur="1" fill="hold">
                                          <p:stCondLst>
                                            <p:cond delay="0"/>
                                          </p:stCondLst>
                                        </p:cTn>
                                        <p:tgtEl>
                                          <p:spTgt spid="37923"/>
                                        </p:tgtEl>
                                        <p:attrNameLst>
                                          <p:attrName>style.visibility</p:attrName>
                                        </p:attrNameLst>
                                      </p:cBhvr>
                                      <p:to>
                                        <p:strVal val="visible"/>
                                      </p:to>
                                    </p:set>
                                    <p:animEffect transition="in" filter="strips(downLeft)">
                                      <p:cBhvr>
                                        <p:cTn id="129" dur="500"/>
                                        <p:tgtEl>
                                          <p:spTgt spid="37923"/>
                                        </p:tgtEl>
                                      </p:cBhvr>
                                    </p:animEffect>
                                  </p:childTnLst>
                                </p:cTn>
                              </p:par>
                            </p:childTnLst>
                          </p:cTn>
                        </p:par>
                        <p:par>
                          <p:cTn id="130" fill="hold" nodeType="afterGroup">
                            <p:stCondLst>
                              <p:cond delay="500"/>
                            </p:stCondLst>
                            <p:childTnLst>
                              <p:par>
                                <p:cTn id="131" presetID="2" presetClass="entr" presetSubtype="1" fill="hold" nodeType="afterEffect">
                                  <p:stCondLst>
                                    <p:cond delay="0"/>
                                  </p:stCondLst>
                                  <p:childTnLst>
                                    <p:set>
                                      <p:cBhvr>
                                        <p:cTn id="132" dur="1" fill="hold">
                                          <p:stCondLst>
                                            <p:cond delay="0"/>
                                          </p:stCondLst>
                                        </p:cTn>
                                        <p:tgtEl>
                                          <p:spTgt spid="37919"/>
                                        </p:tgtEl>
                                        <p:attrNameLst>
                                          <p:attrName>style.visibility</p:attrName>
                                        </p:attrNameLst>
                                      </p:cBhvr>
                                      <p:to>
                                        <p:strVal val="visible"/>
                                      </p:to>
                                    </p:set>
                                    <p:anim calcmode="lin" valueType="num">
                                      <p:cBhvr additive="base">
                                        <p:cTn id="133" dur="500" fill="hold"/>
                                        <p:tgtEl>
                                          <p:spTgt spid="37919"/>
                                        </p:tgtEl>
                                        <p:attrNameLst>
                                          <p:attrName>ppt_x</p:attrName>
                                        </p:attrNameLst>
                                      </p:cBhvr>
                                      <p:tavLst>
                                        <p:tav tm="0">
                                          <p:val>
                                            <p:strVal val="#ppt_x"/>
                                          </p:val>
                                        </p:tav>
                                        <p:tav tm="100000">
                                          <p:val>
                                            <p:strVal val="#ppt_x"/>
                                          </p:val>
                                        </p:tav>
                                      </p:tavLst>
                                    </p:anim>
                                    <p:anim calcmode="lin" valueType="num">
                                      <p:cBhvr additive="base">
                                        <p:cTn id="134" dur="500" fill="hold"/>
                                        <p:tgtEl>
                                          <p:spTgt spid="37919"/>
                                        </p:tgtEl>
                                        <p:attrNameLst>
                                          <p:attrName>ppt_y</p:attrName>
                                        </p:attrNameLst>
                                      </p:cBhvr>
                                      <p:tavLst>
                                        <p:tav tm="0">
                                          <p:val>
                                            <p:strVal val="0-#ppt_h/2"/>
                                          </p:val>
                                        </p:tav>
                                        <p:tav tm="100000">
                                          <p:val>
                                            <p:strVal val="#ppt_y"/>
                                          </p:val>
                                        </p:tav>
                                      </p:tavLst>
                                    </p:anim>
                                  </p:childTnLst>
                                </p:cTn>
                              </p:par>
                              <p:par>
                                <p:cTn id="135" presetID="2" presetClass="entr" presetSubtype="1" fill="hold" nodeType="withEffect">
                                  <p:stCondLst>
                                    <p:cond delay="0"/>
                                  </p:stCondLst>
                                  <p:childTnLst>
                                    <p:set>
                                      <p:cBhvr>
                                        <p:cTn id="136" dur="1" fill="hold">
                                          <p:stCondLst>
                                            <p:cond delay="0"/>
                                          </p:stCondLst>
                                        </p:cTn>
                                        <p:tgtEl>
                                          <p:spTgt spid="37935"/>
                                        </p:tgtEl>
                                        <p:attrNameLst>
                                          <p:attrName>style.visibility</p:attrName>
                                        </p:attrNameLst>
                                      </p:cBhvr>
                                      <p:to>
                                        <p:strVal val="visible"/>
                                      </p:to>
                                    </p:set>
                                    <p:anim calcmode="lin" valueType="num">
                                      <p:cBhvr additive="base">
                                        <p:cTn id="137" dur="500" fill="hold"/>
                                        <p:tgtEl>
                                          <p:spTgt spid="37935"/>
                                        </p:tgtEl>
                                        <p:attrNameLst>
                                          <p:attrName>ppt_x</p:attrName>
                                        </p:attrNameLst>
                                      </p:cBhvr>
                                      <p:tavLst>
                                        <p:tav tm="0">
                                          <p:val>
                                            <p:strVal val="#ppt_x"/>
                                          </p:val>
                                        </p:tav>
                                        <p:tav tm="100000">
                                          <p:val>
                                            <p:strVal val="#ppt_x"/>
                                          </p:val>
                                        </p:tav>
                                      </p:tavLst>
                                    </p:anim>
                                    <p:anim calcmode="lin" valueType="num">
                                      <p:cBhvr additive="base">
                                        <p:cTn id="138" dur="500" fill="hold"/>
                                        <p:tgtEl>
                                          <p:spTgt spid="37935"/>
                                        </p:tgtEl>
                                        <p:attrNameLst>
                                          <p:attrName>ppt_y</p:attrName>
                                        </p:attrNameLst>
                                      </p:cBhvr>
                                      <p:tavLst>
                                        <p:tav tm="0">
                                          <p:val>
                                            <p:strVal val="0-#ppt_h/2"/>
                                          </p:val>
                                        </p:tav>
                                        <p:tav tm="100000">
                                          <p:val>
                                            <p:strVal val="#ppt_y"/>
                                          </p:val>
                                        </p:tav>
                                      </p:tavLst>
                                    </p:anim>
                                  </p:childTnLst>
                                </p:cTn>
                              </p:par>
                              <p:par>
                                <p:cTn id="139" presetID="2" presetClass="entr" presetSubtype="1" fill="hold" nodeType="withEffect">
                                  <p:stCondLst>
                                    <p:cond delay="0"/>
                                  </p:stCondLst>
                                  <p:childTnLst>
                                    <p:set>
                                      <p:cBhvr>
                                        <p:cTn id="140" dur="1" fill="hold">
                                          <p:stCondLst>
                                            <p:cond delay="0"/>
                                          </p:stCondLst>
                                        </p:cTn>
                                        <p:tgtEl>
                                          <p:spTgt spid="37920"/>
                                        </p:tgtEl>
                                        <p:attrNameLst>
                                          <p:attrName>style.visibility</p:attrName>
                                        </p:attrNameLst>
                                      </p:cBhvr>
                                      <p:to>
                                        <p:strVal val="visible"/>
                                      </p:to>
                                    </p:set>
                                    <p:anim calcmode="lin" valueType="num">
                                      <p:cBhvr additive="base">
                                        <p:cTn id="141" dur="500" fill="hold"/>
                                        <p:tgtEl>
                                          <p:spTgt spid="37920"/>
                                        </p:tgtEl>
                                        <p:attrNameLst>
                                          <p:attrName>ppt_x</p:attrName>
                                        </p:attrNameLst>
                                      </p:cBhvr>
                                      <p:tavLst>
                                        <p:tav tm="0">
                                          <p:val>
                                            <p:strVal val="#ppt_x"/>
                                          </p:val>
                                        </p:tav>
                                        <p:tav tm="100000">
                                          <p:val>
                                            <p:strVal val="#ppt_x"/>
                                          </p:val>
                                        </p:tav>
                                      </p:tavLst>
                                    </p:anim>
                                    <p:anim calcmode="lin" valueType="num">
                                      <p:cBhvr additive="base">
                                        <p:cTn id="142" dur="500" fill="hold"/>
                                        <p:tgtEl>
                                          <p:spTgt spid="37920"/>
                                        </p:tgtEl>
                                        <p:attrNameLst>
                                          <p:attrName>ppt_y</p:attrName>
                                        </p:attrNameLst>
                                      </p:cBhvr>
                                      <p:tavLst>
                                        <p:tav tm="0">
                                          <p:val>
                                            <p:strVal val="0-#ppt_h/2"/>
                                          </p:val>
                                        </p:tav>
                                        <p:tav tm="100000">
                                          <p:val>
                                            <p:strVal val="#ppt_y"/>
                                          </p:val>
                                        </p:tav>
                                      </p:tavLst>
                                    </p:anim>
                                  </p:childTnLst>
                                </p:cTn>
                              </p:par>
                              <p:par>
                                <p:cTn id="143" presetID="2" presetClass="entr" presetSubtype="1" fill="hold" nodeType="withEffect">
                                  <p:stCondLst>
                                    <p:cond delay="0"/>
                                  </p:stCondLst>
                                  <p:childTnLst>
                                    <p:set>
                                      <p:cBhvr>
                                        <p:cTn id="144" dur="1" fill="hold">
                                          <p:stCondLst>
                                            <p:cond delay="0"/>
                                          </p:stCondLst>
                                        </p:cTn>
                                        <p:tgtEl>
                                          <p:spTgt spid="37936"/>
                                        </p:tgtEl>
                                        <p:attrNameLst>
                                          <p:attrName>style.visibility</p:attrName>
                                        </p:attrNameLst>
                                      </p:cBhvr>
                                      <p:to>
                                        <p:strVal val="visible"/>
                                      </p:to>
                                    </p:set>
                                    <p:anim calcmode="lin" valueType="num">
                                      <p:cBhvr additive="base">
                                        <p:cTn id="145" dur="500" fill="hold"/>
                                        <p:tgtEl>
                                          <p:spTgt spid="37936"/>
                                        </p:tgtEl>
                                        <p:attrNameLst>
                                          <p:attrName>ppt_x</p:attrName>
                                        </p:attrNameLst>
                                      </p:cBhvr>
                                      <p:tavLst>
                                        <p:tav tm="0">
                                          <p:val>
                                            <p:strVal val="#ppt_x"/>
                                          </p:val>
                                        </p:tav>
                                        <p:tav tm="100000">
                                          <p:val>
                                            <p:strVal val="#ppt_x"/>
                                          </p:val>
                                        </p:tav>
                                      </p:tavLst>
                                    </p:anim>
                                    <p:anim calcmode="lin" valueType="num">
                                      <p:cBhvr additive="base">
                                        <p:cTn id="146" dur="500" fill="hold"/>
                                        <p:tgtEl>
                                          <p:spTgt spid="379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0" name="Rectangle 307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2" name="Rectangle 307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4" name="Rectangle 307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6" name="Rectangle 307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2" name="Title 1">
            <a:extLst>
              <a:ext uri="{FF2B5EF4-FFF2-40B4-BE49-F238E27FC236}">
                <a16:creationId xmlns:a16="http://schemas.microsoft.com/office/drawing/2014/main" id="{91DFDFAA-89C2-E806-FAB3-4AEF65629D00}"/>
              </a:ext>
            </a:extLst>
          </p:cNvPr>
          <p:cNvSpPr>
            <a:spLocks noGrp="1" noChangeArrowheads="1"/>
          </p:cNvSpPr>
          <p:nvPr>
            <p:ph type="title"/>
          </p:nvPr>
        </p:nvSpPr>
        <p:spPr>
          <a:xfrm>
            <a:off x="1371599" y="294538"/>
            <a:ext cx="9895951" cy="1033669"/>
          </a:xfrm>
        </p:spPr>
        <p:txBody>
          <a:bodyPr>
            <a:normAutofit/>
          </a:bodyPr>
          <a:lstStyle/>
          <a:p>
            <a:pPr eaLnBrk="1" hangingPunct="1"/>
            <a:r>
              <a:rPr lang="en-GB" altLang="en-US" sz="4000" dirty="0">
                <a:solidFill>
                  <a:srgbClr val="FFFFFF"/>
                </a:solidFill>
              </a:rPr>
              <a:t>Alpha 1 antitrypsin Deficiency</a:t>
            </a:r>
          </a:p>
        </p:txBody>
      </p:sp>
      <p:sp>
        <p:nvSpPr>
          <p:cNvPr id="30723" name="Content Placeholder 2">
            <a:extLst>
              <a:ext uri="{FF2B5EF4-FFF2-40B4-BE49-F238E27FC236}">
                <a16:creationId xmlns:a16="http://schemas.microsoft.com/office/drawing/2014/main" id="{8C577726-3C50-6BB2-4969-D64A9861C96D}"/>
              </a:ext>
            </a:extLst>
          </p:cNvPr>
          <p:cNvSpPr>
            <a:spLocks noGrp="1" noChangeArrowheads="1"/>
          </p:cNvSpPr>
          <p:nvPr>
            <p:ph idx="1"/>
          </p:nvPr>
        </p:nvSpPr>
        <p:spPr>
          <a:xfrm>
            <a:off x="1371599" y="2318197"/>
            <a:ext cx="9724031" cy="3683358"/>
          </a:xfrm>
        </p:spPr>
        <p:txBody>
          <a:bodyPr anchor="ctr">
            <a:normAutofit/>
          </a:bodyPr>
          <a:lstStyle/>
          <a:p>
            <a:pPr eaLnBrk="1" hangingPunct="1"/>
            <a:r>
              <a:rPr lang="en-GB" altLang="en-US" sz="2000" dirty="0"/>
              <a:t>Autosomal Recessive with variable expression</a:t>
            </a:r>
          </a:p>
          <a:p>
            <a:pPr eaLnBrk="1" hangingPunct="1"/>
            <a:r>
              <a:rPr lang="en-GB" altLang="en-US" sz="2000" dirty="0"/>
              <a:t>Incidence 1/1600 – 1/1800, carrier rate 1/10</a:t>
            </a:r>
          </a:p>
          <a:p>
            <a:pPr eaLnBrk="1" hangingPunct="1"/>
            <a:r>
              <a:rPr lang="en-GB" altLang="en-US" sz="2000" dirty="0"/>
              <a:t>Predisposes to emphysema and cirrhosis</a:t>
            </a:r>
          </a:p>
          <a:p>
            <a:pPr eaLnBrk="1" hangingPunct="1"/>
            <a:r>
              <a:rPr lang="en-GB" altLang="en-US" sz="2000" dirty="0"/>
              <a:t>Normal variant – M variant</a:t>
            </a:r>
          </a:p>
          <a:p>
            <a:pPr eaLnBrk="1" hangingPunct="1"/>
            <a:r>
              <a:rPr lang="en-GB" altLang="en-US" sz="2000" dirty="0"/>
              <a:t>S variant 40% reduction in alpha 1 antitrypsin levels in SS individuals</a:t>
            </a:r>
          </a:p>
          <a:p>
            <a:pPr eaLnBrk="1" hangingPunct="1"/>
            <a:r>
              <a:rPr lang="en-GB" altLang="en-US" sz="2000" dirty="0"/>
              <a:t>Z variant 85% reduction in homozygotes</a:t>
            </a:r>
          </a:p>
          <a:p>
            <a:pPr eaLnBrk="1" hangingPunct="1"/>
            <a:r>
              <a:rPr lang="en-GB" altLang="en-US" sz="2000" dirty="0"/>
              <a:t>Rarely ZZ homozygotes will develop severe neonatal liver disease</a:t>
            </a:r>
          </a:p>
          <a:p>
            <a:pPr eaLnBrk="1" hangingPunct="1"/>
            <a:r>
              <a:rPr lang="en-GB" altLang="en-US" sz="2000" dirty="0"/>
              <a:t>Genetic testing can be requested by primary care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8" name="Rectangle 3277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0" name="Rectangle 3277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2" name="Rectangle 3278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4" name="Rectangle 3278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70" name="Title 1">
            <a:extLst>
              <a:ext uri="{FF2B5EF4-FFF2-40B4-BE49-F238E27FC236}">
                <a16:creationId xmlns:a16="http://schemas.microsoft.com/office/drawing/2014/main" id="{E1FDCB09-4A31-A62A-3BB1-9D6C19DEE151}"/>
              </a:ext>
            </a:extLst>
          </p:cNvPr>
          <p:cNvSpPr>
            <a:spLocks noGrp="1" noChangeArrowheads="1"/>
          </p:cNvSpPr>
          <p:nvPr>
            <p:ph type="title"/>
          </p:nvPr>
        </p:nvSpPr>
        <p:spPr>
          <a:xfrm>
            <a:off x="1371599" y="294538"/>
            <a:ext cx="9895951" cy="1033669"/>
          </a:xfrm>
        </p:spPr>
        <p:txBody>
          <a:bodyPr>
            <a:normAutofit/>
          </a:bodyPr>
          <a:lstStyle/>
          <a:p>
            <a:r>
              <a:rPr lang="en-GB" altLang="en-US" sz="4000" dirty="0">
                <a:solidFill>
                  <a:srgbClr val="FFFFFF"/>
                </a:solidFill>
              </a:rPr>
              <a:t>Familial Hypercholesterolaemia</a:t>
            </a:r>
          </a:p>
        </p:txBody>
      </p:sp>
      <p:sp>
        <p:nvSpPr>
          <p:cNvPr id="32771" name="Content Placeholder 2">
            <a:extLst>
              <a:ext uri="{FF2B5EF4-FFF2-40B4-BE49-F238E27FC236}">
                <a16:creationId xmlns:a16="http://schemas.microsoft.com/office/drawing/2014/main" id="{9E9EAFE1-03BA-5FCB-AFEB-0089270029D2}"/>
              </a:ext>
            </a:extLst>
          </p:cNvPr>
          <p:cNvSpPr>
            <a:spLocks noGrp="1" noChangeArrowheads="1"/>
          </p:cNvSpPr>
          <p:nvPr>
            <p:ph idx="1"/>
          </p:nvPr>
        </p:nvSpPr>
        <p:spPr>
          <a:xfrm>
            <a:off x="1371599" y="2318197"/>
            <a:ext cx="9724031" cy="3683358"/>
          </a:xfrm>
        </p:spPr>
        <p:txBody>
          <a:bodyPr anchor="ctr">
            <a:normAutofit/>
          </a:bodyPr>
          <a:lstStyle/>
          <a:p>
            <a:r>
              <a:rPr lang="en-GB" altLang="en-US" sz="2000" dirty="0"/>
              <a:t>1 in 250 people</a:t>
            </a:r>
          </a:p>
          <a:p>
            <a:r>
              <a:rPr lang="en-GB" altLang="en-US" sz="2000" dirty="0"/>
              <a:t>Autosomal dominant</a:t>
            </a:r>
          </a:p>
          <a:p>
            <a:r>
              <a:rPr lang="en-GB" altLang="en-US" sz="2000" dirty="0"/>
              <a:t>13X risk of coronary artery disease</a:t>
            </a:r>
          </a:p>
          <a:p>
            <a:r>
              <a:rPr lang="en-GB" altLang="en-US" sz="2000" dirty="0"/>
              <a:t>LDLR, APLB, PCSK9</a:t>
            </a:r>
          </a:p>
          <a:p>
            <a:r>
              <a:rPr lang="en-GB" altLang="en-US" sz="2000" dirty="0"/>
              <a:t>Think about if</a:t>
            </a:r>
          </a:p>
          <a:p>
            <a:pPr lvl="1"/>
            <a:r>
              <a:rPr lang="en-GB" altLang="en-US" sz="2000" dirty="0"/>
              <a:t>Total cholesterol &gt; 7.5 mmol/L and / or</a:t>
            </a:r>
          </a:p>
          <a:p>
            <a:pPr lvl="1"/>
            <a:r>
              <a:rPr lang="en-GB" altLang="en-US" sz="2000" dirty="0"/>
              <a:t>Personal or first degree relative with premature coronary artery disease under 60</a:t>
            </a:r>
          </a:p>
          <a:p>
            <a:r>
              <a:rPr lang="en-GB" altLang="en-US" sz="2000" dirty="0"/>
              <a:t>Referral to lipid clinic or inherited cardiac conditions clinic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357CE0E-047F-8BFA-9698-2A52F21CCD15}"/>
              </a:ext>
            </a:extLst>
          </p:cNvPr>
          <p:cNvSpPr>
            <a:spLocks noChangeArrowheads="1"/>
          </p:cNvSpPr>
          <p:nvPr/>
        </p:nvSpPr>
        <p:spPr bwMode="auto">
          <a:xfrm>
            <a:off x="1981200" y="274638"/>
            <a:ext cx="82296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dirty="0">
                <a:solidFill>
                  <a:schemeClr val="tx2"/>
                </a:solidFill>
              </a:rPr>
              <a:t>Autosomal Dominant Inheritance</a:t>
            </a:r>
            <a:endParaRPr lang="en-GB" altLang="en-US" sz="4400" dirty="0">
              <a:solidFill>
                <a:schemeClr val="tx2"/>
              </a:solidFill>
            </a:endParaRPr>
          </a:p>
        </p:txBody>
      </p:sp>
      <p:sp>
        <p:nvSpPr>
          <p:cNvPr id="19459" name="Rectangle 3">
            <a:extLst>
              <a:ext uri="{FF2B5EF4-FFF2-40B4-BE49-F238E27FC236}">
                <a16:creationId xmlns:a16="http://schemas.microsoft.com/office/drawing/2014/main" id="{B4DC4479-8825-709D-E309-AA3667D4344A}"/>
              </a:ext>
            </a:extLst>
          </p:cNvPr>
          <p:cNvSpPr>
            <a:spLocks noChangeArrowheads="1"/>
          </p:cNvSpPr>
          <p:nvPr/>
        </p:nvSpPr>
        <p:spPr bwMode="auto">
          <a:xfrm>
            <a:off x="1524000" y="692150"/>
            <a:ext cx="876935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en-GB" altLang="en-US" sz="1800" dirty="0"/>
          </a:p>
          <a:p>
            <a:pPr eaLnBrk="1" hangingPunct="1">
              <a:buFontTx/>
              <a:buNone/>
            </a:pPr>
            <a:r>
              <a:rPr lang="en-GB" altLang="en-US" sz="1800" dirty="0"/>
              <a:t>Parents</a:t>
            </a:r>
          </a:p>
          <a:p>
            <a:pPr eaLnBrk="1" hangingPunct="1"/>
            <a:endParaRPr lang="en-GB" altLang="en-US" sz="1800" dirty="0"/>
          </a:p>
          <a:p>
            <a:pPr eaLnBrk="1" hangingPunct="1"/>
            <a:endParaRPr lang="en-GB" altLang="en-US" sz="2400" dirty="0"/>
          </a:p>
          <a:p>
            <a:pPr eaLnBrk="1" hangingPunct="1"/>
            <a:endParaRPr lang="en-GB" altLang="en-US" sz="2000" dirty="0"/>
          </a:p>
          <a:p>
            <a:pPr eaLnBrk="1" hangingPunct="1"/>
            <a:endParaRPr lang="en-GB" altLang="en-US" sz="2000" dirty="0"/>
          </a:p>
          <a:p>
            <a:pPr eaLnBrk="1" hangingPunct="1"/>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000" dirty="0"/>
          </a:p>
          <a:p>
            <a:pPr eaLnBrk="1" hangingPunct="1"/>
            <a:endParaRPr lang="en-GB" altLang="en-US" sz="2000" dirty="0"/>
          </a:p>
          <a:p>
            <a:pPr eaLnBrk="1" hangingPunct="1"/>
            <a:endParaRPr lang="en-GB" altLang="en-US" sz="2000" dirty="0"/>
          </a:p>
          <a:p>
            <a:pPr eaLnBrk="1" hangingPunct="1"/>
            <a:endParaRPr lang="en-GB" altLang="en-US" sz="2000" dirty="0"/>
          </a:p>
          <a:p>
            <a:pPr eaLnBrk="1" hangingPunct="1">
              <a:buFontTx/>
              <a:buNone/>
            </a:pPr>
            <a:r>
              <a:rPr lang="en-GB" altLang="en-US" sz="1800" dirty="0"/>
              <a:t>	</a:t>
            </a:r>
          </a:p>
          <a:p>
            <a:pPr eaLnBrk="1" hangingPunct="1">
              <a:buFontTx/>
              <a:buNone/>
            </a:pPr>
            <a:endParaRPr lang="en-GB" altLang="en-US" sz="1800" dirty="0"/>
          </a:p>
          <a:p>
            <a:pPr eaLnBrk="1" hangingPunct="1">
              <a:buFontTx/>
              <a:buNone/>
            </a:pPr>
            <a:endParaRPr lang="en-GB" altLang="en-US" sz="1800" dirty="0"/>
          </a:p>
          <a:p>
            <a:pPr eaLnBrk="1" hangingPunct="1">
              <a:buFontTx/>
              <a:buNone/>
            </a:pPr>
            <a:r>
              <a:rPr lang="en-GB" altLang="en-US" sz="1800" dirty="0"/>
              <a:t>      </a:t>
            </a:r>
            <a:endParaRPr lang="en-GB" altLang="en-US" dirty="0"/>
          </a:p>
        </p:txBody>
      </p:sp>
      <p:sp>
        <p:nvSpPr>
          <p:cNvPr id="19460" name="Oval 4">
            <a:extLst>
              <a:ext uri="{FF2B5EF4-FFF2-40B4-BE49-F238E27FC236}">
                <a16:creationId xmlns:a16="http://schemas.microsoft.com/office/drawing/2014/main" id="{18DC8490-AD09-2383-16A9-67907DD1EF70}"/>
              </a:ext>
            </a:extLst>
          </p:cNvPr>
          <p:cNvSpPr>
            <a:spLocks noChangeArrowheads="1"/>
          </p:cNvSpPr>
          <p:nvPr/>
        </p:nvSpPr>
        <p:spPr bwMode="auto">
          <a:xfrm>
            <a:off x="3000375" y="765176"/>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61" name="Oval 5">
            <a:extLst>
              <a:ext uri="{FF2B5EF4-FFF2-40B4-BE49-F238E27FC236}">
                <a16:creationId xmlns:a16="http://schemas.microsoft.com/office/drawing/2014/main" id="{EFB77E42-468C-C436-EF4F-143A8D7566E8}"/>
              </a:ext>
            </a:extLst>
          </p:cNvPr>
          <p:cNvSpPr>
            <a:spLocks noChangeArrowheads="1"/>
          </p:cNvSpPr>
          <p:nvPr/>
        </p:nvSpPr>
        <p:spPr bwMode="auto">
          <a:xfrm>
            <a:off x="7608888" y="692151"/>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42" name="Oval 6">
            <a:extLst>
              <a:ext uri="{FF2B5EF4-FFF2-40B4-BE49-F238E27FC236}">
                <a16:creationId xmlns:a16="http://schemas.microsoft.com/office/drawing/2014/main" id="{47DC4188-F628-E998-5443-C58DDDB00BD7}"/>
              </a:ext>
            </a:extLst>
          </p:cNvPr>
          <p:cNvSpPr>
            <a:spLocks noChangeArrowheads="1"/>
          </p:cNvSpPr>
          <p:nvPr/>
        </p:nvSpPr>
        <p:spPr bwMode="auto">
          <a:xfrm>
            <a:off x="8975725" y="2492375"/>
            <a:ext cx="1081088"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43" name="Line 7">
            <a:extLst>
              <a:ext uri="{FF2B5EF4-FFF2-40B4-BE49-F238E27FC236}">
                <a16:creationId xmlns:a16="http://schemas.microsoft.com/office/drawing/2014/main" id="{19751D52-0C7C-E997-78A0-281D9BD731D1}"/>
              </a:ext>
            </a:extLst>
          </p:cNvPr>
          <p:cNvSpPr>
            <a:spLocks noChangeShapeType="1"/>
          </p:cNvSpPr>
          <p:nvPr/>
        </p:nvSpPr>
        <p:spPr bwMode="auto">
          <a:xfrm flipH="1">
            <a:off x="2855914" y="2133601"/>
            <a:ext cx="358775"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44" name="Line 8">
            <a:extLst>
              <a:ext uri="{FF2B5EF4-FFF2-40B4-BE49-F238E27FC236}">
                <a16:creationId xmlns:a16="http://schemas.microsoft.com/office/drawing/2014/main" id="{B60226A1-0AC6-2AFA-0A5A-58B7584B205F}"/>
              </a:ext>
            </a:extLst>
          </p:cNvPr>
          <p:cNvSpPr>
            <a:spLocks noChangeShapeType="1"/>
          </p:cNvSpPr>
          <p:nvPr/>
        </p:nvSpPr>
        <p:spPr bwMode="auto">
          <a:xfrm flipH="1">
            <a:off x="7608889" y="2205039"/>
            <a:ext cx="358775" cy="358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45" name="Line 9">
            <a:extLst>
              <a:ext uri="{FF2B5EF4-FFF2-40B4-BE49-F238E27FC236}">
                <a16:creationId xmlns:a16="http://schemas.microsoft.com/office/drawing/2014/main" id="{CF970E10-F48C-66B9-8C1C-EB10E3CA8E25}"/>
              </a:ext>
            </a:extLst>
          </p:cNvPr>
          <p:cNvSpPr>
            <a:spLocks noChangeShapeType="1"/>
          </p:cNvSpPr>
          <p:nvPr/>
        </p:nvSpPr>
        <p:spPr bwMode="auto">
          <a:xfrm>
            <a:off x="8688388" y="2205038"/>
            <a:ext cx="360362"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46" name="Line 10">
            <a:extLst>
              <a:ext uri="{FF2B5EF4-FFF2-40B4-BE49-F238E27FC236}">
                <a16:creationId xmlns:a16="http://schemas.microsoft.com/office/drawing/2014/main" id="{7382B2A6-2D0F-1E76-5D2C-0C8345DFC411}"/>
              </a:ext>
            </a:extLst>
          </p:cNvPr>
          <p:cNvSpPr>
            <a:spLocks noChangeShapeType="1"/>
          </p:cNvSpPr>
          <p:nvPr/>
        </p:nvSpPr>
        <p:spPr bwMode="auto">
          <a:xfrm>
            <a:off x="4224338" y="2133600"/>
            <a:ext cx="360362"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7" name="Rectangle 11">
            <a:extLst>
              <a:ext uri="{FF2B5EF4-FFF2-40B4-BE49-F238E27FC236}">
                <a16:creationId xmlns:a16="http://schemas.microsoft.com/office/drawing/2014/main" id="{A8686CA4-B6F2-CA38-471C-4CE09ACBF834}"/>
              </a:ext>
            </a:extLst>
          </p:cNvPr>
          <p:cNvSpPr>
            <a:spLocks noChangeArrowheads="1"/>
          </p:cNvSpPr>
          <p:nvPr/>
        </p:nvSpPr>
        <p:spPr bwMode="auto">
          <a:xfrm>
            <a:off x="3503614"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48" name="Rectangle 12">
            <a:extLst>
              <a:ext uri="{FF2B5EF4-FFF2-40B4-BE49-F238E27FC236}">
                <a16:creationId xmlns:a16="http://schemas.microsoft.com/office/drawing/2014/main" id="{AB35D743-6E56-53F0-D118-5976F6DFE75E}"/>
              </a:ext>
            </a:extLst>
          </p:cNvPr>
          <p:cNvSpPr>
            <a:spLocks noChangeArrowheads="1"/>
          </p:cNvSpPr>
          <p:nvPr/>
        </p:nvSpPr>
        <p:spPr bwMode="auto">
          <a:xfrm>
            <a:off x="9409114" y="2565400"/>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69" name="Oval 13">
            <a:extLst>
              <a:ext uri="{FF2B5EF4-FFF2-40B4-BE49-F238E27FC236}">
                <a16:creationId xmlns:a16="http://schemas.microsoft.com/office/drawing/2014/main" id="{0F555A35-6B63-43EB-81A8-6C7218A04A75}"/>
              </a:ext>
            </a:extLst>
          </p:cNvPr>
          <p:cNvSpPr>
            <a:spLocks noChangeArrowheads="1"/>
          </p:cNvSpPr>
          <p:nvPr/>
        </p:nvSpPr>
        <p:spPr bwMode="auto">
          <a:xfrm>
            <a:off x="3503613" y="1125538"/>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70" name="Rectangle 14">
            <a:extLst>
              <a:ext uri="{FF2B5EF4-FFF2-40B4-BE49-F238E27FC236}">
                <a16:creationId xmlns:a16="http://schemas.microsoft.com/office/drawing/2014/main" id="{2CD982A9-146E-621D-53B9-94BC8E4ED065}"/>
              </a:ext>
            </a:extLst>
          </p:cNvPr>
          <p:cNvSpPr>
            <a:spLocks noChangeArrowheads="1"/>
          </p:cNvSpPr>
          <p:nvPr/>
        </p:nvSpPr>
        <p:spPr bwMode="auto">
          <a:xfrm>
            <a:off x="8472489"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19471" name="Rectangle 15">
            <a:extLst>
              <a:ext uri="{FF2B5EF4-FFF2-40B4-BE49-F238E27FC236}">
                <a16:creationId xmlns:a16="http://schemas.microsoft.com/office/drawing/2014/main" id="{F09CC6AB-0860-35BA-0FE5-914D9FDD80F6}"/>
              </a:ext>
            </a:extLst>
          </p:cNvPr>
          <p:cNvSpPr>
            <a:spLocks noChangeArrowheads="1"/>
          </p:cNvSpPr>
          <p:nvPr/>
        </p:nvSpPr>
        <p:spPr bwMode="auto">
          <a:xfrm>
            <a:off x="8040689"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2" name="Oval 16">
            <a:extLst>
              <a:ext uri="{FF2B5EF4-FFF2-40B4-BE49-F238E27FC236}">
                <a16:creationId xmlns:a16="http://schemas.microsoft.com/office/drawing/2014/main" id="{3EF5494E-78BF-5804-AE8A-C6FEEB85276D}"/>
              </a:ext>
            </a:extLst>
          </p:cNvPr>
          <p:cNvSpPr>
            <a:spLocks noChangeArrowheads="1"/>
          </p:cNvSpPr>
          <p:nvPr/>
        </p:nvSpPr>
        <p:spPr bwMode="auto">
          <a:xfrm>
            <a:off x="1847850"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3" name="Oval 17">
            <a:extLst>
              <a:ext uri="{FF2B5EF4-FFF2-40B4-BE49-F238E27FC236}">
                <a16:creationId xmlns:a16="http://schemas.microsoft.com/office/drawing/2014/main" id="{93889F2D-C34C-375A-C060-0FD1EB6EEC75}"/>
              </a:ext>
            </a:extLst>
          </p:cNvPr>
          <p:cNvSpPr>
            <a:spLocks noChangeArrowheads="1"/>
          </p:cNvSpPr>
          <p:nvPr/>
        </p:nvSpPr>
        <p:spPr bwMode="auto">
          <a:xfrm>
            <a:off x="8759825" y="5013326"/>
            <a:ext cx="1441450" cy="14398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4" name="Oval 18">
            <a:extLst>
              <a:ext uri="{FF2B5EF4-FFF2-40B4-BE49-F238E27FC236}">
                <a16:creationId xmlns:a16="http://schemas.microsoft.com/office/drawing/2014/main" id="{A4FE10E5-CE23-4740-B83F-794CB4C73B46}"/>
              </a:ext>
            </a:extLst>
          </p:cNvPr>
          <p:cNvSpPr>
            <a:spLocks noChangeArrowheads="1"/>
          </p:cNvSpPr>
          <p:nvPr/>
        </p:nvSpPr>
        <p:spPr bwMode="auto">
          <a:xfrm>
            <a:off x="6527800"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5" name="Oval 19">
            <a:extLst>
              <a:ext uri="{FF2B5EF4-FFF2-40B4-BE49-F238E27FC236}">
                <a16:creationId xmlns:a16="http://schemas.microsoft.com/office/drawing/2014/main" id="{C7A4861C-02B2-7DBF-38A5-AE32E1A04FA2}"/>
              </a:ext>
            </a:extLst>
          </p:cNvPr>
          <p:cNvSpPr>
            <a:spLocks noChangeArrowheads="1"/>
          </p:cNvSpPr>
          <p:nvPr/>
        </p:nvSpPr>
        <p:spPr bwMode="auto">
          <a:xfrm>
            <a:off x="4079875" y="5084763"/>
            <a:ext cx="1441450" cy="14398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6" name="Line 20">
            <a:extLst>
              <a:ext uri="{FF2B5EF4-FFF2-40B4-BE49-F238E27FC236}">
                <a16:creationId xmlns:a16="http://schemas.microsoft.com/office/drawing/2014/main" id="{637F04D0-5895-F76D-75B1-4B0F9A0B8372}"/>
              </a:ext>
            </a:extLst>
          </p:cNvPr>
          <p:cNvSpPr>
            <a:spLocks noChangeShapeType="1"/>
          </p:cNvSpPr>
          <p:nvPr/>
        </p:nvSpPr>
        <p:spPr bwMode="auto">
          <a:xfrm flipH="1">
            <a:off x="2566988" y="3789364"/>
            <a:ext cx="0" cy="1152525"/>
          </a:xfrm>
          <a:prstGeom prst="line">
            <a:avLst/>
          </a:prstGeom>
          <a:noFill/>
          <a:ln w="508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7" name="Rectangle 21">
            <a:extLst>
              <a:ext uri="{FF2B5EF4-FFF2-40B4-BE49-F238E27FC236}">
                <a16:creationId xmlns:a16="http://schemas.microsoft.com/office/drawing/2014/main" id="{C1CE5682-8C96-CC19-578A-BE41F671EBD9}"/>
              </a:ext>
            </a:extLst>
          </p:cNvPr>
          <p:cNvSpPr>
            <a:spLocks noChangeArrowheads="1"/>
          </p:cNvSpPr>
          <p:nvPr/>
        </p:nvSpPr>
        <p:spPr bwMode="auto">
          <a:xfrm>
            <a:off x="3863976" y="9810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58" name="Line 22">
            <a:extLst>
              <a:ext uri="{FF2B5EF4-FFF2-40B4-BE49-F238E27FC236}">
                <a16:creationId xmlns:a16="http://schemas.microsoft.com/office/drawing/2014/main" id="{903DD6F7-C2A2-46A9-37A5-55930DBE1394}"/>
              </a:ext>
            </a:extLst>
          </p:cNvPr>
          <p:cNvSpPr>
            <a:spLocks noChangeShapeType="1"/>
          </p:cNvSpPr>
          <p:nvPr/>
        </p:nvSpPr>
        <p:spPr bwMode="auto">
          <a:xfrm flipH="1">
            <a:off x="2782888" y="3716339"/>
            <a:ext cx="4176712" cy="1152525"/>
          </a:xfrm>
          <a:prstGeom prst="line">
            <a:avLst/>
          </a:prstGeom>
          <a:noFill/>
          <a:ln w="508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59" name="Rectangle 23">
            <a:extLst>
              <a:ext uri="{FF2B5EF4-FFF2-40B4-BE49-F238E27FC236}">
                <a16:creationId xmlns:a16="http://schemas.microsoft.com/office/drawing/2014/main" id="{D1C32682-AE66-02A5-9D45-03E7843327A4}"/>
              </a:ext>
            </a:extLst>
          </p:cNvPr>
          <p:cNvSpPr>
            <a:spLocks noChangeArrowheads="1"/>
          </p:cNvSpPr>
          <p:nvPr/>
        </p:nvSpPr>
        <p:spPr bwMode="auto">
          <a:xfrm>
            <a:off x="227965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0" name="Oval 24">
            <a:extLst>
              <a:ext uri="{FF2B5EF4-FFF2-40B4-BE49-F238E27FC236}">
                <a16:creationId xmlns:a16="http://schemas.microsoft.com/office/drawing/2014/main" id="{2FF25D47-37B2-D340-504B-FD0DC64700D9}"/>
              </a:ext>
            </a:extLst>
          </p:cNvPr>
          <p:cNvSpPr>
            <a:spLocks noChangeArrowheads="1"/>
          </p:cNvSpPr>
          <p:nvPr/>
        </p:nvSpPr>
        <p:spPr bwMode="auto">
          <a:xfrm>
            <a:off x="2279651" y="5518150"/>
            <a:ext cx="144463"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1" name="Rectangle 25">
            <a:extLst>
              <a:ext uri="{FF2B5EF4-FFF2-40B4-BE49-F238E27FC236}">
                <a16:creationId xmlns:a16="http://schemas.microsoft.com/office/drawing/2014/main" id="{BC737BAB-5AFF-20FC-D105-E235A8B0FC65}"/>
              </a:ext>
            </a:extLst>
          </p:cNvPr>
          <p:cNvSpPr>
            <a:spLocks noChangeArrowheads="1"/>
          </p:cNvSpPr>
          <p:nvPr/>
        </p:nvSpPr>
        <p:spPr bwMode="auto">
          <a:xfrm>
            <a:off x="2640014"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2" name="Line 26">
            <a:extLst>
              <a:ext uri="{FF2B5EF4-FFF2-40B4-BE49-F238E27FC236}">
                <a16:creationId xmlns:a16="http://schemas.microsoft.com/office/drawing/2014/main" id="{A3D3D854-21AF-93A1-992C-1CF279E7DE76}"/>
              </a:ext>
            </a:extLst>
          </p:cNvPr>
          <p:cNvSpPr>
            <a:spLocks noChangeShapeType="1"/>
          </p:cNvSpPr>
          <p:nvPr/>
        </p:nvSpPr>
        <p:spPr bwMode="auto">
          <a:xfrm>
            <a:off x="2782888" y="3789364"/>
            <a:ext cx="2017712" cy="1152525"/>
          </a:xfrm>
          <a:prstGeom prst="line">
            <a:avLst/>
          </a:prstGeom>
          <a:noFill/>
          <a:ln w="508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63" name="Line 27">
            <a:extLst>
              <a:ext uri="{FF2B5EF4-FFF2-40B4-BE49-F238E27FC236}">
                <a16:creationId xmlns:a16="http://schemas.microsoft.com/office/drawing/2014/main" id="{468B184C-4E75-ADD6-12EC-D9CFF326F2C8}"/>
              </a:ext>
            </a:extLst>
          </p:cNvPr>
          <p:cNvSpPr>
            <a:spLocks noChangeShapeType="1"/>
          </p:cNvSpPr>
          <p:nvPr/>
        </p:nvSpPr>
        <p:spPr bwMode="auto">
          <a:xfrm flipH="1">
            <a:off x="4943475" y="3789364"/>
            <a:ext cx="4465638" cy="1150937"/>
          </a:xfrm>
          <a:prstGeom prst="line">
            <a:avLst/>
          </a:prstGeom>
          <a:noFill/>
          <a:ln w="508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64" name="Rectangle 28">
            <a:extLst>
              <a:ext uri="{FF2B5EF4-FFF2-40B4-BE49-F238E27FC236}">
                <a16:creationId xmlns:a16="http://schemas.microsoft.com/office/drawing/2014/main" id="{6DF905B9-69F2-496F-5D97-50295913B022}"/>
              </a:ext>
            </a:extLst>
          </p:cNvPr>
          <p:cNvSpPr>
            <a:spLocks noChangeArrowheads="1"/>
          </p:cNvSpPr>
          <p:nvPr/>
        </p:nvSpPr>
        <p:spPr bwMode="auto">
          <a:xfrm>
            <a:off x="4511676"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5" name="Oval 29">
            <a:extLst>
              <a:ext uri="{FF2B5EF4-FFF2-40B4-BE49-F238E27FC236}">
                <a16:creationId xmlns:a16="http://schemas.microsoft.com/office/drawing/2014/main" id="{162BCC76-E143-B48E-1A6E-10ED174840DF}"/>
              </a:ext>
            </a:extLst>
          </p:cNvPr>
          <p:cNvSpPr>
            <a:spLocks noChangeArrowheads="1"/>
          </p:cNvSpPr>
          <p:nvPr/>
        </p:nvSpPr>
        <p:spPr bwMode="auto">
          <a:xfrm>
            <a:off x="4511676" y="5518150"/>
            <a:ext cx="144463"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6" name="Rectangle 30">
            <a:extLst>
              <a:ext uri="{FF2B5EF4-FFF2-40B4-BE49-F238E27FC236}">
                <a16:creationId xmlns:a16="http://schemas.microsoft.com/office/drawing/2014/main" id="{059E82C2-B0B9-D465-04CB-DB4CE9720E71}"/>
              </a:ext>
            </a:extLst>
          </p:cNvPr>
          <p:cNvSpPr>
            <a:spLocks noChangeArrowheads="1"/>
          </p:cNvSpPr>
          <p:nvPr/>
        </p:nvSpPr>
        <p:spPr bwMode="auto">
          <a:xfrm>
            <a:off x="695960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7" name="Rectangle 31">
            <a:extLst>
              <a:ext uri="{FF2B5EF4-FFF2-40B4-BE49-F238E27FC236}">
                <a16:creationId xmlns:a16="http://schemas.microsoft.com/office/drawing/2014/main" id="{1192BED2-A756-D30A-B77F-95309330D439}"/>
              </a:ext>
            </a:extLst>
          </p:cNvPr>
          <p:cNvSpPr>
            <a:spLocks noChangeArrowheads="1"/>
          </p:cNvSpPr>
          <p:nvPr/>
        </p:nvSpPr>
        <p:spPr bwMode="auto">
          <a:xfrm>
            <a:off x="4872039"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8" name="Rectangle 32">
            <a:extLst>
              <a:ext uri="{FF2B5EF4-FFF2-40B4-BE49-F238E27FC236}">
                <a16:creationId xmlns:a16="http://schemas.microsoft.com/office/drawing/2014/main" id="{BCF6B9ED-A0B9-C661-6EC1-510DAFAA5629}"/>
              </a:ext>
            </a:extLst>
          </p:cNvPr>
          <p:cNvSpPr>
            <a:spLocks noChangeArrowheads="1"/>
          </p:cNvSpPr>
          <p:nvPr/>
        </p:nvSpPr>
        <p:spPr bwMode="auto">
          <a:xfrm>
            <a:off x="7391401" y="537368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69" name="Rectangle 33">
            <a:extLst>
              <a:ext uri="{FF2B5EF4-FFF2-40B4-BE49-F238E27FC236}">
                <a16:creationId xmlns:a16="http://schemas.microsoft.com/office/drawing/2014/main" id="{8156A8EE-427E-672A-8A96-DC2CDD60F3DB}"/>
              </a:ext>
            </a:extLst>
          </p:cNvPr>
          <p:cNvSpPr>
            <a:spLocks noChangeArrowheads="1"/>
          </p:cNvSpPr>
          <p:nvPr/>
        </p:nvSpPr>
        <p:spPr bwMode="auto">
          <a:xfrm>
            <a:off x="9191626" y="5300663"/>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0" name="Rectangle 34">
            <a:extLst>
              <a:ext uri="{FF2B5EF4-FFF2-40B4-BE49-F238E27FC236}">
                <a16:creationId xmlns:a16="http://schemas.microsoft.com/office/drawing/2014/main" id="{56458E45-B50E-EE3E-FC68-6E2E62BCDAB5}"/>
              </a:ext>
            </a:extLst>
          </p:cNvPr>
          <p:cNvSpPr>
            <a:spLocks noChangeArrowheads="1"/>
          </p:cNvSpPr>
          <p:nvPr/>
        </p:nvSpPr>
        <p:spPr bwMode="auto">
          <a:xfrm>
            <a:off x="9625014" y="5300663"/>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1" name="Line 35">
            <a:extLst>
              <a:ext uri="{FF2B5EF4-FFF2-40B4-BE49-F238E27FC236}">
                <a16:creationId xmlns:a16="http://schemas.microsoft.com/office/drawing/2014/main" id="{B54A2FCD-6998-AC84-DA9C-50053D3B9A56}"/>
              </a:ext>
            </a:extLst>
          </p:cNvPr>
          <p:cNvSpPr>
            <a:spLocks noChangeShapeType="1"/>
          </p:cNvSpPr>
          <p:nvPr/>
        </p:nvSpPr>
        <p:spPr bwMode="auto">
          <a:xfrm>
            <a:off x="4872038" y="3933826"/>
            <a:ext cx="2159000" cy="1008063"/>
          </a:xfrm>
          <a:prstGeom prst="line">
            <a:avLst/>
          </a:prstGeom>
          <a:noFill/>
          <a:ln w="508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72" name="Line 36">
            <a:extLst>
              <a:ext uri="{FF2B5EF4-FFF2-40B4-BE49-F238E27FC236}">
                <a16:creationId xmlns:a16="http://schemas.microsoft.com/office/drawing/2014/main" id="{3ADEFE8D-1697-3365-EC78-191B528ED7CE}"/>
              </a:ext>
            </a:extLst>
          </p:cNvPr>
          <p:cNvSpPr>
            <a:spLocks noChangeShapeType="1"/>
          </p:cNvSpPr>
          <p:nvPr/>
        </p:nvSpPr>
        <p:spPr bwMode="auto">
          <a:xfrm>
            <a:off x="7248525" y="3789364"/>
            <a:ext cx="0" cy="1152525"/>
          </a:xfrm>
          <a:prstGeom prst="line">
            <a:avLst/>
          </a:prstGeom>
          <a:noFill/>
          <a:ln w="508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73" name="Line 37">
            <a:extLst>
              <a:ext uri="{FF2B5EF4-FFF2-40B4-BE49-F238E27FC236}">
                <a16:creationId xmlns:a16="http://schemas.microsoft.com/office/drawing/2014/main" id="{BC403739-28F5-AFDE-6FFA-F450A06E0B22}"/>
              </a:ext>
            </a:extLst>
          </p:cNvPr>
          <p:cNvSpPr>
            <a:spLocks noChangeShapeType="1"/>
          </p:cNvSpPr>
          <p:nvPr/>
        </p:nvSpPr>
        <p:spPr bwMode="auto">
          <a:xfrm>
            <a:off x="5159375" y="3860801"/>
            <a:ext cx="4249738" cy="936625"/>
          </a:xfrm>
          <a:prstGeom prst="line">
            <a:avLst/>
          </a:prstGeom>
          <a:noFill/>
          <a:ln w="50800">
            <a:solidFill>
              <a:srgbClr val="0000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74" name="Line 38">
            <a:extLst>
              <a:ext uri="{FF2B5EF4-FFF2-40B4-BE49-F238E27FC236}">
                <a16:creationId xmlns:a16="http://schemas.microsoft.com/office/drawing/2014/main" id="{6F5D22F8-5729-E01E-6F74-CCEF04BA9BF8}"/>
              </a:ext>
            </a:extLst>
          </p:cNvPr>
          <p:cNvSpPr>
            <a:spLocks noChangeShapeType="1"/>
          </p:cNvSpPr>
          <p:nvPr/>
        </p:nvSpPr>
        <p:spPr bwMode="auto">
          <a:xfrm>
            <a:off x="9625013" y="3716339"/>
            <a:ext cx="0" cy="1152525"/>
          </a:xfrm>
          <a:prstGeom prst="line">
            <a:avLst/>
          </a:prstGeom>
          <a:noFill/>
          <a:ln w="50800">
            <a:solidFill>
              <a:srgbClr val="0000FF"/>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9975" name="Oval 39">
            <a:extLst>
              <a:ext uri="{FF2B5EF4-FFF2-40B4-BE49-F238E27FC236}">
                <a16:creationId xmlns:a16="http://schemas.microsoft.com/office/drawing/2014/main" id="{311A7D35-F060-D28E-2BF8-A679C52D4F07}"/>
              </a:ext>
            </a:extLst>
          </p:cNvPr>
          <p:cNvSpPr>
            <a:spLocks noChangeArrowheads="1"/>
          </p:cNvSpPr>
          <p:nvPr/>
        </p:nvSpPr>
        <p:spPr bwMode="auto">
          <a:xfrm>
            <a:off x="6600825" y="2492375"/>
            <a:ext cx="1081088"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6" name="Rectangle 40">
            <a:extLst>
              <a:ext uri="{FF2B5EF4-FFF2-40B4-BE49-F238E27FC236}">
                <a16:creationId xmlns:a16="http://schemas.microsoft.com/office/drawing/2014/main" id="{59BEE65C-6F88-08D8-E2E2-C44FE9EA7D94}"/>
              </a:ext>
            </a:extLst>
          </p:cNvPr>
          <p:cNvSpPr>
            <a:spLocks noChangeArrowheads="1"/>
          </p:cNvSpPr>
          <p:nvPr/>
        </p:nvSpPr>
        <p:spPr bwMode="auto">
          <a:xfrm>
            <a:off x="7104064" y="263683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7" name="Oval 41">
            <a:extLst>
              <a:ext uri="{FF2B5EF4-FFF2-40B4-BE49-F238E27FC236}">
                <a16:creationId xmlns:a16="http://schemas.microsoft.com/office/drawing/2014/main" id="{C7A08CC2-180F-BE61-9F39-5C12CB99CCA5}"/>
              </a:ext>
            </a:extLst>
          </p:cNvPr>
          <p:cNvSpPr>
            <a:spLocks noChangeArrowheads="1"/>
          </p:cNvSpPr>
          <p:nvPr/>
        </p:nvSpPr>
        <p:spPr bwMode="auto">
          <a:xfrm>
            <a:off x="4367214" y="2636839"/>
            <a:ext cx="1081087" cy="10810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8" name="Oval 42">
            <a:extLst>
              <a:ext uri="{FF2B5EF4-FFF2-40B4-BE49-F238E27FC236}">
                <a16:creationId xmlns:a16="http://schemas.microsoft.com/office/drawing/2014/main" id="{E195CBCE-C2AA-42E6-0103-78EEFD165017}"/>
              </a:ext>
            </a:extLst>
          </p:cNvPr>
          <p:cNvSpPr>
            <a:spLocks noChangeArrowheads="1"/>
          </p:cNvSpPr>
          <p:nvPr/>
        </p:nvSpPr>
        <p:spPr bwMode="auto">
          <a:xfrm>
            <a:off x="2208214" y="2565400"/>
            <a:ext cx="1081087" cy="108108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79" name="Rectangle 43">
            <a:extLst>
              <a:ext uri="{FF2B5EF4-FFF2-40B4-BE49-F238E27FC236}">
                <a16:creationId xmlns:a16="http://schemas.microsoft.com/office/drawing/2014/main" id="{4AE1A2C5-8CCF-5E14-0381-594AB79B7F0C}"/>
              </a:ext>
            </a:extLst>
          </p:cNvPr>
          <p:cNvSpPr>
            <a:spLocks noChangeArrowheads="1"/>
          </p:cNvSpPr>
          <p:nvPr/>
        </p:nvSpPr>
        <p:spPr bwMode="auto">
          <a:xfrm>
            <a:off x="2640014" y="2636838"/>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80" name="Oval 44">
            <a:extLst>
              <a:ext uri="{FF2B5EF4-FFF2-40B4-BE49-F238E27FC236}">
                <a16:creationId xmlns:a16="http://schemas.microsoft.com/office/drawing/2014/main" id="{DB66694D-1353-6909-6282-DB4CD174A68D}"/>
              </a:ext>
            </a:extLst>
          </p:cNvPr>
          <p:cNvSpPr>
            <a:spLocks noChangeArrowheads="1"/>
          </p:cNvSpPr>
          <p:nvPr/>
        </p:nvSpPr>
        <p:spPr bwMode="auto">
          <a:xfrm>
            <a:off x="2640013" y="2852738"/>
            <a:ext cx="144462"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39981" name="Rectangle 45">
            <a:extLst>
              <a:ext uri="{FF2B5EF4-FFF2-40B4-BE49-F238E27FC236}">
                <a16:creationId xmlns:a16="http://schemas.microsoft.com/office/drawing/2014/main" id="{E4B4C1C6-EB55-7130-FE9A-91BC5AB701A1}"/>
              </a:ext>
            </a:extLst>
          </p:cNvPr>
          <p:cNvSpPr>
            <a:spLocks noChangeArrowheads="1"/>
          </p:cNvSpPr>
          <p:nvPr/>
        </p:nvSpPr>
        <p:spPr bwMode="auto">
          <a:xfrm>
            <a:off x="4872039" y="2708275"/>
            <a:ext cx="142875" cy="863600"/>
          </a:xfrm>
          <a:prstGeom prst="rect">
            <a:avLst/>
          </a:prstGeom>
          <a:solidFill>
            <a:srgbClr val="14017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strips(downLeft)">
                                      <p:cBhvr>
                                        <p:cTn id="7" dur="500"/>
                                        <p:tgtEl>
                                          <p:spTgt spid="39943"/>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39946"/>
                                        </p:tgtEl>
                                        <p:attrNameLst>
                                          <p:attrName>style.visibility</p:attrName>
                                        </p:attrNameLst>
                                      </p:cBhvr>
                                      <p:to>
                                        <p:strVal val="visible"/>
                                      </p:to>
                                    </p:set>
                                    <p:animEffect transition="in" filter="strips(downLeft)">
                                      <p:cBhvr>
                                        <p:cTn id="11" dur="500"/>
                                        <p:tgtEl>
                                          <p:spTgt spid="399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39944"/>
                                        </p:tgtEl>
                                        <p:attrNameLst>
                                          <p:attrName>style.visibility</p:attrName>
                                        </p:attrNameLst>
                                      </p:cBhvr>
                                      <p:to>
                                        <p:strVal val="visible"/>
                                      </p:to>
                                    </p:set>
                                    <p:animEffect transition="in" filter="strips(downLeft)">
                                      <p:cBhvr>
                                        <p:cTn id="16" dur="500"/>
                                        <p:tgtEl>
                                          <p:spTgt spid="39944"/>
                                        </p:tgtEl>
                                      </p:cBhvr>
                                    </p:animEffect>
                                  </p:childTnLst>
                                </p:cTn>
                              </p:par>
                            </p:childTnLst>
                          </p:cTn>
                        </p:par>
                        <p:par>
                          <p:cTn id="17" fill="hold" nodeType="afterGroup">
                            <p:stCondLst>
                              <p:cond delay="500"/>
                            </p:stCondLst>
                            <p:childTnLst>
                              <p:par>
                                <p:cTn id="18" presetID="18" presetClass="entr" presetSubtype="12" fill="hold" nodeType="afterEffect">
                                  <p:stCondLst>
                                    <p:cond delay="0"/>
                                  </p:stCondLst>
                                  <p:childTnLst>
                                    <p:set>
                                      <p:cBhvr>
                                        <p:cTn id="19" dur="1" fill="hold">
                                          <p:stCondLst>
                                            <p:cond delay="0"/>
                                          </p:stCondLst>
                                        </p:cTn>
                                        <p:tgtEl>
                                          <p:spTgt spid="39945"/>
                                        </p:tgtEl>
                                        <p:attrNameLst>
                                          <p:attrName>style.visibility</p:attrName>
                                        </p:attrNameLst>
                                      </p:cBhvr>
                                      <p:to>
                                        <p:strVal val="visible"/>
                                      </p:to>
                                    </p:set>
                                    <p:animEffect transition="in" filter="strips(downLeft)">
                                      <p:cBhvr>
                                        <p:cTn id="20" dur="500"/>
                                        <p:tgtEl>
                                          <p:spTgt spid="39945"/>
                                        </p:tgtEl>
                                      </p:cBhvr>
                                    </p:animEffec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39978"/>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nodeType="afterEffect">
                                  <p:stCondLst>
                                    <p:cond delay="0"/>
                                  </p:stCondLst>
                                  <p:childTnLst>
                                    <p:set>
                                      <p:cBhvr>
                                        <p:cTn id="26" dur="1" fill="hold">
                                          <p:stCondLst>
                                            <p:cond delay="499"/>
                                          </p:stCondLst>
                                        </p:cTn>
                                        <p:tgtEl>
                                          <p:spTgt spid="39977"/>
                                        </p:tgtEl>
                                        <p:attrNameLst>
                                          <p:attrName>style.visibility</p:attrName>
                                        </p:attrNameLst>
                                      </p:cBhvr>
                                      <p:to>
                                        <p:strVal val="visible"/>
                                      </p:to>
                                    </p:set>
                                  </p:childTnLst>
                                </p:cTn>
                              </p:par>
                            </p:childTnLst>
                          </p:cTn>
                        </p:par>
                        <p:par>
                          <p:cTn id="27" fill="hold" nodeType="afterGroup">
                            <p:stCondLst>
                              <p:cond delay="2000"/>
                            </p:stCondLst>
                            <p:childTnLst>
                              <p:par>
                                <p:cTn id="28" presetID="1" presetClass="entr" presetSubtype="0" fill="hold" nodeType="afterEffect">
                                  <p:stCondLst>
                                    <p:cond delay="0"/>
                                  </p:stCondLst>
                                  <p:childTnLst>
                                    <p:set>
                                      <p:cBhvr>
                                        <p:cTn id="29" dur="1" fill="hold">
                                          <p:stCondLst>
                                            <p:cond delay="499"/>
                                          </p:stCondLst>
                                        </p:cTn>
                                        <p:tgtEl>
                                          <p:spTgt spid="39975"/>
                                        </p:tgtEl>
                                        <p:attrNameLst>
                                          <p:attrName>style.visibility</p:attrName>
                                        </p:attrNameLst>
                                      </p:cBhvr>
                                      <p:to>
                                        <p:strVal val="visible"/>
                                      </p:to>
                                    </p:set>
                                  </p:childTnLst>
                                </p:cTn>
                              </p:par>
                            </p:childTnLst>
                          </p:cTn>
                        </p:par>
                        <p:par>
                          <p:cTn id="30" fill="hold" nodeType="afterGroup">
                            <p:stCondLst>
                              <p:cond delay="2500"/>
                            </p:stCondLst>
                            <p:childTnLst>
                              <p:par>
                                <p:cTn id="31" presetID="1" presetClass="entr" presetSubtype="0" fill="hold" nodeType="afterEffect">
                                  <p:stCondLst>
                                    <p:cond delay="0"/>
                                  </p:stCondLst>
                                  <p:childTnLst>
                                    <p:set>
                                      <p:cBhvr>
                                        <p:cTn id="32" dur="1" fill="hold">
                                          <p:stCondLst>
                                            <p:cond delay="499"/>
                                          </p:stCondLst>
                                        </p:cTn>
                                        <p:tgtEl>
                                          <p:spTgt spid="3994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9979"/>
                                        </p:tgtEl>
                                        <p:attrNameLst>
                                          <p:attrName>style.visibility</p:attrName>
                                        </p:attrNameLst>
                                      </p:cBhvr>
                                      <p:to>
                                        <p:strVal val="visible"/>
                                      </p:to>
                                    </p:set>
                                    <p:anim calcmode="lin" valueType="num">
                                      <p:cBhvr additive="base">
                                        <p:cTn id="37" dur="500" fill="hold"/>
                                        <p:tgtEl>
                                          <p:spTgt spid="39979"/>
                                        </p:tgtEl>
                                        <p:attrNameLst>
                                          <p:attrName>ppt_x</p:attrName>
                                        </p:attrNameLst>
                                      </p:cBhvr>
                                      <p:tavLst>
                                        <p:tav tm="0">
                                          <p:val>
                                            <p:strVal val="#ppt_x"/>
                                          </p:val>
                                        </p:tav>
                                        <p:tav tm="100000">
                                          <p:val>
                                            <p:strVal val="#ppt_x"/>
                                          </p:val>
                                        </p:tav>
                                      </p:tavLst>
                                    </p:anim>
                                    <p:anim calcmode="lin" valueType="num">
                                      <p:cBhvr additive="base">
                                        <p:cTn id="38" dur="500" fill="hold"/>
                                        <p:tgtEl>
                                          <p:spTgt spid="39979"/>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9980"/>
                                        </p:tgtEl>
                                        <p:attrNameLst>
                                          <p:attrName>style.visibility</p:attrName>
                                        </p:attrNameLst>
                                      </p:cBhvr>
                                      <p:to>
                                        <p:strVal val="visible"/>
                                      </p:to>
                                    </p:set>
                                    <p:anim calcmode="lin" valueType="num">
                                      <p:cBhvr additive="base">
                                        <p:cTn id="41" dur="500" fill="hold"/>
                                        <p:tgtEl>
                                          <p:spTgt spid="39980"/>
                                        </p:tgtEl>
                                        <p:attrNameLst>
                                          <p:attrName>ppt_x</p:attrName>
                                        </p:attrNameLst>
                                      </p:cBhvr>
                                      <p:tavLst>
                                        <p:tav tm="0">
                                          <p:val>
                                            <p:strVal val="#ppt_x"/>
                                          </p:val>
                                        </p:tav>
                                        <p:tav tm="100000">
                                          <p:val>
                                            <p:strVal val="#ppt_x"/>
                                          </p:val>
                                        </p:tav>
                                      </p:tavLst>
                                    </p:anim>
                                    <p:anim calcmode="lin" valueType="num">
                                      <p:cBhvr additive="base">
                                        <p:cTn id="42" dur="500" fill="hold"/>
                                        <p:tgtEl>
                                          <p:spTgt spid="39980"/>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500"/>
                            </p:stCondLst>
                            <p:childTnLst>
                              <p:par>
                                <p:cTn id="44" presetID="2" presetClass="entr" presetSubtype="1" fill="hold" nodeType="afterEffect">
                                  <p:stCondLst>
                                    <p:cond delay="0"/>
                                  </p:stCondLst>
                                  <p:childTnLst>
                                    <p:set>
                                      <p:cBhvr>
                                        <p:cTn id="45" dur="1" fill="hold">
                                          <p:stCondLst>
                                            <p:cond delay="0"/>
                                          </p:stCondLst>
                                        </p:cTn>
                                        <p:tgtEl>
                                          <p:spTgt spid="39981"/>
                                        </p:tgtEl>
                                        <p:attrNameLst>
                                          <p:attrName>style.visibility</p:attrName>
                                        </p:attrNameLst>
                                      </p:cBhvr>
                                      <p:to>
                                        <p:strVal val="visible"/>
                                      </p:to>
                                    </p:set>
                                    <p:anim calcmode="lin" valueType="num">
                                      <p:cBhvr additive="base">
                                        <p:cTn id="46" dur="500" fill="hold"/>
                                        <p:tgtEl>
                                          <p:spTgt spid="39981"/>
                                        </p:tgtEl>
                                        <p:attrNameLst>
                                          <p:attrName>ppt_x</p:attrName>
                                        </p:attrNameLst>
                                      </p:cBhvr>
                                      <p:tavLst>
                                        <p:tav tm="0">
                                          <p:val>
                                            <p:strVal val="#ppt_x"/>
                                          </p:val>
                                        </p:tav>
                                        <p:tav tm="100000">
                                          <p:val>
                                            <p:strVal val="#ppt_x"/>
                                          </p:val>
                                        </p:tav>
                                      </p:tavLst>
                                    </p:anim>
                                    <p:anim calcmode="lin" valueType="num">
                                      <p:cBhvr additive="base">
                                        <p:cTn id="47" dur="500" fill="hold"/>
                                        <p:tgtEl>
                                          <p:spTgt spid="39981"/>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 fill="hold" nodeType="clickEffect">
                                  <p:stCondLst>
                                    <p:cond delay="0"/>
                                  </p:stCondLst>
                                  <p:childTnLst>
                                    <p:set>
                                      <p:cBhvr>
                                        <p:cTn id="51" dur="1" fill="hold">
                                          <p:stCondLst>
                                            <p:cond delay="0"/>
                                          </p:stCondLst>
                                        </p:cTn>
                                        <p:tgtEl>
                                          <p:spTgt spid="39976"/>
                                        </p:tgtEl>
                                        <p:attrNameLst>
                                          <p:attrName>style.visibility</p:attrName>
                                        </p:attrNameLst>
                                      </p:cBhvr>
                                      <p:to>
                                        <p:strVal val="visible"/>
                                      </p:to>
                                    </p:set>
                                    <p:anim calcmode="lin" valueType="num">
                                      <p:cBhvr additive="base">
                                        <p:cTn id="52" dur="500" fill="hold"/>
                                        <p:tgtEl>
                                          <p:spTgt spid="39976"/>
                                        </p:tgtEl>
                                        <p:attrNameLst>
                                          <p:attrName>ppt_x</p:attrName>
                                        </p:attrNameLst>
                                      </p:cBhvr>
                                      <p:tavLst>
                                        <p:tav tm="0">
                                          <p:val>
                                            <p:strVal val="#ppt_x"/>
                                          </p:val>
                                        </p:tav>
                                        <p:tav tm="100000">
                                          <p:val>
                                            <p:strVal val="#ppt_x"/>
                                          </p:val>
                                        </p:tav>
                                      </p:tavLst>
                                    </p:anim>
                                    <p:anim calcmode="lin" valueType="num">
                                      <p:cBhvr additive="base">
                                        <p:cTn id="53" dur="500" fill="hold"/>
                                        <p:tgtEl>
                                          <p:spTgt spid="39976"/>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
                            </p:stCondLst>
                            <p:childTnLst>
                              <p:par>
                                <p:cTn id="55" presetID="2" presetClass="entr" presetSubtype="1" fill="hold" nodeType="afterEffect">
                                  <p:stCondLst>
                                    <p:cond delay="0"/>
                                  </p:stCondLst>
                                  <p:childTnLst>
                                    <p:set>
                                      <p:cBhvr>
                                        <p:cTn id="56" dur="1" fill="hold">
                                          <p:stCondLst>
                                            <p:cond delay="0"/>
                                          </p:stCondLst>
                                        </p:cTn>
                                        <p:tgtEl>
                                          <p:spTgt spid="39948"/>
                                        </p:tgtEl>
                                        <p:attrNameLst>
                                          <p:attrName>style.visibility</p:attrName>
                                        </p:attrNameLst>
                                      </p:cBhvr>
                                      <p:to>
                                        <p:strVal val="visible"/>
                                      </p:to>
                                    </p:set>
                                    <p:anim calcmode="lin" valueType="num">
                                      <p:cBhvr additive="base">
                                        <p:cTn id="57" dur="500" fill="hold"/>
                                        <p:tgtEl>
                                          <p:spTgt spid="39948"/>
                                        </p:tgtEl>
                                        <p:attrNameLst>
                                          <p:attrName>ppt_x</p:attrName>
                                        </p:attrNameLst>
                                      </p:cBhvr>
                                      <p:tavLst>
                                        <p:tav tm="0">
                                          <p:val>
                                            <p:strVal val="#ppt_x"/>
                                          </p:val>
                                        </p:tav>
                                        <p:tav tm="100000">
                                          <p:val>
                                            <p:strVal val="#ppt_x"/>
                                          </p:val>
                                        </p:tav>
                                      </p:tavLst>
                                    </p:anim>
                                    <p:anim calcmode="lin" valueType="num">
                                      <p:cBhvr additive="base">
                                        <p:cTn id="58" dur="500" fill="hold"/>
                                        <p:tgtEl>
                                          <p:spTgt spid="39948"/>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39952"/>
                                        </p:tgtEl>
                                        <p:attrNameLst>
                                          <p:attrName>style.visibility</p:attrName>
                                        </p:attrNameLst>
                                      </p:cBhvr>
                                      <p:to>
                                        <p:strVal val="visible"/>
                                      </p:to>
                                    </p:set>
                                  </p:childTnLst>
                                </p:cTn>
                              </p:par>
                            </p:childTnLst>
                          </p:cTn>
                        </p:par>
                        <p:par>
                          <p:cTn id="63" fill="hold" nodeType="afterGroup">
                            <p:stCondLst>
                              <p:cond delay="500"/>
                            </p:stCondLst>
                            <p:childTnLst>
                              <p:par>
                                <p:cTn id="64" presetID="18" presetClass="entr" presetSubtype="12" fill="hold" nodeType="afterEffect">
                                  <p:stCondLst>
                                    <p:cond delay="500"/>
                                  </p:stCondLst>
                                  <p:childTnLst>
                                    <p:set>
                                      <p:cBhvr>
                                        <p:cTn id="65" dur="1" fill="hold">
                                          <p:stCondLst>
                                            <p:cond delay="0"/>
                                          </p:stCondLst>
                                        </p:cTn>
                                        <p:tgtEl>
                                          <p:spTgt spid="39956"/>
                                        </p:tgtEl>
                                        <p:attrNameLst>
                                          <p:attrName>style.visibility</p:attrName>
                                        </p:attrNameLst>
                                      </p:cBhvr>
                                      <p:to>
                                        <p:strVal val="visible"/>
                                      </p:to>
                                    </p:set>
                                    <p:animEffect transition="in" filter="strips(downLeft)">
                                      <p:cBhvr>
                                        <p:cTn id="66" dur="500"/>
                                        <p:tgtEl>
                                          <p:spTgt spid="39956"/>
                                        </p:tgtEl>
                                      </p:cBhvr>
                                    </p:animEffect>
                                  </p:childTnLst>
                                </p:cTn>
                              </p:par>
                              <p:par>
                                <p:cTn id="67" presetID="18" presetClass="entr" presetSubtype="12" fill="hold" nodeType="withEffect">
                                  <p:stCondLst>
                                    <p:cond delay="500"/>
                                  </p:stCondLst>
                                  <p:childTnLst>
                                    <p:set>
                                      <p:cBhvr>
                                        <p:cTn id="68" dur="1" fill="hold">
                                          <p:stCondLst>
                                            <p:cond delay="0"/>
                                          </p:stCondLst>
                                        </p:cTn>
                                        <p:tgtEl>
                                          <p:spTgt spid="39958"/>
                                        </p:tgtEl>
                                        <p:attrNameLst>
                                          <p:attrName>style.visibility</p:attrName>
                                        </p:attrNameLst>
                                      </p:cBhvr>
                                      <p:to>
                                        <p:strVal val="visible"/>
                                      </p:to>
                                    </p:set>
                                    <p:animEffect transition="in" filter="strips(downLeft)">
                                      <p:cBhvr>
                                        <p:cTn id="69" dur="500"/>
                                        <p:tgtEl>
                                          <p:spTgt spid="39958"/>
                                        </p:tgtEl>
                                      </p:cBhvr>
                                    </p:animEffect>
                                  </p:childTnLst>
                                </p:cTn>
                              </p:par>
                            </p:childTnLst>
                          </p:cTn>
                        </p:par>
                        <p:par>
                          <p:cTn id="70" fill="hold" nodeType="afterGroup">
                            <p:stCondLst>
                              <p:cond delay="1500"/>
                            </p:stCondLst>
                            <p:childTnLst>
                              <p:par>
                                <p:cTn id="71" presetID="2" presetClass="entr" presetSubtype="1" fill="hold" nodeType="afterEffect">
                                  <p:stCondLst>
                                    <p:cond delay="0"/>
                                  </p:stCondLst>
                                  <p:childTnLst>
                                    <p:set>
                                      <p:cBhvr>
                                        <p:cTn id="72" dur="1" fill="hold">
                                          <p:stCondLst>
                                            <p:cond delay="0"/>
                                          </p:stCondLst>
                                        </p:cTn>
                                        <p:tgtEl>
                                          <p:spTgt spid="39959"/>
                                        </p:tgtEl>
                                        <p:attrNameLst>
                                          <p:attrName>style.visibility</p:attrName>
                                        </p:attrNameLst>
                                      </p:cBhvr>
                                      <p:to>
                                        <p:strVal val="visible"/>
                                      </p:to>
                                    </p:set>
                                    <p:anim calcmode="lin" valueType="num">
                                      <p:cBhvr additive="base">
                                        <p:cTn id="73" dur="500" fill="hold"/>
                                        <p:tgtEl>
                                          <p:spTgt spid="39959"/>
                                        </p:tgtEl>
                                        <p:attrNameLst>
                                          <p:attrName>ppt_x</p:attrName>
                                        </p:attrNameLst>
                                      </p:cBhvr>
                                      <p:tavLst>
                                        <p:tav tm="0">
                                          <p:val>
                                            <p:strVal val="#ppt_x"/>
                                          </p:val>
                                        </p:tav>
                                        <p:tav tm="100000">
                                          <p:val>
                                            <p:strVal val="#ppt_x"/>
                                          </p:val>
                                        </p:tav>
                                      </p:tavLst>
                                    </p:anim>
                                    <p:anim calcmode="lin" valueType="num">
                                      <p:cBhvr additive="base">
                                        <p:cTn id="74" dur="500" fill="hold"/>
                                        <p:tgtEl>
                                          <p:spTgt spid="39959"/>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39960"/>
                                        </p:tgtEl>
                                        <p:attrNameLst>
                                          <p:attrName>style.visibility</p:attrName>
                                        </p:attrNameLst>
                                      </p:cBhvr>
                                      <p:to>
                                        <p:strVal val="visible"/>
                                      </p:to>
                                    </p:set>
                                    <p:anim calcmode="lin" valueType="num">
                                      <p:cBhvr additive="base">
                                        <p:cTn id="77" dur="500" fill="hold"/>
                                        <p:tgtEl>
                                          <p:spTgt spid="39960"/>
                                        </p:tgtEl>
                                        <p:attrNameLst>
                                          <p:attrName>ppt_x</p:attrName>
                                        </p:attrNameLst>
                                      </p:cBhvr>
                                      <p:tavLst>
                                        <p:tav tm="0">
                                          <p:val>
                                            <p:strVal val="#ppt_x"/>
                                          </p:val>
                                        </p:tav>
                                        <p:tav tm="100000">
                                          <p:val>
                                            <p:strVal val="#ppt_x"/>
                                          </p:val>
                                        </p:tav>
                                      </p:tavLst>
                                    </p:anim>
                                    <p:anim calcmode="lin" valueType="num">
                                      <p:cBhvr additive="base">
                                        <p:cTn id="78" dur="500" fill="hold"/>
                                        <p:tgtEl>
                                          <p:spTgt spid="39960"/>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39961"/>
                                        </p:tgtEl>
                                        <p:attrNameLst>
                                          <p:attrName>style.visibility</p:attrName>
                                        </p:attrNameLst>
                                      </p:cBhvr>
                                      <p:to>
                                        <p:strVal val="visible"/>
                                      </p:to>
                                    </p:set>
                                    <p:anim calcmode="lin" valueType="num">
                                      <p:cBhvr additive="base">
                                        <p:cTn id="81" dur="500" fill="hold"/>
                                        <p:tgtEl>
                                          <p:spTgt spid="39961"/>
                                        </p:tgtEl>
                                        <p:attrNameLst>
                                          <p:attrName>ppt_x</p:attrName>
                                        </p:attrNameLst>
                                      </p:cBhvr>
                                      <p:tavLst>
                                        <p:tav tm="0">
                                          <p:val>
                                            <p:strVal val="#ppt_x"/>
                                          </p:val>
                                        </p:tav>
                                        <p:tav tm="100000">
                                          <p:val>
                                            <p:strVal val="#ppt_x"/>
                                          </p:val>
                                        </p:tav>
                                      </p:tavLst>
                                    </p:anim>
                                    <p:anim calcmode="lin" valueType="num">
                                      <p:cBhvr additive="base">
                                        <p:cTn id="82" dur="500" fill="hold"/>
                                        <p:tgtEl>
                                          <p:spTgt spid="39961"/>
                                        </p:tgtEl>
                                        <p:attrNameLst>
                                          <p:attrName>ppt_y</p:attrName>
                                        </p:attrNameLst>
                                      </p:cBhvr>
                                      <p:tavLst>
                                        <p:tav tm="0">
                                          <p:val>
                                            <p:strVal val="0-#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499"/>
                                          </p:stCondLst>
                                        </p:cTn>
                                        <p:tgtEl>
                                          <p:spTgt spid="39955"/>
                                        </p:tgtEl>
                                        <p:attrNameLst>
                                          <p:attrName>style.visibility</p:attrName>
                                        </p:attrNameLst>
                                      </p:cBhvr>
                                      <p:to>
                                        <p:strVal val="visible"/>
                                      </p:to>
                                    </p:set>
                                  </p:childTnLst>
                                </p:cTn>
                              </p:par>
                              <p:par>
                                <p:cTn id="87" presetID="18" presetClass="entr" presetSubtype="6" fill="hold" nodeType="withEffect">
                                  <p:stCondLst>
                                    <p:cond delay="500"/>
                                  </p:stCondLst>
                                  <p:childTnLst>
                                    <p:set>
                                      <p:cBhvr>
                                        <p:cTn id="88" dur="1" fill="hold">
                                          <p:stCondLst>
                                            <p:cond delay="0"/>
                                          </p:stCondLst>
                                        </p:cTn>
                                        <p:tgtEl>
                                          <p:spTgt spid="39962"/>
                                        </p:tgtEl>
                                        <p:attrNameLst>
                                          <p:attrName>style.visibility</p:attrName>
                                        </p:attrNameLst>
                                      </p:cBhvr>
                                      <p:to>
                                        <p:strVal val="visible"/>
                                      </p:to>
                                    </p:set>
                                    <p:animEffect transition="in" filter="strips(downRight)">
                                      <p:cBhvr>
                                        <p:cTn id="89" dur="500"/>
                                        <p:tgtEl>
                                          <p:spTgt spid="39962"/>
                                        </p:tgtEl>
                                      </p:cBhvr>
                                    </p:animEffect>
                                  </p:childTnLst>
                                </p:cTn>
                              </p:par>
                              <p:par>
                                <p:cTn id="90" presetID="18" presetClass="entr" presetSubtype="12" fill="hold" nodeType="withEffect">
                                  <p:stCondLst>
                                    <p:cond delay="500"/>
                                  </p:stCondLst>
                                  <p:childTnLst>
                                    <p:set>
                                      <p:cBhvr>
                                        <p:cTn id="91" dur="1" fill="hold">
                                          <p:stCondLst>
                                            <p:cond delay="0"/>
                                          </p:stCondLst>
                                        </p:cTn>
                                        <p:tgtEl>
                                          <p:spTgt spid="39963"/>
                                        </p:tgtEl>
                                        <p:attrNameLst>
                                          <p:attrName>style.visibility</p:attrName>
                                        </p:attrNameLst>
                                      </p:cBhvr>
                                      <p:to>
                                        <p:strVal val="visible"/>
                                      </p:to>
                                    </p:set>
                                    <p:animEffect transition="in" filter="strips(downLeft)">
                                      <p:cBhvr>
                                        <p:cTn id="92" dur="500"/>
                                        <p:tgtEl>
                                          <p:spTgt spid="39963"/>
                                        </p:tgtEl>
                                      </p:cBhvr>
                                    </p:animEffect>
                                  </p:childTnLst>
                                </p:cTn>
                              </p:par>
                            </p:childTnLst>
                          </p:cTn>
                        </p:par>
                        <p:par>
                          <p:cTn id="93" fill="hold" nodeType="afterGroup">
                            <p:stCondLst>
                              <p:cond delay="1000"/>
                            </p:stCondLst>
                            <p:childTnLst>
                              <p:par>
                                <p:cTn id="94" presetID="2" presetClass="entr" presetSubtype="1" fill="hold" nodeType="afterEffect">
                                  <p:stCondLst>
                                    <p:cond delay="0"/>
                                  </p:stCondLst>
                                  <p:childTnLst>
                                    <p:set>
                                      <p:cBhvr>
                                        <p:cTn id="95" dur="1" fill="hold">
                                          <p:stCondLst>
                                            <p:cond delay="0"/>
                                          </p:stCondLst>
                                        </p:cTn>
                                        <p:tgtEl>
                                          <p:spTgt spid="39964"/>
                                        </p:tgtEl>
                                        <p:attrNameLst>
                                          <p:attrName>style.visibility</p:attrName>
                                        </p:attrNameLst>
                                      </p:cBhvr>
                                      <p:to>
                                        <p:strVal val="visible"/>
                                      </p:to>
                                    </p:set>
                                    <p:anim calcmode="lin" valueType="num">
                                      <p:cBhvr additive="base">
                                        <p:cTn id="96" dur="500" fill="hold"/>
                                        <p:tgtEl>
                                          <p:spTgt spid="39964"/>
                                        </p:tgtEl>
                                        <p:attrNameLst>
                                          <p:attrName>ppt_x</p:attrName>
                                        </p:attrNameLst>
                                      </p:cBhvr>
                                      <p:tavLst>
                                        <p:tav tm="0">
                                          <p:val>
                                            <p:strVal val="#ppt_x"/>
                                          </p:val>
                                        </p:tav>
                                        <p:tav tm="100000">
                                          <p:val>
                                            <p:strVal val="#ppt_x"/>
                                          </p:val>
                                        </p:tav>
                                      </p:tavLst>
                                    </p:anim>
                                    <p:anim calcmode="lin" valueType="num">
                                      <p:cBhvr additive="base">
                                        <p:cTn id="97" dur="500" fill="hold"/>
                                        <p:tgtEl>
                                          <p:spTgt spid="39964"/>
                                        </p:tgtEl>
                                        <p:attrNameLst>
                                          <p:attrName>ppt_y</p:attrName>
                                        </p:attrNameLst>
                                      </p:cBhvr>
                                      <p:tavLst>
                                        <p:tav tm="0">
                                          <p:val>
                                            <p:strVal val="0-#ppt_h/2"/>
                                          </p:val>
                                        </p:tav>
                                        <p:tav tm="100000">
                                          <p:val>
                                            <p:strVal val="#ppt_y"/>
                                          </p:val>
                                        </p:tav>
                                      </p:tavLst>
                                    </p:anim>
                                  </p:childTnLst>
                                </p:cTn>
                              </p:par>
                              <p:par>
                                <p:cTn id="98" presetID="2" presetClass="entr" presetSubtype="1" fill="hold" nodeType="withEffect">
                                  <p:stCondLst>
                                    <p:cond delay="0"/>
                                  </p:stCondLst>
                                  <p:childTnLst>
                                    <p:set>
                                      <p:cBhvr>
                                        <p:cTn id="99" dur="1" fill="hold">
                                          <p:stCondLst>
                                            <p:cond delay="0"/>
                                          </p:stCondLst>
                                        </p:cTn>
                                        <p:tgtEl>
                                          <p:spTgt spid="39965"/>
                                        </p:tgtEl>
                                        <p:attrNameLst>
                                          <p:attrName>style.visibility</p:attrName>
                                        </p:attrNameLst>
                                      </p:cBhvr>
                                      <p:to>
                                        <p:strVal val="visible"/>
                                      </p:to>
                                    </p:set>
                                    <p:anim calcmode="lin" valueType="num">
                                      <p:cBhvr additive="base">
                                        <p:cTn id="100" dur="500" fill="hold"/>
                                        <p:tgtEl>
                                          <p:spTgt spid="39965"/>
                                        </p:tgtEl>
                                        <p:attrNameLst>
                                          <p:attrName>ppt_x</p:attrName>
                                        </p:attrNameLst>
                                      </p:cBhvr>
                                      <p:tavLst>
                                        <p:tav tm="0">
                                          <p:val>
                                            <p:strVal val="#ppt_x"/>
                                          </p:val>
                                        </p:tav>
                                        <p:tav tm="100000">
                                          <p:val>
                                            <p:strVal val="#ppt_x"/>
                                          </p:val>
                                        </p:tav>
                                      </p:tavLst>
                                    </p:anim>
                                    <p:anim calcmode="lin" valueType="num">
                                      <p:cBhvr additive="base">
                                        <p:cTn id="101" dur="500" fill="hold"/>
                                        <p:tgtEl>
                                          <p:spTgt spid="39965"/>
                                        </p:tgtEl>
                                        <p:attrNameLst>
                                          <p:attrName>ppt_y</p:attrName>
                                        </p:attrNameLst>
                                      </p:cBhvr>
                                      <p:tavLst>
                                        <p:tav tm="0">
                                          <p:val>
                                            <p:strVal val="0-#ppt_h/2"/>
                                          </p:val>
                                        </p:tav>
                                        <p:tav tm="100000">
                                          <p:val>
                                            <p:strVal val="#ppt_y"/>
                                          </p:val>
                                        </p:tav>
                                      </p:tavLst>
                                    </p:anim>
                                  </p:childTnLst>
                                </p:cTn>
                              </p:par>
                              <p:par>
                                <p:cTn id="102" presetID="2" presetClass="entr" presetSubtype="1" fill="hold" nodeType="withEffect">
                                  <p:stCondLst>
                                    <p:cond delay="0"/>
                                  </p:stCondLst>
                                  <p:childTnLst>
                                    <p:set>
                                      <p:cBhvr>
                                        <p:cTn id="103" dur="1" fill="hold">
                                          <p:stCondLst>
                                            <p:cond delay="0"/>
                                          </p:stCondLst>
                                        </p:cTn>
                                        <p:tgtEl>
                                          <p:spTgt spid="39967"/>
                                        </p:tgtEl>
                                        <p:attrNameLst>
                                          <p:attrName>style.visibility</p:attrName>
                                        </p:attrNameLst>
                                      </p:cBhvr>
                                      <p:to>
                                        <p:strVal val="visible"/>
                                      </p:to>
                                    </p:set>
                                    <p:anim calcmode="lin" valueType="num">
                                      <p:cBhvr additive="base">
                                        <p:cTn id="104" dur="500" fill="hold"/>
                                        <p:tgtEl>
                                          <p:spTgt spid="39967"/>
                                        </p:tgtEl>
                                        <p:attrNameLst>
                                          <p:attrName>ppt_x</p:attrName>
                                        </p:attrNameLst>
                                      </p:cBhvr>
                                      <p:tavLst>
                                        <p:tav tm="0">
                                          <p:val>
                                            <p:strVal val="#ppt_x"/>
                                          </p:val>
                                        </p:tav>
                                        <p:tav tm="100000">
                                          <p:val>
                                            <p:strVal val="#ppt_x"/>
                                          </p:val>
                                        </p:tav>
                                      </p:tavLst>
                                    </p:anim>
                                    <p:anim calcmode="lin" valueType="num">
                                      <p:cBhvr additive="base">
                                        <p:cTn id="105" dur="500" fill="hold"/>
                                        <p:tgtEl>
                                          <p:spTgt spid="39967"/>
                                        </p:tgtEl>
                                        <p:attrNameLst>
                                          <p:attrName>ppt_y</p:attrName>
                                        </p:attrNameLst>
                                      </p:cBhvr>
                                      <p:tavLst>
                                        <p:tav tm="0">
                                          <p:val>
                                            <p:strVal val="0-#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nodeType="clickEffect">
                                  <p:stCondLst>
                                    <p:cond delay="0"/>
                                  </p:stCondLst>
                                  <p:childTnLst>
                                    <p:set>
                                      <p:cBhvr>
                                        <p:cTn id="109" dur="1" fill="hold">
                                          <p:stCondLst>
                                            <p:cond delay="499"/>
                                          </p:stCondLst>
                                        </p:cTn>
                                        <p:tgtEl>
                                          <p:spTgt spid="39954"/>
                                        </p:tgtEl>
                                        <p:attrNameLst>
                                          <p:attrName>style.visibility</p:attrName>
                                        </p:attrNameLst>
                                      </p:cBhvr>
                                      <p:to>
                                        <p:strVal val="visible"/>
                                      </p:to>
                                    </p:set>
                                  </p:childTnLst>
                                </p:cTn>
                              </p:par>
                              <p:par>
                                <p:cTn id="110" presetID="18" presetClass="entr" presetSubtype="6" fill="hold" nodeType="withEffect">
                                  <p:stCondLst>
                                    <p:cond delay="0"/>
                                  </p:stCondLst>
                                  <p:childTnLst>
                                    <p:set>
                                      <p:cBhvr>
                                        <p:cTn id="111" dur="1" fill="hold">
                                          <p:stCondLst>
                                            <p:cond delay="0"/>
                                          </p:stCondLst>
                                        </p:cTn>
                                        <p:tgtEl>
                                          <p:spTgt spid="39971"/>
                                        </p:tgtEl>
                                        <p:attrNameLst>
                                          <p:attrName>style.visibility</p:attrName>
                                        </p:attrNameLst>
                                      </p:cBhvr>
                                      <p:to>
                                        <p:strVal val="visible"/>
                                      </p:to>
                                    </p:set>
                                    <p:animEffect transition="in" filter="strips(downRight)">
                                      <p:cBhvr>
                                        <p:cTn id="112" dur="500"/>
                                        <p:tgtEl>
                                          <p:spTgt spid="39971"/>
                                        </p:tgtEl>
                                      </p:cBhvr>
                                    </p:animEffect>
                                  </p:childTnLst>
                                </p:cTn>
                              </p:par>
                              <p:par>
                                <p:cTn id="113" presetID="18" presetClass="entr" presetSubtype="6" fill="hold" nodeType="withEffect">
                                  <p:stCondLst>
                                    <p:cond delay="0"/>
                                  </p:stCondLst>
                                  <p:childTnLst>
                                    <p:set>
                                      <p:cBhvr>
                                        <p:cTn id="114" dur="1" fill="hold">
                                          <p:stCondLst>
                                            <p:cond delay="0"/>
                                          </p:stCondLst>
                                        </p:cTn>
                                        <p:tgtEl>
                                          <p:spTgt spid="39972"/>
                                        </p:tgtEl>
                                        <p:attrNameLst>
                                          <p:attrName>style.visibility</p:attrName>
                                        </p:attrNameLst>
                                      </p:cBhvr>
                                      <p:to>
                                        <p:strVal val="visible"/>
                                      </p:to>
                                    </p:set>
                                    <p:animEffect transition="in" filter="strips(downRight)">
                                      <p:cBhvr>
                                        <p:cTn id="115" dur="500"/>
                                        <p:tgtEl>
                                          <p:spTgt spid="39972"/>
                                        </p:tgtEl>
                                      </p:cBhvr>
                                    </p:animEffect>
                                  </p:childTnLst>
                                </p:cTn>
                              </p:par>
                            </p:childTnLst>
                          </p:cTn>
                        </p:par>
                        <p:par>
                          <p:cTn id="116" fill="hold" nodeType="afterGroup">
                            <p:stCondLst>
                              <p:cond delay="500"/>
                            </p:stCondLst>
                            <p:childTnLst>
                              <p:par>
                                <p:cTn id="117" presetID="2" presetClass="entr" presetSubtype="1" fill="hold" nodeType="afterEffect">
                                  <p:stCondLst>
                                    <p:cond delay="500"/>
                                  </p:stCondLst>
                                  <p:childTnLst>
                                    <p:set>
                                      <p:cBhvr>
                                        <p:cTn id="118" dur="1" fill="hold">
                                          <p:stCondLst>
                                            <p:cond delay="0"/>
                                          </p:stCondLst>
                                        </p:cTn>
                                        <p:tgtEl>
                                          <p:spTgt spid="39966"/>
                                        </p:tgtEl>
                                        <p:attrNameLst>
                                          <p:attrName>style.visibility</p:attrName>
                                        </p:attrNameLst>
                                      </p:cBhvr>
                                      <p:to>
                                        <p:strVal val="visible"/>
                                      </p:to>
                                    </p:set>
                                    <p:anim calcmode="lin" valueType="num">
                                      <p:cBhvr additive="base">
                                        <p:cTn id="119" dur="500" fill="hold"/>
                                        <p:tgtEl>
                                          <p:spTgt spid="39966"/>
                                        </p:tgtEl>
                                        <p:attrNameLst>
                                          <p:attrName>ppt_x</p:attrName>
                                        </p:attrNameLst>
                                      </p:cBhvr>
                                      <p:tavLst>
                                        <p:tav tm="0">
                                          <p:val>
                                            <p:strVal val="#ppt_x"/>
                                          </p:val>
                                        </p:tav>
                                        <p:tav tm="100000">
                                          <p:val>
                                            <p:strVal val="#ppt_x"/>
                                          </p:val>
                                        </p:tav>
                                      </p:tavLst>
                                    </p:anim>
                                    <p:anim calcmode="lin" valueType="num">
                                      <p:cBhvr additive="base">
                                        <p:cTn id="120" dur="500" fill="hold"/>
                                        <p:tgtEl>
                                          <p:spTgt spid="39966"/>
                                        </p:tgtEl>
                                        <p:attrNameLst>
                                          <p:attrName>ppt_y</p:attrName>
                                        </p:attrNameLst>
                                      </p:cBhvr>
                                      <p:tavLst>
                                        <p:tav tm="0">
                                          <p:val>
                                            <p:strVal val="0-#ppt_h/2"/>
                                          </p:val>
                                        </p:tav>
                                        <p:tav tm="100000">
                                          <p:val>
                                            <p:strVal val="#ppt_y"/>
                                          </p:val>
                                        </p:tav>
                                      </p:tavLst>
                                    </p:anim>
                                  </p:childTnLst>
                                </p:cTn>
                              </p:par>
                              <p:par>
                                <p:cTn id="121" presetID="2" presetClass="entr" presetSubtype="1" fill="hold" nodeType="withEffect">
                                  <p:stCondLst>
                                    <p:cond delay="500"/>
                                  </p:stCondLst>
                                  <p:childTnLst>
                                    <p:set>
                                      <p:cBhvr>
                                        <p:cTn id="122" dur="1" fill="hold">
                                          <p:stCondLst>
                                            <p:cond delay="0"/>
                                          </p:stCondLst>
                                        </p:cTn>
                                        <p:tgtEl>
                                          <p:spTgt spid="39968"/>
                                        </p:tgtEl>
                                        <p:attrNameLst>
                                          <p:attrName>style.visibility</p:attrName>
                                        </p:attrNameLst>
                                      </p:cBhvr>
                                      <p:to>
                                        <p:strVal val="visible"/>
                                      </p:to>
                                    </p:set>
                                    <p:anim calcmode="lin" valueType="num">
                                      <p:cBhvr additive="base">
                                        <p:cTn id="123" dur="500" fill="hold"/>
                                        <p:tgtEl>
                                          <p:spTgt spid="39968"/>
                                        </p:tgtEl>
                                        <p:attrNameLst>
                                          <p:attrName>ppt_x</p:attrName>
                                        </p:attrNameLst>
                                      </p:cBhvr>
                                      <p:tavLst>
                                        <p:tav tm="0">
                                          <p:val>
                                            <p:strVal val="#ppt_x"/>
                                          </p:val>
                                        </p:tav>
                                        <p:tav tm="100000">
                                          <p:val>
                                            <p:strVal val="#ppt_x"/>
                                          </p:val>
                                        </p:tav>
                                      </p:tavLst>
                                    </p:anim>
                                    <p:anim calcmode="lin" valueType="num">
                                      <p:cBhvr additive="base">
                                        <p:cTn id="124" dur="500" fill="hold"/>
                                        <p:tgtEl>
                                          <p:spTgt spid="39968"/>
                                        </p:tgtEl>
                                        <p:attrNameLst>
                                          <p:attrName>ppt_y</p:attrName>
                                        </p:attrNameLst>
                                      </p:cBhvr>
                                      <p:tavLst>
                                        <p:tav tm="0">
                                          <p:val>
                                            <p:strVal val="0-#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499"/>
                                          </p:stCondLst>
                                        </p:cTn>
                                        <p:tgtEl>
                                          <p:spTgt spid="39953"/>
                                        </p:tgtEl>
                                        <p:attrNameLst>
                                          <p:attrName>style.visibility</p:attrName>
                                        </p:attrNameLst>
                                      </p:cBhvr>
                                      <p:to>
                                        <p:strVal val="visible"/>
                                      </p:to>
                                    </p:set>
                                  </p:childTnLst>
                                </p:cTn>
                              </p:par>
                              <p:par>
                                <p:cTn id="129" presetID="18" presetClass="entr" presetSubtype="6" fill="hold" nodeType="withEffect">
                                  <p:stCondLst>
                                    <p:cond delay="0"/>
                                  </p:stCondLst>
                                  <p:childTnLst>
                                    <p:set>
                                      <p:cBhvr>
                                        <p:cTn id="130" dur="1" fill="hold">
                                          <p:stCondLst>
                                            <p:cond delay="0"/>
                                          </p:stCondLst>
                                        </p:cTn>
                                        <p:tgtEl>
                                          <p:spTgt spid="39973"/>
                                        </p:tgtEl>
                                        <p:attrNameLst>
                                          <p:attrName>style.visibility</p:attrName>
                                        </p:attrNameLst>
                                      </p:cBhvr>
                                      <p:to>
                                        <p:strVal val="visible"/>
                                      </p:to>
                                    </p:set>
                                    <p:animEffect transition="in" filter="strips(downRight)">
                                      <p:cBhvr>
                                        <p:cTn id="131" dur="500"/>
                                        <p:tgtEl>
                                          <p:spTgt spid="39973"/>
                                        </p:tgtEl>
                                      </p:cBhvr>
                                    </p:animEffect>
                                  </p:childTnLst>
                                </p:cTn>
                              </p:par>
                              <p:par>
                                <p:cTn id="132" presetID="18" presetClass="entr" presetSubtype="6" fill="hold" nodeType="withEffect">
                                  <p:stCondLst>
                                    <p:cond delay="0"/>
                                  </p:stCondLst>
                                  <p:childTnLst>
                                    <p:set>
                                      <p:cBhvr>
                                        <p:cTn id="133" dur="1" fill="hold">
                                          <p:stCondLst>
                                            <p:cond delay="0"/>
                                          </p:stCondLst>
                                        </p:cTn>
                                        <p:tgtEl>
                                          <p:spTgt spid="39974"/>
                                        </p:tgtEl>
                                        <p:attrNameLst>
                                          <p:attrName>style.visibility</p:attrName>
                                        </p:attrNameLst>
                                      </p:cBhvr>
                                      <p:to>
                                        <p:strVal val="visible"/>
                                      </p:to>
                                    </p:set>
                                    <p:animEffect transition="in" filter="strips(downRight)">
                                      <p:cBhvr>
                                        <p:cTn id="134" dur="500"/>
                                        <p:tgtEl>
                                          <p:spTgt spid="39974"/>
                                        </p:tgtEl>
                                      </p:cBhvr>
                                    </p:animEffect>
                                  </p:childTnLst>
                                </p:cTn>
                              </p:par>
                            </p:childTnLst>
                          </p:cTn>
                        </p:par>
                        <p:par>
                          <p:cTn id="135" fill="hold" nodeType="afterGroup">
                            <p:stCondLst>
                              <p:cond delay="500"/>
                            </p:stCondLst>
                            <p:childTnLst>
                              <p:par>
                                <p:cTn id="136" presetID="2" presetClass="entr" presetSubtype="1" fill="hold" nodeType="afterEffect">
                                  <p:stCondLst>
                                    <p:cond delay="500"/>
                                  </p:stCondLst>
                                  <p:childTnLst>
                                    <p:set>
                                      <p:cBhvr>
                                        <p:cTn id="137" dur="1" fill="hold">
                                          <p:stCondLst>
                                            <p:cond delay="0"/>
                                          </p:stCondLst>
                                        </p:cTn>
                                        <p:tgtEl>
                                          <p:spTgt spid="39969"/>
                                        </p:tgtEl>
                                        <p:attrNameLst>
                                          <p:attrName>style.visibility</p:attrName>
                                        </p:attrNameLst>
                                      </p:cBhvr>
                                      <p:to>
                                        <p:strVal val="visible"/>
                                      </p:to>
                                    </p:set>
                                    <p:anim calcmode="lin" valueType="num">
                                      <p:cBhvr additive="base">
                                        <p:cTn id="138" dur="500" fill="hold"/>
                                        <p:tgtEl>
                                          <p:spTgt spid="39969"/>
                                        </p:tgtEl>
                                        <p:attrNameLst>
                                          <p:attrName>ppt_x</p:attrName>
                                        </p:attrNameLst>
                                      </p:cBhvr>
                                      <p:tavLst>
                                        <p:tav tm="0">
                                          <p:val>
                                            <p:strVal val="#ppt_x"/>
                                          </p:val>
                                        </p:tav>
                                        <p:tav tm="100000">
                                          <p:val>
                                            <p:strVal val="#ppt_x"/>
                                          </p:val>
                                        </p:tav>
                                      </p:tavLst>
                                    </p:anim>
                                    <p:anim calcmode="lin" valueType="num">
                                      <p:cBhvr additive="base">
                                        <p:cTn id="139" dur="500" fill="hold"/>
                                        <p:tgtEl>
                                          <p:spTgt spid="39969"/>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500"/>
                                  </p:stCondLst>
                                  <p:childTnLst>
                                    <p:set>
                                      <p:cBhvr>
                                        <p:cTn id="141" dur="1" fill="hold">
                                          <p:stCondLst>
                                            <p:cond delay="0"/>
                                          </p:stCondLst>
                                        </p:cTn>
                                        <p:tgtEl>
                                          <p:spTgt spid="39970"/>
                                        </p:tgtEl>
                                        <p:attrNameLst>
                                          <p:attrName>style.visibility</p:attrName>
                                        </p:attrNameLst>
                                      </p:cBhvr>
                                      <p:to>
                                        <p:strVal val="visible"/>
                                      </p:to>
                                    </p:set>
                                    <p:anim calcmode="lin" valueType="num">
                                      <p:cBhvr additive="base">
                                        <p:cTn id="142" dur="500" fill="hold"/>
                                        <p:tgtEl>
                                          <p:spTgt spid="39970"/>
                                        </p:tgtEl>
                                        <p:attrNameLst>
                                          <p:attrName>ppt_x</p:attrName>
                                        </p:attrNameLst>
                                      </p:cBhvr>
                                      <p:tavLst>
                                        <p:tav tm="0">
                                          <p:val>
                                            <p:strVal val="#ppt_x"/>
                                          </p:val>
                                        </p:tav>
                                        <p:tav tm="100000">
                                          <p:val>
                                            <p:strVal val="#ppt_x"/>
                                          </p:val>
                                        </p:tav>
                                      </p:tavLst>
                                    </p:anim>
                                    <p:anim calcmode="lin" valueType="num">
                                      <p:cBhvr additive="base">
                                        <p:cTn id="143" dur="500" fill="hold"/>
                                        <p:tgtEl>
                                          <p:spTgt spid="399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9CED832-1EB4-D76A-5B14-460642EC2FF7}"/>
              </a:ext>
            </a:extLst>
          </p:cNvPr>
          <p:cNvSpPr>
            <a:spLocks noGrp="1" noChangeArrowheads="1"/>
          </p:cNvSpPr>
          <p:nvPr>
            <p:ph type="subTitle" idx="1"/>
          </p:nvPr>
        </p:nvSpPr>
        <p:spPr>
          <a:xfrm>
            <a:off x="7535863" y="6165850"/>
            <a:ext cx="2913062" cy="287338"/>
          </a:xfrm>
        </p:spPr>
        <p:txBody>
          <a:bodyPr/>
          <a:lstStyle/>
          <a:p>
            <a:pPr algn="r" eaLnBrk="1" hangingPunct="1"/>
            <a:r>
              <a:rPr lang="en-GB" altLang="en-US" sz="1200" b="1" dirty="0">
                <a:latin typeface="BarmenoBQ" pitchFamily="34" charset="0"/>
              </a:rPr>
              <a:t>Fig. Disease box 11</a:t>
            </a:r>
            <a:r>
              <a:rPr lang="en-GB" altLang="en-US" sz="1200" dirty="0">
                <a:latin typeface="BarmenoBQ" pitchFamily="34" charset="0"/>
              </a:rPr>
              <a:t> ©Scion Publishing Ltd</a:t>
            </a:r>
            <a:endParaRPr lang="en-US" altLang="en-US" sz="1200" dirty="0">
              <a:latin typeface="BarmenoBQ" pitchFamily="34" charset="0"/>
            </a:endParaRPr>
          </a:p>
        </p:txBody>
      </p:sp>
      <p:pic>
        <p:nvPicPr>
          <p:cNvPr id="33795" name="Picture 3" descr="Title">
            <a:extLst>
              <a:ext uri="{FF2B5EF4-FFF2-40B4-BE49-F238E27FC236}">
                <a16:creationId xmlns:a16="http://schemas.microsoft.com/office/drawing/2014/main" id="{B8B3FB46-EDBB-23C7-AF4D-CA6790A4C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5648325"/>
            <a:ext cx="20891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id="{22A44122-38CD-FD8B-FC46-9CA0B5D89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26" y="549276"/>
            <a:ext cx="6938963"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5">
            <a:extLst>
              <a:ext uri="{FF2B5EF4-FFF2-40B4-BE49-F238E27FC236}">
                <a16:creationId xmlns:a16="http://schemas.microsoft.com/office/drawing/2014/main" id="{7DC3E7E9-BCE3-FDCE-B278-7B9A0F4D916B}"/>
              </a:ext>
            </a:extLst>
          </p:cNvPr>
          <p:cNvSpPr txBox="1">
            <a:spLocks noChangeArrowheads="1"/>
          </p:cNvSpPr>
          <p:nvPr/>
        </p:nvSpPr>
        <p:spPr bwMode="auto">
          <a:xfrm>
            <a:off x="8310912" y="6381751"/>
            <a:ext cx="2193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dirty="0">
                <a:latin typeface="BarmenoBQ" pitchFamily="34" charset="0"/>
              </a:rPr>
              <a:t>Photos courtesy of Dr Paul Durrington.</a:t>
            </a:r>
          </a:p>
        </p:txBody>
      </p:sp>
      <p:sp>
        <p:nvSpPr>
          <p:cNvPr id="33798" name="Text Box 6">
            <a:extLst>
              <a:ext uri="{FF2B5EF4-FFF2-40B4-BE49-F238E27FC236}">
                <a16:creationId xmlns:a16="http://schemas.microsoft.com/office/drawing/2014/main" id="{7C953FD7-2174-C14F-6E8C-6BE4EBF6A230}"/>
              </a:ext>
            </a:extLst>
          </p:cNvPr>
          <p:cNvSpPr txBox="1">
            <a:spLocks noChangeArrowheads="1"/>
          </p:cNvSpPr>
          <p:nvPr/>
        </p:nvSpPr>
        <p:spPr bwMode="auto">
          <a:xfrm>
            <a:off x="2711451" y="2924175"/>
            <a:ext cx="6697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dirty="0"/>
              <a:t>Cholesterol deposition in patients heterozygous for familial hypercholesterolemia. (a, b) Tendon xanthomata, and (c) corneal arcus.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EADBB73-79CC-F65C-75A1-AD87AB6122C7}"/>
              </a:ext>
            </a:extLst>
          </p:cNvPr>
          <p:cNvSpPr>
            <a:spLocks noGrp="1" noChangeArrowheads="1"/>
          </p:cNvSpPr>
          <p:nvPr>
            <p:ph type="title" idx="4294967295"/>
          </p:nvPr>
        </p:nvSpPr>
        <p:spPr/>
        <p:txBody>
          <a:bodyPr anchorCtr="1"/>
          <a:lstStyle/>
          <a:p>
            <a:pPr eaLnBrk="1" hangingPunct="1"/>
            <a:r>
              <a:rPr lang="en-GB" altLang="en-US" dirty="0">
                <a:solidFill>
                  <a:schemeClr val="tx1"/>
                </a:solidFill>
              </a:rPr>
              <a:t>Marfan Syndrome</a:t>
            </a:r>
            <a:endParaRPr lang="en-US" altLang="en-US" dirty="0">
              <a:solidFill>
                <a:schemeClr val="tx1"/>
              </a:solidFill>
            </a:endParaRPr>
          </a:p>
        </p:txBody>
      </p:sp>
      <p:pic>
        <p:nvPicPr>
          <p:cNvPr id="34819" name="Picture 3">
            <a:extLst>
              <a:ext uri="{FF2B5EF4-FFF2-40B4-BE49-F238E27FC236}">
                <a16:creationId xmlns:a16="http://schemas.microsoft.com/office/drawing/2014/main" id="{62D6B9A9-F0F4-7892-901A-AAF8D84E7E2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40013" y="1484314"/>
            <a:ext cx="2584450" cy="4294187"/>
          </a:xfrm>
          <a:noFill/>
        </p:spPr>
      </p:pic>
      <p:pic>
        <p:nvPicPr>
          <p:cNvPr id="34820" name="Picture 4">
            <a:extLst>
              <a:ext uri="{FF2B5EF4-FFF2-40B4-BE49-F238E27FC236}">
                <a16:creationId xmlns:a16="http://schemas.microsoft.com/office/drawing/2014/main" id="{634404F5-7B07-326A-F00C-025CBAFBA66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808663" y="1844675"/>
            <a:ext cx="4392612" cy="3422650"/>
          </a:xfrm>
          <a:noFill/>
        </p:spPr>
      </p:pic>
      <p:sp>
        <p:nvSpPr>
          <p:cNvPr id="34821" name="Rectangle 5">
            <a:extLst>
              <a:ext uri="{FF2B5EF4-FFF2-40B4-BE49-F238E27FC236}">
                <a16:creationId xmlns:a16="http://schemas.microsoft.com/office/drawing/2014/main" id="{3A03E83E-1BE9-24AF-9534-1E1362AAA51B}"/>
              </a:ext>
            </a:extLst>
          </p:cNvPr>
          <p:cNvSpPr>
            <a:spLocks noChangeArrowheads="1"/>
          </p:cNvSpPr>
          <p:nvPr/>
        </p:nvSpPr>
        <p:spPr bwMode="auto">
          <a:xfrm>
            <a:off x="3324225" y="6165851"/>
            <a:ext cx="554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cs typeface="Arial" panose="020B0604020202020204" pitchFamily="34" charset="0"/>
              </a:rPr>
              <a:t>From Dean JCS (2007) </a:t>
            </a:r>
            <a:r>
              <a:rPr lang="en-GB" altLang="en-US" sz="1800" i="1" dirty="0">
                <a:cs typeface="Arial" panose="020B0604020202020204" pitchFamily="34" charset="0"/>
              </a:rPr>
              <a:t>Eur J Hum Genet</a:t>
            </a:r>
            <a:r>
              <a:rPr lang="en-GB" altLang="en-US" sz="1800" dirty="0">
                <a:cs typeface="Arial" panose="020B0604020202020204" pitchFamily="34" charset="0"/>
              </a:rPr>
              <a:t> </a:t>
            </a:r>
            <a:r>
              <a:rPr lang="en-GB" altLang="en-US" sz="1800" b="1" dirty="0">
                <a:cs typeface="Arial" panose="020B0604020202020204" pitchFamily="34" charset="0"/>
              </a:rPr>
              <a:t>15:</a:t>
            </a:r>
            <a:r>
              <a:rPr lang="en-GB" altLang="en-US" sz="1800" dirty="0">
                <a:cs typeface="Arial" panose="020B0604020202020204" pitchFamily="34" charset="0"/>
              </a:rPr>
              <a:t> 724-33</a:t>
            </a:r>
            <a:endParaRPr lang="en-US" altLang="en-US" sz="1800"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0175-6DE1-05F7-E56F-5935EEBEB059}"/>
              </a:ext>
            </a:extLst>
          </p:cNvPr>
          <p:cNvSpPr>
            <a:spLocks noGrp="1"/>
          </p:cNvSpPr>
          <p:nvPr>
            <p:ph type="title"/>
          </p:nvPr>
        </p:nvSpPr>
        <p:spPr/>
        <p:txBody>
          <a:bodyPr/>
          <a:lstStyle/>
          <a:p>
            <a:r>
              <a:rPr lang="en-GB" dirty="0"/>
              <a:t>Clinical Genetic Services</a:t>
            </a:r>
          </a:p>
        </p:txBody>
      </p:sp>
      <p:sp>
        <p:nvSpPr>
          <p:cNvPr id="3" name="Content Placeholder 2">
            <a:extLst>
              <a:ext uri="{FF2B5EF4-FFF2-40B4-BE49-F238E27FC236}">
                <a16:creationId xmlns:a16="http://schemas.microsoft.com/office/drawing/2014/main" id="{7AF32AE3-C71D-8578-BC93-0DD60AF508CB}"/>
              </a:ext>
            </a:extLst>
          </p:cNvPr>
          <p:cNvSpPr>
            <a:spLocks noGrp="1"/>
          </p:cNvSpPr>
          <p:nvPr>
            <p:ph idx="1"/>
          </p:nvPr>
        </p:nvSpPr>
        <p:spPr>
          <a:xfrm>
            <a:off x="838200" y="1881609"/>
            <a:ext cx="10515600" cy="4351338"/>
          </a:xfrm>
        </p:spPr>
        <p:txBody>
          <a:bodyPr/>
          <a:lstStyle/>
          <a:p>
            <a:r>
              <a:rPr lang="en-GB" dirty="0"/>
              <a:t>17 in England</a:t>
            </a:r>
          </a:p>
          <a:p>
            <a:r>
              <a:rPr lang="en-GB" dirty="0"/>
              <a:t>Sheffield Regional Clinical Genomics Service</a:t>
            </a:r>
          </a:p>
          <a:p>
            <a:pPr lvl="1"/>
            <a:r>
              <a:rPr lang="en-GB" dirty="0"/>
              <a:t>6 consultants (4.7 WTE)</a:t>
            </a:r>
          </a:p>
          <a:p>
            <a:pPr lvl="1"/>
            <a:r>
              <a:rPr lang="en-GB" dirty="0"/>
              <a:t>12 genetic counsellors (9.1 WTE)</a:t>
            </a:r>
          </a:p>
          <a:p>
            <a:r>
              <a:rPr lang="en-GB" dirty="0"/>
              <a:t>Commissioned by Specialist Commissioning  - tertiary referral service</a:t>
            </a:r>
          </a:p>
          <a:p>
            <a:r>
              <a:rPr lang="en-GB" dirty="0"/>
              <a:t>Commissioned to see patients with rare genetic conditions (affects less than 1 in 2,000) and families at high risk for an inherited condition</a:t>
            </a:r>
          </a:p>
          <a:p>
            <a:pPr marL="0" indent="0">
              <a:buNone/>
            </a:pPr>
            <a:endParaRPr lang="en-GB" dirty="0"/>
          </a:p>
        </p:txBody>
      </p:sp>
    </p:spTree>
    <p:extLst>
      <p:ext uri="{BB962C8B-B14F-4D97-AF65-F5344CB8AC3E}">
        <p14:creationId xmlns:p14="http://schemas.microsoft.com/office/powerpoint/2010/main" val="349143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9141A42-76A3-C061-046E-A948ECB58030}"/>
              </a:ext>
            </a:extLst>
          </p:cNvPr>
          <p:cNvSpPr>
            <a:spLocks noGrp="1" noChangeArrowheads="1"/>
          </p:cNvSpPr>
          <p:nvPr>
            <p:ph type="title" idx="4294967295"/>
          </p:nvPr>
        </p:nvSpPr>
        <p:spPr/>
        <p:txBody>
          <a:bodyPr anchorCtr="1"/>
          <a:lstStyle/>
          <a:p>
            <a:pPr eaLnBrk="1" hangingPunct="1"/>
            <a:r>
              <a:rPr lang="en-GB" altLang="en-US" dirty="0">
                <a:solidFill>
                  <a:schemeClr val="tx1"/>
                </a:solidFill>
              </a:rPr>
              <a:t>Marfan Syndrome</a:t>
            </a:r>
            <a:endParaRPr lang="en-US" altLang="en-US" dirty="0">
              <a:solidFill>
                <a:schemeClr val="tx1"/>
              </a:solidFill>
            </a:endParaRPr>
          </a:p>
        </p:txBody>
      </p:sp>
      <p:pic>
        <p:nvPicPr>
          <p:cNvPr id="36867" name="Picture 3">
            <a:extLst>
              <a:ext uri="{FF2B5EF4-FFF2-40B4-BE49-F238E27FC236}">
                <a16:creationId xmlns:a16="http://schemas.microsoft.com/office/drawing/2014/main" id="{A5923E5D-1082-5F7C-D7FE-52D46CCAE338}"/>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22525" y="1412875"/>
            <a:ext cx="7488238" cy="4648200"/>
          </a:xfrm>
          <a:noFill/>
        </p:spPr>
      </p:pic>
      <p:sp>
        <p:nvSpPr>
          <p:cNvPr id="36868" name="Text Box 4">
            <a:extLst>
              <a:ext uri="{FF2B5EF4-FFF2-40B4-BE49-F238E27FC236}">
                <a16:creationId xmlns:a16="http://schemas.microsoft.com/office/drawing/2014/main" id="{4F236821-9E97-9C1B-2ABB-943B5ACD4B23}"/>
              </a:ext>
            </a:extLst>
          </p:cNvPr>
          <p:cNvSpPr txBox="1">
            <a:spLocks noChangeArrowheads="1"/>
          </p:cNvSpPr>
          <p:nvPr/>
        </p:nvSpPr>
        <p:spPr bwMode="auto">
          <a:xfrm>
            <a:off x="3324225" y="6237288"/>
            <a:ext cx="554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cs typeface="Arial" panose="020B0604020202020204" pitchFamily="34" charset="0"/>
              </a:rPr>
              <a:t>From Dean JCS (2007) </a:t>
            </a:r>
            <a:r>
              <a:rPr lang="en-GB" altLang="en-US" sz="1800" i="1" dirty="0">
                <a:cs typeface="Arial" panose="020B0604020202020204" pitchFamily="34" charset="0"/>
              </a:rPr>
              <a:t>Eur J Hum Genet</a:t>
            </a:r>
            <a:r>
              <a:rPr lang="en-GB" altLang="en-US" sz="1800" dirty="0">
                <a:cs typeface="Arial" panose="020B0604020202020204" pitchFamily="34" charset="0"/>
              </a:rPr>
              <a:t> </a:t>
            </a:r>
            <a:r>
              <a:rPr lang="en-GB" altLang="en-US" sz="1800" b="1" dirty="0">
                <a:cs typeface="Arial" panose="020B0604020202020204" pitchFamily="34" charset="0"/>
              </a:rPr>
              <a:t>15:</a:t>
            </a:r>
            <a:r>
              <a:rPr lang="en-GB" altLang="en-US" sz="1800" dirty="0">
                <a:cs typeface="Arial" panose="020B0604020202020204" pitchFamily="34" charset="0"/>
              </a:rPr>
              <a:t> 724-33</a:t>
            </a:r>
            <a:endParaRPr lang="en-US" altLang="en-US" sz="1800" dirty="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332EFCF-F340-C741-B2BA-4B870064B149}"/>
              </a:ext>
            </a:extLst>
          </p:cNvPr>
          <p:cNvSpPr>
            <a:spLocks noGrp="1"/>
          </p:cNvSpPr>
          <p:nvPr>
            <p:ph type="ctrTitle"/>
          </p:nvPr>
        </p:nvSpPr>
        <p:spPr>
          <a:xfrm>
            <a:off x="3315031" y="1380754"/>
            <a:ext cx="5561938" cy="2513516"/>
          </a:xfrm>
        </p:spPr>
        <p:txBody>
          <a:bodyPr>
            <a:normAutofit/>
          </a:bodyPr>
          <a:lstStyle/>
          <a:p>
            <a:r>
              <a:rPr lang="en-GB" dirty="0"/>
              <a:t>Cancer Genetics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6410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9122-42E0-C003-1D3A-75938187B9F8}"/>
              </a:ext>
            </a:extLst>
          </p:cNvPr>
          <p:cNvSpPr>
            <a:spLocks noGrp="1"/>
          </p:cNvSpPr>
          <p:nvPr>
            <p:ph type="title"/>
          </p:nvPr>
        </p:nvSpPr>
        <p:spPr>
          <a:xfrm>
            <a:off x="5868557" y="1138036"/>
            <a:ext cx="5444382" cy="1402470"/>
          </a:xfrm>
        </p:spPr>
        <p:txBody>
          <a:bodyPr anchor="t">
            <a:normAutofit/>
          </a:bodyPr>
          <a:lstStyle/>
          <a:p>
            <a:r>
              <a:rPr lang="en-GB" sz="3200" dirty="0"/>
              <a:t>Cancer is a genetic disease, but rarely inherited</a:t>
            </a:r>
          </a:p>
        </p:txBody>
      </p:sp>
      <p:pic>
        <p:nvPicPr>
          <p:cNvPr id="13" name="Picture 4">
            <a:extLst>
              <a:ext uri="{FF2B5EF4-FFF2-40B4-BE49-F238E27FC236}">
                <a16:creationId xmlns:a16="http://schemas.microsoft.com/office/drawing/2014/main" id="{6416A74D-94ED-C839-1577-0BCDC4C4A20A}"/>
              </a:ext>
            </a:extLst>
          </p:cNvPr>
          <p:cNvPicPr>
            <a:picLocks noChangeAspect="1"/>
          </p:cNvPicPr>
          <p:nvPr/>
        </p:nvPicPr>
        <p:blipFill rotWithShape="1">
          <a:blip r:embed="rId2"/>
          <a:srcRect l="26080" r="31670"/>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352125A4-2B9F-C4E0-7E41-35CCC28ECA6E}"/>
              </a:ext>
            </a:extLst>
          </p:cNvPr>
          <p:cNvSpPr>
            <a:spLocks noGrp="1"/>
          </p:cNvSpPr>
          <p:nvPr>
            <p:ph idx="1"/>
          </p:nvPr>
        </p:nvSpPr>
        <p:spPr>
          <a:xfrm>
            <a:off x="5868557" y="2551176"/>
            <a:ext cx="5444382" cy="3591207"/>
          </a:xfrm>
        </p:spPr>
        <p:txBody>
          <a:bodyPr>
            <a:normAutofit lnSpcReduction="10000"/>
          </a:bodyPr>
          <a:lstStyle/>
          <a:p>
            <a:r>
              <a:rPr lang="en-GB" sz="2000" dirty="0"/>
              <a:t>Cancer is due to damage to genes within the cell that are involved in cell growth and regulation</a:t>
            </a:r>
          </a:p>
          <a:p>
            <a:r>
              <a:rPr lang="en-GB" sz="2000" dirty="0"/>
              <a:t>All cells accumulate genetic damage as we age – random event</a:t>
            </a:r>
          </a:p>
          <a:p>
            <a:r>
              <a:rPr lang="en-GB" sz="2000" dirty="0"/>
              <a:t>Damage can include chromosome breaks and rearrangements, loss of genetic material, duplication of genetic material, specific genetic mutations</a:t>
            </a:r>
          </a:p>
          <a:p>
            <a:r>
              <a:rPr lang="en-GB" sz="2000" dirty="0"/>
              <a:t>Damage to specific genes cause cells to grow out of control – driver mutation</a:t>
            </a:r>
          </a:p>
          <a:p>
            <a:r>
              <a:rPr lang="en-GB" sz="2000" dirty="0"/>
              <a:t>Changes to genes that are confined to the tumour are called somatic or acquired variants</a:t>
            </a:r>
          </a:p>
        </p:txBody>
      </p:sp>
    </p:spTree>
    <p:extLst>
      <p:ext uri="{BB962C8B-B14F-4D97-AF65-F5344CB8AC3E}">
        <p14:creationId xmlns:p14="http://schemas.microsoft.com/office/powerpoint/2010/main" val="378288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71877E-ADE0-F87E-3DB6-FE012232F4DB}"/>
              </a:ext>
            </a:extLst>
          </p:cNvPr>
          <p:cNvPicPr>
            <a:picLocks noChangeAspect="1"/>
          </p:cNvPicPr>
          <p:nvPr/>
        </p:nvPicPr>
        <p:blipFill rotWithShape="1">
          <a:blip r:embed="rId2">
            <a:duotone>
              <a:schemeClr val="bg2">
                <a:shade val="45000"/>
                <a:satMod val="135000"/>
              </a:schemeClr>
              <a:prstClr val="white"/>
            </a:duotone>
          </a:blip>
          <a:srcRect t="26710"/>
          <a:stretch/>
        </p:blipFill>
        <p:spPr>
          <a:xfrm>
            <a:off x="20" y="10"/>
            <a:ext cx="12191980" cy="6857990"/>
          </a:xfrm>
          <a:prstGeom prst="rect">
            <a:avLst/>
          </a:prstGeom>
        </p:spPr>
      </p:pic>
      <p:sp>
        <p:nvSpPr>
          <p:cNvPr id="2" name="Title 1">
            <a:extLst>
              <a:ext uri="{FF2B5EF4-FFF2-40B4-BE49-F238E27FC236}">
                <a16:creationId xmlns:a16="http://schemas.microsoft.com/office/drawing/2014/main" id="{C176D130-671E-B1ED-CD37-5EEF9225C2F1}"/>
              </a:ext>
            </a:extLst>
          </p:cNvPr>
          <p:cNvSpPr>
            <a:spLocks noGrp="1"/>
          </p:cNvSpPr>
          <p:nvPr>
            <p:ph type="title"/>
          </p:nvPr>
        </p:nvSpPr>
        <p:spPr>
          <a:xfrm>
            <a:off x="838200" y="365125"/>
            <a:ext cx="10515600" cy="1325563"/>
          </a:xfrm>
        </p:spPr>
        <p:txBody>
          <a:bodyPr>
            <a:normAutofit/>
          </a:bodyPr>
          <a:lstStyle/>
          <a:p>
            <a:r>
              <a:rPr lang="en-GB" dirty="0"/>
              <a:t>Causes of genetic damage within cells</a:t>
            </a:r>
          </a:p>
        </p:txBody>
      </p:sp>
      <p:graphicFrame>
        <p:nvGraphicFramePr>
          <p:cNvPr id="5" name="Content Placeholder 2">
            <a:extLst>
              <a:ext uri="{FF2B5EF4-FFF2-40B4-BE49-F238E27FC236}">
                <a16:creationId xmlns:a16="http://schemas.microsoft.com/office/drawing/2014/main" id="{DC9DD3C6-CF2F-6526-BF98-9C792DC99202}"/>
              </a:ext>
            </a:extLst>
          </p:cNvPr>
          <p:cNvGraphicFramePr>
            <a:graphicFrameLocks noGrp="1"/>
          </p:cNvGraphicFramePr>
          <p:nvPr>
            <p:ph idx="1"/>
            <p:extLst>
              <p:ext uri="{D42A27DB-BD31-4B8C-83A1-F6EECF244321}">
                <p14:modId xmlns:p14="http://schemas.microsoft.com/office/powerpoint/2010/main" val="34163528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703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E5A91C56-46E6-D83E-E581-285072987F8B}"/>
              </a:ext>
            </a:extLst>
          </p:cNvPr>
          <p:cNvPicPr>
            <a:picLocks noChangeAspect="1"/>
          </p:cNvPicPr>
          <p:nvPr/>
        </p:nvPicPr>
        <p:blipFill rotWithShape="1">
          <a:blip r:embed="rId2"/>
          <a:srcRect t="5436"/>
          <a:stretch/>
        </p:blipFill>
        <p:spPr>
          <a:xfrm>
            <a:off x="5525329" y="10"/>
            <a:ext cx="9669642" cy="6857990"/>
          </a:xfrm>
          <a:prstGeom prst="rect">
            <a:avLst/>
          </a:prstGeom>
        </p:spPr>
      </p:pic>
      <p:sp>
        <p:nvSpPr>
          <p:cNvPr id="2" name="Title 1">
            <a:extLst>
              <a:ext uri="{FF2B5EF4-FFF2-40B4-BE49-F238E27FC236}">
                <a16:creationId xmlns:a16="http://schemas.microsoft.com/office/drawing/2014/main" id="{5FDA57BD-EDC1-9E87-BBB3-2AA2CFCA9E1E}"/>
              </a:ext>
            </a:extLst>
          </p:cNvPr>
          <p:cNvSpPr>
            <a:spLocks noGrp="1"/>
          </p:cNvSpPr>
          <p:nvPr>
            <p:ph type="title"/>
          </p:nvPr>
        </p:nvSpPr>
        <p:spPr>
          <a:xfrm>
            <a:off x="838200" y="365125"/>
            <a:ext cx="3822189" cy="1899912"/>
          </a:xfrm>
        </p:spPr>
        <p:txBody>
          <a:bodyPr>
            <a:normAutofit/>
          </a:bodyPr>
          <a:lstStyle/>
          <a:p>
            <a:r>
              <a:rPr lang="en-GB" sz="4000" dirty="0"/>
              <a:t>What can the mutations within a cancer tell us?</a:t>
            </a:r>
          </a:p>
        </p:txBody>
      </p:sp>
      <p:sp>
        <p:nvSpPr>
          <p:cNvPr id="3" name="Content Placeholder 2">
            <a:extLst>
              <a:ext uri="{FF2B5EF4-FFF2-40B4-BE49-F238E27FC236}">
                <a16:creationId xmlns:a16="http://schemas.microsoft.com/office/drawing/2014/main" id="{33935F43-E305-15B1-28E4-C4ED5B4F5078}"/>
              </a:ext>
            </a:extLst>
          </p:cNvPr>
          <p:cNvSpPr>
            <a:spLocks noGrp="1"/>
          </p:cNvSpPr>
          <p:nvPr>
            <p:ph idx="1"/>
          </p:nvPr>
        </p:nvSpPr>
        <p:spPr>
          <a:xfrm>
            <a:off x="838200" y="2434201"/>
            <a:ext cx="3822189" cy="3742762"/>
          </a:xfrm>
        </p:spPr>
        <p:txBody>
          <a:bodyPr>
            <a:normAutofit fontScale="92500" lnSpcReduction="10000"/>
          </a:bodyPr>
          <a:lstStyle/>
          <a:p>
            <a:r>
              <a:rPr lang="en-GB" sz="1700" dirty="0"/>
              <a:t>Diagnosis</a:t>
            </a:r>
          </a:p>
          <a:p>
            <a:pPr lvl="1"/>
            <a:r>
              <a:rPr lang="en-GB" sz="1700" dirty="0"/>
              <a:t>Usually obvious clinically</a:t>
            </a:r>
          </a:p>
          <a:p>
            <a:pPr lvl="1"/>
            <a:r>
              <a:rPr lang="en-GB" sz="1700" dirty="0"/>
              <a:t>May allow classification of a tumour subtype e.g. CTNNB1 mutation in a craniopharyngioma is associated with the adamantinomatous subtype</a:t>
            </a:r>
          </a:p>
          <a:p>
            <a:pPr lvl="1"/>
            <a:r>
              <a:rPr lang="en-GB" sz="1700" dirty="0"/>
              <a:t>Helpful for primaries of unknown origin </a:t>
            </a:r>
          </a:p>
          <a:p>
            <a:endParaRPr lang="en-GB" sz="2100" dirty="0"/>
          </a:p>
          <a:p>
            <a:r>
              <a:rPr lang="en-GB" sz="1700" dirty="0"/>
              <a:t>Prognosis</a:t>
            </a:r>
          </a:p>
          <a:p>
            <a:pPr lvl="1"/>
            <a:r>
              <a:rPr lang="en-GB" sz="1700" dirty="0"/>
              <a:t>E.g. KRAS mutations in colon cancer are associated with poorer survival and increased tumour aggressiveness</a:t>
            </a:r>
          </a:p>
        </p:txBody>
      </p:sp>
    </p:spTree>
    <p:extLst>
      <p:ext uri="{BB962C8B-B14F-4D97-AF65-F5344CB8AC3E}">
        <p14:creationId xmlns:p14="http://schemas.microsoft.com/office/powerpoint/2010/main" val="2501128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5F34-5E2F-F77A-921E-99254291ADDB}"/>
              </a:ext>
            </a:extLst>
          </p:cNvPr>
          <p:cNvSpPr>
            <a:spLocks noGrp="1"/>
          </p:cNvSpPr>
          <p:nvPr>
            <p:ph type="title"/>
          </p:nvPr>
        </p:nvSpPr>
        <p:spPr>
          <a:xfrm>
            <a:off x="761800" y="762001"/>
            <a:ext cx="5334197" cy="1708242"/>
          </a:xfrm>
        </p:spPr>
        <p:txBody>
          <a:bodyPr anchor="ctr">
            <a:normAutofit/>
          </a:bodyPr>
          <a:lstStyle/>
          <a:p>
            <a:r>
              <a:rPr lang="en-GB" sz="4000" dirty="0"/>
              <a:t>What can the mutations within a cancer tell us?</a:t>
            </a:r>
          </a:p>
        </p:txBody>
      </p:sp>
      <p:sp>
        <p:nvSpPr>
          <p:cNvPr id="3" name="Content Placeholder 2">
            <a:extLst>
              <a:ext uri="{FF2B5EF4-FFF2-40B4-BE49-F238E27FC236}">
                <a16:creationId xmlns:a16="http://schemas.microsoft.com/office/drawing/2014/main" id="{D0E52728-9982-CC1E-8912-48F1F7E1F7DC}"/>
              </a:ext>
            </a:extLst>
          </p:cNvPr>
          <p:cNvSpPr>
            <a:spLocks noGrp="1"/>
          </p:cNvSpPr>
          <p:nvPr>
            <p:ph idx="1"/>
          </p:nvPr>
        </p:nvSpPr>
        <p:spPr>
          <a:xfrm>
            <a:off x="761800" y="2470244"/>
            <a:ext cx="5334197" cy="3769835"/>
          </a:xfrm>
        </p:spPr>
        <p:txBody>
          <a:bodyPr anchor="ctr">
            <a:normAutofit lnSpcReduction="10000"/>
          </a:bodyPr>
          <a:lstStyle/>
          <a:p>
            <a:r>
              <a:rPr lang="en-GB" sz="2000" dirty="0"/>
              <a:t>Treatment</a:t>
            </a:r>
          </a:p>
          <a:p>
            <a:pPr lvl="1"/>
            <a:r>
              <a:rPr lang="en-GB" sz="2000" dirty="0"/>
              <a:t>Lung cancer</a:t>
            </a:r>
          </a:p>
          <a:p>
            <a:pPr lvl="2"/>
            <a:r>
              <a:rPr lang="en-GB" dirty="0"/>
              <a:t>Presence of EGFR, KRAS and ALK mutations influence treatment and how responsive the tumour will be to different chemotherapy regimes</a:t>
            </a:r>
          </a:p>
          <a:p>
            <a:pPr lvl="2"/>
            <a:r>
              <a:rPr lang="en-GB" dirty="0"/>
              <a:t>Allows targeted, precision medicine</a:t>
            </a:r>
          </a:p>
          <a:p>
            <a:pPr lvl="2"/>
            <a:r>
              <a:rPr lang="en-GB" dirty="0"/>
              <a:t>Drugs are being developed that target specific genes and specific mutations within genes – pharmacogenomics</a:t>
            </a:r>
          </a:p>
          <a:p>
            <a:pPr lvl="1"/>
            <a:r>
              <a:rPr lang="en-GB" dirty="0"/>
              <a:t>Breast cancer</a:t>
            </a:r>
          </a:p>
          <a:p>
            <a:pPr lvl="2"/>
            <a:r>
              <a:rPr lang="en-GB" dirty="0"/>
              <a:t>HER2 amplification indicates treatment with Herceptin</a:t>
            </a:r>
          </a:p>
        </p:txBody>
      </p:sp>
      <p:pic>
        <p:nvPicPr>
          <p:cNvPr id="5" name="Picture 4" descr="Capsules and pills inside a glass bowl">
            <a:extLst>
              <a:ext uri="{FF2B5EF4-FFF2-40B4-BE49-F238E27FC236}">
                <a16:creationId xmlns:a16="http://schemas.microsoft.com/office/drawing/2014/main" id="{09F2DBB4-0E1E-DD7B-9E0E-11099CE578A4}"/>
              </a:ext>
            </a:extLst>
          </p:cNvPr>
          <p:cNvPicPr>
            <a:picLocks noChangeAspect="1"/>
          </p:cNvPicPr>
          <p:nvPr/>
        </p:nvPicPr>
        <p:blipFill rotWithShape="1">
          <a:blip r:embed="rId2"/>
          <a:srcRect r="4175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79040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8734CE-4D69-CDA3-90C5-CF6A374736AC}"/>
              </a:ext>
            </a:extLst>
          </p:cNvPr>
          <p:cNvSpPr>
            <a:spLocks noGrp="1"/>
          </p:cNvSpPr>
          <p:nvPr>
            <p:ph type="title"/>
          </p:nvPr>
        </p:nvSpPr>
        <p:spPr>
          <a:xfrm>
            <a:off x="838200" y="557189"/>
            <a:ext cx="3374136" cy="5567891"/>
          </a:xfrm>
        </p:spPr>
        <p:txBody>
          <a:bodyPr>
            <a:normAutofit/>
          </a:bodyPr>
          <a:lstStyle/>
          <a:p>
            <a:r>
              <a:rPr lang="en-GB" sz="5200" dirty="0"/>
              <a:t>Cancer in Families</a:t>
            </a:r>
          </a:p>
        </p:txBody>
      </p:sp>
      <p:graphicFrame>
        <p:nvGraphicFramePr>
          <p:cNvPr id="5" name="Content Placeholder 2">
            <a:extLst>
              <a:ext uri="{FF2B5EF4-FFF2-40B4-BE49-F238E27FC236}">
                <a16:creationId xmlns:a16="http://schemas.microsoft.com/office/drawing/2014/main" id="{A75D77BD-4E64-17AF-9177-18C020F826F1}"/>
              </a:ext>
            </a:extLst>
          </p:cNvPr>
          <p:cNvGraphicFramePr>
            <a:graphicFrameLocks noGrp="1"/>
          </p:cNvGraphicFramePr>
          <p:nvPr>
            <p:ph idx="1"/>
            <p:extLst>
              <p:ext uri="{D42A27DB-BD31-4B8C-83A1-F6EECF244321}">
                <p14:modId xmlns:p14="http://schemas.microsoft.com/office/powerpoint/2010/main" val="159206705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906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0CCCC8B-0295-A247-1392-EA595717E75B}"/>
              </a:ext>
            </a:extLst>
          </p:cNvPr>
          <p:cNvSpPr>
            <a:spLocks noGrp="1"/>
          </p:cNvSpPr>
          <p:nvPr>
            <p:ph type="title"/>
          </p:nvPr>
        </p:nvSpPr>
        <p:spPr>
          <a:xfrm>
            <a:off x="838200" y="556995"/>
            <a:ext cx="10515600" cy="1133693"/>
          </a:xfrm>
        </p:spPr>
        <p:txBody>
          <a:bodyPr>
            <a:normAutofit/>
          </a:bodyPr>
          <a:lstStyle/>
          <a:p>
            <a:r>
              <a:rPr lang="en-GB" sz="3600" dirty="0"/>
              <a:t>Why do some common cancers occur more often in some families than others?</a:t>
            </a:r>
          </a:p>
        </p:txBody>
      </p:sp>
      <p:graphicFrame>
        <p:nvGraphicFramePr>
          <p:cNvPr id="16" name="Content Placeholder 2">
            <a:extLst>
              <a:ext uri="{FF2B5EF4-FFF2-40B4-BE49-F238E27FC236}">
                <a16:creationId xmlns:a16="http://schemas.microsoft.com/office/drawing/2014/main" id="{012F5E0C-F3B0-1B02-F4BE-F0FAE7CFD1AB}"/>
              </a:ext>
            </a:extLst>
          </p:cNvPr>
          <p:cNvGraphicFramePr>
            <a:graphicFrameLocks noGrp="1"/>
          </p:cNvGraphicFramePr>
          <p:nvPr>
            <p:ph idx="1"/>
            <p:extLst>
              <p:ext uri="{D42A27DB-BD31-4B8C-83A1-F6EECF244321}">
                <p14:modId xmlns:p14="http://schemas.microsoft.com/office/powerpoint/2010/main" val="4135375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43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C736D5B-4A9E-7F76-CA3C-2FBCB46D98C4}"/>
              </a:ext>
            </a:extLst>
          </p:cNvPr>
          <p:cNvSpPr>
            <a:spLocks noGrp="1"/>
          </p:cNvSpPr>
          <p:nvPr>
            <p:ph type="title"/>
          </p:nvPr>
        </p:nvSpPr>
        <p:spPr>
          <a:xfrm>
            <a:off x="838200" y="557188"/>
            <a:ext cx="10515600" cy="1133499"/>
          </a:xfrm>
        </p:spPr>
        <p:txBody>
          <a:bodyPr>
            <a:normAutofit/>
          </a:bodyPr>
          <a:lstStyle/>
          <a:p>
            <a:pPr algn="ctr"/>
            <a:r>
              <a:rPr lang="en-GB" sz="5200" dirty="0"/>
              <a:t>Inherited Cancer</a:t>
            </a:r>
          </a:p>
        </p:txBody>
      </p:sp>
      <p:graphicFrame>
        <p:nvGraphicFramePr>
          <p:cNvPr id="5" name="Content Placeholder 2">
            <a:extLst>
              <a:ext uri="{FF2B5EF4-FFF2-40B4-BE49-F238E27FC236}">
                <a16:creationId xmlns:a16="http://schemas.microsoft.com/office/drawing/2014/main" id="{43D98BC2-3FEB-B9F1-8437-618CC85AD48B}"/>
              </a:ext>
            </a:extLst>
          </p:cNvPr>
          <p:cNvGraphicFramePr>
            <a:graphicFrameLocks noGrp="1"/>
          </p:cNvGraphicFramePr>
          <p:nvPr>
            <p:ph idx="1"/>
            <p:extLst>
              <p:ext uri="{D42A27DB-BD31-4B8C-83A1-F6EECF244321}">
                <p14:modId xmlns:p14="http://schemas.microsoft.com/office/powerpoint/2010/main" val="190044428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259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0" name="Rectangle 4096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2" name="Rectangle 4097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4" name="Rectangle 4097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6" name="Rectangle 4097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2" name="Rectangle 2">
            <a:extLst>
              <a:ext uri="{FF2B5EF4-FFF2-40B4-BE49-F238E27FC236}">
                <a16:creationId xmlns:a16="http://schemas.microsoft.com/office/drawing/2014/main" id="{7696B6F9-3EF9-0846-0741-7D751F471C04}"/>
              </a:ext>
            </a:extLst>
          </p:cNvPr>
          <p:cNvSpPr>
            <a:spLocks noGrp="1" noChangeArrowheads="1"/>
          </p:cNvSpPr>
          <p:nvPr>
            <p:ph type="title"/>
          </p:nvPr>
        </p:nvSpPr>
        <p:spPr>
          <a:xfrm>
            <a:off x="1371599" y="294538"/>
            <a:ext cx="9895951" cy="1033669"/>
          </a:xfrm>
        </p:spPr>
        <p:txBody>
          <a:bodyPr>
            <a:normAutofit/>
          </a:bodyPr>
          <a:lstStyle/>
          <a:p>
            <a:pPr eaLnBrk="1" hangingPunct="1"/>
            <a:r>
              <a:rPr lang="en-GB" altLang="en-US" sz="4000" dirty="0">
                <a:solidFill>
                  <a:srgbClr val="FFFFFF"/>
                </a:solidFill>
              </a:rPr>
              <a:t>Important features in a family history of cancer</a:t>
            </a:r>
            <a:endParaRPr lang="en-US" altLang="en-US" sz="4000" dirty="0">
              <a:solidFill>
                <a:srgbClr val="FFFFFF"/>
              </a:solidFill>
            </a:endParaRPr>
          </a:p>
        </p:txBody>
      </p:sp>
      <p:sp>
        <p:nvSpPr>
          <p:cNvPr id="40963" name="Rectangle 3">
            <a:extLst>
              <a:ext uri="{FF2B5EF4-FFF2-40B4-BE49-F238E27FC236}">
                <a16:creationId xmlns:a16="http://schemas.microsoft.com/office/drawing/2014/main" id="{E50EFD47-760C-3C7C-7A0E-F5E3075DE0FD}"/>
              </a:ext>
            </a:extLst>
          </p:cNvPr>
          <p:cNvSpPr>
            <a:spLocks noGrp="1" noChangeArrowheads="1"/>
          </p:cNvSpPr>
          <p:nvPr>
            <p:ph type="body" idx="1"/>
          </p:nvPr>
        </p:nvSpPr>
        <p:spPr>
          <a:xfrm>
            <a:off x="1371599" y="2318197"/>
            <a:ext cx="9724031" cy="3683358"/>
          </a:xfrm>
        </p:spPr>
        <p:txBody>
          <a:bodyPr anchor="ctr">
            <a:normAutofit/>
          </a:bodyPr>
          <a:lstStyle/>
          <a:p>
            <a:pPr eaLnBrk="1" hangingPunct="1"/>
            <a:r>
              <a:rPr lang="en-GB" altLang="en-US" sz="2000" dirty="0"/>
              <a:t>Several family members affected with the same cancer, in several generations, on the same side of the family, who are closely related to the patient</a:t>
            </a:r>
          </a:p>
          <a:p>
            <a:pPr eaLnBrk="1" hangingPunct="1"/>
            <a:r>
              <a:rPr lang="en-GB" altLang="en-US" sz="2000" dirty="0"/>
              <a:t>Young ages of diagnosis</a:t>
            </a:r>
          </a:p>
          <a:p>
            <a:pPr eaLnBrk="1" hangingPunct="1"/>
            <a:r>
              <a:rPr lang="en-GB" altLang="en-US" sz="2000" dirty="0"/>
              <a:t>Incidence of associated cancers e.g. breast and ovarian cancer or bowel and uterine  cancer</a:t>
            </a:r>
          </a:p>
          <a:p>
            <a:pPr eaLnBrk="1" hangingPunct="1"/>
            <a:r>
              <a:rPr lang="en-GB" altLang="en-US" sz="2000" dirty="0"/>
              <a:t>Incidence of multiple primaries in  a single family member</a:t>
            </a:r>
          </a:p>
          <a:p>
            <a:pPr eaLnBrk="1" hangingPunct="1"/>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8BA1D8-760D-EC56-4FEE-89570677CB80}"/>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Sheffield Regional Clinical Genomics Service</a:t>
            </a:r>
          </a:p>
        </p:txBody>
      </p:sp>
      <p:sp>
        <p:nvSpPr>
          <p:cNvPr id="3" name="Content Placeholder 2">
            <a:extLst>
              <a:ext uri="{FF2B5EF4-FFF2-40B4-BE49-F238E27FC236}">
                <a16:creationId xmlns:a16="http://schemas.microsoft.com/office/drawing/2014/main" id="{9969EEF5-1E15-44D8-20E4-60D4C202A561}"/>
              </a:ext>
            </a:extLst>
          </p:cNvPr>
          <p:cNvSpPr>
            <a:spLocks noGrp="1"/>
          </p:cNvSpPr>
          <p:nvPr>
            <p:ph idx="1"/>
          </p:nvPr>
        </p:nvSpPr>
        <p:spPr>
          <a:xfrm>
            <a:off x="1371599" y="2318197"/>
            <a:ext cx="9724031" cy="3683358"/>
          </a:xfrm>
        </p:spPr>
        <p:txBody>
          <a:bodyPr anchor="ctr">
            <a:normAutofit/>
          </a:bodyPr>
          <a:lstStyle/>
          <a:p>
            <a:r>
              <a:rPr lang="en-GB" sz="2000" dirty="0"/>
              <a:t>Based at OPD2 at the Northern General Hospital in Sheffield, part of the Sheffield Children’s Hospital Trust</a:t>
            </a:r>
          </a:p>
          <a:p>
            <a:r>
              <a:rPr lang="en-GB" sz="2000" dirty="0"/>
              <a:t>Cover South Yorkshire, North Nottinghamshire &amp; North Derbyshire</a:t>
            </a:r>
          </a:p>
          <a:p>
            <a:pPr lvl="1"/>
            <a:r>
              <a:rPr lang="en-GB" sz="2000" dirty="0"/>
              <a:t>Sheffield</a:t>
            </a:r>
          </a:p>
          <a:p>
            <a:pPr lvl="1"/>
            <a:r>
              <a:rPr lang="en-GB" sz="2000" dirty="0"/>
              <a:t>Barnsley</a:t>
            </a:r>
          </a:p>
          <a:p>
            <a:pPr lvl="1"/>
            <a:r>
              <a:rPr lang="en-GB" sz="2000" dirty="0"/>
              <a:t>Rotherham</a:t>
            </a:r>
          </a:p>
          <a:p>
            <a:pPr lvl="1"/>
            <a:r>
              <a:rPr lang="en-GB" sz="2000" dirty="0"/>
              <a:t>Doncaster &amp; Bassetlaw</a:t>
            </a:r>
          </a:p>
          <a:p>
            <a:pPr lvl="1"/>
            <a:r>
              <a:rPr lang="en-GB" sz="2000" dirty="0"/>
              <a:t>Chesterfield</a:t>
            </a:r>
          </a:p>
          <a:p>
            <a:pPr lvl="1"/>
            <a:r>
              <a:rPr lang="en-GB" sz="2000" dirty="0"/>
              <a:t>Grimsby</a:t>
            </a:r>
          </a:p>
          <a:p>
            <a:pPr lvl="1"/>
            <a:r>
              <a:rPr lang="en-GB" sz="2000" dirty="0"/>
              <a:t>Buxton</a:t>
            </a:r>
          </a:p>
          <a:p>
            <a:pPr lvl="1"/>
            <a:endParaRPr lang="en-GB" sz="2000" dirty="0"/>
          </a:p>
        </p:txBody>
      </p:sp>
    </p:spTree>
    <p:extLst>
      <p:ext uri="{BB962C8B-B14F-4D97-AF65-F5344CB8AC3E}">
        <p14:creationId xmlns:p14="http://schemas.microsoft.com/office/powerpoint/2010/main" val="321806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7">
            <a:extLst>
              <a:ext uri="{FF2B5EF4-FFF2-40B4-BE49-F238E27FC236}">
                <a16:creationId xmlns:a16="http://schemas.microsoft.com/office/drawing/2014/main" id="{B8D083AD-0EF9-FF20-1EF7-C24E7B5F8237}"/>
              </a:ext>
            </a:extLst>
          </p:cNvPr>
          <p:cNvSpPr>
            <a:spLocks noChangeArrowheads="1"/>
          </p:cNvSpPr>
          <p:nvPr/>
        </p:nvSpPr>
        <p:spPr bwMode="auto">
          <a:xfrm>
            <a:off x="5087938" y="3357563"/>
            <a:ext cx="431800" cy="431800"/>
          </a:xfrm>
          <a:prstGeom prst="ellipse">
            <a:avLst/>
          </a:prstGeom>
          <a:solidFill>
            <a:srgbClr val="FCC0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87" name="Oval 10">
            <a:extLst>
              <a:ext uri="{FF2B5EF4-FFF2-40B4-BE49-F238E27FC236}">
                <a16:creationId xmlns:a16="http://schemas.microsoft.com/office/drawing/2014/main" id="{64FB9642-9D80-C79B-51EF-8D47C07B2462}"/>
              </a:ext>
            </a:extLst>
          </p:cNvPr>
          <p:cNvSpPr>
            <a:spLocks noChangeArrowheads="1"/>
          </p:cNvSpPr>
          <p:nvPr/>
        </p:nvSpPr>
        <p:spPr bwMode="auto">
          <a:xfrm>
            <a:off x="7104063" y="1484313"/>
            <a:ext cx="4318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88" name="Oval 11">
            <a:extLst>
              <a:ext uri="{FF2B5EF4-FFF2-40B4-BE49-F238E27FC236}">
                <a16:creationId xmlns:a16="http://schemas.microsoft.com/office/drawing/2014/main" id="{9D84941B-8699-A663-32DC-3A13CDCA7781}"/>
              </a:ext>
            </a:extLst>
          </p:cNvPr>
          <p:cNvSpPr>
            <a:spLocks noChangeArrowheads="1"/>
          </p:cNvSpPr>
          <p:nvPr/>
        </p:nvSpPr>
        <p:spPr bwMode="auto">
          <a:xfrm>
            <a:off x="3000375" y="134143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89" name="Oval 12">
            <a:extLst>
              <a:ext uri="{FF2B5EF4-FFF2-40B4-BE49-F238E27FC236}">
                <a16:creationId xmlns:a16="http://schemas.microsoft.com/office/drawing/2014/main" id="{1F29BA99-C207-38A8-4872-6E1B367D6DC7}"/>
              </a:ext>
            </a:extLst>
          </p:cNvPr>
          <p:cNvSpPr>
            <a:spLocks noChangeArrowheads="1"/>
          </p:cNvSpPr>
          <p:nvPr/>
        </p:nvSpPr>
        <p:spPr bwMode="auto">
          <a:xfrm>
            <a:off x="2566988" y="3357563"/>
            <a:ext cx="431800" cy="4318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0" name="Oval 13">
            <a:extLst>
              <a:ext uri="{FF2B5EF4-FFF2-40B4-BE49-F238E27FC236}">
                <a16:creationId xmlns:a16="http://schemas.microsoft.com/office/drawing/2014/main" id="{1708DD6C-09ED-9FCC-015F-18BC58F5C973}"/>
              </a:ext>
            </a:extLst>
          </p:cNvPr>
          <p:cNvSpPr>
            <a:spLocks noChangeArrowheads="1"/>
          </p:cNvSpPr>
          <p:nvPr/>
        </p:nvSpPr>
        <p:spPr bwMode="auto">
          <a:xfrm>
            <a:off x="3935413" y="3357563"/>
            <a:ext cx="431800" cy="431800"/>
          </a:xfrm>
          <a:prstGeom prst="ellipse">
            <a:avLst/>
          </a:prstGeom>
          <a:solidFill>
            <a:srgbClr val="AEF0B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1" name="Oval 14">
            <a:extLst>
              <a:ext uri="{FF2B5EF4-FFF2-40B4-BE49-F238E27FC236}">
                <a16:creationId xmlns:a16="http://schemas.microsoft.com/office/drawing/2014/main" id="{D7AF6CE4-7DB2-33F4-35C2-46FD0AEB1A38}"/>
              </a:ext>
            </a:extLst>
          </p:cNvPr>
          <p:cNvSpPr>
            <a:spLocks noChangeArrowheads="1"/>
          </p:cNvSpPr>
          <p:nvPr/>
        </p:nvSpPr>
        <p:spPr bwMode="auto">
          <a:xfrm>
            <a:off x="8040688" y="3357563"/>
            <a:ext cx="431800" cy="431800"/>
          </a:xfrm>
          <a:prstGeom prst="ellipse">
            <a:avLst/>
          </a:prstGeom>
          <a:solidFill>
            <a:srgbClr val="FCC0A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2" name="Rectangle 17">
            <a:extLst>
              <a:ext uri="{FF2B5EF4-FFF2-40B4-BE49-F238E27FC236}">
                <a16:creationId xmlns:a16="http://schemas.microsoft.com/office/drawing/2014/main" id="{40195ABC-55F3-BDA4-0109-5896ACDFE6B2}"/>
              </a:ext>
            </a:extLst>
          </p:cNvPr>
          <p:cNvSpPr>
            <a:spLocks noChangeArrowheads="1"/>
          </p:cNvSpPr>
          <p:nvPr/>
        </p:nvSpPr>
        <p:spPr bwMode="auto">
          <a:xfrm>
            <a:off x="5016500" y="1341438"/>
            <a:ext cx="431800" cy="431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3" name="Rectangle 18">
            <a:extLst>
              <a:ext uri="{FF2B5EF4-FFF2-40B4-BE49-F238E27FC236}">
                <a16:creationId xmlns:a16="http://schemas.microsoft.com/office/drawing/2014/main" id="{B1F8C398-F48E-419D-D90B-49394E4F4C03}"/>
              </a:ext>
            </a:extLst>
          </p:cNvPr>
          <p:cNvSpPr>
            <a:spLocks noChangeArrowheads="1"/>
          </p:cNvSpPr>
          <p:nvPr/>
        </p:nvSpPr>
        <p:spPr bwMode="auto">
          <a:xfrm>
            <a:off x="8832850" y="1484313"/>
            <a:ext cx="431800" cy="431800"/>
          </a:xfrm>
          <a:prstGeom prst="rect">
            <a:avLst/>
          </a:prstGeom>
          <a:solidFill>
            <a:srgbClr val="F3ABC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4" name="Rectangle 19">
            <a:extLst>
              <a:ext uri="{FF2B5EF4-FFF2-40B4-BE49-F238E27FC236}">
                <a16:creationId xmlns:a16="http://schemas.microsoft.com/office/drawing/2014/main" id="{873CD020-CB72-1394-B569-B5654F67C0FB}"/>
              </a:ext>
            </a:extLst>
          </p:cNvPr>
          <p:cNvSpPr>
            <a:spLocks noChangeArrowheads="1"/>
          </p:cNvSpPr>
          <p:nvPr/>
        </p:nvSpPr>
        <p:spPr bwMode="auto">
          <a:xfrm>
            <a:off x="9480550" y="3357563"/>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5" name="Rectangle 20">
            <a:extLst>
              <a:ext uri="{FF2B5EF4-FFF2-40B4-BE49-F238E27FC236}">
                <a16:creationId xmlns:a16="http://schemas.microsoft.com/office/drawing/2014/main" id="{135CEFC3-BAEE-AF99-99BA-4BE54BEC0842}"/>
              </a:ext>
            </a:extLst>
          </p:cNvPr>
          <p:cNvSpPr>
            <a:spLocks noChangeArrowheads="1"/>
          </p:cNvSpPr>
          <p:nvPr/>
        </p:nvSpPr>
        <p:spPr bwMode="auto">
          <a:xfrm>
            <a:off x="5808663" y="494188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6" name="Rectangle 21">
            <a:extLst>
              <a:ext uri="{FF2B5EF4-FFF2-40B4-BE49-F238E27FC236}">
                <a16:creationId xmlns:a16="http://schemas.microsoft.com/office/drawing/2014/main" id="{B1F77363-8730-9693-A74A-9A33DEBDE40E}"/>
              </a:ext>
            </a:extLst>
          </p:cNvPr>
          <p:cNvSpPr>
            <a:spLocks noChangeArrowheads="1"/>
          </p:cNvSpPr>
          <p:nvPr/>
        </p:nvSpPr>
        <p:spPr bwMode="auto">
          <a:xfrm>
            <a:off x="6600825" y="3357563"/>
            <a:ext cx="431800" cy="431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1997" name="Line 22">
            <a:extLst>
              <a:ext uri="{FF2B5EF4-FFF2-40B4-BE49-F238E27FC236}">
                <a16:creationId xmlns:a16="http://schemas.microsoft.com/office/drawing/2014/main" id="{AA7F6281-2B08-33AF-C134-72B52E60341B}"/>
              </a:ext>
            </a:extLst>
          </p:cNvPr>
          <p:cNvSpPr>
            <a:spLocks noChangeShapeType="1"/>
          </p:cNvSpPr>
          <p:nvPr/>
        </p:nvSpPr>
        <p:spPr bwMode="auto">
          <a:xfrm>
            <a:off x="5519739" y="3573463"/>
            <a:ext cx="1081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1998" name="Line 23">
            <a:extLst>
              <a:ext uri="{FF2B5EF4-FFF2-40B4-BE49-F238E27FC236}">
                <a16:creationId xmlns:a16="http://schemas.microsoft.com/office/drawing/2014/main" id="{8C9EC2E9-0117-784D-70A4-F452E4EB70C4}"/>
              </a:ext>
            </a:extLst>
          </p:cNvPr>
          <p:cNvSpPr>
            <a:spLocks noChangeShapeType="1"/>
          </p:cNvSpPr>
          <p:nvPr/>
        </p:nvSpPr>
        <p:spPr bwMode="auto">
          <a:xfrm>
            <a:off x="6096000" y="3573464"/>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1999" name="Line 24">
            <a:extLst>
              <a:ext uri="{FF2B5EF4-FFF2-40B4-BE49-F238E27FC236}">
                <a16:creationId xmlns:a16="http://schemas.microsoft.com/office/drawing/2014/main" id="{41698857-1A0F-F30B-3A26-9D5A66E95075}"/>
              </a:ext>
            </a:extLst>
          </p:cNvPr>
          <p:cNvSpPr>
            <a:spLocks noChangeShapeType="1"/>
          </p:cNvSpPr>
          <p:nvPr/>
        </p:nvSpPr>
        <p:spPr bwMode="auto">
          <a:xfrm>
            <a:off x="2855914" y="2852738"/>
            <a:ext cx="2376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0" name="Line 25">
            <a:extLst>
              <a:ext uri="{FF2B5EF4-FFF2-40B4-BE49-F238E27FC236}">
                <a16:creationId xmlns:a16="http://schemas.microsoft.com/office/drawing/2014/main" id="{07FDC6E6-D79B-1ADC-1CEF-A37985239A6D}"/>
              </a:ext>
            </a:extLst>
          </p:cNvPr>
          <p:cNvSpPr>
            <a:spLocks noChangeShapeType="1"/>
          </p:cNvSpPr>
          <p:nvPr/>
        </p:nvSpPr>
        <p:spPr bwMode="auto">
          <a:xfrm flipH="1">
            <a:off x="2782889" y="2852739"/>
            <a:ext cx="730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1" name="Line 26">
            <a:extLst>
              <a:ext uri="{FF2B5EF4-FFF2-40B4-BE49-F238E27FC236}">
                <a16:creationId xmlns:a16="http://schemas.microsoft.com/office/drawing/2014/main" id="{1303BEEC-6E81-B168-545E-D74B8D271D56}"/>
              </a:ext>
            </a:extLst>
          </p:cNvPr>
          <p:cNvSpPr>
            <a:spLocks noChangeShapeType="1"/>
          </p:cNvSpPr>
          <p:nvPr/>
        </p:nvSpPr>
        <p:spPr bwMode="auto">
          <a:xfrm>
            <a:off x="4151313" y="28527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2" name="Line 28">
            <a:extLst>
              <a:ext uri="{FF2B5EF4-FFF2-40B4-BE49-F238E27FC236}">
                <a16:creationId xmlns:a16="http://schemas.microsoft.com/office/drawing/2014/main" id="{CEF45352-7180-0FF5-395B-436FDF8842D8}"/>
              </a:ext>
            </a:extLst>
          </p:cNvPr>
          <p:cNvSpPr>
            <a:spLocks noChangeShapeType="1"/>
          </p:cNvSpPr>
          <p:nvPr/>
        </p:nvSpPr>
        <p:spPr bwMode="auto">
          <a:xfrm>
            <a:off x="5232400" y="28527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3" name="Line 29">
            <a:extLst>
              <a:ext uri="{FF2B5EF4-FFF2-40B4-BE49-F238E27FC236}">
                <a16:creationId xmlns:a16="http://schemas.microsoft.com/office/drawing/2014/main" id="{34078EB5-F082-AEC6-CEC4-7CA978D724A1}"/>
              </a:ext>
            </a:extLst>
          </p:cNvPr>
          <p:cNvSpPr>
            <a:spLocks noChangeShapeType="1"/>
          </p:cNvSpPr>
          <p:nvPr/>
        </p:nvSpPr>
        <p:spPr bwMode="auto">
          <a:xfrm>
            <a:off x="3432176" y="1557338"/>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4" name="Line 30">
            <a:extLst>
              <a:ext uri="{FF2B5EF4-FFF2-40B4-BE49-F238E27FC236}">
                <a16:creationId xmlns:a16="http://schemas.microsoft.com/office/drawing/2014/main" id="{F2AA8264-814E-3CE4-3F22-CA43786DA15E}"/>
              </a:ext>
            </a:extLst>
          </p:cNvPr>
          <p:cNvSpPr>
            <a:spLocks noChangeShapeType="1"/>
          </p:cNvSpPr>
          <p:nvPr/>
        </p:nvSpPr>
        <p:spPr bwMode="auto">
          <a:xfrm>
            <a:off x="4224338" y="1557338"/>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5" name="Line 31">
            <a:extLst>
              <a:ext uri="{FF2B5EF4-FFF2-40B4-BE49-F238E27FC236}">
                <a16:creationId xmlns:a16="http://schemas.microsoft.com/office/drawing/2014/main" id="{F8287146-F9F4-E292-4CAF-9034FA890D24}"/>
              </a:ext>
            </a:extLst>
          </p:cNvPr>
          <p:cNvSpPr>
            <a:spLocks noChangeShapeType="1"/>
          </p:cNvSpPr>
          <p:nvPr/>
        </p:nvSpPr>
        <p:spPr bwMode="auto">
          <a:xfrm>
            <a:off x="6816726" y="2997200"/>
            <a:ext cx="2879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6" name="Line 32">
            <a:extLst>
              <a:ext uri="{FF2B5EF4-FFF2-40B4-BE49-F238E27FC236}">
                <a16:creationId xmlns:a16="http://schemas.microsoft.com/office/drawing/2014/main" id="{2BB280F7-C556-7934-C9C2-88A6C62297B3}"/>
              </a:ext>
            </a:extLst>
          </p:cNvPr>
          <p:cNvSpPr>
            <a:spLocks noChangeShapeType="1"/>
          </p:cNvSpPr>
          <p:nvPr/>
        </p:nvSpPr>
        <p:spPr bwMode="auto">
          <a:xfrm>
            <a:off x="6816725" y="29972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7" name="Line 33">
            <a:extLst>
              <a:ext uri="{FF2B5EF4-FFF2-40B4-BE49-F238E27FC236}">
                <a16:creationId xmlns:a16="http://schemas.microsoft.com/office/drawing/2014/main" id="{75563CA8-B177-89F2-DF77-5FF0E7F5F2C8}"/>
              </a:ext>
            </a:extLst>
          </p:cNvPr>
          <p:cNvSpPr>
            <a:spLocks noChangeShapeType="1"/>
          </p:cNvSpPr>
          <p:nvPr/>
        </p:nvSpPr>
        <p:spPr bwMode="auto">
          <a:xfrm>
            <a:off x="8256588" y="29972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8" name="Line 34">
            <a:extLst>
              <a:ext uri="{FF2B5EF4-FFF2-40B4-BE49-F238E27FC236}">
                <a16:creationId xmlns:a16="http://schemas.microsoft.com/office/drawing/2014/main" id="{6035BDC4-7030-749F-1AA5-3598B6EEDC0F}"/>
              </a:ext>
            </a:extLst>
          </p:cNvPr>
          <p:cNvSpPr>
            <a:spLocks noChangeShapeType="1"/>
          </p:cNvSpPr>
          <p:nvPr/>
        </p:nvSpPr>
        <p:spPr bwMode="auto">
          <a:xfrm>
            <a:off x="9696450" y="29972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09" name="Line 36">
            <a:extLst>
              <a:ext uri="{FF2B5EF4-FFF2-40B4-BE49-F238E27FC236}">
                <a16:creationId xmlns:a16="http://schemas.microsoft.com/office/drawing/2014/main" id="{06197899-5E4E-22AA-9DAB-FB34FACC0735}"/>
              </a:ext>
            </a:extLst>
          </p:cNvPr>
          <p:cNvSpPr>
            <a:spLocks noChangeShapeType="1"/>
          </p:cNvSpPr>
          <p:nvPr/>
        </p:nvSpPr>
        <p:spPr bwMode="auto">
          <a:xfrm>
            <a:off x="7535864" y="1700213"/>
            <a:ext cx="1296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10" name="Line 37">
            <a:extLst>
              <a:ext uri="{FF2B5EF4-FFF2-40B4-BE49-F238E27FC236}">
                <a16:creationId xmlns:a16="http://schemas.microsoft.com/office/drawing/2014/main" id="{F2605BD9-2D68-9520-8B0D-C4E157F11C07}"/>
              </a:ext>
            </a:extLst>
          </p:cNvPr>
          <p:cNvSpPr>
            <a:spLocks noChangeShapeType="1"/>
          </p:cNvSpPr>
          <p:nvPr/>
        </p:nvSpPr>
        <p:spPr bwMode="auto">
          <a:xfrm>
            <a:off x="8183563" y="1700214"/>
            <a:ext cx="0"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11" name="Text Box 38">
            <a:extLst>
              <a:ext uri="{FF2B5EF4-FFF2-40B4-BE49-F238E27FC236}">
                <a16:creationId xmlns:a16="http://schemas.microsoft.com/office/drawing/2014/main" id="{62284E3E-B31F-5E3C-FCCF-366DAA39C29C}"/>
              </a:ext>
            </a:extLst>
          </p:cNvPr>
          <p:cNvSpPr txBox="1">
            <a:spLocks noChangeArrowheads="1"/>
          </p:cNvSpPr>
          <p:nvPr/>
        </p:nvSpPr>
        <p:spPr bwMode="auto">
          <a:xfrm>
            <a:off x="4708526" y="3906839"/>
            <a:ext cx="1173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cancer 62 </a:t>
            </a:r>
          </a:p>
        </p:txBody>
      </p:sp>
      <p:sp>
        <p:nvSpPr>
          <p:cNvPr id="42012" name="Line 39">
            <a:extLst>
              <a:ext uri="{FF2B5EF4-FFF2-40B4-BE49-F238E27FC236}">
                <a16:creationId xmlns:a16="http://schemas.microsoft.com/office/drawing/2014/main" id="{A3FBF0FE-DD22-4248-9081-81F1DED49C3D}"/>
              </a:ext>
            </a:extLst>
          </p:cNvPr>
          <p:cNvSpPr>
            <a:spLocks noChangeShapeType="1"/>
          </p:cNvSpPr>
          <p:nvPr/>
        </p:nvSpPr>
        <p:spPr bwMode="auto">
          <a:xfrm flipH="1">
            <a:off x="5087938" y="3213100"/>
            <a:ext cx="43180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13" name="Text Box 40">
            <a:extLst>
              <a:ext uri="{FF2B5EF4-FFF2-40B4-BE49-F238E27FC236}">
                <a16:creationId xmlns:a16="http://schemas.microsoft.com/office/drawing/2014/main" id="{C966E6C4-73D2-6736-AD97-5ADC8F062F68}"/>
              </a:ext>
            </a:extLst>
          </p:cNvPr>
          <p:cNvSpPr txBox="1">
            <a:spLocks noChangeArrowheads="1"/>
          </p:cNvSpPr>
          <p:nvPr/>
        </p:nvSpPr>
        <p:spPr bwMode="auto">
          <a:xfrm>
            <a:off x="6291264" y="3906839"/>
            <a:ext cx="1152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Bowel cancer 65 </a:t>
            </a:r>
          </a:p>
        </p:txBody>
      </p:sp>
      <p:sp>
        <p:nvSpPr>
          <p:cNvPr id="42014" name="Line 41">
            <a:extLst>
              <a:ext uri="{FF2B5EF4-FFF2-40B4-BE49-F238E27FC236}">
                <a16:creationId xmlns:a16="http://schemas.microsoft.com/office/drawing/2014/main" id="{3149762C-3E6E-150F-7A25-FD262016BD03}"/>
              </a:ext>
            </a:extLst>
          </p:cNvPr>
          <p:cNvSpPr>
            <a:spLocks noChangeShapeType="1"/>
          </p:cNvSpPr>
          <p:nvPr/>
        </p:nvSpPr>
        <p:spPr bwMode="auto">
          <a:xfrm flipH="1">
            <a:off x="6456364" y="3213101"/>
            <a:ext cx="719137"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15" name="Text Box 42">
            <a:extLst>
              <a:ext uri="{FF2B5EF4-FFF2-40B4-BE49-F238E27FC236}">
                <a16:creationId xmlns:a16="http://schemas.microsoft.com/office/drawing/2014/main" id="{AFB8405E-B6E3-8B1F-E10C-7A8749DEB4EF}"/>
              </a:ext>
            </a:extLst>
          </p:cNvPr>
          <p:cNvSpPr txBox="1">
            <a:spLocks noChangeArrowheads="1"/>
          </p:cNvSpPr>
          <p:nvPr/>
        </p:nvSpPr>
        <p:spPr bwMode="auto">
          <a:xfrm>
            <a:off x="7732713" y="3835401"/>
            <a:ext cx="1173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cancer 59 </a:t>
            </a:r>
          </a:p>
        </p:txBody>
      </p:sp>
      <p:sp>
        <p:nvSpPr>
          <p:cNvPr id="42016" name="Text Box 43">
            <a:extLst>
              <a:ext uri="{FF2B5EF4-FFF2-40B4-BE49-F238E27FC236}">
                <a16:creationId xmlns:a16="http://schemas.microsoft.com/office/drawing/2014/main" id="{FFBE5683-4960-7632-AF67-EFAEAD351DEC}"/>
              </a:ext>
            </a:extLst>
          </p:cNvPr>
          <p:cNvSpPr txBox="1">
            <a:spLocks noChangeArrowheads="1"/>
          </p:cNvSpPr>
          <p:nvPr/>
        </p:nvSpPr>
        <p:spPr bwMode="auto">
          <a:xfrm>
            <a:off x="3482976" y="3835401"/>
            <a:ext cx="1266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Cervical cancer 43 </a:t>
            </a:r>
          </a:p>
        </p:txBody>
      </p:sp>
      <p:sp>
        <p:nvSpPr>
          <p:cNvPr id="42017" name="Text Box 44">
            <a:extLst>
              <a:ext uri="{FF2B5EF4-FFF2-40B4-BE49-F238E27FC236}">
                <a16:creationId xmlns:a16="http://schemas.microsoft.com/office/drawing/2014/main" id="{8B470378-1E50-41C6-366C-00FC06B6FB07}"/>
              </a:ext>
            </a:extLst>
          </p:cNvPr>
          <p:cNvSpPr txBox="1">
            <a:spLocks noChangeArrowheads="1"/>
          </p:cNvSpPr>
          <p:nvPr/>
        </p:nvSpPr>
        <p:spPr bwMode="auto">
          <a:xfrm>
            <a:off x="1971676" y="3808413"/>
            <a:ext cx="1116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Lung cancer 72</a:t>
            </a:r>
            <a:r>
              <a:rPr lang="en-GB" altLang="en-US" sz="1800" dirty="0"/>
              <a:t> </a:t>
            </a:r>
          </a:p>
        </p:txBody>
      </p:sp>
      <p:sp>
        <p:nvSpPr>
          <p:cNvPr id="42018" name="Line 45">
            <a:extLst>
              <a:ext uri="{FF2B5EF4-FFF2-40B4-BE49-F238E27FC236}">
                <a16:creationId xmlns:a16="http://schemas.microsoft.com/office/drawing/2014/main" id="{6A6FD3AE-848F-D160-DB07-4AE96E650BCA}"/>
              </a:ext>
            </a:extLst>
          </p:cNvPr>
          <p:cNvSpPr>
            <a:spLocks noChangeShapeType="1"/>
          </p:cNvSpPr>
          <p:nvPr/>
        </p:nvSpPr>
        <p:spPr bwMode="auto">
          <a:xfrm flipH="1">
            <a:off x="2495551" y="3284538"/>
            <a:ext cx="504825"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19" name="Text Box 46">
            <a:extLst>
              <a:ext uri="{FF2B5EF4-FFF2-40B4-BE49-F238E27FC236}">
                <a16:creationId xmlns:a16="http://schemas.microsoft.com/office/drawing/2014/main" id="{A6B4D345-604D-471D-6C7E-48B519A8C6B1}"/>
              </a:ext>
            </a:extLst>
          </p:cNvPr>
          <p:cNvSpPr txBox="1">
            <a:spLocks noChangeArrowheads="1"/>
          </p:cNvSpPr>
          <p:nvPr/>
        </p:nvSpPr>
        <p:spPr bwMode="auto">
          <a:xfrm>
            <a:off x="4635500" y="1890714"/>
            <a:ext cx="1087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Lung cancer 65 </a:t>
            </a:r>
          </a:p>
        </p:txBody>
      </p:sp>
      <p:sp>
        <p:nvSpPr>
          <p:cNvPr id="42020" name="Text Box 47">
            <a:extLst>
              <a:ext uri="{FF2B5EF4-FFF2-40B4-BE49-F238E27FC236}">
                <a16:creationId xmlns:a16="http://schemas.microsoft.com/office/drawing/2014/main" id="{1AAE5402-380C-1B1A-31C2-89B67CCBA507}"/>
              </a:ext>
            </a:extLst>
          </p:cNvPr>
          <p:cNvSpPr txBox="1">
            <a:spLocks noChangeArrowheads="1"/>
          </p:cNvSpPr>
          <p:nvPr/>
        </p:nvSpPr>
        <p:spPr bwMode="auto">
          <a:xfrm>
            <a:off x="8596313" y="2035176"/>
            <a:ext cx="900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BCC face 73</a:t>
            </a:r>
          </a:p>
        </p:txBody>
      </p:sp>
      <p:sp>
        <p:nvSpPr>
          <p:cNvPr id="42021" name="Line 48">
            <a:extLst>
              <a:ext uri="{FF2B5EF4-FFF2-40B4-BE49-F238E27FC236}">
                <a16:creationId xmlns:a16="http://schemas.microsoft.com/office/drawing/2014/main" id="{D66A53C4-3336-727C-DAF3-926D5F9938B9}"/>
              </a:ext>
            </a:extLst>
          </p:cNvPr>
          <p:cNvSpPr>
            <a:spLocks noChangeShapeType="1"/>
          </p:cNvSpPr>
          <p:nvPr/>
        </p:nvSpPr>
        <p:spPr bwMode="auto">
          <a:xfrm flipH="1">
            <a:off x="8688388" y="1412875"/>
            <a:ext cx="64770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22" name="Text Box 49">
            <a:extLst>
              <a:ext uri="{FF2B5EF4-FFF2-40B4-BE49-F238E27FC236}">
                <a16:creationId xmlns:a16="http://schemas.microsoft.com/office/drawing/2014/main" id="{129A03B8-7A8F-D21A-19D2-FBDE779B70D0}"/>
              </a:ext>
            </a:extLst>
          </p:cNvPr>
          <p:cNvSpPr txBox="1">
            <a:spLocks noChangeArrowheads="1"/>
          </p:cNvSpPr>
          <p:nvPr/>
        </p:nvSpPr>
        <p:spPr bwMode="auto">
          <a:xfrm>
            <a:off x="6724650" y="2106614"/>
            <a:ext cx="1404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Pancreatic cancer 58 </a:t>
            </a:r>
          </a:p>
        </p:txBody>
      </p:sp>
      <p:sp>
        <p:nvSpPr>
          <p:cNvPr id="42023" name="Line 50">
            <a:extLst>
              <a:ext uri="{FF2B5EF4-FFF2-40B4-BE49-F238E27FC236}">
                <a16:creationId xmlns:a16="http://schemas.microsoft.com/office/drawing/2014/main" id="{B5FD8D93-8EB7-D80D-7281-A571AC2B08E5}"/>
              </a:ext>
            </a:extLst>
          </p:cNvPr>
          <p:cNvSpPr>
            <a:spLocks noChangeShapeType="1"/>
          </p:cNvSpPr>
          <p:nvPr/>
        </p:nvSpPr>
        <p:spPr bwMode="auto">
          <a:xfrm flipH="1">
            <a:off x="7104063" y="1412876"/>
            <a:ext cx="4318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2024" name="Line 51">
            <a:extLst>
              <a:ext uri="{FF2B5EF4-FFF2-40B4-BE49-F238E27FC236}">
                <a16:creationId xmlns:a16="http://schemas.microsoft.com/office/drawing/2014/main" id="{D51C9E4F-410C-3A41-AE8C-283B5E256C00}"/>
              </a:ext>
            </a:extLst>
          </p:cNvPr>
          <p:cNvSpPr>
            <a:spLocks noChangeShapeType="1"/>
          </p:cNvSpPr>
          <p:nvPr/>
        </p:nvSpPr>
        <p:spPr bwMode="auto">
          <a:xfrm flipV="1">
            <a:off x="5303838" y="5445126"/>
            <a:ext cx="360362"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9C683B4A-21C6-751F-8684-42FDD60C6A75}"/>
              </a:ext>
            </a:extLst>
          </p:cNvPr>
          <p:cNvSpPr>
            <a:spLocks noChangeArrowheads="1"/>
          </p:cNvSpPr>
          <p:nvPr/>
        </p:nvSpPr>
        <p:spPr bwMode="auto">
          <a:xfrm>
            <a:off x="4943475" y="242093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11" name="Oval 9">
            <a:extLst>
              <a:ext uri="{FF2B5EF4-FFF2-40B4-BE49-F238E27FC236}">
                <a16:creationId xmlns:a16="http://schemas.microsoft.com/office/drawing/2014/main" id="{95CD62BD-4321-CC55-A749-5701C893E9BF}"/>
              </a:ext>
            </a:extLst>
          </p:cNvPr>
          <p:cNvSpPr>
            <a:spLocks noChangeArrowheads="1"/>
          </p:cNvSpPr>
          <p:nvPr/>
        </p:nvSpPr>
        <p:spPr bwMode="auto">
          <a:xfrm>
            <a:off x="6600825" y="2492375"/>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12" name="Oval 10">
            <a:extLst>
              <a:ext uri="{FF2B5EF4-FFF2-40B4-BE49-F238E27FC236}">
                <a16:creationId xmlns:a16="http://schemas.microsoft.com/office/drawing/2014/main" id="{00B128FC-22EF-C381-F8F0-1DEBC3561B6B}"/>
              </a:ext>
            </a:extLst>
          </p:cNvPr>
          <p:cNvSpPr>
            <a:spLocks noChangeArrowheads="1"/>
          </p:cNvSpPr>
          <p:nvPr/>
        </p:nvSpPr>
        <p:spPr bwMode="auto">
          <a:xfrm>
            <a:off x="5880100" y="414972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13" name="Line 11">
            <a:extLst>
              <a:ext uri="{FF2B5EF4-FFF2-40B4-BE49-F238E27FC236}">
                <a16:creationId xmlns:a16="http://schemas.microsoft.com/office/drawing/2014/main" id="{C96E8A81-EE82-B636-80ED-0CDC7373C62F}"/>
              </a:ext>
            </a:extLst>
          </p:cNvPr>
          <p:cNvSpPr>
            <a:spLocks noChangeShapeType="1"/>
          </p:cNvSpPr>
          <p:nvPr/>
        </p:nvSpPr>
        <p:spPr bwMode="auto">
          <a:xfrm>
            <a:off x="5375275" y="2636838"/>
            <a:ext cx="1225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3014" name="Line 12">
            <a:extLst>
              <a:ext uri="{FF2B5EF4-FFF2-40B4-BE49-F238E27FC236}">
                <a16:creationId xmlns:a16="http://schemas.microsoft.com/office/drawing/2014/main" id="{84B318E3-9E8F-89CE-6416-75D9EE41C6B2}"/>
              </a:ext>
            </a:extLst>
          </p:cNvPr>
          <p:cNvSpPr>
            <a:spLocks noChangeShapeType="1"/>
          </p:cNvSpPr>
          <p:nvPr/>
        </p:nvSpPr>
        <p:spPr bwMode="auto">
          <a:xfrm>
            <a:off x="6096000" y="2636839"/>
            <a:ext cx="0" cy="151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3015" name="Line 13">
            <a:extLst>
              <a:ext uri="{FF2B5EF4-FFF2-40B4-BE49-F238E27FC236}">
                <a16:creationId xmlns:a16="http://schemas.microsoft.com/office/drawing/2014/main" id="{F74A36C9-8A43-D4E6-6D5E-43BBAC88BDE1}"/>
              </a:ext>
            </a:extLst>
          </p:cNvPr>
          <p:cNvSpPr>
            <a:spLocks noChangeShapeType="1"/>
          </p:cNvSpPr>
          <p:nvPr/>
        </p:nvSpPr>
        <p:spPr bwMode="auto">
          <a:xfrm flipH="1">
            <a:off x="6527801" y="2420938"/>
            <a:ext cx="5762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3016" name="Text Box 14">
            <a:extLst>
              <a:ext uri="{FF2B5EF4-FFF2-40B4-BE49-F238E27FC236}">
                <a16:creationId xmlns:a16="http://schemas.microsoft.com/office/drawing/2014/main" id="{F260FEC8-B117-B1DF-6553-2DEDE82F281A}"/>
              </a:ext>
            </a:extLst>
          </p:cNvPr>
          <p:cNvSpPr txBox="1">
            <a:spLocks noChangeArrowheads="1"/>
          </p:cNvSpPr>
          <p:nvPr/>
        </p:nvSpPr>
        <p:spPr bwMode="auto">
          <a:xfrm>
            <a:off x="6508750" y="3259139"/>
            <a:ext cx="11382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cancer 35</a:t>
            </a:r>
          </a:p>
        </p:txBody>
      </p:sp>
      <p:sp>
        <p:nvSpPr>
          <p:cNvPr id="43017" name="Text Box 15">
            <a:extLst>
              <a:ext uri="{FF2B5EF4-FFF2-40B4-BE49-F238E27FC236}">
                <a16:creationId xmlns:a16="http://schemas.microsoft.com/office/drawing/2014/main" id="{344C6850-BC70-5608-69DC-B71E042CD6C1}"/>
              </a:ext>
            </a:extLst>
          </p:cNvPr>
          <p:cNvSpPr txBox="1">
            <a:spLocks noChangeArrowheads="1"/>
          </p:cNvSpPr>
          <p:nvPr/>
        </p:nvSpPr>
        <p:spPr bwMode="auto">
          <a:xfrm>
            <a:off x="2332038" y="5248276"/>
            <a:ext cx="549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One relative – risk is determined by age of diagnosis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049E4724-29D1-9CA8-7551-CF989090806A}"/>
              </a:ext>
            </a:extLst>
          </p:cNvPr>
          <p:cNvSpPr txBox="1">
            <a:spLocks noChangeArrowheads="1"/>
          </p:cNvSpPr>
          <p:nvPr/>
        </p:nvSpPr>
        <p:spPr bwMode="auto">
          <a:xfrm>
            <a:off x="2979738" y="496888"/>
            <a:ext cx="314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2 relatives with breast cancer</a:t>
            </a:r>
          </a:p>
        </p:txBody>
      </p:sp>
      <p:sp>
        <p:nvSpPr>
          <p:cNvPr id="44035" name="Oval 5">
            <a:extLst>
              <a:ext uri="{FF2B5EF4-FFF2-40B4-BE49-F238E27FC236}">
                <a16:creationId xmlns:a16="http://schemas.microsoft.com/office/drawing/2014/main" id="{57432B23-03C6-465E-66F0-D320E69C8407}"/>
              </a:ext>
            </a:extLst>
          </p:cNvPr>
          <p:cNvSpPr>
            <a:spLocks noChangeArrowheads="1"/>
          </p:cNvSpPr>
          <p:nvPr/>
        </p:nvSpPr>
        <p:spPr bwMode="auto">
          <a:xfrm>
            <a:off x="5016500" y="134143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36" name="Oval 6">
            <a:extLst>
              <a:ext uri="{FF2B5EF4-FFF2-40B4-BE49-F238E27FC236}">
                <a16:creationId xmlns:a16="http://schemas.microsoft.com/office/drawing/2014/main" id="{B66AC3D7-D0D8-C8AB-2405-A9A7EF051089}"/>
              </a:ext>
            </a:extLst>
          </p:cNvPr>
          <p:cNvSpPr>
            <a:spLocks noChangeArrowheads="1"/>
          </p:cNvSpPr>
          <p:nvPr/>
        </p:nvSpPr>
        <p:spPr bwMode="auto">
          <a:xfrm>
            <a:off x="4440238" y="263683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37" name="Oval 7">
            <a:extLst>
              <a:ext uri="{FF2B5EF4-FFF2-40B4-BE49-F238E27FC236}">
                <a16:creationId xmlns:a16="http://schemas.microsoft.com/office/drawing/2014/main" id="{F149AC9C-0BA8-5BCD-20A7-F0B0F2536745}"/>
              </a:ext>
            </a:extLst>
          </p:cNvPr>
          <p:cNvSpPr>
            <a:spLocks noChangeArrowheads="1"/>
          </p:cNvSpPr>
          <p:nvPr/>
        </p:nvSpPr>
        <p:spPr bwMode="auto">
          <a:xfrm>
            <a:off x="2640013" y="1341438"/>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38" name="Oval 8">
            <a:extLst>
              <a:ext uri="{FF2B5EF4-FFF2-40B4-BE49-F238E27FC236}">
                <a16:creationId xmlns:a16="http://schemas.microsoft.com/office/drawing/2014/main" id="{E8D90000-7ACD-74A6-CB17-9DFE58AE54D1}"/>
              </a:ext>
            </a:extLst>
          </p:cNvPr>
          <p:cNvSpPr>
            <a:spLocks noChangeArrowheads="1"/>
          </p:cNvSpPr>
          <p:nvPr/>
        </p:nvSpPr>
        <p:spPr bwMode="auto">
          <a:xfrm>
            <a:off x="1847850" y="1341438"/>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39" name="Oval 9">
            <a:extLst>
              <a:ext uri="{FF2B5EF4-FFF2-40B4-BE49-F238E27FC236}">
                <a16:creationId xmlns:a16="http://schemas.microsoft.com/office/drawing/2014/main" id="{435E5899-4227-F614-EE23-A7DB2D500D8A}"/>
              </a:ext>
            </a:extLst>
          </p:cNvPr>
          <p:cNvSpPr>
            <a:spLocks noChangeArrowheads="1"/>
          </p:cNvSpPr>
          <p:nvPr/>
        </p:nvSpPr>
        <p:spPr bwMode="auto">
          <a:xfrm>
            <a:off x="4440238" y="3933825"/>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0" name="Oval 10">
            <a:extLst>
              <a:ext uri="{FF2B5EF4-FFF2-40B4-BE49-F238E27FC236}">
                <a16:creationId xmlns:a16="http://schemas.microsoft.com/office/drawing/2014/main" id="{E62DD1EC-0A18-0CB5-B2BC-FA056FAF4B8C}"/>
              </a:ext>
            </a:extLst>
          </p:cNvPr>
          <p:cNvSpPr>
            <a:spLocks noChangeArrowheads="1"/>
          </p:cNvSpPr>
          <p:nvPr/>
        </p:nvSpPr>
        <p:spPr bwMode="auto">
          <a:xfrm>
            <a:off x="3719513" y="5373688"/>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1" name="Rectangle 11">
            <a:extLst>
              <a:ext uri="{FF2B5EF4-FFF2-40B4-BE49-F238E27FC236}">
                <a16:creationId xmlns:a16="http://schemas.microsoft.com/office/drawing/2014/main" id="{AB56AA29-76CC-C4FE-BAB9-AA3BE771296F}"/>
              </a:ext>
            </a:extLst>
          </p:cNvPr>
          <p:cNvSpPr>
            <a:spLocks noChangeArrowheads="1"/>
          </p:cNvSpPr>
          <p:nvPr/>
        </p:nvSpPr>
        <p:spPr bwMode="auto">
          <a:xfrm>
            <a:off x="3648075" y="134143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2" name="Rectangle 15">
            <a:extLst>
              <a:ext uri="{FF2B5EF4-FFF2-40B4-BE49-F238E27FC236}">
                <a16:creationId xmlns:a16="http://schemas.microsoft.com/office/drawing/2014/main" id="{925614AC-7F0E-826B-2512-5103BBC85E8D}"/>
              </a:ext>
            </a:extLst>
          </p:cNvPr>
          <p:cNvSpPr>
            <a:spLocks noChangeArrowheads="1"/>
          </p:cNvSpPr>
          <p:nvPr/>
        </p:nvSpPr>
        <p:spPr bwMode="auto">
          <a:xfrm>
            <a:off x="7608888" y="4221163"/>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3" name="Rectangle 16">
            <a:extLst>
              <a:ext uri="{FF2B5EF4-FFF2-40B4-BE49-F238E27FC236}">
                <a16:creationId xmlns:a16="http://schemas.microsoft.com/office/drawing/2014/main" id="{7D2A1A4D-8668-F358-77B7-2AE244F5A7CA}"/>
              </a:ext>
            </a:extLst>
          </p:cNvPr>
          <p:cNvSpPr>
            <a:spLocks noChangeArrowheads="1"/>
          </p:cNvSpPr>
          <p:nvPr/>
        </p:nvSpPr>
        <p:spPr bwMode="auto">
          <a:xfrm>
            <a:off x="2855913" y="393382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4" name="Oval 17">
            <a:extLst>
              <a:ext uri="{FF2B5EF4-FFF2-40B4-BE49-F238E27FC236}">
                <a16:creationId xmlns:a16="http://schemas.microsoft.com/office/drawing/2014/main" id="{26E0534E-A215-BF92-8047-208E2BE1225D}"/>
              </a:ext>
            </a:extLst>
          </p:cNvPr>
          <p:cNvSpPr>
            <a:spLocks noChangeArrowheads="1"/>
          </p:cNvSpPr>
          <p:nvPr/>
        </p:nvSpPr>
        <p:spPr bwMode="auto">
          <a:xfrm>
            <a:off x="9120188" y="4221163"/>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5" name="Oval 18">
            <a:extLst>
              <a:ext uri="{FF2B5EF4-FFF2-40B4-BE49-F238E27FC236}">
                <a16:creationId xmlns:a16="http://schemas.microsoft.com/office/drawing/2014/main" id="{D2B0E491-E9E5-24EF-9FB8-EBCD47790D60}"/>
              </a:ext>
            </a:extLst>
          </p:cNvPr>
          <p:cNvSpPr>
            <a:spLocks noChangeArrowheads="1"/>
          </p:cNvSpPr>
          <p:nvPr/>
        </p:nvSpPr>
        <p:spPr bwMode="auto">
          <a:xfrm>
            <a:off x="8543925" y="544512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6" name="Oval 19">
            <a:extLst>
              <a:ext uri="{FF2B5EF4-FFF2-40B4-BE49-F238E27FC236}">
                <a16:creationId xmlns:a16="http://schemas.microsoft.com/office/drawing/2014/main" id="{0169E238-7DC9-933F-BEA5-E3EA0F07ADC8}"/>
              </a:ext>
            </a:extLst>
          </p:cNvPr>
          <p:cNvSpPr>
            <a:spLocks noChangeArrowheads="1"/>
          </p:cNvSpPr>
          <p:nvPr/>
        </p:nvSpPr>
        <p:spPr bwMode="auto">
          <a:xfrm>
            <a:off x="1847850" y="3933825"/>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7" name="Oval 20">
            <a:extLst>
              <a:ext uri="{FF2B5EF4-FFF2-40B4-BE49-F238E27FC236}">
                <a16:creationId xmlns:a16="http://schemas.microsoft.com/office/drawing/2014/main" id="{49ED55B8-300D-8609-CC85-29007C41FB13}"/>
              </a:ext>
            </a:extLst>
          </p:cNvPr>
          <p:cNvSpPr>
            <a:spLocks noChangeArrowheads="1"/>
          </p:cNvSpPr>
          <p:nvPr/>
        </p:nvSpPr>
        <p:spPr bwMode="auto">
          <a:xfrm>
            <a:off x="10056813" y="4149725"/>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48" name="Line 22">
            <a:extLst>
              <a:ext uri="{FF2B5EF4-FFF2-40B4-BE49-F238E27FC236}">
                <a16:creationId xmlns:a16="http://schemas.microsoft.com/office/drawing/2014/main" id="{AD5FD220-A01F-CB9D-30B3-AB24C3750ABE}"/>
              </a:ext>
            </a:extLst>
          </p:cNvPr>
          <p:cNvSpPr>
            <a:spLocks noChangeShapeType="1"/>
          </p:cNvSpPr>
          <p:nvPr/>
        </p:nvSpPr>
        <p:spPr bwMode="auto">
          <a:xfrm>
            <a:off x="4079876" y="1557338"/>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49" name="Line 23">
            <a:extLst>
              <a:ext uri="{FF2B5EF4-FFF2-40B4-BE49-F238E27FC236}">
                <a16:creationId xmlns:a16="http://schemas.microsoft.com/office/drawing/2014/main" id="{AF934D34-BFF6-6D64-8910-5DD1E13614CD}"/>
              </a:ext>
            </a:extLst>
          </p:cNvPr>
          <p:cNvSpPr>
            <a:spLocks noChangeShapeType="1"/>
          </p:cNvSpPr>
          <p:nvPr/>
        </p:nvSpPr>
        <p:spPr bwMode="auto">
          <a:xfrm>
            <a:off x="2063751" y="981075"/>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0" name="Line 24">
            <a:extLst>
              <a:ext uri="{FF2B5EF4-FFF2-40B4-BE49-F238E27FC236}">
                <a16:creationId xmlns:a16="http://schemas.microsoft.com/office/drawing/2014/main" id="{5AADA6ED-B41E-99D4-81BE-CFB3D70E1908}"/>
              </a:ext>
            </a:extLst>
          </p:cNvPr>
          <p:cNvSpPr>
            <a:spLocks noChangeShapeType="1"/>
          </p:cNvSpPr>
          <p:nvPr/>
        </p:nvSpPr>
        <p:spPr bwMode="auto">
          <a:xfrm>
            <a:off x="2063750" y="9810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1" name="Line 25">
            <a:extLst>
              <a:ext uri="{FF2B5EF4-FFF2-40B4-BE49-F238E27FC236}">
                <a16:creationId xmlns:a16="http://schemas.microsoft.com/office/drawing/2014/main" id="{D08C1A2D-8B3A-D292-A1C3-2D95A83FE01F}"/>
              </a:ext>
            </a:extLst>
          </p:cNvPr>
          <p:cNvSpPr>
            <a:spLocks noChangeShapeType="1"/>
          </p:cNvSpPr>
          <p:nvPr/>
        </p:nvSpPr>
        <p:spPr bwMode="auto">
          <a:xfrm>
            <a:off x="2927350" y="9810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2" name="Line 26">
            <a:extLst>
              <a:ext uri="{FF2B5EF4-FFF2-40B4-BE49-F238E27FC236}">
                <a16:creationId xmlns:a16="http://schemas.microsoft.com/office/drawing/2014/main" id="{B473B1B6-9971-ADDA-EC4B-F388AD8E8A85}"/>
              </a:ext>
            </a:extLst>
          </p:cNvPr>
          <p:cNvSpPr>
            <a:spLocks noChangeShapeType="1"/>
          </p:cNvSpPr>
          <p:nvPr/>
        </p:nvSpPr>
        <p:spPr bwMode="auto">
          <a:xfrm>
            <a:off x="3863975" y="9810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3" name="Line 27">
            <a:extLst>
              <a:ext uri="{FF2B5EF4-FFF2-40B4-BE49-F238E27FC236}">
                <a16:creationId xmlns:a16="http://schemas.microsoft.com/office/drawing/2014/main" id="{E816BDBA-AD68-27C4-8EBC-B409F31B7FD2}"/>
              </a:ext>
            </a:extLst>
          </p:cNvPr>
          <p:cNvSpPr>
            <a:spLocks noChangeShapeType="1"/>
          </p:cNvSpPr>
          <p:nvPr/>
        </p:nvSpPr>
        <p:spPr bwMode="auto">
          <a:xfrm>
            <a:off x="4656138" y="15573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4" name="Line 28">
            <a:extLst>
              <a:ext uri="{FF2B5EF4-FFF2-40B4-BE49-F238E27FC236}">
                <a16:creationId xmlns:a16="http://schemas.microsoft.com/office/drawing/2014/main" id="{3100BCF3-F357-D73E-ED0A-1C98E81F4216}"/>
              </a:ext>
            </a:extLst>
          </p:cNvPr>
          <p:cNvSpPr>
            <a:spLocks noChangeShapeType="1"/>
          </p:cNvSpPr>
          <p:nvPr/>
        </p:nvSpPr>
        <p:spPr bwMode="auto">
          <a:xfrm>
            <a:off x="3287714" y="4149725"/>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5" name="Line 29">
            <a:extLst>
              <a:ext uri="{FF2B5EF4-FFF2-40B4-BE49-F238E27FC236}">
                <a16:creationId xmlns:a16="http://schemas.microsoft.com/office/drawing/2014/main" id="{712B659E-C36A-8B6E-2C5B-40F944003681}"/>
              </a:ext>
            </a:extLst>
          </p:cNvPr>
          <p:cNvSpPr>
            <a:spLocks noChangeShapeType="1"/>
          </p:cNvSpPr>
          <p:nvPr/>
        </p:nvSpPr>
        <p:spPr bwMode="auto">
          <a:xfrm>
            <a:off x="2063751" y="3500438"/>
            <a:ext cx="1008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6" name="Line 31">
            <a:extLst>
              <a:ext uri="{FF2B5EF4-FFF2-40B4-BE49-F238E27FC236}">
                <a16:creationId xmlns:a16="http://schemas.microsoft.com/office/drawing/2014/main" id="{C0CF9DCD-1153-D331-95F2-8A510D9E9B36}"/>
              </a:ext>
            </a:extLst>
          </p:cNvPr>
          <p:cNvSpPr>
            <a:spLocks noChangeShapeType="1"/>
          </p:cNvSpPr>
          <p:nvPr/>
        </p:nvSpPr>
        <p:spPr bwMode="auto">
          <a:xfrm>
            <a:off x="2063750" y="35004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7" name="Line 32">
            <a:extLst>
              <a:ext uri="{FF2B5EF4-FFF2-40B4-BE49-F238E27FC236}">
                <a16:creationId xmlns:a16="http://schemas.microsoft.com/office/drawing/2014/main" id="{DB11B1CA-9C5B-E03F-C874-EE3D1B6D09DF}"/>
              </a:ext>
            </a:extLst>
          </p:cNvPr>
          <p:cNvSpPr>
            <a:spLocks noChangeShapeType="1"/>
          </p:cNvSpPr>
          <p:nvPr/>
        </p:nvSpPr>
        <p:spPr bwMode="auto">
          <a:xfrm>
            <a:off x="3071813" y="35004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8" name="Line 33">
            <a:extLst>
              <a:ext uri="{FF2B5EF4-FFF2-40B4-BE49-F238E27FC236}">
                <a16:creationId xmlns:a16="http://schemas.microsoft.com/office/drawing/2014/main" id="{9CFE9A76-5644-5827-98CC-D5F7207E7161}"/>
              </a:ext>
            </a:extLst>
          </p:cNvPr>
          <p:cNvSpPr>
            <a:spLocks noChangeShapeType="1"/>
          </p:cNvSpPr>
          <p:nvPr/>
        </p:nvSpPr>
        <p:spPr bwMode="auto">
          <a:xfrm>
            <a:off x="3935413" y="4149726"/>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59" name="Line 34">
            <a:extLst>
              <a:ext uri="{FF2B5EF4-FFF2-40B4-BE49-F238E27FC236}">
                <a16:creationId xmlns:a16="http://schemas.microsoft.com/office/drawing/2014/main" id="{15058178-CC91-B22A-F5BE-A04BD2D87BD6}"/>
              </a:ext>
            </a:extLst>
          </p:cNvPr>
          <p:cNvSpPr>
            <a:spLocks noChangeShapeType="1"/>
          </p:cNvSpPr>
          <p:nvPr/>
        </p:nvSpPr>
        <p:spPr bwMode="auto">
          <a:xfrm>
            <a:off x="8040688" y="43656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0" name="Line 35">
            <a:extLst>
              <a:ext uri="{FF2B5EF4-FFF2-40B4-BE49-F238E27FC236}">
                <a16:creationId xmlns:a16="http://schemas.microsoft.com/office/drawing/2014/main" id="{C648979F-6215-E11D-318A-108EF1B81D65}"/>
              </a:ext>
            </a:extLst>
          </p:cNvPr>
          <p:cNvSpPr>
            <a:spLocks noChangeShapeType="1"/>
          </p:cNvSpPr>
          <p:nvPr/>
        </p:nvSpPr>
        <p:spPr bwMode="auto">
          <a:xfrm flipH="1">
            <a:off x="9336089" y="3860800"/>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1" name="Line 36">
            <a:extLst>
              <a:ext uri="{FF2B5EF4-FFF2-40B4-BE49-F238E27FC236}">
                <a16:creationId xmlns:a16="http://schemas.microsoft.com/office/drawing/2014/main" id="{5EADC477-B72F-036A-2033-8AE110B9BC7E}"/>
              </a:ext>
            </a:extLst>
          </p:cNvPr>
          <p:cNvSpPr>
            <a:spLocks noChangeShapeType="1"/>
          </p:cNvSpPr>
          <p:nvPr/>
        </p:nvSpPr>
        <p:spPr bwMode="auto">
          <a:xfrm>
            <a:off x="9336088" y="3860801"/>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2" name="Line 37">
            <a:extLst>
              <a:ext uri="{FF2B5EF4-FFF2-40B4-BE49-F238E27FC236}">
                <a16:creationId xmlns:a16="http://schemas.microsoft.com/office/drawing/2014/main" id="{02876542-D888-43AA-E1F2-97D1A17239F9}"/>
              </a:ext>
            </a:extLst>
          </p:cNvPr>
          <p:cNvSpPr>
            <a:spLocks noChangeShapeType="1"/>
          </p:cNvSpPr>
          <p:nvPr/>
        </p:nvSpPr>
        <p:spPr bwMode="auto">
          <a:xfrm>
            <a:off x="10272713" y="3860801"/>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3" name="Line 38">
            <a:extLst>
              <a:ext uri="{FF2B5EF4-FFF2-40B4-BE49-F238E27FC236}">
                <a16:creationId xmlns:a16="http://schemas.microsoft.com/office/drawing/2014/main" id="{12E78C4A-B0F9-79E2-EE8E-34F4366A44B3}"/>
              </a:ext>
            </a:extLst>
          </p:cNvPr>
          <p:cNvSpPr>
            <a:spLocks noChangeShapeType="1"/>
          </p:cNvSpPr>
          <p:nvPr/>
        </p:nvSpPr>
        <p:spPr bwMode="auto">
          <a:xfrm>
            <a:off x="8759825" y="43656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4" name="Oval 39">
            <a:extLst>
              <a:ext uri="{FF2B5EF4-FFF2-40B4-BE49-F238E27FC236}">
                <a16:creationId xmlns:a16="http://schemas.microsoft.com/office/drawing/2014/main" id="{24CE8078-9F4A-0962-626A-D381E969AB0B}"/>
              </a:ext>
            </a:extLst>
          </p:cNvPr>
          <p:cNvSpPr>
            <a:spLocks noChangeArrowheads="1"/>
          </p:cNvSpPr>
          <p:nvPr/>
        </p:nvSpPr>
        <p:spPr bwMode="auto">
          <a:xfrm>
            <a:off x="8975725" y="2349500"/>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65" name="Oval 40">
            <a:extLst>
              <a:ext uri="{FF2B5EF4-FFF2-40B4-BE49-F238E27FC236}">
                <a16:creationId xmlns:a16="http://schemas.microsoft.com/office/drawing/2014/main" id="{EEFBE305-47C2-BE71-A093-6F4B178B48E6}"/>
              </a:ext>
            </a:extLst>
          </p:cNvPr>
          <p:cNvSpPr>
            <a:spLocks noChangeArrowheads="1"/>
          </p:cNvSpPr>
          <p:nvPr/>
        </p:nvSpPr>
        <p:spPr bwMode="auto">
          <a:xfrm>
            <a:off x="7391400" y="2349500"/>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66" name="Oval 41">
            <a:extLst>
              <a:ext uri="{FF2B5EF4-FFF2-40B4-BE49-F238E27FC236}">
                <a16:creationId xmlns:a16="http://schemas.microsoft.com/office/drawing/2014/main" id="{B0EE2AE0-C900-B2DA-5E22-07854C26F8B9}"/>
              </a:ext>
            </a:extLst>
          </p:cNvPr>
          <p:cNvSpPr>
            <a:spLocks noChangeArrowheads="1"/>
          </p:cNvSpPr>
          <p:nvPr/>
        </p:nvSpPr>
        <p:spPr bwMode="auto">
          <a:xfrm>
            <a:off x="9048750" y="9810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67" name="Rectangle 42">
            <a:extLst>
              <a:ext uri="{FF2B5EF4-FFF2-40B4-BE49-F238E27FC236}">
                <a16:creationId xmlns:a16="http://schemas.microsoft.com/office/drawing/2014/main" id="{16D889E0-BB0D-3198-39B0-B3F2D109F37C}"/>
              </a:ext>
            </a:extLst>
          </p:cNvPr>
          <p:cNvSpPr>
            <a:spLocks noChangeArrowheads="1"/>
          </p:cNvSpPr>
          <p:nvPr/>
        </p:nvSpPr>
        <p:spPr bwMode="auto">
          <a:xfrm>
            <a:off x="7535863" y="98107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68" name="Line 43">
            <a:extLst>
              <a:ext uri="{FF2B5EF4-FFF2-40B4-BE49-F238E27FC236}">
                <a16:creationId xmlns:a16="http://schemas.microsoft.com/office/drawing/2014/main" id="{36C97E93-9F74-FDAC-74D0-A434F26556F2}"/>
              </a:ext>
            </a:extLst>
          </p:cNvPr>
          <p:cNvSpPr>
            <a:spLocks noChangeShapeType="1"/>
          </p:cNvSpPr>
          <p:nvPr/>
        </p:nvSpPr>
        <p:spPr bwMode="auto">
          <a:xfrm>
            <a:off x="7967664" y="1196975"/>
            <a:ext cx="1081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69" name="Line 44">
            <a:extLst>
              <a:ext uri="{FF2B5EF4-FFF2-40B4-BE49-F238E27FC236}">
                <a16:creationId xmlns:a16="http://schemas.microsoft.com/office/drawing/2014/main" id="{6011B1E5-43B6-486E-F610-9714C94195BE}"/>
              </a:ext>
            </a:extLst>
          </p:cNvPr>
          <p:cNvSpPr>
            <a:spLocks noChangeShapeType="1"/>
          </p:cNvSpPr>
          <p:nvPr/>
        </p:nvSpPr>
        <p:spPr bwMode="auto">
          <a:xfrm>
            <a:off x="7680325" y="2133600"/>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0" name="Line 45">
            <a:extLst>
              <a:ext uri="{FF2B5EF4-FFF2-40B4-BE49-F238E27FC236}">
                <a16:creationId xmlns:a16="http://schemas.microsoft.com/office/drawing/2014/main" id="{E755D217-3392-01FA-C63F-30C6113245DA}"/>
              </a:ext>
            </a:extLst>
          </p:cNvPr>
          <p:cNvSpPr>
            <a:spLocks noChangeShapeType="1"/>
          </p:cNvSpPr>
          <p:nvPr/>
        </p:nvSpPr>
        <p:spPr bwMode="auto">
          <a:xfrm>
            <a:off x="8472488" y="1196976"/>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1" name="Line 46">
            <a:extLst>
              <a:ext uri="{FF2B5EF4-FFF2-40B4-BE49-F238E27FC236}">
                <a16:creationId xmlns:a16="http://schemas.microsoft.com/office/drawing/2014/main" id="{21AD2503-3617-917D-2EC1-D6ACF831774D}"/>
              </a:ext>
            </a:extLst>
          </p:cNvPr>
          <p:cNvSpPr>
            <a:spLocks noChangeShapeType="1"/>
          </p:cNvSpPr>
          <p:nvPr/>
        </p:nvSpPr>
        <p:spPr bwMode="auto">
          <a:xfrm>
            <a:off x="7680325" y="21336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2" name="Line 48">
            <a:extLst>
              <a:ext uri="{FF2B5EF4-FFF2-40B4-BE49-F238E27FC236}">
                <a16:creationId xmlns:a16="http://schemas.microsoft.com/office/drawing/2014/main" id="{FA0AD79C-2530-D9AB-A965-00F1679D40A8}"/>
              </a:ext>
            </a:extLst>
          </p:cNvPr>
          <p:cNvSpPr>
            <a:spLocks noChangeShapeType="1"/>
          </p:cNvSpPr>
          <p:nvPr/>
        </p:nvSpPr>
        <p:spPr bwMode="auto">
          <a:xfrm>
            <a:off x="9191625" y="21336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3" name="Oval 49">
            <a:extLst>
              <a:ext uri="{FF2B5EF4-FFF2-40B4-BE49-F238E27FC236}">
                <a16:creationId xmlns:a16="http://schemas.microsoft.com/office/drawing/2014/main" id="{14DC3FBB-9C94-9A31-7C3F-B667484C794E}"/>
              </a:ext>
            </a:extLst>
          </p:cNvPr>
          <p:cNvSpPr>
            <a:spLocks noChangeArrowheads="1"/>
          </p:cNvSpPr>
          <p:nvPr/>
        </p:nvSpPr>
        <p:spPr bwMode="auto">
          <a:xfrm>
            <a:off x="6383338" y="981075"/>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74" name="Line 50">
            <a:extLst>
              <a:ext uri="{FF2B5EF4-FFF2-40B4-BE49-F238E27FC236}">
                <a16:creationId xmlns:a16="http://schemas.microsoft.com/office/drawing/2014/main" id="{60AC0F65-4764-1735-0D31-10C5E5C7553E}"/>
              </a:ext>
            </a:extLst>
          </p:cNvPr>
          <p:cNvSpPr>
            <a:spLocks noChangeShapeType="1"/>
          </p:cNvSpPr>
          <p:nvPr/>
        </p:nvSpPr>
        <p:spPr bwMode="auto">
          <a:xfrm>
            <a:off x="6600825" y="692150"/>
            <a:ext cx="11509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5" name="Line 51">
            <a:extLst>
              <a:ext uri="{FF2B5EF4-FFF2-40B4-BE49-F238E27FC236}">
                <a16:creationId xmlns:a16="http://schemas.microsoft.com/office/drawing/2014/main" id="{DAB6F384-B49E-D9B1-0C39-7511A7B936CD}"/>
              </a:ext>
            </a:extLst>
          </p:cNvPr>
          <p:cNvSpPr>
            <a:spLocks noChangeShapeType="1"/>
          </p:cNvSpPr>
          <p:nvPr/>
        </p:nvSpPr>
        <p:spPr bwMode="auto">
          <a:xfrm>
            <a:off x="6600825" y="692151"/>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6" name="Line 52">
            <a:extLst>
              <a:ext uri="{FF2B5EF4-FFF2-40B4-BE49-F238E27FC236}">
                <a16:creationId xmlns:a16="http://schemas.microsoft.com/office/drawing/2014/main" id="{9B91DDAD-A606-384D-525C-39BD7C055F81}"/>
              </a:ext>
            </a:extLst>
          </p:cNvPr>
          <p:cNvSpPr>
            <a:spLocks noChangeShapeType="1"/>
          </p:cNvSpPr>
          <p:nvPr/>
        </p:nvSpPr>
        <p:spPr bwMode="auto">
          <a:xfrm>
            <a:off x="7751763" y="692151"/>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77" name="Oval 53">
            <a:extLst>
              <a:ext uri="{FF2B5EF4-FFF2-40B4-BE49-F238E27FC236}">
                <a16:creationId xmlns:a16="http://schemas.microsoft.com/office/drawing/2014/main" id="{F54DDF43-3FA6-7014-374A-836C761BA335}"/>
              </a:ext>
            </a:extLst>
          </p:cNvPr>
          <p:cNvSpPr>
            <a:spLocks noChangeArrowheads="1"/>
          </p:cNvSpPr>
          <p:nvPr/>
        </p:nvSpPr>
        <p:spPr bwMode="auto">
          <a:xfrm>
            <a:off x="5159375" y="5300663"/>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78" name="Oval 54">
            <a:extLst>
              <a:ext uri="{FF2B5EF4-FFF2-40B4-BE49-F238E27FC236}">
                <a16:creationId xmlns:a16="http://schemas.microsoft.com/office/drawing/2014/main" id="{71FF431D-B10A-10F7-2B70-4B0DB300200A}"/>
              </a:ext>
            </a:extLst>
          </p:cNvPr>
          <p:cNvSpPr>
            <a:spLocks noChangeArrowheads="1"/>
          </p:cNvSpPr>
          <p:nvPr/>
        </p:nvSpPr>
        <p:spPr bwMode="auto">
          <a:xfrm>
            <a:off x="6527800" y="4005263"/>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79" name="Rectangle 55">
            <a:extLst>
              <a:ext uri="{FF2B5EF4-FFF2-40B4-BE49-F238E27FC236}">
                <a16:creationId xmlns:a16="http://schemas.microsoft.com/office/drawing/2014/main" id="{7446EF57-B4EE-E58A-A1BE-AD804ED6593F}"/>
              </a:ext>
            </a:extLst>
          </p:cNvPr>
          <p:cNvSpPr>
            <a:spLocks noChangeArrowheads="1"/>
          </p:cNvSpPr>
          <p:nvPr/>
        </p:nvSpPr>
        <p:spPr bwMode="auto">
          <a:xfrm>
            <a:off x="5448300" y="4005263"/>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80" name="Oval 56">
            <a:extLst>
              <a:ext uri="{FF2B5EF4-FFF2-40B4-BE49-F238E27FC236}">
                <a16:creationId xmlns:a16="http://schemas.microsoft.com/office/drawing/2014/main" id="{88B97C23-9408-F866-FB2E-6FA827ACC184}"/>
              </a:ext>
            </a:extLst>
          </p:cNvPr>
          <p:cNvSpPr>
            <a:spLocks noChangeArrowheads="1"/>
          </p:cNvSpPr>
          <p:nvPr/>
        </p:nvSpPr>
        <p:spPr bwMode="auto">
          <a:xfrm>
            <a:off x="6527800" y="5300663"/>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4081" name="Line 58">
            <a:extLst>
              <a:ext uri="{FF2B5EF4-FFF2-40B4-BE49-F238E27FC236}">
                <a16:creationId xmlns:a16="http://schemas.microsoft.com/office/drawing/2014/main" id="{8F625B1B-C7CA-D050-9DD7-2DC492FDC5D5}"/>
              </a:ext>
            </a:extLst>
          </p:cNvPr>
          <p:cNvSpPr>
            <a:spLocks noChangeShapeType="1"/>
          </p:cNvSpPr>
          <p:nvPr/>
        </p:nvSpPr>
        <p:spPr bwMode="auto">
          <a:xfrm>
            <a:off x="5880100" y="4221163"/>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82" name="Line 59">
            <a:extLst>
              <a:ext uri="{FF2B5EF4-FFF2-40B4-BE49-F238E27FC236}">
                <a16:creationId xmlns:a16="http://schemas.microsoft.com/office/drawing/2014/main" id="{66CD3E65-05C1-724A-1737-B7CCE8F18483}"/>
              </a:ext>
            </a:extLst>
          </p:cNvPr>
          <p:cNvSpPr>
            <a:spLocks noChangeShapeType="1"/>
          </p:cNvSpPr>
          <p:nvPr/>
        </p:nvSpPr>
        <p:spPr bwMode="auto">
          <a:xfrm>
            <a:off x="5375276" y="5013325"/>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83" name="Line 60">
            <a:extLst>
              <a:ext uri="{FF2B5EF4-FFF2-40B4-BE49-F238E27FC236}">
                <a16:creationId xmlns:a16="http://schemas.microsoft.com/office/drawing/2014/main" id="{EDADF15B-D7D1-E612-7993-99C85A7B0590}"/>
              </a:ext>
            </a:extLst>
          </p:cNvPr>
          <p:cNvSpPr>
            <a:spLocks noChangeShapeType="1"/>
          </p:cNvSpPr>
          <p:nvPr/>
        </p:nvSpPr>
        <p:spPr bwMode="auto">
          <a:xfrm>
            <a:off x="5375275" y="50133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84" name="Line 61">
            <a:extLst>
              <a:ext uri="{FF2B5EF4-FFF2-40B4-BE49-F238E27FC236}">
                <a16:creationId xmlns:a16="http://schemas.microsoft.com/office/drawing/2014/main" id="{26A2CDE4-A697-E671-9A14-8095088BDBC1}"/>
              </a:ext>
            </a:extLst>
          </p:cNvPr>
          <p:cNvSpPr>
            <a:spLocks noChangeShapeType="1"/>
          </p:cNvSpPr>
          <p:nvPr/>
        </p:nvSpPr>
        <p:spPr bwMode="auto">
          <a:xfrm>
            <a:off x="6743700" y="50133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85" name="Line 62">
            <a:extLst>
              <a:ext uri="{FF2B5EF4-FFF2-40B4-BE49-F238E27FC236}">
                <a16:creationId xmlns:a16="http://schemas.microsoft.com/office/drawing/2014/main" id="{EDB58ED2-8D0E-30AC-2390-DE3E9EBFA27D}"/>
              </a:ext>
            </a:extLst>
          </p:cNvPr>
          <p:cNvSpPr>
            <a:spLocks noChangeShapeType="1"/>
          </p:cNvSpPr>
          <p:nvPr/>
        </p:nvSpPr>
        <p:spPr bwMode="auto">
          <a:xfrm>
            <a:off x="6167438" y="4221163"/>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4086" name="Text Box 63">
            <a:extLst>
              <a:ext uri="{FF2B5EF4-FFF2-40B4-BE49-F238E27FC236}">
                <a16:creationId xmlns:a16="http://schemas.microsoft.com/office/drawing/2014/main" id="{1498DD03-D7AB-E3AB-575D-5CEA2CA85B76}"/>
              </a:ext>
            </a:extLst>
          </p:cNvPr>
          <p:cNvSpPr txBox="1">
            <a:spLocks noChangeArrowheads="1"/>
          </p:cNvSpPr>
          <p:nvPr/>
        </p:nvSpPr>
        <p:spPr bwMode="auto">
          <a:xfrm>
            <a:off x="1682750" y="352426"/>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a.</a:t>
            </a:r>
          </a:p>
        </p:txBody>
      </p:sp>
      <p:sp>
        <p:nvSpPr>
          <p:cNvPr id="44087" name="Text Box 64">
            <a:extLst>
              <a:ext uri="{FF2B5EF4-FFF2-40B4-BE49-F238E27FC236}">
                <a16:creationId xmlns:a16="http://schemas.microsoft.com/office/drawing/2014/main" id="{97228887-F5D1-D2B4-ABB9-033E1AE5620C}"/>
              </a:ext>
            </a:extLst>
          </p:cNvPr>
          <p:cNvSpPr txBox="1">
            <a:spLocks noChangeArrowheads="1"/>
          </p:cNvSpPr>
          <p:nvPr/>
        </p:nvSpPr>
        <p:spPr bwMode="auto">
          <a:xfrm>
            <a:off x="6435725" y="65088"/>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a:t>
            </a:r>
          </a:p>
        </p:txBody>
      </p:sp>
      <p:sp>
        <p:nvSpPr>
          <p:cNvPr id="44088" name="Text Box 65">
            <a:extLst>
              <a:ext uri="{FF2B5EF4-FFF2-40B4-BE49-F238E27FC236}">
                <a16:creationId xmlns:a16="http://schemas.microsoft.com/office/drawing/2014/main" id="{21FFD497-657D-AD22-A17D-AE6A0FC24FC4}"/>
              </a:ext>
            </a:extLst>
          </p:cNvPr>
          <p:cNvSpPr txBox="1">
            <a:spLocks noChangeArrowheads="1"/>
          </p:cNvSpPr>
          <p:nvPr/>
        </p:nvSpPr>
        <p:spPr bwMode="auto">
          <a:xfrm>
            <a:off x="1539875" y="1819276"/>
            <a:ext cx="723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55</a:t>
            </a:r>
          </a:p>
        </p:txBody>
      </p:sp>
      <p:sp>
        <p:nvSpPr>
          <p:cNvPr id="44089" name="Text Box 66">
            <a:extLst>
              <a:ext uri="{FF2B5EF4-FFF2-40B4-BE49-F238E27FC236}">
                <a16:creationId xmlns:a16="http://schemas.microsoft.com/office/drawing/2014/main" id="{D6EF36FA-7A4F-0A2D-9673-E857A607720A}"/>
              </a:ext>
            </a:extLst>
          </p:cNvPr>
          <p:cNvSpPr txBox="1">
            <a:spLocks noChangeArrowheads="1"/>
          </p:cNvSpPr>
          <p:nvPr/>
        </p:nvSpPr>
        <p:spPr bwMode="auto">
          <a:xfrm>
            <a:off x="2547938" y="1819276"/>
            <a:ext cx="723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62</a:t>
            </a:r>
          </a:p>
        </p:txBody>
      </p:sp>
      <p:sp>
        <p:nvSpPr>
          <p:cNvPr id="44090" name="Text Box 67">
            <a:extLst>
              <a:ext uri="{FF2B5EF4-FFF2-40B4-BE49-F238E27FC236}">
                <a16:creationId xmlns:a16="http://schemas.microsoft.com/office/drawing/2014/main" id="{3F60B3A0-7A6D-C0E3-666A-443BEA809DB1}"/>
              </a:ext>
            </a:extLst>
          </p:cNvPr>
          <p:cNvSpPr txBox="1">
            <a:spLocks noChangeArrowheads="1"/>
          </p:cNvSpPr>
          <p:nvPr/>
        </p:nvSpPr>
        <p:spPr bwMode="auto">
          <a:xfrm>
            <a:off x="6219826" y="1530351"/>
            <a:ext cx="758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62 </a:t>
            </a:r>
          </a:p>
        </p:txBody>
      </p:sp>
      <p:sp>
        <p:nvSpPr>
          <p:cNvPr id="44091" name="Text Box 68">
            <a:extLst>
              <a:ext uri="{FF2B5EF4-FFF2-40B4-BE49-F238E27FC236}">
                <a16:creationId xmlns:a16="http://schemas.microsoft.com/office/drawing/2014/main" id="{43B3B47D-F48E-DB65-A11A-F8097AA12B5C}"/>
              </a:ext>
            </a:extLst>
          </p:cNvPr>
          <p:cNvSpPr txBox="1">
            <a:spLocks noChangeArrowheads="1"/>
          </p:cNvSpPr>
          <p:nvPr/>
        </p:nvSpPr>
        <p:spPr bwMode="auto">
          <a:xfrm>
            <a:off x="7227889" y="2827339"/>
            <a:ext cx="758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55 </a:t>
            </a:r>
          </a:p>
        </p:txBody>
      </p:sp>
      <p:sp>
        <p:nvSpPr>
          <p:cNvPr id="44092" name="Text Box 69">
            <a:extLst>
              <a:ext uri="{FF2B5EF4-FFF2-40B4-BE49-F238E27FC236}">
                <a16:creationId xmlns:a16="http://schemas.microsoft.com/office/drawing/2014/main" id="{D71E0403-A78F-49DE-50B1-7B24BBE1CE5E}"/>
              </a:ext>
            </a:extLst>
          </p:cNvPr>
          <p:cNvSpPr txBox="1">
            <a:spLocks noChangeArrowheads="1"/>
          </p:cNvSpPr>
          <p:nvPr/>
        </p:nvSpPr>
        <p:spPr bwMode="auto">
          <a:xfrm>
            <a:off x="1682750" y="294481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c.</a:t>
            </a:r>
          </a:p>
        </p:txBody>
      </p:sp>
      <p:sp>
        <p:nvSpPr>
          <p:cNvPr id="44093" name="Rectangle 72">
            <a:extLst>
              <a:ext uri="{FF2B5EF4-FFF2-40B4-BE49-F238E27FC236}">
                <a16:creationId xmlns:a16="http://schemas.microsoft.com/office/drawing/2014/main" id="{2E02853D-61F2-D124-8E28-28D6C46E376E}"/>
              </a:ext>
            </a:extLst>
          </p:cNvPr>
          <p:cNvSpPr>
            <a:spLocks noChangeArrowheads="1"/>
          </p:cNvSpPr>
          <p:nvPr/>
        </p:nvSpPr>
        <p:spPr bwMode="auto">
          <a:xfrm>
            <a:off x="4079875" y="4535489"/>
            <a:ext cx="723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55</a:t>
            </a:r>
          </a:p>
        </p:txBody>
      </p:sp>
      <p:sp>
        <p:nvSpPr>
          <p:cNvPr id="44094" name="Text Box 73">
            <a:extLst>
              <a:ext uri="{FF2B5EF4-FFF2-40B4-BE49-F238E27FC236}">
                <a16:creationId xmlns:a16="http://schemas.microsoft.com/office/drawing/2014/main" id="{112D661A-DF9E-50DD-0FB9-3DE56C19F7E0}"/>
              </a:ext>
            </a:extLst>
          </p:cNvPr>
          <p:cNvSpPr txBox="1">
            <a:spLocks noChangeArrowheads="1"/>
          </p:cNvSpPr>
          <p:nvPr/>
        </p:nvSpPr>
        <p:spPr bwMode="auto">
          <a:xfrm>
            <a:off x="1755775" y="4483101"/>
            <a:ext cx="723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Reast 62 </a:t>
            </a:r>
          </a:p>
        </p:txBody>
      </p:sp>
      <p:sp>
        <p:nvSpPr>
          <p:cNvPr id="44095" name="Text Box 74">
            <a:extLst>
              <a:ext uri="{FF2B5EF4-FFF2-40B4-BE49-F238E27FC236}">
                <a16:creationId xmlns:a16="http://schemas.microsoft.com/office/drawing/2014/main" id="{028E4892-F9A9-B91A-275B-B72899ABC115}"/>
              </a:ext>
            </a:extLst>
          </p:cNvPr>
          <p:cNvSpPr txBox="1">
            <a:spLocks noChangeArrowheads="1"/>
          </p:cNvSpPr>
          <p:nvPr/>
        </p:nvSpPr>
        <p:spPr bwMode="auto">
          <a:xfrm>
            <a:off x="5140325" y="3305176"/>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d.</a:t>
            </a:r>
          </a:p>
        </p:txBody>
      </p:sp>
      <p:sp>
        <p:nvSpPr>
          <p:cNvPr id="44096" name="Text Box 75">
            <a:extLst>
              <a:ext uri="{FF2B5EF4-FFF2-40B4-BE49-F238E27FC236}">
                <a16:creationId xmlns:a16="http://schemas.microsoft.com/office/drawing/2014/main" id="{6BFE26A7-D01D-77CD-D27B-E12EDC9DFDFE}"/>
              </a:ext>
            </a:extLst>
          </p:cNvPr>
          <p:cNvSpPr txBox="1">
            <a:spLocks noChangeArrowheads="1"/>
          </p:cNvSpPr>
          <p:nvPr/>
        </p:nvSpPr>
        <p:spPr bwMode="auto">
          <a:xfrm>
            <a:off x="6364289" y="4483101"/>
            <a:ext cx="758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62 </a:t>
            </a:r>
          </a:p>
        </p:txBody>
      </p:sp>
      <p:sp>
        <p:nvSpPr>
          <p:cNvPr id="44097" name="Text Box 76">
            <a:extLst>
              <a:ext uri="{FF2B5EF4-FFF2-40B4-BE49-F238E27FC236}">
                <a16:creationId xmlns:a16="http://schemas.microsoft.com/office/drawing/2014/main" id="{33FBF760-7731-2C58-4A94-E0BDF0306B3F}"/>
              </a:ext>
            </a:extLst>
          </p:cNvPr>
          <p:cNvSpPr txBox="1">
            <a:spLocks noChangeArrowheads="1"/>
          </p:cNvSpPr>
          <p:nvPr/>
        </p:nvSpPr>
        <p:spPr bwMode="auto">
          <a:xfrm>
            <a:off x="4924425" y="5780089"/>
            <a:ext cx="723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55</a:t>
            </a:r>
          </a:p>
        </p:txBody>
      </p:sp>
      <p:sp>
        <p:nvSpPr>
          <p:cNvPr id="44098" name="Text Box 77">
            <a:extLst>
              <a:ext uri="{FF2B5EF4-FFF2-40B4-BE49-F238E27FC236}">
                <a16:creationId xmlns:a16="http://schemas.microsoft.com/office/drawing/2014/main" id="{F5971E5E-11DA-5D61-C64D-7E371F6C5184}"/>
              </a:ext>
            </a:extLst>
          </p:cNvPr>
          <p:cNvSpPr txBox="1">
            <a:spLocks noChangeArrowheads="1"/>
          </p:cNvSpPr>
          <p:nvPr/>
        </p:nvSpPr>
        <p:spPr bwMode="auto">
          <a:xfrm>
            <a:off x="7732713" y="33766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e.</a:t>
            </a:r>
          </a:p>
        </p:txBody>
      </p:sp>
      <p:sp>
        <p:nvSpPr>
          <p:cNvPr id="44099" name="Text Box 78">
            <a:extLst>
              <a:ext uri="{FF2B5EF4-FFF2-40B4-BE49-F238E27FC236}">
                <a16:creationId xmlns:a16="http://schemas.microsoft.com/office/drawing/2014/main" id="{F919E5E1-FB84-77D7-6D8F-1D31DB897F5B}"/>
              </a:ext>
            </a:extLst>
          </p:cNvPr>
          <p:cNvSpPr txBox="1">
            <a:spLocks noChangeArrowheads="1"/>
          </p:cNvSpPr>
          <p:nvPr/>
        </p:nvSpPr>
        <p:spPr bwMode="auto">
          <a:xfrm>
            <a:off x="8956676" y="4699001"/>
            <a:ext cx="758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55 </a:t>
            </a:r>
          </a:p>
        </p:txBody>
      </p:sp>
      <p:sp>
        <p:nvSpPr>
          <p:cNvPr id="44100" name="Text Box 79">
            <a:extLst>
              <a:ext uri="{FF2B5EF4-FFF2-40B4-BE49-F238E27FC236}">
                <a16:creationId xmlns:a16="http://schemas.microsoft.com/office/drawing/2014/main" id="{A07D2C65-585C-D879-F608-BA3286AE6649}"/>
              </a:ext>
            </a:extLst>
          </p:cNvPr>
          <p:cNvSpPr txBox="1">
            <a:spLocks noChangeArrowheads="1"/>
          </p:cNvSpPr>
          <p:nvPr/>
        </p:nvSpPr>
        <p:spPr bwMode="auto">
          <a:xfrm>
            <a:off x="9820276" y="4699001"/>
            <a:ext cx="758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000" dirty="0"/>
              <a:t>Breast 62 </a:t>
            </a:r>
          </a:p>
        </p:txBody>
      </p:sp>
      <p:sp>
        <p:nvSpPr>
          <p:cNvPr id="44101" name="Text Box 80">
            <a:extLst>
              <a:ext uri="{FF2B5EF4-FFF2-40B4-BE49-F238E27FC236}">
                <a16:creationId xmlns:a16="http://schemas.microsoft.com/office/drawing/2014/main" id="{9F092F59-A172-C005-63F6-9E0C292F152D}"/>
              </a:ext>
            </a:extLst>
          </p:cNvPr>
          <p:cNvSpPr txBox="1">
            <a:spLocks noChangeArrowheads="1"/>
          </p:cNvSpPr>
          <p:nvPr/>
        </p:nvSpPr>
        <p:spPr bwMode="auto">
          <a:xfrm>
            <a:off x="1827213" y="6040438"/>
            <a:ext cx="836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2 relatives – risk determined by age, relationship to other affecteds and to patient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a:extLst>
              <a:ext uri="{FF2B5EF4-FFF2-40B4-BE49-F238E27FC236}">
                <a16:creationId xmlns:a16="http://schemas.microsoft.com/office/drawing/2014/main" id="{B346E762-8320-2B22-1D3F-AB7A82ED185D}"/>
              </a:ext>
            </a:extLst>
          </p:cNvPr>
          <p:cNvSpPr>
            <a:spLocks noChangeArrowheads="1"/>
          </p:cNvSpPr>
          <p:nvPr/>
        </p:nvSpPr>
        <p:spPr bwMode="auto">
          <a:xfrm>
            <a:off x="7175501" y="1700213"/>
            <a:ext cx="574675" cy="5762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59" name="Oval 3">
            <a:extLst>
              <a:ext uri="{FF2B5EF4-FFF2-40B4-BE49-F238E27FC236}">
                <a16:creationId xmlns:a16="http://schemas.microsoft.com/office/drawing/2014/main" id="{8D63C7C1-36EC-926E-A14D-53EF0139F2BF}"/>
              </a:ext>
            </a:extLst>
          </p:cNvPr>
          <p:cNvSpPr>
            <a:spLocks noChangeArrowheads="1"/>
          </p:cNvSpPr>
          <p:nvPr/>
        </p:nvSpPr>
        <p:spPr bwMode="auto">
          <a:xfrm>
            <a:off x="9480551" y="3644901"/>
            <a:ext cx="574675" cy="57626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0" name="Oval 4">
            <a:extLst>
              <a:ext uri="{FF2B5EF4-FFF2-40B4-BE49-F238E27FC236}">
                <a16:creationId xmlns:a16="http://schemas.microsoft.com/office/drawing/2014/main" id="{57986202-B428-6154-A1FB-83CEB2914340}"/>
              </a:ext>
            </a:extLst>
          </p:cNvPr>
          <p:cNvSpPr>
            <a:spLocks noChangeArrowheads="1"/>
          </p:cNvSpPr>
          <p:nvPr/>
        </p:nvSpPr>
        <p:spPr bwMode="auto">
          <a:xfrm>
            <a:off x="6240464" y="5229226"/>
            <a:ext cx="574675" cy="57626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1" name="Oval 5">
            <a:extLst>
              <a:ext uri="{FF2B5EF4-FFF2-40B4-BE49-F238E27FC236}">
                <a16:creationId xmlns:a16="http://schemas.microsoft.com/office/drawing/2014/main" id="{18510B87-087E-252F-5828-B294B3EF6C2B}"/>
              </a:ext>
            </a:extLst>
          </p:cNvPr>
          <p:cNvSpPr>
            <a:spLocks noChangeArrowheads="1"/>
          </p:cNvSpPr>
          <p:nvPr/>
        </p:nvSpPr>
        <p:spPr bwMode="auto">
          <a:xfrm>
            <a:off x="3935414" y="3716338"/>
            <a:ext cx="574675" cy="5762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2" name="Oval 6">
            <a:extLst>
              <a:ext uri="{FF2B5EF4-FFF2-40B4-BE49-F238E27FC236}">
                <a16:creationId xmlns:a16="http://schemas.microsoft.com/office/drawing/2014/main" id="{478A446B-3243-455B-692F-0BE612F97D2E}"/>
              </a:ext>
            </a:extLst>
          </p:cNvPr>
          <p:cNvSpPr>
            <a:spLocks noChangeArrowheads="1"/>
          </p:cNvSpPr>
          <p:nvPr/>
        </p:nvSpPr>
        <p:spPr bwMode="auto">
          <a:xfrm>
            <a:off x="4511676" y="5229226"/>
            <a:ext cx="574675" cy="57626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3" name="Oval 7">
            <a:extLst>
              <a:ext uri="{FF2B5EF4-FFF2-40B4-BE49-F238E27FC236}">
                <a16:creationId xmlns:a16="http://schemas.microsoft.com/office/drawing/2014/main" id="{161AAB24-8227-C9E9-D8CA-4B6AE4E9E28A}"/>
              </a:ext>
            </a:extLst>
          </p:cNvPr>
          <p:cNvSpPr>
            <a:spLocks noChangeArrowheads="1"/>
          </p:cNvSpPr>
          <p:nvPr/>
        </p:nvSpPr>
        <p:spPr bwMode="auto">
          <a:xfrm>
            <a:off x="3359151" y="5229226"/>
            <a:ext cx="574675" cy="576263"/>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4" name="Rectangle 8">
            <a:extLst>
              <a:ext uri="{FF2B5EF4-FFF2-40B4-BE49-F238E27FC236}">
                <a16:creationId xmlns:a16="http://schemas.microsoft.com/office/drawing/2014/main" id="{F27194EF-A8DA-E891-D181-B5E42332ED09}"/>
              </a:ext>
            </a:extLst>
          </p:cNvPr>
          <p:cNvSpPr>
            <a:spLocks noChangeArrowheads="1"/>
          </p:cNvSpPr>
          <p:nvPr/>
        </p:nvSpPr>
        <p:spPr bwMode="auto">
          <a:xfrm>
            <a:off x="5808664" y="1700213"/>
            <a:ext cx="504825"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5" name="Rectangle 9">
            <a:extLst>
              <a:ext uri="{FF2B5EF4-FFF2-40B4-BE49-F238E27FC236}">
                <a16:creationId xmlns:a16="http://schemas.microsoft.com/office/drawing/2014/main" id="{9056AAE5-E03E-CC39-AB16-72E1A477DF83}"/>
              </a:ext>
            </a:extLst>
          </p:cNvPr>
          <p:cNvSpPr>
            <a:spLocks noChangeArrowheads="1"/>
          </p:cNvSpPr>
          <p:nvPr/>
        </p:nvSpPr>
        <p:spPr bwMode="auto">
          <a:xfrm>
            <a:off x="7967664" y="3716338"/>
            <a:ext cx="504825"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6" name="Rectangle 10">
            <a:extLst>
              <a:ext uri="{FF2B5EF4-FFF2-40B4-BE49-F238E27FC236}">
                <a16:creationId xmlns:a16="http://schemas.microsoft.com/office/drawing/2014/main" id="{D25E32DA-1C7F-E59A-0EFD-DE28A39E340B}"/>
              </a:ext>
            </a:extLst>
          </p:cNvPr>
          <p:cNvSpPr>
            <a:spLocks noChangeArrowheads="1"/>
          </p:cNvSpPr>
          <p:nvPr/>
        </p:nvSpPr>
        <p:spPr bwMode="auto">
          <a:xfrm>
            <a:off x="6383339" y="3716338"/>
            <a:ext cx="504825"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5067" name="Line 11">
            <a:extLst>
              <a:ext uri="{FF2B5EF4-FFF2-40B4-BE49-F238E27FC236}">
                <a16:creationId xmlns:a16="http://schemas.microsoft.com/office/drawing/2014/main" id="{74AF02BF-22BF-FAE4-AEC1-CAF8FCB3FA1F}"/>
              </a:ext>
            </a:extLst>
          </p:cNvPr>
          <p:cNvSpPr>
            <a:spLocks noChangeShapeType="1"/>
          </p:cNvSpPr>
          <p:nvPr/>
        </p:nvSpPr>
        <p:spPr bwMode="auto">
          <a:xfrm>
            <a:off x="6311900" y="191611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68" name="Line 12">
            <a:extLst>
              <a:ext uri="{FF2B5EF4-FFF2-40B4-BE49-F238E27FC236}">
                <a16:creationId xmlns:a16="http://schemas.microsoft.com/office/drawing/2014/main" id="{43E55D7A-CB46-372C-7784-260962A65175}"/>
              </a:ext>
            </a:extLst>
          </p:cNvPr>
          <p:cNvSpPr>
            <a:spLocks noChangeShapeType="1"/>
          </p:cNvSpPr>
          <p:nvPr/>
        </p:nvSpPr>
        <p:spPr bwMode="auto">
          <a:xfrm flipH="1">
            <a:off x="7175501" y="1557338"/>
            <a:ext cx="504825"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69" name="Line 13">
            <a:extLst>
              <a:ext uri="{FF2B5EF4-FFF2-40B4-BE49-F238E27FC236}">
                <a16:creationId xmlns:a16="http://schemas.microsoft.com/office/drawing/2014/main" id="{22C21FEB-9C36-4902-7374-78672115D624}"/>
              </a:ext>
            </a:extLst>
          </p:cNvPr>
          <p:cNvSpPr>
            <a:spLocks noChangeShapeType="1"/>
          </p:cNvSpPr>
          <p:nvPr/>
        </p:nvSpPr>
        <p:spPr bwMode="auto">
          <a:xfrm>
            <a:off x="4224338" y="3141663"/>
            <a:ext cx="5543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0" name="Line 14">
            <a:extLst>
              <a:ext uri="{FF2B5EF4-FFF2-40B4-BE49-F238E27FC236}">
                <a16:creationId xmlns:a16="http://schemas.microsoft.com/office/drawing/2014/main" id="{95FD7F79-D360-84BF-83F9-A547D6B51229}"/>
              </a:ext>
            </a:extLst>
          </p:cNvPr>
          <p:cNvSpPr>
            <a:spLocks noChangeShapeType="1"/>
          </p:cNvSpPr>
          <p:nvPr/>
        </p:nvSpPr>
        <p:spPr bwMode="auto">
          <a:xfrm>
            <a:off x="4224338" y="314166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1" name="Line 15">
            <a:extLst>
              <a:ext uri="{FF2B5EF4-FFF2-40B4-BE49-F238E27FC236}">
                <a16:creationId xmlns:a16="http://schemas.microsoft.com/office/drawing/2014/main" id="{177A1D16-8FDD-85CE-8A3B-8EEF0A884772}"/>
              </a:ext>
            </a:extLst>
          </p:cNvPr>
          <p:cNvSpPr>
            <a:spLocks noChangeShapeType="1"/>
          </p:cNvSpPr>
          <p:nvPr/>
        </p:nvSpPr>
        <p:spPr bwMode="auto">
          <a:xfrm>
            <a:off x="9767888" y="3141664"/>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2" name="Line 16">
            <a:extLst>
              <a:ext uri="{FF2B5EF4-FFF2-40B4-BE49-F238E27FC236}">
                <a16:creationId xmlns:a16="http://schemas.microsoft.com/office/drawing/2014/main" id="{5E4920F8-DFD7-129B-A485-2773A2AFECC3}"/>
              </a:ext>
            </a:extLst>
          </p:cNvPr>
          <p:cNvSpPr>
            <a:spLocks noChangeShapeType="1"/>
          </p:cNvSpPr>
          <p:nvPr/>
        </p:nvSpPr>
        <p:spPr bwMode="auto">
          <a:xfrm>
            <a:off x="6743700" y="1916113"/>
            <a:ext cx="0" cy="1225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3" name="Line 17">
            <a:extLst>
              <a:ext uri="{FF2B5EF4-FFF2-40B4-BE49-F238E27FC236}">
                <a16:creationId xmlns:a16="http://schemas.microsoft.com/office/drawing/2014/main" id="{290DADAF-FA57-16C0-917E-E1EF065B35E9}"/>
              </a:ext>
            </a:extLst>
          </p:cNvPr>
          <p:cNvSpPr>
            <a:spLocks noChangeShapeType="1"/>
          </p:cNvSpPr>
          <p:nvPr/>
        </p:nvSpPr>
        <p:spPr bwMode="auto">
          <a:xfrm>
            <a:off x="6600825" y="314166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4" name="Line 18">
            <a:extLst>
              <a:ext uri="{FF2B5EF4-FFF2-40B4-BE49-F238E27FC236}">
                <a16:creationId xmlns:a16="http://schemas.microsoft.com/office/drawing/2014/main" id="{E3AB6BAE-42F6-1627-D3BA-95EA82761A6F}"/>
              </a:ext>
            </a:extLst>
          </p:cNvPr>
          <p:cNvSpPr>
            <a:spLocks noChangeShapeType="1"/>
          </p:cNvSpPr>
          <p:nvPr/>
        </p:nvSpPr>
        <p:spPr bwMode="auto">
          <a:xfrm>
            <a:off x="8256588" y="314166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5" name="Line 19">
            <a:extLst>
              <a:ext uri="{FF2B5EF4-FFF2-40B4-BE49-F238E27FC236}">
                <a16:creationId xmlns:a16="http://schemas.microsoft.com/office/drawing/2014/main" id="{CFB76006-4714-F2FF-15F6-918F331B272D}"/>
              </a:ext>
            </a:extLst>
          </p:cNvPr>
          <p:cNvSpPr>
            <a:spLocks noChangeShapeType="1"/>
          </p:cNvSpPr>
          <p:nvPr/>
        </p:nvSpPr>
        <p:spPr bwMode="auto">
          <a:xfrm>
            <a:off x="6600825" y="4292601"/>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6" name="Line 20">
            <a:extLst>
              <a:ext uri="{FF2B5EF4-FFF2-40B4-BE49-F238E27FC236}">
                <a16:creationId xmlns:a16="http://schemas.microsoft.com/office/drawing/2014/main" id="{87AAB65B-75EB-CCE8-603F-16F111A4D063}"/>
              </a:ext>
            </a:extLst>
          </p:cNvPr>
          <p:cNvSpPr>
            <a:spLocks noChangeShapeType="1"/>
          </p:cNvSpPr>
          <p:nvPr/>
        </p:nvSpPr>
        <p:spPr bwMode="auto">
          <a:xfrm>
            <a:off x="3648076" y="4724400"/>
            <a:ext cx="1223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7" name="Line 21">
            <a:extLst>
              <a:ext uri="{FF2B5EF4-FFF2-40B4-BE49-F238E27FC236}">
                <a16:creationId xmlns:a16="http://schemas.microsoft.com/office/drawing/2014/main" id="{51F896B4-C363-2475-C4DF-F29019AC3455}"/>
              </a:ext>
            </a:extLst>
          </p:cNvPr>
          <p:cNvSpPr>
            <a:spLocks noChangeShapeType="1"/>
          </p:cNvSpPr>
          <p:nvPr/>
        </p:nvSpPr>
        <p:spPr bwMode="auto">
          <a:xfrm>
            <a:off x="3648075" y="4724401"/>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8" name="Line 22">
            <a:extLst>
              <a:ext uri="{FF2B5EF4-FFF2-40B4-BE49-F238E27FC236}">
                <a16:creationId xmlns:a16="http://schemas.microsoft.com/office/drawing/2014/main" id="{8C4E0BFC-FFDF-7D1D-3F0D-D9A7866946EA}"/>
              </a:ext>
            </a:extLst>
          </p:cNvPr>
          <p:cNvSpPr>
            <a:spLocks noChangeShapeType="1"/>
          </p:cNvSpPr>
          <p:nvPr/>
        </p:nvSpPr>
        <p:spPr bwMode="auto">
          <a:xfrm>
            <a:off x="4872038" y="4724401"/>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79" name="Line 23">
            <a:extLst>
              <a:ext uri="{FF2B5EF4-FFF2-40B4-BE49-F238E27FC236}">
                <a16:creationId xmlns:a16="http://schemas.microsoft.com/office/drawing/2014/main" id="{536929F4-46B5-193A-8CF1-45EFC68863FA}"/>
              </a:ext>
            </a:extLst>
          </p:cNvPr>
          <p:cNvSpPr>
            <a:spLocks noChangeShapeType="1"/>
          </p:cNvSpPr>
          <p:nvPr/>
        </p:nvSpPr>
        <p:spPr bwMode="auto">
          <a:xfrm>
            <a:off x="4224338" y="42926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80" name="Text Box 24">
            <a:extLst>
              <a:ext uri="{FF2B5EF4-FFF2-40B4-BE49-F238E27FC236}">
                <a16:creationId xmlns:a16="http://schemas.microsoft.com/office/drawing/2014/main" id="{19926AFB-61F3-3493-6A48-B6209930B3E8}"/>
              </a:ext>
            </a:extLst>
          </p:cNvPr>
          <p:cNvSpPr txBox="1">
            <a:spLocks noChangeArrowheads="1"/>
          </p:cNvSpPr>
          <p:nvPr/>
        </p:nvSpPr>
        <p:spPr bwMode="auto">
          <a:xfrm>
            <a:off x="8020050" y="179228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Breast cancer at 42</a:t>
            </a:r>
            <a:endParaRPr lang="en-US" altLang="en-US" sz="1800" dirty="0"/>
          </a:p>
        </p:txBody>
      </p:sp>
      <p:sp>
        <p:nvSpPr>
          <p:cNvPr id="45081" name="Text Box 25">
            <a:extLst>
              <a:ext uri="{FF2B5EF4-FFF2-40B4-BE49-F238E27FC236}">
                <a16:creationId xmlns:a16="http://schemas.microsoft.com/office/drawing/2014/main" id="{C59E3482-8DDB-C572-DDA8-7B36A5B93976}"/>
              </a:ext>
            </a:extLst>
          </p:cNvPr>
          <p:cNvSpPr txBox="1">
            <a:spLocks noChangeArrowheads="1"/>
          </p:cNvSpPr>
          <p:nvPr/>
        </p:nvSpPr>
        <p:spPr bwMode="auto">
          <a:xfrm>
            <a:off x="1827213" y="3448051"/>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Breast cancer at 54</a:t>
            </a:r>
            <a:endParaRPr lang="en-US" altLang="en-US" sz="1800" dirty="0"/>
          </a:p>
        </p:txBody>
      </p:sp>
      <p:sp>
        <p:nvSpPr>
          <p:cNvPr id="45082" name="Line 26">
            <a:extLst>
              <a:ext uri="{FF2B5EF4-FFF2-40B4-BE49-F238E27FC236}">
                <a16:creationId xmlns:a16="http://schemas.microsoft.com/office/drawing/2014/main" id="{F8E15985-D525-C7C1-2D7F-2F4F06C97F60}"/>
              </a:ext>
            </a:extLst>
          </p:cNvPr>
          <p:cNvSpPr>
            <a:spLocks noChangeShapeType="1"/>
          </p:cNvSpPr>
          <p:nvPr/>
        </p:nvSpPr>
        <p:spPr bwMode="auto">
          <a:xfrm flipH="1">
            <a:off x="9409113" y="3573463"/>
            <a:ext cx="64770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5083" name="Text Box 27">
            <a:extLst>
              <a:ext uri="{FF2B5EF4-FFF2-40B4-BE49-F238E27FC236}">
                <a16:creationId xmlns:a16="http://schemas.microsoft.com/office/drawing/2014/main" id="{494D847E-DAEF-3FD3-5DAF-0E162EDAF683}"/>
              </a:ext>
            </a:extLst>
          </p:cNvPr>
          <p:cNvSpPr txBox="1">
            <a:spLocks noChangeArrowheads="1"/>
          </p:cNvSpPr>
          <p:nvPr/>
        </p:nvSpPr>
        <p:spPr bwMode="auto">
          <a:xfrm>
            <a:off x="8883650" y="4456113"/>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Ovarian cancer</a:t>
            </a:r>
          </a:p>
          <a:p>
            <a:pPr eaLnBrk="1" hangingPunct="1">
              <a:spcBef>
                <a:spcPct val="0"/>
              </a:spcBef>
              <a:buFontTx/>
              <a:buNone/>
            </a:pPr>
            <a:r>
              <a:rPr lang="en-GB" altLang="en-US" sz="1800" dirty="0"/>
              <a:t>at 41</a:t>
            </a:r>
            <a:endParaRPr lang="en-US" altLang="en-US" sz="1800" dirty="0"/>
          </a:p>
        </p:txBody>
      </p:sp>
      <p:sp>
        <p:nvSpPr>
          <p:cNvPr id="45084" name="Text Box 28">
            <a:extLst>
              <a:ext uri="{FF2B5EF4-FFF2-40B4-BE49-F238E27FC236}">
                <a16:creationId xmlns:a16="http://schemas.microsoft.com/office/drawing/2014/main" id="{2217267C-DA1E-7EFA-8446-CD61DF134E70}"/>
              </a:ext>
            </a:extLst>
          </p:cNvPr>
          <p:cNvSpPr txBox="1">
            <a:spLocks noChangeArrowheads="1"/>
          </p:cNvSpPr>
          <p:nvPr/>
        </p:nvSpPr>
        <p:spPr bwMode="auto">
          <a:xfrm>
            <a:off x="1847850" y="5876926"/>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Breast cancer at 32</a:t>
            </a:r>
            <a:endParaRPr lang="en-US" altLang="en-US" sz="1800" dirty="0"/>
          </a:p>
        </p:txBody>
      </p:sp>
      <p:sp>
        <p:nvSpPr>
          <p:cNvPr id="45085" name="Text Box 29">
            <a:extLst>
              <a:ext uri="{FF2B5EF4-FFF2-40B4-BE49-F238E27FC236}">
                <a16:creationId xmlns:a16="http://schemas.microsoft.com/office/drawing/2014/main" id="{2EC3712C-7DD5-5DD1-CD0D-26B1FEE59BF7}"/>
              </a:ext>
            </a:extLst>
          </p:cNvPr>
          <p:cNvSpPr txBox="1">
            <a:spLocks noChangeArrowheads="1"/>
          </p:cNvSpPr>
          <p:nvPr/>
        </p:nvSpPr>
        <p:spPr bwMode="auto">
          <a:xfrm>
            <a:off x="4203700" y="5897563"/>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Ovarian cancer</a:t>
            </a:r>
          </a:p>
          <a:p>
            <a:pPr eaLnBrk="1" hangingPunct="1">
              <a:spcBef>
                <a:spcPct val="0"/>
              </a:spcBef>
              <a:buFontTx/>
              <a:buNone/>
            </a:pPr>
            <a:r>
              <a:rPr lang="en-GB" altLang="en-US" sz="1800" dirty="0"/>
              <a:t>At 45</a:t>
            </a:r>
            <a:endParaRPr lang="en-US" altLang="en-US" sz="1800" dirty="0"/>
          </a:p>
        </p:txBody>
      </p:sp>
      <p:sp>
        <p:nvSpPr>
          <p:cNvPr id="45086" name="Text Box 30">
            <a:extLst>
              <a:ext uri="{FF2B5EF4-FFF2-40B4-BE49-F238E27FC236}">
                <a16:creationId xmlns:a16="http://schemas.microsoft.com/office/drawing/2014/main" id="{81AFDAF4-C301-15EA-95DB-70AC31B98E1E}"/>
              </a:ext>
            </a:extLst>
          </p:cNvPr>
          <p:cNvSpPr txBox="1">
            <a:spLocks noChangeArrowheads="1"/>
          </p:cNvSpPr>
          <p:nvPr/>
        </p:nvSpPr>
        <p:spPr bwMode="auto">
          <a:xfrm>
            <a:off x="6219825" y="582453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Breast cancer at 38</a:t>
            </a:r>
            <a:endParaRPr lang="en-US" altLang="en-US" sz="1800" dirty="0"/>
          </a:p>
        </p:txBody>
      </p:sp>
      <p:sp>
        <p:nvSpPr>
          <p:cNvPr id="45087" name="Text Box 31">
            <a:extLst>
              <a:ext uri="{FF2B5EF4-FFF2-40B4-BE49-F238E27FC236}">
                <a16:creationId xmlns:a16="http://schemas.microsoft.com/office/drawing/2014/main" id="{E15933A8-4B34-34E3-44C3-F1665DA090A9}"/>
              </a:ext>
            </a:extLst>
          </p:cNvPr>
          <p:cNvSpPr txBox="1">
            <a:spLocks noChangeArrowheads="1"/>
          </p:cNvSpPr>
          <p:nvPr/>
        </p:nvSpPr>
        <p:spPr bwMode="auto">
          <a:xfrm>
            <a:off x="2332039" y="84138"/>
            <a:ext cx="5711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dirty="0"/>
              <a:t>Hereditary Breast / Ovarian</a:t>
            </a:r>
            <a:r>
              <a:rPr lang="en-GB" altLang="en-US" sz="1800" dirty="0"/>
              <a:t> </a:t>
            </a:r>
            <a:r>
              <a:rPr lang="en-GB" altLang="en-US" sz="2800" dirty="0"/>
              <a:t>Cancer</a:t>
            </a:r>
            <a:endParaRPr lang="en-US"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8E6C33-FBD0-727C-7889-50AAA1452930}"/>
              </a:ext>
            </a:extLst>
          </p:cNvPr>
          <p:cNvSpPr>
            <a:spLocks noGrp="1"/>
          </p:cNvSpPr>
          <p:nvPr>
            <p:ph type="title"/>
          </p:nvPr>
        </p:nvSpPr>
        <p:spPr>
          <a:xfrm>
            <a:off x="838200" y="557189"/>
            <a:ext cx="3374136" cy="5567891"/>
          </a:xfrm>
        </p:spPr>
        <p:txBody>
          <a:bodyPr>
            <a:normAutofit/>
          </a:bodyPr>
          <a:lstStyle/>
          <a:p>
            <a:r>
              <a:rPr lang="en-GB" sz="5200" dirty="0"/>
              <a:t>Inherited Breast / Ovarian cancer</a:t>
            </a:r>
          </a:p>
        </p:txBody>
      </p:sp>
      <p:graphicFrame>
        <p:nvGraphicFramePr>
          <p:cNvPr id="5" name="Content Placeholder 2">
            <a:extLst>
              <a:ext uri="{FF2B5EF4-FFF2-40B4-BE49-F238E27FC236}">
                <a16:creationId xmlns:a16="http://schemas.microsoft.com/office/drawing/2014/main" id="{D4E9E181-D75A-F071-9461-897432C5BBBF}"/>
              </a:ext>
            </a:extLst>
          </p:cNvPr>
          <p:cNvGraphicFramePr>
            <a:graphicFrameLocks noGrp="1"/>
          </p:cNvGraphicFramePr>
          <p:nvPr>
            <p:ph idx="1"/>
            <p:extLst>
              <p:ext uri="{D42A27DB-BD31-4B8C-83A1-F6EECF244321}">
                <p14:modId xmlns:p14="http://schemas.microsoft.com/office/powerpoint/2010/main" val="426716067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83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6D4D-0577-BBC7-58D7-2B5ADECAE41E}"/>
              </a:ext>
            </a:extLst>
          </p:cNvPr>
          <p:cNvSpPr>
            <a:spLocks noGrp="1"/>
          </p:cNvSpPr>
          <p:nvPr>
            <p:ph type="title"/>
          </p:nvPr>
        </p:nvSpPr>
        <p:spPr>
          <a:xfrm>
            <a:off x="1043631" y="809898"/>
            <a:ext cx="10173010" cy="1554480"/>
          </a:xfrm>
        </p:spPr>
        <p:txBody>
          <a:bodyPr anchor="ctr">
            <a:normAutofit/>
          </a:bodyPr>
          <a:lstStyle/>
          <a:p>
            <a:r>
              <a:rPr lang="en-GB" sz="4800" dirty="0"/>
              <a:t>Inherited Breast and Ovarian cancer</a:t>
            </a:r>
          </a:p>
        </p:txBody>
      </p:sp>
      <p:graphicFrame>
        <p:nvGraphicFramePr>
          <p:cNvPr id="5" name="Content Placeholder 2">
            <a:extLst>
              <a:ext uri="{FF2B5EF4-FFF2-40B4-BE49-F238E27FC236}">
                <a16:creationId xmlns:a16="http://schemas.microsoft.com/office/drawing/2014/main" id="{ACDF164B-6EA8-251E-B4E3-0EAB7E935553}"/>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674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798267-CE53-AAA3-30F8-D239E55FDF1E}"/>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Referral Pathways from Primary Care</a:t>
            </a:r>
          </a:p>
        </p:txBody>
      </p:sp>
      <p:sp>
        <p:nvSpPr>
          <p:cNvPr id="3" name="Content Placeholder 2">
            <a:extLst>
              <a:ext uri="{FF2B5EF4-FFF2-40B4-BE49-F238E27FC236}">
                <a16:creationId xmlns:a16="http://schemas.microsoft.com/office/drawing/2014/main" id="{2C1D0BFC-AAE0-1B6D-0117-9ED13B40EA79}"/>
              </a:ext>
            </a:extLst>
          </p:cNvPr>
          <p:cNvSpPr>
            <a:spLocks noGrp="1"/>
          </p:cNvSpPr>
          <p:nvPr>
            <p:ph idx="1"/>
          </p:nvPr>
        </p:nvSpPr>
        <p:spPr>
          <a:xfrm>
            <a:off x="1371599" y="2318197"/>
            <a:ext cx="9724031" cy="3683358"/>
          </a:xfrm>
        </p:spPr>
        <p:txBody>
          <a:bodyPr anchor="ctr">
            <a:normAutofit/>
          </a:bodyPr>
          <a:lstStyle/>
          <a:p>
            <a:r>
              <a:rPr lang="en-GB" sz="2000" dirty="0"/>
              <a:t>Affected individuals, that meet the testing criteria (all ovarian cancers, breast cancer &lt;40, triple negative breast cancer &lt;60, bilateral breast cancer &lt;60, male breast cancer) are tested either in secondary care or Clinical Genetics</a:t>
            </a:r>
          </a:p>
          <a:p>
            <a:r>
              <a:rPr lang="en-GB" sz="2000" dirty="0"/>
              <a:t>Unaffected individuals with a family history that meets the NICE guidelines should be referred to the breast cancer family history units in secondary care.  Most will not be offered genetic testing but will be offered enhanced breast screening</a:t>
            </a:r>
          </a:p>
          <a:p>
            <a:r>
              <a:rPr lang="en-GB" sz="2000" dirty="0"/>
              <a:t>Individuals with a known familial pathogenic variant in one of the breast/ovarian cancer genes should be referred to Clinical Genetics for predictive testing</a:t>
            </a:r>
          </a:p>
        </p:txBody>
      </p:sp>
    </p:spTree>
    <p:extLst>
      <p:ext uri="{BB962C8B-B14F-4D97-AF65-F5344CB8AC3E}">
        <p14:creationId xmlns:p14="http://schemas.microsoft.com/office/powerpoint/2010/main" val="2436914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a:extLst>
              <a:ext uri="{FF2B5EF4-FFF2-40B4-BE49-F238E27FC236}">
                <a16:creationId xmlns:a16="http://schemas.microsoft.com/office/drawing/2014/main" id="{2A46CA40-37CC-FCAF-A0EE-C3371639A175}"/>
              </a:ext>
            </a:extLst>
          </p:cNvPr>
          <p:cNvSpPr>
            <a:spLocks noChangeArrowheads="1"/>
          </p:cNvSpPr>
          <p:nvPr/>
        </p:nvSpPr>
        <p:spPr bwMode="auto">
          <a:xfrm>
            <a:off x="5232400" y="1773238"/>
            <a:ext cx="647700"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1" name="Rectangle 3">
            <a:extLst>
              <a:ext uri="{FF2B5EF4-FFF2-40B4-BE49-F238E27FC236}">
                <a16:creationId xmlns:a16="http://schemas.microsoft.com/office/drawing/2014/main" id="{FA4DD04B-1ABF-04D8-D6E4-1240C1CCEC02}"/>
              </a:ext>
            </a:extLst>
          </p:cNvPr>
          <p:cNvSpPr>
            <a:spLocks noChangeArrowheads="1"/>
          </p:cNvSpPr>
          <p:nvPr/>
        </p:nvSpPr>
        <p:spPr bwMode="auto">
          <a:xfrm>
            <a:off x="6743700" y="1700213"/>
            <a:ext cx="647700" cy="6477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2" name="Oval 4">
            <a:extLst>
              <a:ext uri="{FF2B5EF4-FFF2-40B4-BE49-F238E27FC236}">
                <a16:creationId xmlns:a16="http://schemas.microsoft.com/office/drawing/2014/main" id="{454B09E4-C34A-2A2B-5E0B-E34F65D460E8}"/>
              </a:ext>
            </a:extLst>
          </p:cNvPr>
          <p:cNvSpPr>
            <a:spLocks noChangeArrowheads="1"/>
          </p:cNvSpPr>
          <p:nvPr/>
        </p:nvSpPr>
        <p:spPr bwMode="auto">
          <a:xfrm>
            <a:off x="9048750" y="5229225"/>
            <a:ext cx="647700" cy="6477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3" name="Oval 5">
            <a:extLst>
              <a:ext uri="{FF2B5EF4-FFF2-40B4-BE49-F238E27FC236}">
                <a16:creationId xmlns:a16="http://schemas.microsoft.com/office/drawing/2014/main" id="{81EC8176-FBBE-DA02-72A2-B6764CAC410A}"/>
              </a:ext>
            </a:extLst>
          </p:cNvPr>
          <p:cNvSpPr>
            <a:spLocks noChangeArrowheads="1"/>
          </p:cNvSpPr>
          <p:nvPr/>
        </p:nvSpPr>
        <p:spPr bwMode="auto">
          <a:xfrm>
            <a:off x="7967663" y="3644900"/>
            <a:ext cx="647700" cy="6477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4" name="Oval 6">
            <a:extLst>
              <a:ext uri="{FF2B5EF4-FFF2-40B4-BE49-F238E27FC236}">
                <a16:creationId xmlns:a16="http://schemas.microsoft.com/office/drawing/2014/main" id="{2F0D982F-9F99-3FDF-727E-339C2B9AA2BE}"/>
              </a:ext>
            </a:extLst>
          </p:cNvPr>
          <p:cNvSpPr>
            <a:spLocks noChangeArrowheads="1"/>
          </p:cNvSpPr>
          <p:nvPr/>
        </p:nvSpPr>
        <p:spPr bwMode="auto">
          <a:xfrm>
            <a:off x="3863975" y="3573463"/>
            <a:ext cx="647700" cy="6477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5" name="Oval 7">
            <a:extLst>
              <a:ext uri="{FF2B5EF4-FFF2-40B4-BE49-F238E27FC236}">
                <a16:creationId xmlns:a16="http://schemas.microsoft.com/office/drawing/2014/main" id="{CECA179B-2F05-F8AE-D844-5F774EB498DE}"/>
              </a:ext>
            </a:extLst>
          </p:cNvPr>
          <p:cNvSpPr>
            <a:spLocks noChangeArrowheads="1"/>
          </p:cNvSpPr>
          <p:nvPr/>
        </p:nvSpPr>
        <p:spPr bwMode="auto">
          <a:xfrm>
            <a:off x="3143250" y="5157788"/>
            <a:ext cx="647700"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6" name="Rectangle 8">
            <a:extLst>
              <a:ext uri="{FF2B5EF4-FFF2-40B4-BE49-F238E27FC236}">
                <a16:creationId xmlns:a16="http://schemas.microsoft.com/office/drawing/2014/main" id="{5272EDF6-6650-0B27-6D4D-9116C5DDE870}"/>
              </a:ext>
            </a:extLst>
          </p:cNvPr>
          <p:cNvSpPr>
            <a:spLocks noChangeArrowheads="1"/>
          </p:cNvSpPr>
          <p:nvPr/>
        </p:nvSpPr>
        <p:spPr bwMode="auto">
          <a:xfrm>
            <a:off x="7535863" y="5229225"/>
            <a:ext cx="647700" cy="6477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7" name="Rectangle 9">
            <a:extLst>
              <a:ext uri="{FF2B5EF4-FFF2-40B4-BE49-F238E27FC236}">
                <a16:creationId xmlns:a16="http://schemas.microsoft.com/office/drawing/2014/main" id="{CB688639-09BD-BD61-B4A3-CA25114FE68B}"/>
              </a:ext>
            </a:extLst>
          </p:cNvPr>
          <p:cNvSpPr>
            <a:spLocks noChangeArrowheads="1"/>
          </p:cNvSpPr>
          <p:nvPr/>
        </p:nvSpPr>
        <p:spPr bwMode="auto">
          <a:xfrm>
            <a:off x="6096000" y="3716338"/>
            <a:ext cx="6477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8" name="Rectangle 10">
            <a:extLst>
              <a:ext uri="{FF2B5EF4-FFF2-40B4-BE49-F238E27FC236}">
                <a16:creationId xmlns:a16="http://schemas.microsoft.com/office/drawing/2014/main" id="{8771F4F5-FEE1-400F-5118-844F13A511F3}"/>
              </a:ext>
            </a:extLst>
          </p:cNvPr>
          <p:cNvSpPr>
            <a:spLocks noChangeArrowheads="1"/>
          </p:cNvSpPr>
          <p:nvPr/>
        </p:nvSpPr>
        <p:spPr bwMode="auto">
          <a:xfrm>
            <a:off x="4511675" y="5157788"/>
            <a:ext cx="647700" cy="6477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8139" name="Line 11">
            <a:extLst>
              <a:ext uri="{FF2B5EF4-FFF2-40B4-BE49-F238E27FC236}">
                <a16:creationId xmlns:a16="http://schemas.microsoft.com/office/drawing/2014/main" id="{3D56B5BF-59DC-BACD-1BFA-655CAEF78213}"/>
              </a:ext>
            </a:extLst>
          </p:cNvPr>
          <p:cNvSpPr>
            <a:spLocks noChangeShapeType="1"/>
          </p:cNvSpPr>
          <p:nvPr/>
        </p:nvSpPr>
        <p:spPr bwMode="auto">
          <a:xfrm>
            <a:off x="5880100" y="2060575"/>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0" name="Line 12">
            <a:extLst>
              <a:ext uri="{FF2B5EF4-FFF2-40B4-BE49-F238E27FC236}">
                <a16:creationId xmlns:a16="http://schemas.microsoft.com/office/drawing/2014/main" id="{0CBE232A-A096-E972-6A08-2E78E5366FFD}"/>
              </a:ext>
            </a:extLst>
          </p:cNvPr>
          <p:cNvSpPr>
            <a:spLocks noChangeShapeType="1"/>
          </p:cNvSpPr>
          <p:nvPr/>
        </p:nvSpPr>
        <p:spPr bwMode="auto">
          <a:xfrm>
            <a:off x="4224339" y="3141663"/>
            <a:ext cx="4103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1" name="Line 13">
            <a:extLst>
              <a:ext uri="{FF2B5EF4-FFF2-40B4-BE49-F238E27FC236}">
                <a16:creationId xmlns:a16="http://schemas.microsoft.com/office/drawing/2014/main" id="{D4AECE14-A68A-C2E7-B094-E9C5875AFB15}"/>
              </a:ext>
            </a:extLst>
          </p:cNvPr>
          <p:cNvSpPr>
            <a:spLocks noChangeShapeType="1"/>
          </p:cNvSpPr>
          <p:nvPr/>
        </p:nvSpPr>
        <p:spPr bwMode="auto">
          <a:xfrm>
            <a:off x="4224338" y="31416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2" name="Line 14">
            <a:extLst>
              <a:ext uri="{FF2B5EF4-FFF2-40B4-BE49-F238E27FC236}">
                <a16:creationId xmlns:a16="http://schemas.microsoft.com/office/drawing/2014/main" id="{DFBAAEEA-2489-8FF1-E046-BD3B5D8E420E}"/>
              </a:ext>
            </a:extLst>
          </p:cNvPr>
          <p:cNvSpPr>
            <a:spLocks noChangeShapeType="1"/>
          </p:cNvSpPr>
          <p:nvPr/>
        </p:nvSpPr>
        <p:spPr bwMode="auto">
          <a:xfrm>
            <a:off x="6456363" y="314166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3" name="Line 15">
            <a:extLst>
              <a:ext uri="{FF2B5EF4-FFF2-40B4-BE49-F238E27FC236}">
                <a16:creationId xmlns:a16="http://schemas.microsoft.com/office/drawing/2014/main" id="{833D5268-828E-D071-4CCB-C06EDA5CA0B0}"/>
              </a:ext>
            </a:extLst>
          </p:cNvPr>
          <p:cNvSpPr>
            <a:spLocks noChangeShapeType="1"/>
          </p:cNvSpPr>
          <p:nvPr/>
        </p:nvSpPr>
        <p:spPr bwMode="auto">
          <a:xfrm>
            <a:off x="6240463" y="20605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4" name="Line 16">
            <a:extLst>
              <a:ext uri="{FF2B5EF4-FFF2-40B4-BE49-F238E27FC236}">
                <a16:creationId xmlns:a16="http://schemas.microsoft.com/office/drawing/2014/main" id="{422C4755-F7C4-A874-1AF1-F4EEBFD43715}"/>
              </a:ext>
            </a:extLst>
          </p:cNvPr>
          <p:cNvSpPr>
            <a:spLocks noChangeShapeType="1"/>
          </p:cNvSpPr>
          <p:nvPr/>
        </p:nvSpPr>
        <p:spPr bwMode="auto">
          <a:xfrm>
            <a:off x="8328025" y="3141664"/>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5" name="Line 17">
            <a:extLst>
              <a:ext uri="{FF2B5EF4-FFF2-40B4-BE49-F238E27FC236}">
                <a16:creationId xmlns:a16="http://schemas.microsoft.com/office/drawing/2014/main" id="{5C35A479-1372-B5EA-031F-7AE1803FFE7A}"/>
              </a:ext>
            </a:extLst>
          </p:cNvPr>
          <p:cNvSpPr>
            <a:spLocks noChangeShapeType="1"/>
          </p:cNvSpPr>
          <p:nvPr/>
        </p:nvSpPr>
        <p:spPr bwMode="auto">
          <a:xfrm>
            <a:off x="3432176" y="479742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6" name="Line 18">
            <a:extLst>
              <a:ext uri="{FF2B5EF4-FFF2-40B4-BE49-F238E27FC236}">
                <a16:creationId xmlns:a16="http://schemas.microsoft.com/office/drawing/2014/main" id="{C09BE2ED-2A04-4B84-CA3C-713937236FD0}"/>
              </a:ext>
            </a:extLst>
          </p:cNvPr>
          <p:cNvSpPr>
            <a:spLocks noChangeShapeType="1"/>
          </p:cNvSpPr>
          <p:nvPr/>
        </p:nvSpPr>
        <p:spPr bwMode="auto">
          <a:xfrm>
            <a:off x="4151313" y="42211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7" name="Line 19">
            <a:extLst>
              <a:ext uri="{FF2B5EF4-FFF2-40B4-BE49-F238E27FC236}">
                <a16:creationId xmlns:a16="http://schemas.microsoft.com/office/drawing/2014/main" id="{5116D13A-F107-4DED-7CBC-6FEF6A5F0F4A}"/>
              </a:ext>
            </a:extLst>
          </p:cNvPr>
          <p:cNvSpPr>
            <a:spLocks noChangeShapeType="1"/>
          </p:cNvSpPr>
          <p:nvPr/>
        </p:nvSpPr>
        <p:spPr bwMode="auto">
          <a:xfrm>
            <a:off x="3432175" y="479742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8" name="Line 20">
            <a:extLst>
              <a:ext uri="{FF2B5EF4-FFF2-40B4-BE49-F238E27FC236}">
                <a16:creationId xmlns:a16="http://schemas.microsoft.com/office/drawing/2014/main" id="{ADF2552E-1E3D-A470-17CA-EC5D43B90CF0}"/>
              </a:ext>
            </a:extLst>
          </p:cNvPr>
          <p:cNvSpPr>
            <a:spLocks noChangeShapeType="1"/>
          </p:cNvSpPr>
          <p:nvPr/>
        </p:nvSpPr>
        <p:spPr bwMode="auto">
          <a:xfrm>
            <a:off x="4872038" y="479742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49" name="Line 21">
            <a:extLst>
              <a:ext uri="{FF2B5EF4-FFF2-40B4-BE49-F238E27FC236}">
                <a16:creationId xmlns:a16="http://schemas.microsoft.com/office/drawing/2014/main" id="{3542190F-943E-BF4E-9EC7-B0B0B137AE4B}"/>
              </a:ext>
            </a:extLst>
          </p:cNvPr>
          <p:cNvSpPr>
            <a:spLocks noChangeShapeType="1"/>
          </p:cNvSpPr>
          <p:nvPr/>
        </p:nvSpPr>
        <p:spPr bwMode="auto">
          <a:xfrm>
            <a:off x="7896225" y="4941888"/>
            <a:ext cx="15128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0" name="Line 22">
            <a:extLst>
              <a:ext uri="{FF2B5EF4-FFF2-40B4-BE49-F238E27FC236}">
                <a16:creationId xmlns:a16="http://schemas.microsoft.com/office/drawing/2014/main" id="{216B6FCB-0DE1-35FA-4336-20B685F52D1C}"/>
              </a:ext>
            </a:extLst>
          </p:cNvPr>
          <p:cNvSpPr>
            <a:spLocks noChangeShapeType="1"/>
          </p:cNvSpPr>
          <p:nvPr/>
        </p:nvSpPr>
        <p:spPr bwMode="auto">
          <a:xfrm>
            <a:off x="7896225" y="4941889"/>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1" name="Line 23">
            <a:extLst>
              <a:ext uri="{FF2B5EF4-FFF2-40B4-BE49-F238E27FC236}">
                <a16:creationId xmlns:a16="http://schemas.microsoft.com/office/drawing/2014/main" id="{015599D3-D904-B271-DE9B-063857DFF29D}"/>
              </a:ext>
            </a:extLst>
          </p:cNvPr>
          <p:cNvSpPr>
            <a:spLocks noChangeShapeType="1"/>
          </p:cNvSpPr>
          <p:nvPr/>
        </p:nvSpPr>
        <p:spPr bwMode="auto">
          <a:xfrm>
            <a:off x="9409113" y="4941889"/>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2" name="Line 24">
            <a:extLst>
              <a:ext uri="{FF2B5EF4-FFF2-40B4-BE49-F238E27FC236}">
                <a16:creationId xmlns:a16="http://schemas.microsoft.com/office/drawing/2014/main" id="{182CAAF4-D149-0596-2893-C25B0DB0ED02}"/>
              </a:ext>
            </a:extLst>
          </p:cNvPr>
          <p:cNvSpPr>
            <a:spLocks noChangeShapeType="1"/>
          </p:cNvSpPr>
          <p:nvPr/>
        </p:nvSpPr>
        <p:spPr bwMode="auto">
          <a:xfrm>
            <a:off x="8328025" y="4292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3" name="Text Box 25">
            <a:extLst>
              <a:ext uri="{FF2B5EF4-FFF2-40B4-BE49-F238E27FC236}">
                <a16:creationId xmlns:a16="http://schemas.microsoft.com/office/drawing/2014/main" id="{7D5EF477-1438-6C37-029C-EBAA5D3D901F}"/>
              </a:ext>
            </a:extLst>
          </p:cNvPr>
          <p:cNvSpPr txBox="1">
            <a:spLocks noChangeArrowheads="1"/>
          </p:cNvSpPr>
          <p:nvPr/>
        </p:nvSpPr>
        <p:spPr bwMode="auto">
          <a:xfrm>
            <a:off x="7948613" y="1647826"/>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Bowel cancer at 43</a:t>
            </a:r>
            <a:endParaRPr lang="en-US" altLang="en-US" sz="1800" dirty="0"/>
          </a:p>
        </p:txBody>
      </p:sp>
      <p:sp>
        <p:nvSpPr>
          <p:cNvPr id="48154" name="Text Box 26">
            <a:extLst>
              <a:ext uri="{FF2B5EF4-FFF2-40B4-BE49-F238E27FC236}">
                <a16:creationId xmlns:a16="http://schemas.microsoft.com/office/drawing/2014/main" id="{348FB9A9-FF12-00FE-23B3-6A074E29963D}"/>
              </a:ext>
            </a:extLst>
          </p:cNvPr>
          <p:cNvSpPr txBox="1">
            <a:spLocks noChangeArrowheads="1"/>
          </p:cNvSpPr>
          <p:nvPr/>
        </p:nvSpPr>
        <p:spPr bwMode="auto">
          <a:xfrm>
            <a:off x="1900238" y="3376614"/>
            <a:ext cx="1670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Uterine cancer</a:t>
            </a:r>
          </a:p>
          <a:p>
            <a:pPr eaLnBrk="1" hangingPunct="1">
              <a:spcBef>
                <a:spcPct val="0"/>
              </a:spcBef>
              <a:buFontTx/>
              <a:buNone/>
            </a:pPr>
            <a:r>
              <a:rPr lang="en-GB" altLang="en-US" sz="1800" dirty="0"/>
              <a:t> at 43</a:t>
            </a:r>
          </a:p>
          <a:p>
            <a:pPr eaLnBrk="1" hangingPunct="1">
              <a:spcBef>
                <a:spcPct val="0"/>
              </a:spcBef>
              <a:buFontTx/>
              <a:buNone/>
            </a:pPr>
            <a:r>
              <a:rPr lang="en-GB" altLang="en-US" sz="1800" dirty="0"/>
              <a:t>Bowel cancer</a:t>
            </a:r>
          </a:p>
          <a:p>
            <a:pPr eaLnBrk="1" hangingPunct="1">
              <a:spcBef>
                <a:spcPct val="0"/>
              </a:spcBef>
              <a:buFontTx/>
              <a:buNone/>
            </a:pPr>
            <a:r>
              <a:rPr lang="en-GB" altLang="en-US" sz="1800" dirty="0"/>
              <a:t>At 54</a:t>
            </a:r>
            <a:endParaRPr lang="en-US" altLang="en-US" sz="1800" dirty="0"/>
          </a:p>
        </p:txBody>
      </p:sp>
      <p:sp>
        <p:nvSpPr>
          <p:cNvPr id="48155" name="Text Box 27">
            <a:extLst>
              <a:ext uri="{FF2B5EF4-FFF2-40B4-BE49-F238E27FC236}">
                <a16:creationId xmlns:a16="http://schemas.microsoft.com/office/drawing/2014/main" id="{3D84E833-1B24-97AD-1D5C-E117490D71E3}"/>
              </a:ext>
            </a:extLst>
          </p:cNvPr>
          <p:cNvSpPr txBox="1">
            <a:spLocks noChangeArrowheads="1"/>
          </p:cNvSpPr>
          <p:nvPr/>
        </p:nvSpPr>
        <p:spPr bwMode="auto">
          <a:xfrm>
            <a:off x="8740775" y="3376613"/>
            <a:ext cx="155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Bowel cancer</a:t>
            </a:r>
          </a:p>
          <a:p>
            <a:pPr eaLnBrk="1" hangingPunct="1">
              <a:spcBef>
                <a:spcPct val="0"/>
              </a:spcBef>
              <a:buFontTx/>
              <a:buNone/>
            </a:pPr>
            <a:r>
              <a:rPr lang="en-GB" altLang="en-US" sz="1800" dirty="0"/>
              <a:t>At 54</a:t>
            </a:r>
            <a:endParaRPr lang="en-US" altLang="en-US" sz="1800" dirty="0"/>
          </a:p>
        </p:txBody>
      </p:sp>
      <p:sp>
        <p:nvSpPr>
          <p:cNvPr id="48156" name="Line 28">
            <a:extLst>
              <a:ext uri="{FF2B5EF4-FFF2-40B4-BE49-F238E27FC236}">
                <a16:creationId xmlns:a16="http://schemas.microsoft.com/office/drawing/2014/main" id="{EE7AF3CA-9572-2110-2262-B0E87B2A564B}"/>
              </a:ext>
            </a:extLst>
          </p:cNvPr>
          <p:cNvSpPr>
            <a:spLocks noChangeShapeType="1"/>
          </p:cNvSpPr>
          <p:nvPr/>
        </p:nvSpPr>
        <p:spPr bwMode="auto">
          <a:xfrm flipH="1">
            <a:off x="6600826" y="1484314"/>
            <a:ext cx="1008063"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7" name="Line 29">
            <a:extLst>
              <a:ext uri="{FF2B5EF4-FFF2-40B4-BE49-F238E27FC236}">
                <a16:creationId xmlns:a16="http://schemas.microsoft.com/office/drawing/2014/main" id="{B1629D37-BA4D-CE76-4205-C86A2CAFC6BA}"/>
              </a:ext>
            </a:extLst>
          </p:cNvPr>
          <p:cNvSpPr>
            <a:spLocks noChangeShapeType="1"/>
          </p:cNvSpPr>
          <p:nvPr/>
        </p:nvSpPr>
        <p:spPr bwMode="auto">
          <a:xfrm flipH="1">
            <a:off x="7824788" y="3644900"/>
            <a:ext cx="86360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58" name="Text Box 30">
            <a:extLst>
              <a:ext uri="{FF2B5EF4-FFF2-40B4-BE49-F238E27FC236}">
                <a16:creationId xmlns:a16="http://schemas.microsoft.com/office/drawing/2014/main" id="{3222A228-3A4D-938E-543E-136E4ACA9078}"/>
              </a:ext>
            </a:extLst>
          </p:cNvPr>
          <p:cNvSpPr txBox="1">
            <a:spLocks noChangeArrowheads="1"/>
          </p:cNvSpPr>
          <p:nvPr/>
        </p:nvSpPr>
        <p:spPr bwMode="auto">
          <a:xfrm>
            <a:off x="6651625" y="5969000"/>
            <a:ext cx="1555750" cy="6413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Bowel cancer</a:t>
            </a:r>
          </a:p>
          <a:p>
            <a:pPr eaLnBrk="1" hangingPunct="1">
              <a:spcBef>
                <a:spcPct val="0"/>
              </a:spcBef>
              <a:buFontTx/>
              <a:buNone/>
            </a:pPr>
            <a:r>
              <a:rPr lang="en-GB" altLang="en-US" sz="1800" dirty="0"/>
              <a:t>At 32</a:t>
            </a:r>
            <a:endParaRPr lang="en-US" altLang="en-US" sz="1800" dirty="0"/>
          </a:p>
        </p:txBody>
      </p:sp>
      <p:sp>
        <p:nvSpPr>
          <p:cNvPr id="48159" name="Text Box 31">
            <a:extLst>
              <a:ext uri="{FF2B5EF4-FFF2-40B4-BE49-F238E27FC236}">
                <a16:creationId xmlns:a16="http://schemas.microsoft.com/office/drawing/2014/main" id="{AFDC35D0-761B-C649-611B-6B93F72C5B61}"/>
              </a:ext>
            </a:extLst>
          </p:cNvPr>
          <p:cNvSpPr txBox="1">
            <a:spLocks noChangeArrowheads="1"/>
          </p:cNvSpPr>
          <p:nvPr/>
        </p:nvSpPr>
        <p:spPr bwMode="auto">
          <a:xfrm>
            <a:off x="8812213" y="5824538"/>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Ovarian cancer</a:t>
            </a:r>
          </a:p>
          <a:p>
            <a:pPr eaLnBrk="1" hangingPunct="1">
              <a:spcBef>
                <a:spcPct val="0"/>
              </a:spcBef>
              <a:buFontTx/>
              <a:buNone/>
            </a:pPr>
            <a:r>
              <a:rPr lang="en-GB" altLang="en-US" sz="1800" dirty="0"/>
              <a:t>At 45</a:t>
            </a:r>
            <a:endParaRPr lang="en-US" altLang="en-US" sz="1800" dirty="0"/>
          </a:p>
        </p:txBody>
      </p:sp>
      <p:sp>
        <p:nvSpPr>
          <p:cNvPr id="48160" name="Text Box 32">
            <a:extLst>
              <a:ext uri="{FF2B5EF4-FFF2-40B4-BE49-F238E27FC236}">
                <a16:creationId xmlns:a16="http://schemas.microsoft.com/office/drawing/2014/main" id="{7DB3E756-87AF-2C06-A145-F280298C354D}"/>
              </a:ext>
            </a:extLst>
          </p:cNvPr>
          <p:cNvSpPr txBox="1">
            <a:spLocks noChangeArrowheads="1"/>
          </p:cNvSpPr>
          <p:nvPr/>
        </p:nvSpPr>
        <p:spPr bwMode="auto">
          <a:xfrm>
            <a:off x="4132263" y="5753100"/>
            <a:ext cx="155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t>Bowel cancer</a:t>
            </a:r>
          </a:p>
          <a:p>
            <a:pPr eaLnBrk="1" hangingPunct="1">
              <a:spcBef>
                <a:spcPct val="0"/>
              </a:spcBef>
              <a:buFontTx/>
              <a:buNone/>
            </a:pPr>
            <a:r>
              <a:rPr lang="en-GB" altLang="en-US" sz="1800" dirty="0"/>
              <a:t>At 29</a:t>
            </a:r>
            <a:endParaRPr lang="en-US" altLang="en-US" sz="1800" dirty="0"/>
          </a:p>
        </p:txBody>
      </p:sp>
      <p:sp>
        <p:nvSpPr>
          <p:cNvPr id="48161" name="Line 33">
            <a:extLst>
              <a:ext uri="{FF2B5EF4-FFF2-40B4-BE49-F238E27FC236}">
                <a16:creationId xmlns:a16="http://schemas.microsoft.com/office/drawing/2014/main" id="{46C730DE-EB9F-7AAC-C67F-B3278B017849}"/>
              </a:ext>
            </a:extLst>
          </p:cNvPr>
          <p:cNvSpPr>
            <a:spLocks noChangeShapeType="1"/>
          </p:cNvSpPr>
          <p:nvPr/>
        </p:nvSpPr>
        <p:spPr bwMode="auto">
          <a:xfrm flipH="1">
            <a:off x="3719513" y="3500439"/>
            <a:ext cx="8636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8162" name="Text Box 34">
            <a:extLst>
              <a:ext uri="{FF2B5EF4-FFF2-40B4-BE49-F238E27FC236}">
                <a16:creationId xmlns:a16="http://schemas.microsoft.com/office/drawing/2014/main" id="{D1281EC2-DF04-12FA-29C2-8023B4CC0FA2}"/>
              </a:ext>
            </a:extLst>
          </p:cNvPr>
          <p:cNvSpPr txBox="1">
            <a:spLocks noChangeArrowheads="1"/>
          </p:cNvSpPr>
          <p:nvPr/>
        </p:nvSpPr>
        <p:spPr bwMode="auto">
          <a:xfrm>
            <a:off x="1951037" y="495301"/>
            <a:ext cx="41449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dirty="0"/>
              <a:t>Hereditary Bowel Cancer</a:t>
            </a:r>
            <a:endParaRPr lang="en-US" alt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2D496A-EFFF-A425-4D9F-1BAC974A0000}"/>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Lynch Syndrome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86F5B9-1862-A0C7-9A88-1A4E1DFE1FA9}"/>
              </a:ext>
            </a:extLst>
          </p:cNvPr>
          <p:cNvSpPr>
            <a:spLocks noGrp="1"/>
          </p:cNvSpPr>
          <p:nvPr>
            <p:ph idx="1"/>
          </p:nvPr>
        </p:nvSpPr>
        <p:spPr>
          <a:xfrm>
            <a:off x="4447308" y="591344"/>
            <a:ext cx="6906491" cy="5585619"/>
          </a:xfrm>
        </p:spPr>
        <p:txBody>
          <a:bodyPr anchor="ctr">
            <a:normAutofit/>
          </a:bodyPr>
          <a:lstStyle/>
          <a:p>
            <a:r>
              <a:rPr lang="en-GB" dirty="0"/>
              <a:t>About 2-4% of bowel cancer and 2.5% of endometrial cancer</a:t>
            </a:r>
          </a:p>
          <a:p>
            <a:r>
              <a:rPr lang="en-GB" dirty="0"/>
              <a:t>3 high risk genes – MLH1, MSH2 and MSH6</a:t>
            </a:r>
          </a:p>
          <a:p>
            <a:r>
              <a:rPr lang="en-GB" dirty="0"/>
              <a:t>1 moderate risk gene PMS2</a:t>
            </a:r>
          </a:p>
          <a:p>
            <a:r>
              <a:rPr lang="en-GB" dirty="0"/>
              <a:t>Autosomal dominant inheritance</a:t>
            </a:r>
          </a:p>
          <a:p>
            <a:r>
              <a:rPr lang="en-GB" dirty="0"/>
              <a:t>More common if diagnosed at young age</a:t>
            </a:r>
          </a:p>
          <a:p>
            <a:r>
              <a:rPr lang="en-GB" dirty="0"/>
              <a:t>More common when significant family history of bowel and endometrial cancer</a:t>
            </a:r>
          </a:p>
          <a:p>
            <a:r>
              <a:rPr lang="en-GB" dirty="0"/>
              <a:t>High risk genes 40-70% lifetime risk of bowel cancer (population risk about 5%), 40% risk of endometrial cancer (population risk about 3%)</a:t>
            </a:r>
            <a:endParaRPr lang="en-US" dirty="0"/>
          </a:p>
          <a:p>
            <a:endParaRPr lang="en-GB" dirty="0"/>
          </a:p>
        </p:txBody>
      </p:sp>
    </p:spTree>
    <p:extLst>
      <p:ext uri="{BB962C8B-B14F-4D97-AF65-F5344CB8AC3E}">
        <p14:creationId xmlns:p14="http://schemas.microsoft.com/office/powerpoint/2010/main" val="3363449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F743-66C9-7BF5-3DF4-C76DF3398008}"/>
              </a:ext>
            </a:extLst>
          </p:cNvPr>
          <p:cNvSpPr>
            <a:spLocks noGrp="1"/>
          </p:cNvSpPr>
          <p:nvPr>
            <p:ph type="title"/>
          </p:nvPr>
        </p:nvSpPr>
        <p:spPr/>
        <p:txBody>
          <a:bodyPr/>
          <a:lstStyle/>
          <a:p>
            <a:r>
              <a:rPr lang="en-GB" dirty="0"/>
              <a:t>Lynch syndrome</a:t>
            </a:r>
          </a:p>
        </p:txBody>
      </p:sp>
      <p:graphicFrame>
        <p:nvGraphicFramePr>
          <p:cNvPr id="5" name="Content Placeholder 2">
            <a:extLst>
              <a:ext uri="{FF2B5EF4-FFF2-40B4-BE49-F238E27FC236}">
                <a16:creationId xmlns:a16="http://schemas.microsoft.com/office/drawing/2014/main" id="{A32DBB44-8CA5-F14A-2186-CEC30E5A41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93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C84C5-9E8A-ED41-8873-0918603A2C15}"/>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NEY Genomic Laboratory Hub</a:t>
            </a:r>
          </a:p>
        </p:txBody>
      </p:sp>
      <p:sp>
        <p:nvSpPr>
          <p:cNvPr id="3" name="Content Placeholder 2">
            <a:extLst>
              <a:ext uri="{FF2B5EF4-FFF2-40B4-BE49-F238E27FC236}">
                <a16:creationId xmlns:a16="http://schemas.microsoft.com/office/drawing/2014/main" id="{9D14175A-9CA6-A99A-BDBE-436065627E6D}"/>
              </a:ext>
            </a:extLst>
          </p:cNvPr>
          <p:cNvSpPr>
            <a:spLocks noGrp="1"/>
          </p:cNvSpPr>
          <p:nvPr>
            <p:ph idx="1"/>
          </p:nvPr>
        </p:nvSpPr>
        <p:spPr>
          <a:xfrm>
            <a:off x="1371599" y="2318197"/>
            <a:ext cx="9724031" cy="3683358"/>
          </a:xfrm>
        </p:spPr>
        <p:txBody>
          <a:bodyPr anchor="ctr">
            <a:normAutofit/>
          </a:bodyPr>
          <a:lstStyle/>
          <a:p>
            <a:r>
              <a:rPr lang="en-GB" sz="2000" dirty="0"/>
              <a:t>7 GLHs in England</a:t>
            </a:r>
          </a:p>
          <a:p>
            <a:r>
              <a:rPr lang="en-GB" sz="2000" dirty="0"/>
              <a:t>NEY GLH </a:t>
            </a:r>
          </a:p>
          <a:p>
            <a:pPr lvl="1"/>
            <a:r>
              <a:rPr lang="en-GB" sz="2000" dirty="0"/>
              <a:t>Main hub lab in Leeds – majority of the genetic testing</a:t>
            </a:r>
          </a:p>
          <a:p>
            <a:pPr lvl="1"/>
            <a:r>
              <a:rPr lang="en-GB" sz="2000" dirty="0"/>
              <a:t>Lab in Newcastle – specialised genetic testing e.g. mitochondrial, RNA work</a:t>
            </a:r>
          </a:p>
          <a:p>
            <a:pPr lvl="1"/>
            <a:r>
              <a:rPr lang="en-GB" sz="2000" dirty="0"/>
              <a:t>Lab in Sheffield – dry lab analysis and reporting</a:t>
            </a:r>
          </a:p>
        </p:txBody>
      </p:sp>
    </p:spTree>
    <p:extLst>
      <p:ext uri="{BB962C8B-B14F-4D97-AF65-F5344CB8AC3E}">
        <p14:creationId xmlns:p14="http://schemas.microsoft.com/office/powerpoint/2010/main" val="30648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5D8CA-AAA3-C647-434D-3CF00302B60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Referral pathways from Primary Care</a:t>
            </a:r>
          </a:p>
        </p:txBody>
      </p:sp>
      <p:sp>
        <p:nvSpPr>
          <p:cNvPr id="3" name="Content Placeholder 2">
            <a:extLst>
              <a:ext uri="{FF2B5EF4-FFF2-40B4-BE49-F238E27FC236}">
                <a16:creationId xmlns:a16="http://schemas.microsoft.com/office/drawing/2014/main" id="{2945A14F-3A4D-B469-0F07-6BA700A1E100}"/>
              </a:ext>
            </a:extLst>
          </p:cNvPr>
          <p:cNvSpPr>
            <a:spLocks noGrp="1"/>
          </p:cNvSpPr>
          <p:nvPr>
            <p:ph idx="1"/>
          </p:nvPr>
        </p:nvSpPr>
        <p:spPr>
          <a:xfrm>
            <a:off x="1371599" y="2318197"/>
            <a:ext cx="9724031" cy="3683358"/>
          </a:xfrm>
        </p:spPr>
        <p:txBody>
          <a:bodyPr anchor="ctr">
            <a:normAutofit/>
          </a:bodyPr>
          <a:lstStyle/>
          <a:p>
            <a:r>
              <a:rPr lang="en-GB" sz="2000" dirty="0"/>
              <a:t>All patients affected with colorectal or endometrial cancer now have Lynch genetic testing on the tumour and are referred to Clinical Genetics if positive</a:t>
            </a:r>
          </a:p>
          <a:p>
            <a:r>
              <a:rPr lang="en-GB" sz="2000" dirty="0"/>
              <a:t>There are no bowel cancer family history clinics so we will accept referrals for a family history of bowel cancer where there are multiple affecteds particularly diagnosed at young ages</a:t>
            </a:r>
          </a:p>
          <a:p>
            <a:r>
              <a:rPr lang="en-GB" sz="2000" dirty="0"/>
              <a:t>Individuals with a known familial pathogenic variant in one of the Lynch cancer genes should be referred to Clinical Genetics for predictive testing</a:t>
            </a:r>
          </a:p>
          <a:p>
            <a:endParaRPr lang="en-GB" sz="2000" dirty="0"/>
          </a:p>
          <a:p>
            <a:endParaRPr lang="en-GB" sz="2000" dirty="0"/>
          </a:p>
        </p:txBody>
      </p:sp>
    </p:spTree>
    <p:extLst>
      <p:ext uri="{BB962C8B-B14F-4D97-AF65-F5344CB8AC3E}">
        <p14:creationId xmlns:p14="http://schemas.microsoft.com/office/powerpoint/2010/main" val="1316885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96E91-A476-FA32-7B24-0B8D9D6EC396}"/>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Reasons for rejection of referrals from Primary Care to Clinical Genetics</a:t>
            </a:r>
          </a:p>
        </p:txBody>
      </p:sp>
      <p:sp>
        <p:nvSpPr>
          <p:cNvPr id="3" name="Content Placeholder 2">
            <a:extLst>
              <a:ext uri="{FF2B5EF4-FFF2-40B4-BE49-F238E27FC236}">
                <a16:creationId xmlns:a16="http://schemas.microsoft.com/office/drawing/2014/main" id="{59DC2181-61CB-A68D-990E-FBDD4A60D139}"/>
              </a:ext>
            </a:extLst>
          </p:cNvPr>
          <p:cNvSpPr>
            <a:spLocks noGrp="1"/>
          </p:cNvSpPr>
          <p:nvPr>
            <p:ph idx="1"/>
          </p:nvPr>
        </p:nvSpPr>
        <p:spPr>
          <a:xfrm>
            <a:off x="1371599" y="2318197"/>
            <a:ext cx="9724031" cy="3683358"/>
          </a:xfrm>
        </p:spPr>
        <p:txBody>
          <a:bodyPr anchor="ctr">
            <a:normAutofit/>
          </a:bodyPr>
          <a:lstStyle/>
          <a:p>
            <a:r>
              <a:rPr lang="en-GB" sz="2000" dirty="0"/>
              <a:t>Referrals for a family history of cancer where the risk is not high.  We will re-direct to a family history clinic for enhanced screening or give advice and guidance</a:t>
            </a:r>
          </a:p>
          <a:p>
            <a:r>
              <a:rPr lang="en-GB" sz="2000" dirty="0"/>
              <a:t>Common genetic conditions where testing can be done in primary care</a:t>
            </a:r>
          </a:p>
          <a:p>
            <a:pPr lvl="1"/>
            <a:r>
              <a:rPr lang="en-GB" sz="2000" dirty="0"/>
              <a:t>Haemochromatosis</a:t>
            </a:r>
          </a:p>
          <a:p>
            <a:pPr lvl="1"/>
            <a:r>
              <a:rPr lang="en-GB" sz="2000" dirty="0"/>
              <a:t>Alpha 1 antitrypsin</a:t>
            </a:r>
          </a:p>
          <a:p>
            <a:r>
              <a:rPr lang="en-GB" sz="2000" dirty="0"/>
              <a:t>Referrals for genetic conditions where testing is always done in secondary care</a:t>
            </a:r>
          </a:p>
          <a:p>
            <a:pPr lvl="1"/>
            <a:r>
              <a:rPr lang="en-GB" sz="2000" dirty="0"/>
              <a:t>Haematological conditions e.g. sickle cell, thalassaemia, haemophilia, factor V Leiden</a:t>
            </a:r>
          </a:p>
          <a:p>
            <a:pPr lvl="1"/>
            <a:r>
              <a:rPr lang="en-GB" sz="2000" dirty="0"/>
              <a:t>Familial hypercholesterolaemia</a:t>
            </a:r>
          </a:p>
        </p:txBody>
      </p:sp>
    </p:spTree>
    <p:extLst>
      <p:ext uri="{BB962C8B-B14F-4D97-AF65-F5344CB8AC3E}">
        <p14:creationId xmlns:p14="http://schemas.microsoft.com/office/powerpoint/2010/main" val="1352196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5C89B-E0AB-9798-2C69-03C99D178B54}"/>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Reasons for rejection of referrals from Primary Care to Clinical Genetics</a:t>
            </a:r>
          </a:p>
        </p:txBody>
      </p:sp>
      <p:sp>
        <p:nvSpPr>
          <p:cNvPr id="3" name="Content Placeholder 2">
            <a:extLst>
              <a:ext uri="{FF2B5EF4-FFF2-40B4-BE49-F238E27FC236}">
                <a16:creationId xmlns:a16="http://schemas.microsoft.com/office/drawing/2014/main" id="{5C7DEBDD-D211-4185-2B5F-D87F814D9F81}"/>
              </a:ext>
            </a:extLst>
          </p:cNvPr>
          <p:cNvSpPr>
            <a:spLocks noGrp="1"/>
          </p:cNvSpPr>
          <p:nvPr>
            <p:ph idx="1"/>
          </p:nvPr>
        </p:nvSpPr>
        <p:spPr>
          <a:xfrm>
            <a:off x="1371599" y="2318197"/>
            <a:ext cx="9724031" cy="3683358"/>
          </a:xfrm>
        </p:spPr>
        <p:txBody>
          <a:bodyPr anchor="ctr">
            <a:normAutofit/>
          </a:bodyPr>
          <a:lstStyle/>
          <a:p>
            <a:r>
              <a:rPr lang="en-GB" sz="2000" dirty="0"/>
              <a:t>Hypermobility or Type 3 Ehlers-Danlos syndrome</a:t>
            </a:r>
          </a:p>
          <a:p>
            <a:pPr lvl="1"/>
            <a:r>
              <a:rPr lang="en-GB" sz="2000" dirty="0"/>
              <a:t>All the evidence suggests that this is not a single gene disorder and there is no diagnostic genetic testing for it as no causative genes have ever been identified</a:t>
            </a:r>
          </a:p>
          <a:p>
            <a:pPr lvl="1"/>
            <a:r>
              <a:rPr lang="en-GB" sz="2000" dirty="0"/>
              <a:t>Additional features that would be concerning include:</a:t>
            </a:r>
          </a:p>
          <a:p>
            <a:pPr lvl="2"/>
            <a:r>
              <a:rPr lang="en-GB" dirty="0"/>
              <a:t>Learning difficulties </a:t>
            </a:r>
          </a:p>
          <a:p>
            <a:pPr lvl="2"/>
            <a:r>
              <a:rPr lang="en-GB" dirty="0"/>
              <a:t>Dysmorphic features</a:t>
            </a:r>
          </a:p>
          <a:p>
            <a:pPr lvl="2"/>
            <a:r>
              <a:rPr lang="en-GB" dirty="0"/>
              <a:t>Pectus deformity, scoliosis or kyphoscoliosis</a:t>
            </a:r>
          </a:p>
          <a:p>
            <a:pPr lvl="2"/>
            <a:r>
              <a:rPr lang="en-GB" dirty="0"/>
              <a:t>Cardiovascular features including aortic dilatation, arterial aneurysms or dissections, valvular abnormalities</a:t>
            </a:r>
          </a:p>
        </p:txBody>
      </p:sp>
    </p:spTree>
    <p:extLst>
      <p:ext uri="{BB962C8B-B14F-4D97-AF65-F5344CB8AC3E}">
        <p14:creationId xmlns:p14="http://schemas.microsoft.com/office/powerpoint/2010/main" val="95457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2A8AE1-2B6E-5C2F-BCBC-B8780CFB613A}"/>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Reasons for rejection of referrals from Primary Care to Clinical Genetics</a:t>
            </a:r>
          </a:p>
        </p:txBody>
      </p:sp>
      <p:sp>
        <p:nvSpPr>
          <p:cNvPr id="3" name="Content Placeholder 2">
            <a:extLst>
              <a:ext uri="{FF2B5EF4-FFF2-40B4-BE49-F238E27FC236}">
                <a16:creationId xmlns:a16="http://schemas.microsoft.com/office/drawing/2014/main" id="{5745EB5A-1971-6D20-534F-4F626CEDA4A7}"/>
              </a:ext>
            </a:extLst>
          </p:cNvPr>
          <p:cNvSpPr>
            <a:spLocks noGrp="1"/>
          </p:cNvSpPr>
          <p:nvPr>
            <p:ph idx="1"/>
          </p:nvPr>
        </p:nvSpPr>
        <p:spPr>
          <a:xfrm>
            <a:off x="1371599" y="2318197"/>
            <a:ext cx="9724031" cy="3683358"/>
          </a:xfrm>
        </p:spPr>
        <p:txBody>
          <a:bodyPr anchor="ctr">
            <a:normAutofit/>
          </a:bodyPr>
          <a:lstStyle/>
          <a:p>
            <a:r>
              <a:rPr lang="en-GB" sz="2000" dirty="0"/>
              <a:t>Diagnostic testing in unaffected individuals where no pathogenic variant has been identified in a family member.  Diagnostic testing can never be used as an exclusion test</a:t>
            </a:r>
          </a:p>
          <a:p>
            <a:r>
              <a:rPr lang="en-GB" sz="2000" dirty="0"/>
              <a:t>Testing for susceptibility genes e.g. HLA haplotypes.  These do not give any prognostic information.  They may be used in specialities such as rheumatology to inform diagnosis and direct treatment in affected individuals</a:t>
            </a:r>
          </a:p>
          <a:p>
            <a:r>
              <a:rPr lang="en-GB" sz="2000" dirty="0"/>
              <a:t>Results of Direct to Consumer testing </a:t>
            </a:r>
          </a:p>
        </p:txBody>
      </p:sp>
    </p:spTree>
    <p:extLst>
      <p:ext uri="{BB962C8B-B14F-4D97-AF65-F5344CB8AC3E}">
        <p14:creationId xmlns:p14="http://schemas.microsoft.com/office/powerpoint/2010/main" val="1395855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8CDE81-FB6F-B5F9-357F-83D4934E67D9}"/>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Future Developments - Pharmacogenomics</a:t>
            </a:r>
          </a:p>
        </p:txBody>
      </p:sp>
      <p:sp>
        <p:nvSpPr>
          <p:cNvPr id="3" name="Content Placeholder 2">
            <a:extLst>
              <a:ext uri="{FF2B5EF4-FFF2-40B4-BE49-F238E27FC236}">
                <a16:creationId xmlns:a16="http://schemas.microsoft.com/office/drawing/2014/main" id="{B03BC412-8B75-0A52-BE3B-1F3A4E4A173F}"/>
              </a:ext>
            </a:extLst>
          </p:cNvPr>
          <p:cNvSpPr>
            <a:spLocks noGrp="1"/>
          </p:cNvSpPr>
          <p:nvPr>
            <p:ph idx="1"/>
          </p:nvPr>
        </p:nvSpPr>
        <p:spPr>
          <a:xfrm>
            <a:off x="1371599" y="2318197"/>
            <a:ext cx="9724031" cy="3683358"/>
          </a:xfrm>
        </p:spPr>
        <p:txBody>
          <a:bodyPr anchor="ctr">
            <a:normAutofit/>
          </a:bodyPr>
          <a:lstStyle/>
          <a:p>
            <a:r>
              <a:rPr lang="en-GB" sz="2000" dirty="0"/>
              <a:t>Genetic testing to target treatment e.g. HER2 testing in breast cancer</a:t>
            </a:r>
          </a:p>
          <a:p>
            <a:r>
              <a:rPr lang="en-GB" sz="2000" dirty="0"/>
              <a:t>Testing to identify individuals at risk of drug reactions e.g. DPYD testing before prescribing 5 FU</a:t>
            </a:r>
          </a:p>
          <a:p>
            <a:r>
              <a:rPr lang="en-GB" sz="2000" dirty="0"/>
              <a:t>Testing to identify non-responders e.g. CYP2C19 testing before prescribing clopidogrel</a:t>
            </a:r>
          </a:p>
          <a:p>
            <a:endParaRPr lang="en-GB" sz="1200" dirty="0"/>
          </a:p>
          <a:p>
            <a:pPr marL="0" indent="0">
              <a:buNone/>
            </a:pPr>
            <a:r>
              <a:rPr lang="en-GB" sz="2000" dirty="0"/>
              <a:t>Increasing numbers of drugs are being approved by NICE that require pre-prescribing genetic testing</a:t>
            </a:r>
          </a:p>
        </p:txBody>
      </p:sp>
    </p:spTree>
    <p:extLst>
      <p:ext uri="{BB962C8B-B14F-4D97-AF65-F5344CB8AC3E}">
        <p14:creationId xmlns:p14="http://schemas.microsoft.com/office/powerpoint/2010/main" val="550323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2BA29E-72F8-86B3-54B9-6D2230EA5B97}"/>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a:t>
            </a:r>
          </a:p>
        </p:txBody>
      </p:sp>
      <p:pic>
        <p:nvPicPr>
          <p:cNvPr id="7" name="Graphic 6" descr="Question mark">
            <a:extLst>
              <a:ext uri="{FF2B5EF4-FFF2-40B4-BE49-F238E27FC236}">
                <a16:creationId xmlns:a16="http://schemas.microsoft.com/office/drawing/2014/main" id="{C4FA5949-497B-8FE6-3ACF-9F5A56F890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0047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C558-049A-F7F7-9D78-383217F73601}"/>
              </a:ext>
            </a:extLst>
          </p:cNvPr>
          <p:cNvSpPr>
            <a:spLocks noGrp="1"/>
          </p:cNvSpPr>
          <p:nvPr>
            <p:ph type="title"/>
          </p:nvPr>
        </p:nvSpPr>
        <p:spPr/>
        <p:txBody>
          <a:bodyPr/>
          <a:lstStyle/>
          <a:p>
            <a:r>
              <a:rPr lang="en-GB" dirty="0"/>
              <a:t>Sub-specialities within Clinical Genetics</a:t>
            </a:r>
          </a:p>
        </p:txBody>
      </p:sp>
      <p:graphicFrame>
        <p:nvGraphicFramePr>
          <p:cNvPr id="6" name="Content Placeholder 5">
            <a:extLst>
              <a:ext uri="{FF2B5EF4-FFF2-40B4-BE49-F238E27FC236}">
                <a16:creationId xmlns:a16="http://schemas.microsoft.com/office/drawing/2014/main" id="{C6EAE715-ECEA-52F1-715E-760EC1222711}"/>
              </a:ext>
            </a:extLst>
          </p:cNvPr>
          <p:cNvGraphicFramePr>
            <a:graphicFrameLocks noGrp="1"/>
          </p:cNvGraphicFramePr>
          <p:nvPr>
            <p:ph idx="1"/>
            <p:extLst>
              <p:ext uri="{D42A27DB-BD31-4B8C-83A1-F6EECF244321}">
                <p14:modId xmlns:p14="http://schemas.microsoft.com/office/powerpoint/2010/main" val="125269285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5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87620A-9C87-02EE-790C-A1D8AA4C9D5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Diagnostic Testing</a:t>
            </a:r>
          </a:p>
        </p:txBody>
      </p:sp>
      <p:sp>
        <p:nvSpPr>
          <p:cNvPr id="3" name="Content Placeholder 2">
            <a:extLst>
              <a:ext uri="{FF2B5EF4-FFF2-40B4-BE49-F238E27FC236}">
                <a16:creationId xmlns:a16="http://schemas.microsoft.com/office/drawing/2014/main" id="{696EE66D-628C-312A-855F-11AA8C4D8FA3}"/>
              </a:ext>
            </a:extLst>
          </p:cNvPr>
          <p:cNvSpPr>
            <a:spLocks noGrp="1"/>
          </p:cNvSpPr>
          <p:nvPr>
            <p:ph idx="1"/>
          </p:nvPr>
        </p:nvSpPr>
        <p:spPr>
          <a:xfrm>
            <a:off x="1371599" y="2318197"/>
            <a:ext cx="9724031" cy="3683358"/>
          </a:xfrm>
        </p:spPr>
        <p:txBody>
          <a:bodyPr anchor="ctr">
            <a:normAutofit lnSpcReduction="10000"/>
          </a:bodyPr>
          <a:lstStyle/>
          <a:p>
            <a:r>
              <a:rPr lang="en-GB" sz="2000" dirty="0"/>
              <a:t>Sequencing a whole gene or more commonly a panel of genes with the aim of identifying a causative pathogenic variant</a:t>
            </a:r>
          </a:p>
          <a:p>
            <a:r>
              <a:rPr lang="en-GB" sz="2000" dirty="0"/>
              <a:t>Previously only done in Clinical Genetics</a:t>
            </a:r>
          </a:p>
          <a:p>
            <a:r>
              <a:rPr lang="en-GB" sz="2000" dirty="0"/>
              <a:t>Increasingly mainstreamed into secondary care</a:t>
            </a:r>
          </a:p>
          <a:p>
            <a:r>
              <a:rPr lang="en-GB" sz="2000" dirty="0"/>
              <a:t>If there is strong clinical evidence that the patient has a specific genetic condition the diagnostic genetic test will be done in secondary care by the speciality managing their condition</a:t>
            </a:r>
          </a:p>
          <a:p>
            <a:r>
              <a:rPr lang="en-GB" sz="2000" dirty="0"/>
              <a:t>Clinical Genetics see the most complex cases where the diagnosis is not straight forward and where the required test is not obvious.</a:t>
            </a:r>
          </a:p>
          <a:p>
            <a:r>
              <a:rPr lang="en-GB" sz="2000" dirty="0"/>
              <a:t>Diagnostic testing is not done on unaffected individuals except in exceptional circumstances</a:t>
            </a:r>
          </a:p>
        </p:txBody>
      </p:sp>
    </p:spTree>
    <p:extLst>
      <p:ext uri="{BB962C8B-B14F-4D97-AF65-F5344CB8AC3E}">
        <p14:creationId xmlns:p14="http://schemas.microsoft.com/office/powerpoint/2010/main" val="119216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D40CCF-74FB-DAF4-9D23-2AD7C539ECB4}"/>
              </a:ext>
            </a:extLst>
          </p:cNvPr>
          <p:cNvSpPr>
            <a:spLocks noGrp="1"/>
          </p:cNvSpPr>
          <p:nvPr>
            <p:ph type="title"/>
          </p:nvPr>
        </p:nvSpPr>
        <p:spPr>
          <a:xfrm>
            <a:off x="1136397" y="502021"/>
            <a:ext cx="4959603" cy="1642969"/>
          </a:xfrm>
        </p:spPr>
        <p:txBody>
          <a:bodyPr anchor="b">
            <a:normAutofit/>
          </a:bodyPr>
          <a:lstStyle/>
          <a:p>
            <a:r>
              <a:rPr lang="en-GB" sz="4000" b="1" dirty="0"/>
              <a:t>Human Genome</a:t>
            </a:r>
          </a:p>
        </p:txBody>
      </p:sp>
      <p:sp>
        <p:nvSpPr>
          <p:cNvPr id="3" name="Content Placeholder 2">
            <a:extLst>
              <a:ext uri="{FF2B5EF4-FFF2-40B4-BE49-F238E27FC236}">
                <a16:creationId xmlns:a16="http://schemas.microsoft.com/office/drawing/2014/main" id="{77409BB9-4B85-E862-A022-9023AF1B9311}"/>
              </a:ext>
            </a:extLst>
          </p:cNvPr>
          <p:cNvSpPr>
            <a:spLocks noGrp="1"/>
          </p:cNvSpPr>
          <p:nvPr>
            <p:ph idx="1"/>
          </p:nvPr>
        </p:nvSpPr>
        <p:spPr>
          <a:xfrm>
            <a:off x="1136397" y="2418408"/>
            <a:ext cx="4959603" cy="3522569"/>
          </a:xfrm>
        </p:spPr>
        <p:txBody>
          <a:bodyPr anchor="t">
            <a:normAutofit/>
          </a:bodyPr>
          <a:lstStyle/>
          <a:p>
            <a:pPr marL="228600" lvl="0" indent="-228600">
              <a:spcBef>
                <a:spcPts val="1000"/>
              </a:spcBef>
              <a:buSzPts val="2800"/>
              <a:buFont typeface="Arial"/>
              <a:buChar char="•"/>
            </a:pPr>
            <a:r>
              <a:rPr lang="en-GB" sz="2000" dirty="0"/>
              <a:t>There are </a:t>
            </a:r>
            <a:r>
              <a:rPr lang="en-GB" sz="2000" b="1" dirty="0"/>
              <a:t>~20,000 </a:t>
            </a:r>
            <a:r>
              <a:rPr lang="en-GB" sz="2000" dirty="0"/>
              <a:t>protein-coding genes</a:t>
            </a:r>
          </a:p>
          <a:p>
            <a:pPr marL="228600" lvl="0" indent="-228600">
              <a:spcBef>
                <a:spcPts val="1000"/>
              </a:spcBef>
              <a:buSzPts val="2800"/>
              <a:buFont typeface="Arial"/>
              <a:buChar char="•"/>
            </a:pPr>
            <a:r>
              <a:rPr lang="en-GB" sz="2000" dirty="0"/>
              <a:t>Protein-coding sequences make up </a:t>
            </a:r>
            <a:r>
              <a:rPr lang="en-GB" sz="2000" b="1" dirty="0"/>
              <a:t>1%</a:t>
            </a:r>
            <a:r>
              <a:rPr lang="en-GB" sz="2000" dirty="0"/>
              <a:t> of the genome</a:t>
            </a:r>
          </a:p>
          <a:p>
            <a:pPr marL="228600" lvl="0" indent="-228600">
              <a:spcBef>
                <a:spcPts val="1000"/>
              </a:spcBef>
              <a:buSzPts val="2800"/>
              <a:buFont typeface="Arial"/>
              <a:buChar char="•"/>
            </a:pPr>
            <a:r>
              <a:rPr lang="en-GB" sz="2000" b="1" dirty="0"/>
              <a:t>Most</a:t>
            </a:r>
            <a:r>
              <a:rPr lang="en-GB" sz="2000" dirty="0"/>
              <a:t> known disease-causing variation is in the 1% </a:t>
            </a:r>
          </a:p>
          <a:p>
            <a:pPr marL="228600" lvl="0" indent="-228600">
              <a:spcBef>
                <a:spcPts val="1000"/>
              </a:spcBef>
              <a:buSzPts val="2800"/>
              <a:buFont typeface="Arial"/>
              <a:buChar char="•"/>
            </a:pPr>
            <a:r>
              <a:rPr lang="en-GB" sz="2000" dirty="0"/>
              <a:t>We’re not really sure about the rest…</a:t>
            </a:r>
          </a:p>
          <a:p>
            <a:pPr marL="0" lvl="0" indent="0">
              <a:spcBef>
                <a:spcPts val="1000"/>
              </a:spcBef>
              <a:buSzPts val="2800"/>
              <a:buNone/>
            </a:pPr>
            <a:endParaRPr lang="en-GB" sz="2000" dirty="0"/>
          </a:p>
          <a:p>
            <a:endParaRPr lang="en-GB" sz="2000" dirty="0"/>
          </a:p>
        </p:txBody>
      </p:sp>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1D0CC32-ED5B-2929-0941-8E379983F1D0}"/>
              </a:ext>
            </a:extLst>
          </p:cNvPr>
          <p:cNvGrpSpPr/>
          <p:nvPr/>
        </p:nvGrpSpPr>
        <p:grpSpPr>
          <a:xfrm>
            <a:off x="6512442" y="1828715"/>
            <a:ext cx="5201023" cy="2786813"/>
            <a:chOff x="4754150" y="1352675"/>
            <a:chExt cx="4127050" cy="2948475"/>
          </a:xfrm>
        </p:grpSpPr>
        <p:pic>
          <p:nvPicPr>
            <p:cNvPr id="5" name="Google Shape;115;p13">
              <a:extLst>
                <a:ext uri="{FF2B5EF4-FFF2-40B4-BE49-F238E27FC236}">
                  <a16:creationId xmlns:a16="http://schemas.microsoft.com/office/drawing/2014/main" id="{44F47A64-3327-7299-EE38-47CDC42589F4}"/>
                </a:ext>
              </a:extLst>
            </p:cNvPr>
            <p:cNvPicPr preferRelativeResize="0"/>
            <p:nvPr/>
          </p:nvPicPr>
          <p:blipFill rotWithShape="1">
            <a:blip r:embed="rId2">
              <a:alphaModFix/>
            </a:blip>
            <a:srcRect/>
            <a:stretch/>
          </p:blipFill>
          <p:spPr>
            <a:xfrm>
              <a:off x="4754150" y="1352675"/>
              <a:ext cx="4127050" cy="2948475"/>
            </a:xfrm>
            <a:prstGeom prst="rect">
              <a:avLst/>
            </a:prstGeom>
            <a:noFill/>
            <a:ln>
              <a:noFill/>
            </a:ln>
          </p:spPr>
        </p:pic>
        <p:sp>
          <p:nvSpPr>
            <p:cNvPr id="6" name="Google Shape;122;p13">
              <a:extLst>
                <a:ext uri="{FF2B5EF4-FFF2-40B4-BE49-F238E27FC236}">
                  <a16:creationId xmlns:a16="http://schemas.microsoft.com/office/drawing/2014/main" id="{C4B3F341-A50B-6891-4036-3B6459DBB526}"/>
                </a:ext>
              </a:extLst>
            </p:cNvPr>
            <p:cNvSpPr/>
            <p:nvPr/>
          </p:nvSpPr>
          <p:spPr>
            <a:xfrm>
              <a:off x="4901068" y="3561767"/>
              <a:ext cx="969000" cy="365100"/>
            </a:xfrm>
            <a:prstGeom prst="ellipse">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Tree>
    <p:extLst>
      <p:ext uri="{BB962C8B-B14F-4D97-AF65-F5344CB8AC3E}">
        <p14:creationId xmlns:p14="http://schemas.microsoft.com/office/powerpoint/2010/main" val="2789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aryotype">
            <a:extLst>
              <a:ext uri="{FF2B5EF4-FFF2-40B4-BE49-F238E27FC236}">
                <a16:creationId xmlns:a16="http://schemas.microsoft.com/office/drawing/2014/main" id="{B9C7AC8B-F731-0E94-8344-3B68F1284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549275"/>
            <a:ext cx="7777162"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2509</Words>
  <Application>Microsoft Office PowerPoint</Application>
  <PresentationFormat>Widescreen</PresentationFormat>
  <Paragraphs>355</Paragraphs>
  <Slides>55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BarmenoBQ</vt:lpstr>
      <vt:lpstr>Calibri</vt:lpstr>
      <vt:lpstr>Calibri Light</vt:lpstr>
      <vt:lpstr>Office Theme</vt:lpstr>
      <vt:lpstr>Genetics in the NHS</vt:lpstr>
      <vt:lpstr>Genetics in the NHS</vt:lpstr>
      <vt:lpstr>Clinical Genetic Services</vt:lpstr>
      <vt:lpstr>Sheffield Regional Clinical Genomics Service</vt:lpstr>
      <vt:lpstr>NEY Genomic Laboratory Hub</vt:lpstr>
      <vt:lpstr>Sub-specialities within Clinical Genetics</vt:lpstr>
      <vt:lpstr>Diagnostic Testing</vt:lpstr>
      <vt:lpstr>Human Genome</vt:lpstr>
      <vt:lpstr>PowerPoint Presentation</vt:lpstr>
      <vt:lpstr>SNP Array</vt:lpstr>
      <vt:lpstr>SNP Arrays / microarray</vt:lpstr>
      <vt:lpstr>PowerPoint Presentation</vt:lpstr>
      <vt:lpstr>Next Generation Sequencing</vt:lpstr>
      <vt:lpstr>What does the result mean – variant classification?</vt:lpstr>
      <vt:lpstr>What does the result mean – what is on the report?</vt:lpstr>
      <vt:lpstr>The evidence for Classification</vt:lpstr>
      <vt:lpstr>Whole Genome Sequencing</vt:lpstr>
      <vt:lpstr>PowerPoint Presentation</vt:lpstr>
      <vt:lpstr>Predictive testing</vt:lpstr>
      <vt:lpstr>Prenatal testing - Methods of sampling</vt:lpstr>
      <vt:lpstr>Preimplantation Genetic Diagnosis</vt:lpstr>
      <vt:lpstr>Common genetics conditions seen in General Practice</vt:lpstr>
      <vt:lpstr>Haemochromatosis</vt:lpstr>
      <vt:lpstr>PowerPoint Presentation</vt:lpstr>
      <vt:lpstr>Alpha 1 antitrypsin Deficiency</vt:lpstr>
      <vt:lpstr>Familial Hypercholesterolaemia</vt:lpstr>
      <vt:lpstr>PowerPoint Presentation</vt:lpstr>
      <vt:lpstr>PowerPoint Presentation</vt:lpstr>
      <vt:lpstr>Marfan Syndrome</vt:lpstr>
      <vt:lpstr>Marfan Syndrome</vt:lpstr>
      <vt:lpstr>Cancer Genetics</vt:lpstr>
      <vt:lpstr>Cancer is a genetic disease, but rarely inherited</vt:lpstr>
      <vt:lpstr>Causes of genetic damage within cells</vt:lpstr>
      <vt:lpstr>What can the mutations within a cancer tell us?</vt:lpstr>
      <vt:lpstr>What can the mutations within a cancer tell us?</vt:lpstr>
      <vt:lpstr>Cancer in Families</vt:lpstr>
      <vt:lpstr>Why do some common cancers occur more often in some families than others?</vt:lpstr>
      <vt:lpstr>Inherited Cancer</vt:lpstr>
      <vt:lpstr>Important features in a family history of cancer</vt:lpstr>
      <vt:lpstr>PowerPoint Presentation</vt:lpstr>
      <vt:lpstr>PowerPoint Presentation</vt:lpstr>
      <vt:lpstr>PowerPoint Presentation</vt:lpstr>
      <vt:lpstr>PowerPoint Presentation</vt:lpstr>
      <vt:lpstr>Inherited Breast / Ovarian cancer</vt:lpstr>
      <vt:lpstr>Inherited Breast and Ovarian cancer</vt:lpstr>
      <vt:lpstr>Referral Pathways from Primary Care</vt:lpstr>
      <vt:lpstr>PowerPoint Presentation</vt:lpstr>
      <vt:lpstr>Lynch Syndrome</vt:lpstr>
      <vt:lpstr>Lynch syndrome</vt:lpstr>
      <vt:lpstr>Referral pathways from Primary Care</vt:lpstr>
      <vt:lpstr>Reasons for rejection of referrals from Primary Care to Clinical Genetics</vt:lpstr>
      <vt:lpstr>Reasons for rejection of referrals from Primary Care to Clinical Genetics</vt:lpstr>
      <vt:lpstr>Reasons for rejection of referrals from Primary Care to Clinical Genetics</vt:lpstr>
      <vt:lpstr>Future Developments - Pharmacogenomics</vt:lpstr>
      <vt:lpstr>Questions?</vt:lpstr>
    </vt:vector>
  </TitlesOfParts>
  <Company>Sheffield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in the NHS</dc:title>
  <dc:creator>COOK, Jackie (SHEFFIELD CHILDREN'S NHS FOUNDATION TRUST)</dc:creator>
  <cp:lastModifiedBy>SMITH, Emma (BHF LUNDWOOD SURGERY)</cp:lastModifiedBy>
  <cp:revision>10</cp:revision>
  <dcterms:created xsi:type="dcterms:W3CDTF">2024-10-08T07:42:46Z</dcterms:created>
  <dcterms:modified xsi:type="dcterms:W3CDTF">2024-10-09T09:21:26Z</dcterms:modified>
</cp:coreProperties>
</file>