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7" r:id="rId4"/>
    <p:sldId id="258" r:id="rId5"/>
    <p:sldId id="284" r:id="rId6"/>
    <p:sldId id="259" r:id="rId7"/>
    <p:sldId id="260" r:id="rId8"/>
    <p:sldId id="282" r:id="rId9"/>
    <p:sldId id="283" r:id="rId10"/>
    <p:sldId id="285" r:id="rId11"/>
    <p:sldId id="286" r:id="rId12"/>
    <p:sldId id="287" r:id="rId13"/>
    <p:sldId id="271" r:id="rId14"/>
    <p:sldId id="268" r:id="rId15"/>
    <p:sldId id="269" r:id="rId16"/>
    <p:sldId id="280" r:id="rId17"/>
    <p:sldId id="278" r:id="rId18"/>
    <p:sldId id="279" r:id="rId19"/>
    <p:sldId id="261" r:id="rId20"/>
    <p:sldId id="262" r:id="rId21"/>
    <p:sldId id="263" r:id="rId22"/>
    <p:sldId id="291" r:id="rId23"/>
    <p:sldId id="264" r:id="rId24"/>
    <p:sldId id="273" r:id="rId25"/>
    <p:sldId id="274" r:id="rId26"/>
    <p:sldId id="265" r:id="rId27"/>
    <p:sldId id="266" r:id="rId28"/>
    <p:sldId id="267" r:id="rId29"/>
    <p:sldId id="272" r:id="rId30"/>
    <p:sldId id="289" r:id="rId31"/>
    <p:sldId id="276" r:id="rId32"/>
    <p:sldId id="288" r:id="rId33"/>
    <p:sldId id="290" r:id="rId34"/>
    <p:sldId id="277"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FCFD-0871-410E-BEE3-CACF015A3685}"/>
              </a:ext>
            </a:extLst>
          </p:cNvPr>
          <p:cNvSpPr>
            <a:spLocks noGrp="1"/>
          </p:cNvSpPr>
          <p:nvPr>
            <p:ph type="ctrTitle"/>
          </p:nvPr>
        </p:nvSpPr>
        <p:spPr>
          <a:xfrm>
            <a:off x="2055813" y="1727200"/>
            <a:ext cx="8915399" cy="635000"/>
          </a:xfrm>
        </p:spPr>
        <p:txBody>
          <a:bodyPr>
            <a:normAutofit/>
          </a:bodyPr>
          <a:lstStyle/>
          <a:p>
            <a:r>
              <a:rPr lang="en-US" sz="2800" b="1" dirty="0"/>
              <a:t>Virtual wards: the next revolution in patient care?</a:t>
            </a:r>
            <a:endParaRPr lang="en-GB" sz="2800" b="1" dirty="0"/>
          </a:p>
        </p:txBody>
      </p:sp>
      <p:sp>
        <p:nvSpPr>
          <p:cNvPr id="3" name="Subtitle 2">
            <a:extLst>
              <a:ext uri="{FF2B5EF4-FFF2-40B4-BE49-F238E27FC236}">
                <a16:creationId xmlns:a16="http://schemas.microsoft.com/office/drawing/2014/main" id="{6EF7A87E-20C0-48D5-8207-600BE2989FFD}"/>
              </a:ext>
            </a:extLst>
          </p:cNvPr>
          <p:cNvSpPr>
            <a:spLocks noGrp="1"/>
          </p:cNvSpPr>
          <p:nvPr>
            <p:ph type="subTitle" idx="1"/>
          </p:nvPr>
        </p:nvSpPr>
        <p:spPr>
          <a:xfrm>
            <a:off x="2589213" y="3708400"/>
            <a:ext cx="8915399" cy="2743199"/>
          </a:xfrm>
        </p:spPr>
        <p:txBody>
          <a:bodyPr>
            <a:normAutofit/>
          </a:bodyPr>
          <a:lstStyle/>
          <a:p>
            <a:endParaRPr lang="en-US" b="1" dirty="0"/>
          </a:p>
          <a:p>
            <a:endParaRPr lang="en-US" b="1" dirty="0"/>
          </a:p>
          <a:p>
            <a:endParaRPr lang="en-US" b="1" dirty="0"/>
          </a:p>
          <a:p>
            <a:r>
              <a:rPr lang="en-US" b="1" dirty="0"/>
              <a:t>Dr Akhtar</a:t>
            </a:r>
          </a:p>
          <a:p>
            <a:r>
              <a:rPr lang="en-US" b="1" dirty="0"/>
              <a:t>Chest Consultant</a:t>
            </a:r>
          </a:p>
          <a:p>
            <a:r>
              <a:rPr lang="en-US" sz="1200" b="1" dirty="0"/>
              <a:t>Virtual Ward/COPD lead</a:t>
            </a:r>
          </a:p>
          <a:p>
            <a:r>
              <a:rPr lang="en-US" sz="1200" b="1" dirty="0"/>
              <a:t>With chest unit more than one decade</a:t>
            </a:r>
            <a:endParaRPr lang="en-GB" sz="1200" b="1" dirty="0"/>
          </a:p>
        </p:txBody>
      </p:sp>
      <p:pic>
        <p:nvPicPr>
          <p:cNvPr id="4" name="Picture 2">
            <a:extLst>
              <a:ext uri="{FF2B5EF4-FFF2-40B4-BE49-F238E27FC236}">
                <a16:creationId xmlns:a16="http://schemas.microsoft.com/office/drawing/2014/main" id="{E074E0F0-A4BB-4B0B-B6E7-E9BF9A847F2D}"/>
              </a:ext>
            </a:extLst>
          </p:cNvPr>
          <p:cNvPicPr>
            <a:picLocks noChangeAspect="1" noChangeArrowheads="1"/>
          </p:cNvPicPr>
          <p:nvPr/>
        </p:nvPicPr>
        <p:blipFill>
          <a:blip r:embed="rId2" cstate="print"/>
          <a:srcRect/>
          <a:stretch>
            <a:fillRect/>
          </a:stretch>
        </p:blipFill>
        <p:spPr bwMode="auto">
          <a:xfrm>
            <a:off x="6834777" y="4792133"/>
            <a:ext cx="4815946" cy="1425787"/>
          </a:xfrm>
          <a:prstGeom prst="rect">
            <a:avLst/>
          </a:prstGeom>
          <a:noFill/>
          <a:ln w="9525">
            <a:noFill/>
            <a:miter lim="800000"/>
            <a:headEnd/>
            <a:tailEnd/>
          </a:ln>
        </p:spPr>
      </p:pic>
    </p:spTree>
    <p:extLst>
      <p:ext uri="{BB962C8B-B14F-4D97-AF65-F5344CB8AC3E}">
        <p14:creationId xmlns:p14="http://schemas.microsoft.com/office/powerpoint/2010/main" val="268335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3730-4529-4BDA-ACBD-CDDD13E198AA}"/>
              </a:ext>
            </a:extLst>
          </p:cNvPr>
          <p:cNvSpPr>
            <a:spLocks noGrp="1"/>
          </p:cNvSpPr>
          <p:nvPr>
            <p:ph type="title"/>
          </p:nvPr>
        </p:nvSpPr>
        <p:spPr/>
        <p:txBody>
          <a:bodyPr>
            <a:normAutofit/>
          </a:bodyPr>
          <a:lstStyle/>
          <a:p>
            <a:pPr algn="ctr"/>
            <a:r>
              <a:rPr lang="en-GB" sz="2000" dirty="0"/>
              <a:t>Frailty virtual wards have more patients with shorter lengths of stay </a:t>
            </a:r>
          </a:p>
        </p:txBody>
      </p:sp>
      <p:pic>
        <p:nvPicPr>
          <p:cNvPr id="4" name="Content Placeholder 3">
            <a:extLst>
              <a:ext uri="{FF2B5EF4-FFF2-40B4-BE49-F238E27FC236}">
                <a16:creationId xmlns:a16="http://schemas.microsoft.com/office/drawing/2014/main" id="{E068CD25-F323-49F2-9BE2-40F7D1833610}"/>
              </a:ext>
            </a:extLst>
          </p:cNvPr>
          <p:cNvPicPr>
            <a:picLocks noGrp="1" noChangeAspect="1"/>
          </p:cNvPicPr>
          <p:nvPr>
            <p:ph idx="1"/>
          </p:nvPr>
        </p:nvPicPr>
        <p:blipFill>
          <a:blip r:embed="rId2"/>
          <a:stretch>
            <a:fillRect/>
          </a:stretch>
        </p:blipFill>
        <p:spPr>
          <a:xfrm>
            <a:off x="3262584" y="1290680"/>
            <a:ext cx="7482560" cy="5319125"/>
          </a:xfrm>
          <a:prstGeom prst="rect">
            <a:avLst/>
          </a:prstGeom>
        </p:spPr>
      </p:pic>
    </p:spTree>
    <p:extLst>
      <p:ext uri="{BB962C8B-B14F-4D97-AF65-F5344CB8AC3E}">
        <p14:creationId xmlns:p14="http://schemas.microsoft.com/office/powerpoint/2010/main" val="370583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4798-5473-4F4B-B54C-AF53CE88FB39}"/>
              </a:ext>
            </a:extLst>
          </p:cNvPr>
          <p:cNvSpPr>
            <a:spLocks noGrp="1"/>
          </p:cNvSpPr>
          <p:nvPr>
            <p:ph type="title"/>
          </p:nvPr>
        </p:nvSpPr>
        <p:spPr>
          <a:xfrm>
            <a:off x="2592925" y="624110"/>
            <a:ext cx="8911687" cy="755957"/>
          </a:xfrm>
        </p:spPr>
        <p:txBody>
          <a:bodyPr>
            <a:normAutofit/>
          </a:bodyPr>
          <a:lstStyle/>
          <a:p>
            <a:r>
              <a:rPr lang="en-GB" sz="1600" b="1" i="1" dirty="0"/>
              <a:t>ARI/COVID-19 virtual wards have more patients with lengths of stay between 5–14 days </a:t>
            </a:r>
            <a:endParaRPr lang="en-GB" sz="1600" dirty="0"/>
          </a:p>
        </p:txBody>
      </p:sp>
      <p:pic>
        <p:nvPicPr>
          <p:cNvPr id="4" name="Content Placeholder 3">
            <a:extLst>
              <a:ext uri="{FF2B5EF4-FFF2-40B4-BE49-F238E27FC236}">
                <a16:creationId xmlns:a16="http://schemas.microsoft.com/office/drawing/2014/main" id="{65E0226F-4A28-4A95-BDAD-31F1987DA17A}"/>
              </a:ext>
            </a:extLst>
          </p:cNvPr>
          <p:cNvPicPr>
            <a:picLocks noGrp="1" noChangeAspect="1"/>
          </p:cNvPicPr>
          <p:nvPr>
            <p:ph idx="1"/>
          </p:nvPr>
        </p:nvPicPr>
        <p:blipFill>
          <a:blip r:embed="rId2"/>
          <a:stretch>
            <a:fillRect/>
          </a:stretch>
        </p:blipFill>
        <p:spPr>
          <a:xfrm>
            <a:off x="3236686" y="1454331"/>
            <a:ext cx="7434340" cy="5268685"/>
          </a:xfrm>
          <a:prstGeom prst="rect">
            <a:avLst/>
          </a:prstGeom>
        </p:spPr>
      </p:pic>
    </p:spTree>
    <p:extLst>
      <p:ext uri="{BB962C8B-B14F-4D97-AF65-F5344CB8AC3E}">
        <p14:creationId xmlns:p14="http://schemas.microsoft.com/office/powerpoint/2010/main" val="362580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94D6-5AF0-4CD6-BB0C-9B4C82A6C959}"/>
              </a:ext>
            </a:extLst>
          </p:cNvPr>
          <p:cNvSpPr>
            <a:spLocks noGrp="1"/>
          </p:cNvSpPr>
          <p:nvPr>
            <p:ph type="title"/>
          </p:nvPr>
        </p:nvSpPr>
        <p:spPr>
          <a:xfrm>
            <a:off x="2592925" y="624110"/>
            <a:ext cx="8911687" cy="747490"/>
          </a:xfrm>
        </p:spPr>
        <p:txBody>
          <a:bodyPr>
            <a:normAutofit/>
          </a:bodyPr>
          <a:lstStyle/>
          <a:p>
            <a:r>
              <a:rPr lang="en-GB" sz="1800" b="1" i="1" dirty="0"/>
              <a:t>Circulatory disease virtual wards have more patients with longer lengths of stay </a:t>
            </a:r>
            <a:endParaRPr lang="en-GB" sz="1800" dirty="0"/>
          </a:p>
        </p:txBody>
      </p:sp>
      <p:pic>
        <p:nvPicPr>
          <p:cNvPr id="4" name="Content Placeholder 3">
            <a:extLst>
              <a:ext uri="{FF2B5EF4-FFF2-40B4-BE49-F238E27FC236}">
                <a16:creationId xmlns:a16="http://schemas.microsoft.com/office/drawing/2014/main" id="{CFEE1728-C4A0-493D-B8D2-657DA4BFB285}"/>
              </a:ext>
            </a:extLst>
          </p:cNvPr>
          <p:cNvPicPr>
            <a:picLocks noGrp="1" noChangeAspect="1"/>
          </p:cNvPicPr>
          <p:nvPr>
            <p:ph idx="1"/>
          </p:nvPr>
        </p:nvPicPr>
        <p:blipFill>
          <a:blip r:embed="rId2"/>
          <a:stretch>
            <a:fillRect/>
          </a:stretch>
        </p:blipFill>
        <p:spPr>
          <a:xfrm>
            <a:off x="3161573" y="1429743"/>
            <a:ext cx="7628347" cy="5284566"/>
          </a:xfrm>
          <a:prstGeom prst="rect">
            <a:avLst/>
          </a:prstGeom>
        </p:spPr>
      </p:pic>
    </p:spTree>
    <p:extLst>
      <p:ext uri="{BB962C8B-B14F-4D97-AF65-F5344CB8AC3E}">
        <p14:creationId xmlns:p14="http://schemas.microsoft.com/office/powerpoint/2010/main" val="237666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E1B3-79BD-42CA-8BD1-4384D33977B5}"/>
              </a:ext>
            </a:extLst>
          </p:cNvPr>
          <p:cNvSpPr>
            <a:spLocks noGrp="1"/>
          </p:cNvSpPr>
          <p:nvPr>
            <p:ph type="title"/>
          </p:nvPr>
        </p:nvSpPr>
        <p:spPr/>
        <p:txBody>
          <a:bodyPr/>
          <a:lstStyle/>
          <a:p>
            <a:pPr algn="ctr"/>
            <a:r>
              <a:rPr lang="en-US" b="1" dirty="0"/>
              <a:t>DECAF Score</a:t>
            </a:r>
            <a:endParaRPr lang="en-GB" b="1" dirty="0"/>
          </a:p>
        </p:txBody>
      </p:sp>
      <p:pic>
        <p:nvPicPr>
          <p:cNvPr id="1026" name="Picture 2" descr="https://www.respiratoryfutures.org.uk/media/456300/picture1.png?width=770&amp;v=1daa8b063f51ed0">
            <a:extLst>
              <a:ext uri="{FF2B5EF4-FFF2-40B4-BE49-F238E27FC236}">
                <a16:creationId xmlns:a16="http://schemas.microsoft.com/office/drawing/2014/main" id="{F514E3EF-9CC4-4CBD-BB17-8C74523207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8263" y="1800247"/>
            <a:ext cx="6793530" cy="427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8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D872-9D35-48D0-9613-0E3AB82BC6C4}"/>
              </a:ext>
            </a:extLst>
          </p:cNvPr>
          <p:cNvSpPr>
            <a:spLocks noGrp="1"/>
          </p:cNvSpPr>
          <p:nvPr>
            <p:ph type="title"/>
          </p:nvPr>
        </p:nvSpPr>
        <p:spPr/>
        <p:txBody>
          <a:bodyPr/>
          <a:lstStyle/>
          <a:p>
            <a:pPr algn="ctr"/>
            <a:r>
              <a:rPr lang="en-US" b="1" dirty="0"/>
              <a:t>Decaf SCORE</a:t>
            </a:r>
            <a:endParaRPr lang="en-GB" b="1" dirty="0"/>
          </a:p>
        </p:txBody>
      </p:sp>
      <p:sp>
        <p:nvSpPr>
          <p:cNvPr id="3" name="Content Placeholder 2">
            <a:extLst>
              <a:ext uri="{FF2B5EF4-FFF2-40B4-BE49-F238E27FC236}">
                <a16:creationId xmlns:a16="http://schemas.microsoft.com/office/drawing/2014/main" id="{3A44483C-5CD5-48EF-954F-80B494F9A201}"/>
              </a:ext>
            </a:extLst>
          </p:cNvPr>
          <p:cNvSpPr>
            <a:spLocks noGrp="1"/>
          </p:cNvSpPr>
          <p:nvPr>
            <p:ph idx="1"/>
          </p:nvPr>
        </p:nvSpPr>
        <p:spPr/>
        <p:txBody>
          <a:bodyPr/>
          <a:lstStyle/>
          <a:p>
            <a:pPr marL="0" indent="0">
              <a:buNone/>
            </a:pPr>
            <a:endParaRPr lang="en-GB" dirty="0"/>
          </a:p>
          <a:p>
            <a:pPr marL="0" indent="0">
              <a:buNone/>
            </a:pPr>
            <a:r>
              <a:rPr lang="en-GB" dirty="0"/>
              <a:t>We accept patients with COPD exacerbations WITH DECAF 0-2 score.</a:t>
            </a:r>
          </a:p>
          <a:p>
            <a:pPr marL="0" indent="0">
              <a:buNone/>
            </a:pPr>
            <a:endParaRPr lang="en-GB" dirty="0"/>
          </a:p>
          <a:p>
            <a:pPr lvl="0"/>
            <a:r>
              <a:rPr lang="en-GB" dirty="0"/>
              <a:t>DECAF 0-1 may return home on the same day of admission.</a:t>
            </a:r>
          </a:p>
          <a:p>
            <a:pPr marL="0" lvl="0" indent="0">
              <a:buNone/>
            </a:pPr>
            <a:endParaRPr lang="en-GB" dirty="0"/>
          </a:p>
          <a:p>
            <a:pPr lvl="0"/>
            <a:r>
              <a:rPr lang="en-GB" dirty="0"/>
              <a:t>DECAF 2 patients may return home after 24 hours of admission if stable or improving.</a:t>
            </a:r>
          </a:p>
          <a:p>
            <a:pPr lvl="0"/>
            <a:endParaRPr lang="en-GB" dirty="0"/>
          </a:p>
          <a:p>
            <a:endParaRPr lang="en-GB" dirty="0"/>
          </a:p>
        </p:txBody>
      </p:sp>
    </p:spTree>
    <p:extLst>
      <p:ext uri="{BB962C8B-B14F-4D97-AF65-F5344CB8AC3E}">
        <p14:creationId xmlns:p14="http://schemas.microsoft.com/office/powerpoint/2010/main" val="199937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5711-4407-4DF9-ACA1-8D6E11344444}"/>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9F6512B6-8142-495A-8F7E-DEC2C9DFA856}"/>
              </a:ext>
            </a:extLst>
          </p:cNvPr>
          <p:cNvSpPr>
            <a:spLocks noGrp="1"/>
          </p:cNvSpPr>
          <p:nvPr>
            <p:ph idx="1"/>
          </p:nvPr>
        </p:nvSpPr>
        <p:spPr/>
        <p:txBody>
          <a:bodyPr/>
          <a:lstStyle/>
          <a:p>
            <a:endParaRPr lang="en-GB" dirty="0"/>
          </a:p>
          <a:p>
            <a:endParaRPr lang="en-GB" dirty="0"/>
          </a:p>
          <a:p>
            <a:r>
              <a:rPr lang="en-GB" dirty="0"/>
              <a:t>We also can accept patients who were too unwell on admission to be considered for Hospital at Home (e.g. DECAF 3 COPD exacerbations) after approximately 48+ hours of admission, provided they are on an improving trajectory (step down).  </a:t>
            </a:r>
          </a:p>
          <a:p>
            <a:endParaRPr lang="en-GB" dirty="0"/>
          </a:p>
        </p:txBody>
      </p:sp>
    </p:spTree>
    <p:extLst>
      <p:ext uri="{BB962C8B-B14F-4D97-AF65-F5344CB8AC3E}">
        <p14:creationId xmlns:p14="http://schemas.microsoft.com/office/powerpoint/2010/main" val="76583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3BFF-C30E-459F-8BFB-5FF65D8654EA}"/>
              </a:ext>
            </a:extLst>
          </p:cNvPr>
          <p:cNvSpPr>
            <a:spLocks noGrp="1"/>
          </p:cNvSpPr>
          <p:nvPr>
            <p:ph type="title"/>
          </p:nvPr>
        </p:nvSpPr>
        <p:spPr>
          <a:xfrm>
            <a:off x="3280313" y="488643"/>
            <a:ext cx="8911687" cy="1280890"/>
          </a:xfrm>
        </p:spPr>
        <p:txBody>
          <a:bodyPr>
            <a:normAutofit fontScale="90000"/>
          </a:bodyPr>
          <a:lstStyle/>
          <a:p>
            <a:r>
              <a:rPr lang="en-GB" b="1" dirty="0"/>
              <a:t>How can PEARL be used?</a:t>
            </a:r>
            <a:br>
              <a:rPr lang="en-GB" b="1" dirty="0"/>
            </a:br>
            <a:r>
              <a:rPr lang="en-GB" sz="1800" dirty="0"/>
              <a:t>supported discharge services aiming to reduce readmission risk</a:t>
            </a:r>
            <a:br>
              <a:rPr lang="en-GB" dirty="0"/>
            </a:br>
            <a:endParaRPr lang="en-GB" dirty="0"/>
          </a:p>
        </p:txBody>
      </p:sp>
      <p:pic>
        <p:nvPicPr>
          <p:cNvPr id="4" name="Content Placeholder 3">
            <a:extLst>
              <a:ext uri="{FF2B5EF4-FFF2-40B4-BE49-F238E27FC236}">
                <a16:creationId xmlns:a16="http://schemas.microsoft.com/office/drawing/2014/main" id="{4BCE6836-0C03-45EE-9D57-F534DCD8D5F4}"/>
              </a:ext>
            </a:extLst>
          </p:cNvPr>
          <p:cNvPicPr>
            <a:picLocks noGrp="1" noChangeAspect="1"/>
          </p:cNvPicPr>
          <p:nvPr>
            <p:ph idx="1"/>
          </p:nvPr>
        </p:nvPicPr>
        <p:blipFill>
          <a:blip r:embed="rId2"/>
          <a:stretch>
            <a:fillRect/>
          </a:stretch>
        </p:blipFill>
        <p:spPr>
          <a:xfrm>
            <a:off x="2986434" y="1769533"/>
            <a:ext cx="7513718" cy="4110446"/>
          </a:xfrm>
          <a:prstGeom prst="rect">
            <a:avLst/>
          </a:prstGeom>
        </p:spPr>
      </p:pic>
    </p:spTree>
    <p:extLst>
      <p:ext uri="{BB962C8B-B14F-4D97-AF65-F5344CB8AC3E}">
        <p14:creationId xmlns:p14="http://schemas.microsoft.com/office/powerpoint/2010/main" val="392136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447-B0A1-4433-B4A8-7F1A9F3B4D5F}"/>
              </a:ext>
            </a:extLst>
          </p:cNvPr>
          <p:cNvSpPr>
            <a:spLocks noGrp="1"/>
          </p:cNvSpPr>
          <p:nvPr>
            <p:ph type="title"/>
          </p:nvPr>
        </p:nvSpPr>
        <p:spPr>
          <a:xfrm>
            <a:off x="2592925" y="624110"/>
            <a:ext cx="8911687" cy="764423"/>
          </a:xfrm>
        </p:spPr>
        <p:txBody>
          <a:bodyPr>
            <a:normAutofit fontScale="90000"/>
          </a:bodyPr>
          <a:lstStyle/>
          <a:p>
            <a:r>
              <a:rPr lang="en-GB" sz="1800" b="1" dirty="0"/>
              <a:t>Calibration curve showing predicted risk compared with observed risk by PEARL score.</a:t>
            </a:r>
            <a:br>
              <a:rPr lang="en-GB" sz="1800" b="1" dirty="0"/>
            </a:br>
            <a:endParaRPr lang="en-GB" b="1" dirty="0"/>
          </a:p>
        </p:txBody>
      </p:sp>
      <p:pic>
        <p:nvPicPr>
          <p:cNvPr id="7" name="Content Placeholder 6">
            <a:extLst>
              <a:ext uri="{FF2B5EF4-FFF2-40B4-BE49-F238E27FC236}">
                <a16:creationId xmlns:a16="http://schemas.microsoft.com/office/drawing/2014/main" id="{5519D270-7D0B-44C0-86EB-F8249CCEC00C}"/>
              </a:ext>
            </a:extLst>
          </p:cNvPr>
          <p:cNvPicPr>
            <a:picLocks noGrp="1" noChangeAspect="1"/>
          </p:cNvPicPr>
          <p:nvPr>
            <p:ph idx="1"/>
          </p:nvPr>
        </p:nvPicPr>
        <p:blipFill>
          <a:blip r:embed="rId2"/>
          <a:stretch>
            <a:fillRect/>
          </a:stretch>
        </p:blipFill>
        <p:spPr>
          <a:xfrm>
            <a:off x="3399070" y="1388533"/>
            <a:ext cx="5895553" cy="5071379"/>
          </a:xfrm>
          <a:prstGeom prst="rect">
            <a:avLst/>
          </a:prstGeom>
        </p:spPr>
      </p:pic>
    </p:spTree>
    <p:extLst>
      <p:ext uri="{BB962C8B-B14F-4D97-AF65-F5344CB8AC3E}">
        <p14:creationId xmlns:p14="http://schemas.microsoft.com/office/powerpoint/2010/main" val="140144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35A3-F4B2-4730-B722-C779BBFDE36A}"/>
              </a:ext>
            </a:extLst>
          </p:cNvPr>
          <p:cNvSpPr>
            <a:spLocks noGrp="1"/>
          </p:cNvSpPr>
          <p:nvPr>
            <p:ph type="title"/>
          </p:nvPr>
        </p:nvSpPr>
        <p:spPr>
          <a:xfrm>
            <a:off x="2592925" y="624110"/>
            <a:ext cx="8911687" cy="891423"/>
          </a:xfrm>
        </p:spPr>
        <p:txBody>
          <a:bodyPr>
            <a:normAutofit/>
          </a:bodyPr>
          <a:lstStyle/>
          <a:p>
            <a:r>
              <a:rPr lang="en-GB" sz="1600" b="1" dirty="0"/>
              <a:t>Receiver operating characteristic curves for PEARL, ADO, BODEX, CODEX, DOSE and LACE for 90-day readmission or death, validation cohorts combined.</a:t>
            </a:r>
          </a:p>
        </p:txBody>
      </p:sp>
      <p:pic>
        <p:nvPicPr>
          <p:cNvPr id="4" name="Content Placeholder 3">
            <a:extLst>
              <a:ext uri="{FF2B5EF4-FFF2-40B4-BE49-F238E27FC236}">
                <a16:creationId xmlns:a16="http://schemas.microsoft.com/office/drawing/2014/main" id="{6527EC16-D3E3-48FC-B2CE-BCD0512B6551}"/>
              </a:ext>
            </a:extLst>
          </p:cNvPr>
          <p:cNvPicPr>
            <a:picLocks noGrp="1" noChangeAspect="1"/>
          </p:cNvPicPr>
          <p:nvPr>
            <p:ph idx="1"/>
          </p:nvPr>
        </p:nvPicPr>
        <p:blipFill>
          <a:blip r:embed="rId2"/>
          <a:stretch>
            <a:fillRect/>
          </a:stretch>
        </p:blipFill>
        <p:spPr>
          <a:xfrm>
            <a:off x="3524998" y="1449168"/>
            <a:ext cx="5627710" cy="5134512"/>
          </a:xfrm>
          <a:prstGeom prst="rect">
            <a:avLst/>
          </a:prstGeom>
        </p:spPr>
      </p:pic>
    </p:spTree>
    <p:extLst>
      <p:ext uri="{BB962C8B-B14F-4D97-AF65-F5344CB8AC3E}">
        <p14:creationId xmlns:p14="http://schemas.microsoft.com/office/powerpoint/2010/main" val="289168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34ED-BF2B-48BF-AD3D-612C141B8A73}"/>
              </a:ext>
            </a:extLst>
          </p:cNvPr>
          <p:cNvSpPr>
            <a:spLocks noGrp="1"/>
          </p:cNvSpPr>
          <p:nvPr>
            <p:ph type="title"/>
          </p:nvPr>
        </p:nvSpPr>
        <p:spPr/>
        <p:txBody>
          <a:bodyPr/>
          <a:lstStyle/>
          <a:p>
            <a:pPr algn="ctr"/>
            <a:r>
              <a:rPr lang="en-US" b="1" dirty="0"/>
              <a:t>VW team to be contacted</a:t>
            </a:r>
            <a:endParaRPr lang="en-GB" b="1" dirty="0"/>
          </a:p>
        </p:txBody>
      </p:sp>
      <p:sp>
        <p:nvSpPr>
          <p:cNvPr id="3" name="Content Placeholder 2">
            <a:extLst>
              <a:ext uri="{FF2B5EF4-FFF2-40B4-BE49-F238E27FC236}">
                <a16:creationId xmlns:a16="http://schemas.microsoft.com/office/drawing/2014/main" id="{581A7447-0547-4982-B1BB-B9BF1DDA5A3B}"/>
              </a:ext>
            </a:extLst>
          </p:cNvPr>
          <p:cNvSpPr>
            <a:spLocks noGrp="1"/>
          </p:cNvSpPr>
          <p:nvPr>
            <p:ph idx="1"/>
          </p:nvPr>
        </p:nvSpPr>
        <p:spPr/>
        <p:txBody>
          <a:bodyPr>
            <a:normAutofit/>
          </a:bodyPr>
          <a:lstStyle/>
          <a:p>
            <a:pPr algn="ctr"/>
            <a:endParaRPr lang="en-US" dirty="0"/>
          </a:p>
          <a:p>
            <a:pPr marL="0" indent="0">
              <a:buNone/>
            </a:pPr>
            <a:r>
              <a:rPr lang="en-US" dirty="0"/>
              <a:t>VW team daytime</a:t>
            </a:r>
          </a:p>
          <a:p>
            <a:r>
              <a:rPr lang="en-US" dirty="0"/>
              <a:t>From 8 AM to 8 PM, seven days per week</a:t>
            </a:r>
          </a:p>
          <a:p>
            <a:pPr marL="0" indent="0">
              <a:buNone/>
            </a:pPr>
            <a:r>
              <a:rPr lang="en-GB" dirty="0"/>
              <a:t>To refer for Early Supported Discharge service ring RightCare on 01226 644575</a:t>
            </a:r>
          </a:p>
          <a:p>
            <a:pPr marL="0" indent="0">
              <a:buNone/>
            </a:pPr>
            <a:r>
              <a:rPr lang="en-GB" dirty="0"/>
              <a:t> </a:t>
            </a:r>
          </a:p>
          <a:p>
            <a:pPr marL="0" indent="0">
              <a:buNone/>
            </a:pPr>
            <a:r>
              <a:rPr lang="en-US" dirty="0"/>
              <a:t>UCR Team (Urgent Care Response Team) nighttime</a:t>
            </a:r>
          </a:p>
          <a:p>
            <a:r>
              <a:rPr lang="en-US" dirty="0"/>
              <a:t>From 8 PM to 8 AM, seven days per week</a:t>
            </a:r>
          </a:p>
          <a:p>
            <a:endParaRPr lang="en-US" dirty="0"/>
          </a:p>
          <a:p>
            <a:endParaRPr lang="en-US" dirty="0"/>
          </a:p>
          <a:p>
            <a:endParaRPr lang="en-GB" dirty="0"/>
          </a:p>
        </p:txBody>
      </p:sp>
    </p:spTree>
    <p:extLst>
      <p:ext uri="{BB962C8B-B14F-4D97-AF65-F5344CB8AC3E}">
        <p14:creationId xmlns:p14="http://schemas.microsoft.com/office/powerpoint/2010/main" val="212391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0629-C459-4A91-AFF8-7F11794D5B4B}"/>
              </a:ext>
            </a:extLst>
          </p:cNvPr>
          <p:cNvSpPr>
            <a:spLocks noGrp="1"/>
          </p:cNvSpPr>
          <p:nvPr>
            <p:ph type="title"/>
          </p:nvPr>
        </p:nvSpPr>
        <p:spPr>
          <a:xfrm>
            <a:off x="2448992" y="293910"/>
            <a:ext cx="8911687" cy="764423"/>
          </a:xfrm>
        </p:spPr>
        <p:txBody>
          <a:bodyPr>
            <a:normAutofit/>
          </a:bodyPr>
          <a:lstStyle/>
          <a:p>
            <a:r>
              <a:rPr lang="en-GB" sz="2400" b="1" dirty="0"/>
              <a:t>What do virtual wards look like in England? </a:t>
            </a:r>
          </a:p>
        </p:txBody>
      </p:sp>
      <p:pic>
        <p:nvPicPr>
          <p:cNvPr id="4" name="Content Placeholder 3">
            <a:extLst>
              <a:ext uri="{FF2B5EF4-FFF2-40B4-BE49-F238E27FC236}">
                <a16:creationId xmlns:a16="http://schemas.microsoft.com/office/drawing/2014/main" id="{55803C61-50DD-417D-98AD-92DFD56CC2C1}"/>
              </a:ext>
            </a:extLst>
          </p:cNvPr>
          <p:cNvPicPr>
            <a:picLocks noGrp="1" noChangeAspect="1"/>
          </p:cNvPicPr>
          <p:nvPr>
            <p:ph idx="1"/>
          </p:nvPr>
        </p:nvPicPr>
        <p:blipFill>
          <a:blip r:embed="rId2"/>
          <a:stretch>
            <a:fillRect/>
          </a:stretch>
        </p:blipFill>
        <p:spPr>
          <a:xfrm>
            <a:off x="3144460" y="805784"/>
            <a:ext cx="5903080" cy="5991256"/>
          </a:xfrm>
          <a:prstGeom prst="rect">
            <a:avLst/>
          </a:prstGeom>
        </p:spPr>
      </p:pic>
    </p:spTree>
    <p:extLst>
      <p:ext uri="{BB962C8B-B14F-4D97-AF65-F5344CB8AC3E}">
        <p14:creationId xmlns:p14="http://schemas.microsoft.com/office/powerpoint/2010/main" val="380318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E45-BD57-4B5F-B675-F7556964D93C}"/>
              </a:ext>
            </a:extLst>
          </p:cNvPr>
          <p:cNvSpPr>
            <a:spLocks noGrp="1"/>
          </p:cNvSpPr>
          <p:nvPr>
            <p:ph type="title"/>
          </p:nvPr>
        </p:nvSpPr>
        <p:spPr/>
        <p:txBody>
          <a:bodyPr/>
          <a:lstStyle/>
          <a:p>
            <a:pPr algn="ctr"/>
            <a:r>
              <a:rPr lang="en-US" b="1" dirty="0"/>
              <a:t>Selection criteria</a:t>
            </a:r>
            <a:endParaRPr lang="en-GB" b="1" dirty="0"/>
          </a:p>
        </p:txBody>
      </p:sp>
      <p:sp>
        <p:nvSpPr>
          <p:cNvPr id="3" name="Content Placeholder 2">
            <a:extLst>
              <a:ext uri="{FF2B5EF4-FFF2-40B4-BE49-F238E27FC236}">
                <a16:creationId xmlns:a16="http://schemas.microsoft.com/office/drawing/2014/main" id="{35B8EC4A-DBBA-48F2-83CB-411C6B3C189B}"/>
              </a:ext>
            </a:extLst>
          </p:cNvPr>
          <p:cNvSpPr>
            <a:spLocks noGrp="1"/>
          </p:cNvSpPr>
          <p:nvPr>
            <p:ph idx="1"/>
          </p:nvPr>
        </p:nvSpPr>
        <p:spPr/>
        <p:txBody>
          <a:bodyPr/>
          <a:lstStyle/>
          <a:p>
            <a:endParaRPr lang="en-US" dirty="0"/>
          </a:p>
          <a:p>
            <a:r>
              <a:rPr lang="en-US" dirty="0"/>
              <a:t>Evidence of an LRTI including COVID</a:t>
            </a:r>
          </a:p>
          <a:p>
            <a:r>
              <a:rPr lang="en-US" dirty="0"/>
              <a:t>An exacerbation of pre-existing respiratory conditions</a:t>
            </a:r>
          </a:p>
          <a:p>
            <a:r>
              <a:rPr lang="en-US" dirty="0"/>
              <a:t>Patient requires close monitoring with acute level of care (Level 1 care)</a:t>
            </a:r>
          </a:p>
          <a:p>
            <a:r>
              <a:rPr lang="en-US" dirty="0"/>
              <a:t>If LRTI CURB-65 should be &lt;3 </a:t>
            </a:r>
          </a:p>
          <a:p>
            <a:r>
              <a:rPr lang="en-US" dirty="0"/>
              <a:t>CRB-65 should be &lt;2</a:t>
            </a:r>
          </a:p>
          <a:p>
            <a:r>
              <a:rPr lang="en-US" dirty="0"/>
              <a:t>Time requirement expected 1-14/7</a:t>
            </a:r>
          </a:p>
          <a:p>
            <a:r>
              <a:rPr lang="en-US" dirty="0"/>
              <a:t>NEWS score ≤5</a:t>
            </a:r>
          </a:p>
          <a:p>
            <a:r>
              <a:rPr lang="en-US" dirty="0"/>
              <a:t>Registered with a Barnsley GP</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138388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6F1B-92B3-4236-A552-198827D1E9BA}"/>
              </a:ext>
            </a:extLst>
          </p:cNvPr>
          <p:cNvSpPr>
            <a:spLocks noGrp="1"/>
          </p:cNvSpPr>
          <p:nvPr>
            <p:ph type="title"/>
          </p:nvPr>
        </p:nvSpPr>
        <p:spPr/>
        <p:txBody>
          <a:bodyPr/>
          <a:lstStyle/>
          <a:p>
            <a:pPr algn="ctr"/>
            <a:r>
              <a:rPr lang="en-GB" b="1" dirty="0">
                <a:latin typeface="+mn-lt"/>
              </a:rPr>
              <a:t>Exclusion Criteria</a:t>
            </a:r>
            <a:br>
              <a:rPr lang="en-GB" dirty="0"/>
            </a:br>
            <a:endParaRPr lang="en-GB" dirty="0"/>
          </a:p>
        </p:txBody>
      </p:sp>
      <p:sp>
        <p:nvSpPr>
          <p:cNvPr id="3" name="Content Placeholder 2">
            <a:extLst>
              <a:ext uri="{FF2B5EF4-FFF2-40B4-BE49-F238E27FC236}">
                <a16:creationId xmlns:a16="http://schemas.microsoft.com/office/drawing/2014/main" id="{1F3816A8-2EBF-4378-9254-EDC30A5F1CA9}"/>
              </a:ext>
            </a:extLst>
          </p:cNvPr>
          <p:cNvSpPr>
            <a:spLocks noGrp="1"/>
          </p:cNvSpPr>
          <p:nvPr>
            <p:ph idx="1"/>
          </p:nvPr>
        </p:nvSpPr>
        <p:spPr/>
        <p:txBody>
          <a:bodyPr>
            <a:normAutofit fontScale="92500" lnSpcReduction="20000"/>
          </a:bodyPr>
          <a:lstStyle/>
          <a:p>
            <a:pPr lvl="0"/>
            <a:r>
              <a:rPr lang="en-US" dirty="0" err="1"/>
              <a:t>Sats</a:t>
            </a:r>
            <a:r>
              <a:rPr lang="en-US" dirty="0"/>
              <a:t> &lt;88% and/or new or increased oxygen requirement (existing unchanged LTOT is OK)</a:t>
            </a:r>
            <a:endParaRPr lang="en-GB" dirty="0"/>
          </a:p>
          <a:p>
            <a:pPr lvl="0"/>
            <a:r>
              <a:rPr lang="en-US" dirty="0"/>
              <a:t>Patient needs acute or complex diagnostics and/or clinical intervention that can only be offered in hospital</a:t>
            </a:r>
            <a:endParaRPr lang="en-GB" dirty="0"/>
          </a:p>
          <a:p>
            <a:pPr lvl="0"/>
            <a:r>
              <a:rPr lang="en-GB" dirty="0"/>
              <a:t>Another treatment pathway is needed that requires admission (e.g. #NOF/MI/stroke etc)</a:t>
            </a:r>
          </a:p>
          <a:p>
            <a:pPr lvl="0"/>
            <a:r>
              <a:rPr lang="en-US" dirty="0"/>
              <a:t>Patient is experiencing a mental health crisis and needs referral/assessment by a specialist mental health team that cannot be supported in the community</a:t>
            </a:r>
            <a:endParaRPr lang="en-GB" dirty="0"/>
          </a:p>
          <a:p>
            <a:pPr lvl="0"/>
            <a:r>
              <a:rPr lang="en-US" dirty="0"/>
              <a:t>It is not safe for the person to be in their home or usual place of residence</a:t>
            </a:r>
            <a:endParaRPr lang="en-GB" dirty="0"/>
          </a:p>
          <a:p>
            <a:pPr lvl="0"/>
            <a:r>
              <a:rPr lang="en-US" dirty="0"/>
              <a:t>Patient lives out of Barnsley area</a:t>
            </a:r>
            <a:endParaRPr lang="en-GB" dirty="0"/>
          </a:p>
          <a:p>
            <a:pPr lvl="0"/>
            <a:r>
              <a:rPr lang="en-US" dirty="0"/>
              <a:t>Patient needs intravenous fluids or oxygen (unless on existing unchanged LTOT) – these are not currently offered by the Virtual Ward team.  IV antibiotics can be given.</a:t>
            </a:r>
            <a:endParaRPr lang="en-GB" dirty="0"/>
          </a:p>
          <a:p>
            <a:endParaRPr lang="en-GB" dirty="0"/>
          </a:p>
        </p:txBody>
      </p:sp>
    </p:spTree>
    <p:extLst>
      <p:ext uri="{BB962C8B-B14F-4D97-AF65-F5344CB8AC3E}">
        <p14:creationId xmlns:p14="http://schemas.microsoft.com/office/powerpoint/2010/main" val="319006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77AC-DE9F-494D-84D9-0F80AB05ADFE}"/>
              </a:ext>
            </a:extLst>
          </p:cNvPr>
          <p:cNvSpPr>
            <a:spLocks noGrp="1"/>
          </p:cNvSpPr>
          <p:nvPr>
            <p:ph type="title"/>
          </p:nvPr>
        </p:nvSpPr>
        <p:spPr/>
        <p:txBody>
          <a:bodyPr>
            <a:normAutofit/>
          </a:bodyPr>
          <a:lstStyle/>
          <a:p>
            <a:pPr algn="ctr"/>
            <a:r>
              <a:rPr lang="en-US" b="1" dirty="0"/>
              <a:t>Antibiotics/fluid management</a:t>
            </a:r>
            <a:endParaRPr lang="en-GB" b="1" dirty="0"/>
          </a:p>
        </p:txBody>
      </p:sp>
      <p:sp>
        <p:nvSpPr>
          <p:cNvPr id="3" name="Content Placeholder 2">
            <a:extLst>
              <a:ext uri="{FF2B5EF4-FFF2-40B4-BE49-F238E27FC236}">
                <a16:creationId xmlns:a16="http://schemas.microsoft.com/office/drawing/2014/main" id="{AA2AE73C-5ADB-4BDC-AA3F-0D8B0814B0AB}"/>
              </a:ext>
            </a:extLst>
          </p:cNvPr>
          <p:cNvSpPr>
            <a:spLocks noGrp="1"/>
          </p:cNvSpPr>
          <p:nvPr>
            <p:ph idx="1"/>
          </p:nvPr>
        </p:nvSpPr>
        <p:spPr/>
        <p:txBody>
          <a:bodyPr/>
          <a:lstStyle/>
          <a:p>
            <a:endParaRPr lang="en-US" dirty="0"/>
          </a:p>
          <a:p>
            <a:r>
              <a:rPr lang="en-US" dirty="0"/>
              <a:t>F</a:t>
            </a:r>
            <a:r>
              <a:rPr lang="en-GB" dirty="0"/>
              <a:t>luid S/C</a:t>
            </a:r>
          </a:p>
          <a:p>
            <a:r>
              <a:rPr lang="en-US" dirty="0"/>
              <a:t>A</a:t>
            </a:r>
            <a:r>
              <a:rPr lang="en-GB" dirty="0"/>
              <a:t>ntibiotics Oral/IV</a:t>
            </a:r>
          </a:p>
          <a:p>
            <a:r>
              <a:rPr lang="en-US" dirty="0"/>
              <a:t>A</a:t>
            </a:r>
            <a:r>
              <a:rPr lang="en-GB" dirty="0"/>
              <a:t>t present no IV fluid facility</a:t>
            </a:r>
          </a:p>
        </p:txBody>
      </p:sp>
    </p:spTree>
    <p:extLst>
      <p:ext uri="{BB962C8B-B14F-4D97-AF65-F5344CB8AC3E}">
        <p14:creationId xmlns:p14="http://schemas.microsoft.com/office/powerpoint/2010/main" val="11090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99A5-90E3-41DB-80B4-7AE20304713D}"/>
              </a:ext>
            </a:extLst>
          </p:cNvPr>
          <p:cNvSpPr>
            <a:spLocks noGrp="1"/>
          </p:cNvSpPr>
          <p:nvPr>
            <p:ph type="title"/>
          </p:nvPr>
        </p:nvSpPr>
        <p:spPr/>
        <p:txBody>
          <a:bodyPr/>
          <a:lstStyle/>
          <a:p>
            <a:pPr algn="ctr"/>
            <a:r>
              <a:rPr lang="en-US" b="1" dirty="0"/>
              <a:t>POT in VW</a:t>
            </a:r>
            <a:endParaRPr lang="en-GB" sz="1200" b="1" dirty="0"/>
          </a:p>
        </p:txBody>
      </p:sp>
      <p:sp>
        <p:nvSpPr>
          <p:cNvPr id="3" name="Content Placeholder 2">
            <a:extLst>
              <a:ext uri="{FF2B5EF4-FFF2-40B4-BE49-F238E27FC236}">
                <a16:creationId xmlns:a16="http://schemas.microsoft.com/office/drawing/2014/main" id="{5A7E3600-0657-4716-979A-6F6A68F70A28}"/>
              </a:ext>
            </a:extLst>
          </p:cNvPr>
          <p:cNvSpPr>
            <a:spLocks noGrp="1"/>
          </p:cNvSpPr>
          <p:nvPr>
            <p:ph idx="1"/>
          </p:nvPr>
        </p:nvSpPr>
        <p:spPr/>
        <p:txBody>
          <a:bodyPr>
            <a:normAutofit lnSpcReduction="10000"/>
          </a:bodyPr>
          <a:lstStyle/>
          <a:p>
            <a:pPr marL="0" indent="0" fontAlgn="base">
              <a:buNone/>
            </a:pPr>
            <a:r>
              <a:rPr lang="en-GB" dirty="0"/>
              <a:t>Yes, AS per BTS has clearly explained in guidelines, where we can recommend POT. </a:t>
            </a:r>
          </a:p>
          <a:p>
            <a:pPr marL="0" indent="0" fontAlgn="base">
              <a:buNone/>
            </a:pPr>
            <a:endParaRPr lang="en-GB" dirty="0"/>
          </a:p>
          <a:p>
            <a:pPr fontAlgn="base"/>
            <a:r>
              <a:rPr lang="en-GB" dirty="0"/>
              <a:t>Oxygen is a drug not a lollipop, to give everybody who is SOB. </a:t>
            </a:r>
          </a:p>
          <a:p>
            <a:pPr marL="0" indent="0" fontAlgn="base">
              <a:buNone/>
            </a:pPr>
            <a:endParaRPr lang="en-GB" dirty="0"/>
          </a:p>
          <a:p>
            <a:pPr marL="0" indent="0" fontAlgn="base">
              <a:buNone/>
            </a:pPr>
            <a:r>
              <a:rPr lang="en-GB" dirty="0"/>
              <a:t>In a nutshell</a:t>
            </a:r>
          </a:p>
          <a:p>
            <a:pPr fontAlgn="base"/>
            <a:r>
              <a:rPr lang="en-GB" dirty="0"/>
              <a:t>where patient has: </a:t>
            </a:r>
          </a:p>
          <a:p>
            <a:pPr marL="984250" fontAlgn="base">
              <a:buFont typeface="Wingdings" panose="05000000000000000000" pitchFamily="2" charset="2"/>
              <a:buChar char="§"/>
            </a:pPr>
            <a:r>
              <a:rPr lang="en-GB" dirty="0"/>
              <a:t>intractable breathlessness and </a:t>
            </a:r>
          </a:p>
          <a:p>
            <a:pPr marL="984250" fontAlgn="base">
              <a:buFont typeface="Wingdings" panose="05000000000000000000" pitchFamily="2" charset="2"/>
              <a:buChar char="§"/>
            </a:pPr>
            <a:r>
              <a:rPr lang="en-GB" dirty="0"/>
              <a:t>life limiting illnesses with advanced or end stage diseases and </a:t>
            </a:r>
          </a:p>
          <a:p>
            <a:pPr marL="984250" fontAlgn="base">
              <a:buFont typeface="Wingdings" panose="05000000000000000000" pitchFamily="2" charset="2"/>
              <a:buChar char="§"/>
            </a:pPr>
            <a:r>
              <a:rPr lang="en-GB" dirty="0"/>
              <a:t>failed response to conventional treatment </a:t>
            </a:r>
          </a:p>
          <a:p>
            <a:pPr fontAlgn="base"/>
            <a:endParaRPr lang="en-US" dirty="0"/>
          </a:p>
          <a:p>
            <a:pPr fontAlgn="base"/>
            <a:endParaRPr lang="en-US" dirty="0"/>
          </a:p>
          <a:p>
            <a:pPr fontAlgn="base"/>
            <a:endParaRPr lang="en-GB" dirty="0"/>
          </a:p>
        </p:txBody>
      </p:sp>
    </p:spTree>
    <p:extLst>
      <p:ext uri="{BB962C8B-B14F-4D97-AF65-F5344CB8AC3E}">
        <p14:creationId xmlns:p14="http://schemas.microsoft.com/office/powerpoint/2010/main" val="195567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9F8A-7394-432E-96A4-50B1F9951F0E}"/>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BF1D9334-9003-441B-BB94-55CD3FBEFB60}"/>
              </a:ext>
            </a:extLst>
          </p:cNvPr>
          <p:cNvSpPr>
            <a:spLocks noGrp="1"/>
          </p:cNvSpPr>
          <p:nvPr>
            <p:ph idx="1"/>
          </p:nvPr>
        </p:nvSpPr>
        <p:spPr/>
        <p:txBody>
          <a:bodyPr>
            <a:normAutofit/>
          </a:bodyPr>
          <a:lstStyle/>
          <a:p>
            <a:endParaRPr lang="en-US" dirty="0"/>
          </a:p>
          <a:p>
            <a:pPr marL="0" indent="0" fontAlgn="base">
              <a:buNone/>
            </a:pPr>
            <a:r>
              <a:rPr lang="en-GB" dirty="0"/>
              <a:t>	Anxiolytic, </a:t>
            </a:r>
          </a:p>
          <a:p>
            <a:pPr marL="0" indent="0" fontAlgn="base">
              <a:buNone/>
            </a:pPr>
            <a:r>
              <a:rPr lang="en-GB" dirty="0"/>
              <a:t>	Opiate,</a:t>
            </a:r>
          </a:p>
          <a:p>
            <a:pPr marL="0" indent="0" fontAlgn="base">
              <a:buNone/>
            </a:pPr>
            <a:r>
              <a:rPr lang="en-GB" dirty="0"/>
              <a:t>	In combination of both, </a:t>
            </a:r>
          </a:p>
          <a:p>
            <a:pPr marL="0" indent="0" fontAlgn="base">
              <a:buNone/>
            </a:pPr>
            <a:r>
              <a:rPr lang="en-GB" dirty="0"/>
              <a:t>	Fan therapy and </a:t>
            </a:r>
          </a:p>
          <a:p>
            <a:pPr marL="0" indent="0" fontAlgn="base">
              <a:buNone/>
            </a:pPr>
            <a:r>
              <a:rPr lang="en-GB" dirty="0"/>
              <a:t>	Cognitive behaviour therapy </a:t>
            </a:r>
          </a:p>
          <a:p>
            <a:pPr marL="0" indent="0" fontAlgn="base">
              <a:buNone/>
            </a:pPr>
            <a:endParaRPr lang="en-GB" dirty="0"/>
          </a:p>
        </p:txBody>
      </p:sp>
    </p:spTree>
    <p:extLst>
      <p:ext uri="{BB962C8B-B14F-4D97-AF65-F5344CB8AC3E}">
        <p14:creationId xmlns:p14="http://schemas.microsoft.com/office/powerpoint/2010/main" val="164742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0AD1-ACCF-4DA1-A660-FB50E09646CB}"/>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E96487D7-CA11-4072-A714-7FC66A31E0F1}"/>
              </a:ext>
            </a:extLst>
          </p:cNvPr>
          <p:cNvSpPr>
            <a:spLocks noGrp="1"/>
          </p:cNvSpPr>
          <p:nvPr>
            <p:ph idx="1"/>
          </p:nvPr>
        </p:nvSpPr>
        <p:spPr/>
        <p:txBody>
          <a:bodyPr/>
          <a:lstStyle/>
          <a:p>
            <a:endParaRPr lang="en-US" dirty="0"/>
          </a:p>
          <a:p>
            <a:pPr marL="0" indent="0" fontAlgn="base">
              <a:buNone/>
            </a:pPr>
            <a:r>
              <a:rPr lang="en-GB" dirty="0"/>
              <a:t>As per NICE guidelines</a:t>
            </a:r>
          </a:p>
          <a:p>
            <a:pPr fontAlgn="base"/>
            <a:r>
              <a:rPr lang="en-GB" dirty="0"/>
              <a:t>If oxygen relieves breathlessness of patient with mild hypoxaemia and patient becomes comfortable for last weeks of his/her ailment. </a:t>
            </a:r>
          </a:p>
          <a:p>
            <a:pPr marL="0" indent="0" fontAlgn="base">
              <a:buNone/>
            </a:pPr>
            <a:endParaRPr lang="en-GB" dirty="0"/>
          </a:p>
          <a:p>
            <a:pPr marL="0" indent="0">
              <a:buNone/>
            </a:pPr>
            <a:r>
              <a:rPr lang="en-GB" b="1" dirty="0"/>
              <a:t>Can recommend oxygen in ALAP (as low as possible) flow rate to avoid side effects</a:t>
            </a:r>
            <a:endParaRPr lang="en-GB" dirty="0"/>
          </a:p>
        </p:txBody>
      </p:sp>
    </p:spTree>
    <p:extLst>
      <p:ext uri="{BB962C8B-B14F-4D97-AF65-F5344CB8AC3E}">
        <p14:creationId xmlns:p14="http://schemas.microsoft.com/office/powerpoint/2010/main" val="64183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D5D3-8A97-4769-9BAA-513D111E678E}"/>
              </a:ext>
            </a:extLst>
          </p:cNvPr>
          <p:cNvSpPr>
            <a:spLocks noGrp="1"/>
          </p:cNvSpPr>
          <p:nvPr>
            <p:ph type="title"/>
          </p:nvPr>
        </p:nvSpPr>
        <p:spPr/>
        <p:txBody>
          <a:bodyPr>
            <a:normAutofit/>
          </a:bodyPr>
          <a:lstStyle/>
          <a:p>
            <a:pPr algn="ctr"/>
            <a:r>
              <a:rPr lang="en-GB" sz="3200" b="1" dirty="0"/>
              <a:t>EOT / SBOT</a:t>
            </a:r>
            <a:endParaRPr lang="en-GB" sz="3200" dirty="0"/>
          </a:p>
        </p:txBody>
      </p:sp>
      <p:sp>
        <p:nvSpPr>
          <p:cNvPr id="3" name="Content Placeholder 2">
            <a:extLst>
              <a:ext uri="{FF2B5EF4-FFF2-40B4-BE49-F238E27FC236}">
                <a16:creationId xmlns:a16="http://schemas.microsoft.com/office/drawing/2014/main" id="{E6D6C837-D435-44C6-A1CF-D761B857C52C}"/>
              </a:ext>
            </a:extLst>
          </p:cNvPr>
          <p:cNvSpPr>
            <a:spLocks noGrp="1"/>
          </p:cNvSpPr>
          <p:nvPr>
            <p:ph idx="1"/>
          </p:nvPr>
        </p:nvSpPr>
        <p:spPr>
          <a:xfrm>
            <a:off x="2371498" y="1905000"/>
            <a:ext cx="8915400" cy="3777622"/>
          </a:xfrm>
        </p:spPr>
        <p:txBody>
          <a:bodyPr/>
          <a:lstStyle/>
          <a:p>
            <a:endParaRPr lang="en-GB" dirty="0"/>
          </a:p>
          <a:p>
            <a:endParaRPr lang="en-GB" dirty="0"/>
          </a:p>
          <a:p>
            <a:r>
              <a:rPr lang="en-GB" dirty="0"/>
              <a:t>Should be monitored 3 weeklies twice after discharging to home.</a:t>
            </a:r>
          </a:p>
          <a:p>
            <a:endParaRPr lang="en-GB" dirty="0"/>
          </a:p>
          <a:p>
            <a:r>
              <a:rPr lang="en-GB" dirty="0"/>
              <a:t>If at discharge patient needs oxygen and home Oxygen is ordered at the time of discharge in acute exacerbation it should be limited to oxygen saturation ≤ 92% who are breathless and unable to manage off oxygen.</a:t>
            </a:r>
          </a:p>
          <a:p>
            <a:pPr marL="0" indent="0">
              <a:buNone/>
            </a:pPr>
            <a:endParaRPr lang="en-GB" dirty="0"/>
          </a:p>
          <a:p>
            <a:r>
              <a:rPr lang="en-GB" dirty="0"/>
              <a:t>These types of patient should be counselled that in future oxygen (LTOT) may not be required after formal assessment and so will be withdrawn.</a:t>
            </a:r>
          </a:p>
          <a:p>
            <a:endParaRPr lang="en-GB" dirty="0"/>
          </a:p>
        </p:txBody>
      </p:sp>
    </p:spTree>
    <p:extLst>
      <p:ext uri="{BB962C8B-B14F-4D97-AF65-F5344CB8AC3E}">
        <p14:creationId xmlns:p14="http://schemas.microsoft.com/office/powerpoint/2010/main" val="156563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B118-7446-46D0-B592-2DEBC00FDA9C}"/>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25715FAF-21CE-4716-9DA6-B504DAA73A4A}"/>
              </a:ext>
            </a:extLst>
          </p:cNvPr>
          <p:cNvSpPr>
            <a:spLocks noGrp="1"/>
          </p:cNvSpPr>
          <p:nvPr>
            <p:ph idx="1"/>
          </p:nvPr>
        </p:nvSpPr>
        <p:spPr/>
        <p:txBody>
          <a:bodyPr>
            <a:normAutofit/>
          </a:bodyPr>
          <a:lstStyle/>
          <a:p>
            <a:pPr marL="0" indent="0">
              <a:buNone/>
            </a:pPr>
            <a:endParaRPr lang="en-GB" dirty="0"/>
          </a:p>
          <a:p>
            <a:pPr marL="0" indent="0">
              <a:buNone/>
            </a:pPr>
            <a:r>
              <a:rPr lang="en-GB" dirty="0"/>
              <a:t>AS per NICE</a:t>
            </a:r>
          </a:p>
          <a:p>
            <a:r>
              <a:rPr lang="en-GB" dirty="0"/>
              <a:t>Short-burst oxygen therapy, Oxygen is occasionally prescribed for short-burst (intermittent) use for episodes of breathlessness not relieved by other treatment in patients with: </a:t>
            </a:r>
          </a:p>
          <a:p>
            <a:pPr marL="1079500">
              <a:buFont typeface="Wingdings" panose="05000000000000000000" pitchFamily="2" charset="2"/>
              <a:buChar char="§"/>
            </a:pPr>
            <a:r>
              <a:rPr lang="en-GB" dirty="0"/>
              <a:t>interstitial lung disease </a:t>
            </a:r>
          </a:p>
          <a:p>
            <a:pPr marL="1079500">
              <a:buFont typeface="Wingdings" panose="05000000000000000000" pitchFamily="2" charset="2"/>
              <a:buChar char="§"/>
            </a:pPr>
            <a:r>
              <a:rPr lang="en-GB" dirty="0"/>
              <a:t>heart failure and </a:t>
            </a:r>
          </a:p>
          <a:p>
            <a:pPr marL="1079500">
              <a:buFont typeface="Wingdings" panose="05000000000000000000" pitchFamily="2" charset="2"/>
              <a:buChar char="§"/>
            </a:pPr>
            <a:r>
              <a:rPr lang="en-GB" dirty="0"/>
              <a:t>in palliative care </a:t>
            </a:r>
          </a:p>
        </p:txBody>
      </p:sp>
    </p:spTree>
    <p:extLst>
      <p:ext uri="{BB962C8B-B14F-4D97-AF65-F5344CB8AC3E}">
        <p14:creationId xmlns:p14="http://schemas.microsoft.com/office/powerpoint/2010/main" val="384564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D664-055C-44F7-AD00-DC9084611F9E}"/>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52D84407-E414-4E73-B687-3F0E9975FC76}"/>
              </a:ext>
            </a:extLst>
          </p:cNvPr>
          <p:cNvSpPr>
            <a:spLocks noGrp="1"/>
          </p:cNvSpPr>
          <p:nvPr>
            <p:ph idx="1"/>
          </p:nvPr>
        </p:nvSpPr>
        <p:spPr>
          <a:xfrm>
            <a:off x="2589212" y="2133599"/>
            <a:ext cx="8915400" cy="4319451"/>
          </a:xfrm>
        </p:spPr>
        <p:txBody>
          <a:bodyPr>
            <a:normAutofit/>
          </a:bodyPr>
          <a:lstStyle/>
          <a:p>
            <a:pPr marL="0" indent="0">
              <a:buNone/>
            </a:pPr>
            <a:endParaRPr lang="en-GB" dirty="0"/>
          </a:p>
          <a:p>
            <a:r>
              <a:rPr lang="en-GB" dirty="0"/>
              <a:t>It is important, however, that the patient does not rely on oxygen instead of obtaining medical help or taking more specific treatment. </a:t>
            </a:r>
          </a:p>
          <a:p>
            <a:pPr marL="0" indent="0">
              <a:buNone/>
            </a:pPr>
            <a:endParaRPr lang="en-GB" dirty="0"/>
          </a:p>
          <a:p>
            <a:r>
              <a:rPr lang="en-GB" dirty="0"/>
              <a:t>Short-burst oxygen therapy can be used to </a:t>
            </a:r>
          </a:p>
          <a:p>
            <a:pPr marL="896938">
              <a:buFont typeface="Wingdings" panose="05000000000000000000" pitchFamily="2" charset="2"/>
              <a:buChar char="§"/>
            </a:pPr>
            <a:r>
              <a:rPr lang="en-GB" dirty="0"/>
              <a:t>	improve exercise capacity and </a:t>
            </a:r>
          </a:p>
          <a:p>
            <a:pPr marL="896938">
              <a:buFont typeface="Wingdings" panose="05000000000000000000" pitchFamily="2" charset="2"/>
              <a:buChar char="§"/>
            </a:pPr>
            <a:r>
              <a:rPr lang="en-GB" dirty="0"/>
              <a:t>	recovery </a:t>
            </a:r>
          </a:p>
          <a:p>
            <a:pPr marL="0" indent="0">
              <a:buNone/>
            </a:pPr>
            <a:endParaRPr lang="en-GB" sz="1200" dirty="0"/>
          </a:p>
          <a:p>
            <a:pPr marL="0" indent="0">
              <a:buNone/>
            </a:pPr>
            <a:r>
              <a:rPr lang="en-GB" dirty="0"/>
              <a:t>It should only be continued if there is proven improvement in </a:t>
            </a:r>
          </a:p>
          <a:p>
            <a:pPr marL="809625">
              <a:buFont typeface="Wingdings" panose="05000000000000000000" pitchFamily="2" charset="2"/>
              <a:buChar char="§"/>
            </a:pPr>
            <a:r>
              <a:rPr lang="en-GB" dirty="0"/>
              <a:t>breathlessness or </a:t>
            </a:r>
          </a:p>
          <a:p>
            <a:pPr marL="809625">
              <a:buFont typeface="Wingdings" panose="05000000000000000000" pitchFamily="2" charset="2"/>
              <a:buChar char="§"/>
            </a:pPr>
            <a:r>
              <a:rPr lang="en-GB" dirty="0"/>
              <a:t>exercise tolerance</a:t>
            </a:r>
          </a:p>
          <a:p>
            <a:endParaRPr lang="en-GB" dirty="0"/>
          </a:p>
        </p:txBody>
      </p:sp>
    </p:spTree>
    <p:extLst>
      <p:ext uri="{BB962C8B-B14F-4D97-AF65-F5344CB8AC3E}">
        <p14:creationId xmlns:p14="http://schemas.microsoft.com/office/powerpoint/2010/main" val="785852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E15-74F1-46A2-8E56-851A3A1AC5E5}"/>
              </a:ext>
            </a:extLst>
          </p:cNvPr>
          <p:cNvSpPr>
            <a:spLocks noGrp="1"/>
          </p:cNvSpPr>
          <p:nvPr>
            <p:ph type="title"/>
          </p:nvPr>
        </p:nvSpPr>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FADE8C47-37EF-4B81-95C7-9D18DF21C74D}"/>
              </a:ext>
            </a:extLst>
          </p:cNvPr>
          <p:cNvSpPr>
            <a:spLocks noGrp="1"/>
          </p:cNvSpPr>
          <p:nvPr>
            <p:ph idx="1"/>
          </p:nvPr>
        </p:nvSpPr>
        <p:spPr/>
        <p:txBody>
          <a:bodyPr/>
          <a:lstStyle/>
          <a:p>
            <a:endParaRPr lang="en-US" dirty="0"/>
          </a:p>
          <a:p>
            <a:endParaRPr lang="en-US" dirty="0"/>
          </a:p>
          <a:p>
            <a:r>
              <a:rPr lang="en-GB" dirty="0"/>
              <a:t>It is not recommended for COPD patients who have </a:t>
            </a:r>
          </a:p>
          <a:p>
            <a:pPr marL="0" indent="0">
              <a:buNone/>
            </a:pPr>
            <a:r>
              <a:rPr lang="en-GB" dirty="0"/>
              <a:t>	mild or no hypoxaemia at rest</a:t>
            </a:r>
          </a:p>
          <a:p>
            <a:endParaRPr lang="en-GB" dirty="0"/>
          </a:p>
        </p:txBody>
      </p:sp>
    </p:spTree>
    <p:extLst>
      <p:ext uri="{BB962C8B-B14F-4D97-AF65-F5344CB8AC3E}">
        <p14:creationId xmlns:p14="http://schemas.microsoft.com/office/powerpoint/2010/main" val="172427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5879-3F1D-457D-9D59-A1474BE0CC14}"/>
              </a:ext>
            </a:extLst>
          </p:cNvPr>
          <p:cNvSpPr>
            <a:spLocks noGrp="1"/>
          </p:cNvSpPr>
          <p:nvPr>
            <p:ph type="title"/>
          </p:nvPr>
        </p:nvSpPr>
        <p:spPr/>
        <p:txBody>
          <a:bodyPr/>
          <a:lstStyle/>
          <a:p>
            <a:pPr algn="ctr"/>
            <a:r>
              <a:rPr lang="en-US" b="1" dirty="0"/>
              <a:t>Main Concept</a:t>
            </a:r>
            <a:endParaRPr lang="en-GB" b="1" dirty="0"/>
          </a:p>
        </p:txBody>
      </p:sp>
      <p:sp>
        <p:nvSpPr>
          <p:cNvPr id="3" name="Content Placeholder 2">
            <a:extLst>
              <a:ext uri="{FF2B5EF4-FFF2-40B4-BE49-F238E27FC236}">
                <a16:creationId xmlns:a16="http://schemas.microsoft.com/office/drawing/2014/main" id="{EDB044FF-C620-4325-978C-D2E9C8354EC0}"/>
              </a:ext>
            </a:extLst>
          </p:cNvPr>
          <p:cNvSpPr>
            <a:spLocks noGrp="1"/>
          </p:cNvSpPr>
          <p:nvPr>
            <p:ph idx="1"/>
          </p:nvPr>
        </p:nvSpPr>
        <p:spPr/>
        <p:txBody>
          <a:bodyPr/>
          <a:lstStyle/>
          <a:p>
            <a:endParaRPr lang="en-US" dirty="0"/>
          </a:p>
          <a:p>
            <a:endParaRPr lang="en-US" dirty="0"/>
          </a:p>
          <a:p>
            <a:endParaRPr lang="en-US" dirty="0"/>
          </a:p>
          <a:p>
            <a:r>
              <a:rPr lang="en-US" dirty="0"/>
              <a:t>A</a:t>
            </a:r>
            <a:r>
              <a:rPr lang="en-GB" dirty="0"/>
              <a:t>: Hospital at home concept</a:t>
            </a:r>
          </a:p>
          <a:p>
            <a:r>
              <a:rPr lang="en-US" dirty="0"/>
              <a:t>B</a:t>
            </a:r>
            <a:r>
              <a:rPr lang="en-GB" dirty="0"/>
              <a:t>: Early and quickest discharge</a:t>
            </a:r>
          </a:p>
          <a:p>
            <a:r>
              <a:rPr lang="en-US" dirty="0"/>
              <a:t>C</a:t>
            </a:r>
            <a:r>
              <a:rPr lang="en-GB" dirty="0"/>
              <a:t>: Admission avoidance</a:t>
            </a:r>
          </a:p>
        </p:txBody>
      </p:sp>
    </p:spTree>
    <p:extLst>
      <p:ext uri="{BB962C8B-B14F-4D97-AF65-F5344CB8AC3E}">
        <p14:creationId xmlns:p14="http://schemas.microsoft.com/office/powerpoint/2010/main" val="408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7FB5-DEA5-47F9-94B5-B3973BCE2815}"/>
              </a:ext>
            </a:extLst>
          </p:cNvPr>
          <p:cNvSpPr>
            <a:spLocks noGrp="1"/>
          </p:cNvSpPr>
          <p:nvPr>
            <p:ph type="title"/>
          </p:nvPr>
        </p:nvSpPr>
        <p:spPr/>
        <p:txBody>
          <a:bodyPr>
            <a:normAutofit/>
          </a:bodyPr>
          <a:lstStyle/>
          <a:p>
            <a:r>
              <a:rPr lang="en-GB" sz="2000" b="1" dirty="0"/>
              <a:t>Are England’s new virtual wards easing the pressure on hospital beds? </a:t>
            </a:r>
          </a:p>
        </p:txBody>
      </p:sp>
      <p:sp>
        <p:nvSpPr>
          <p:cNvPr id="3" name="Content Placeholder 2">
            <a:extLst>
              <a:ext uri="{FF2B5EF4-FFF2-40B4-BE49-F238E27FC236}">
                <a16:creationId xmlns:a16="http://schemas.microsoft.com/office/drawing/2014/main" id="{D9E3C912-3B73-49E7-99A1-4C6AC8F8B2DA}"/>
              </a:ext>
            </a:extLst>
          </p:cNvPr>
          <p:cNvSpPr>
            <a:spLocks noGrp="1"/>
          </p:cNvSpPr>
          <p:nvPr>
            <p:ph idx="1"/>
          </p:nvPr>
        </p:nvSpPr>
        <p:spPr>
          <a:xfrm>
            <a:off x="2589212" y="2328333"/>
            <a:ext cx="8915400" cy="4080934"/>
          </a:xfrm>
        </p:spPr>
        <p:txBody>
          <a:bodyPr/>
          <a:lstStyle/>
          <a:p>
            <a:r>
              <a:rPr lang="en-GB" dirty="0"/>
              <a:t>It is not possible to understand from </a:t>
            </a:r>
            <a:r>
              <a:rPr lang="en-GB" dirty="0" err="1"/>
              <a:t>SitRep</a:t>
            </a:r>
            <a:r>
              <a:rPr lang="en-GB" dirty="0"/>
              <a:t> data whether virtual wards have eased pressure on hospitals. Overall figures suggest that hospital bed occupancy has not yet decreased over time, though we do not know what would have happened without virtual wards in place. </a:t>
            </a:r>
          </a:p>
          <a:p>
            <a:endParaRPr lang="en-US" dirty="0"/>
          </a:p>
          <a:p>
            <a:r>
              <a:rPr lang="en-GB" dirty="0"/>
              <a:t>The </a:t>
            </a:r>
            <a:r>
              <a:rPr lang="en-GB" dirty="0" err="1"/>
              <a:t>SitRep</a:t>
            </a:r>
            <a:r>
              <a:rPr lang="en-GB" dirty="0"/>
              <a:t> data does not provide information on if patients on virtual wards would otherwise be in hospital. </a:t>
            </a:r>
          </a:p>
        </p:txBody>
      </p:sp>
    </p:spTree>
    <p:extLst>
      <p:ext uri="{BB962C8B-B14F-4D97-AF65-F5344CB8AC3E}">
        <p14:creationId xmlns:p14="http://schemas.microsoft.com/office/powerpoint/2010/main" val="342044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A698-5C02-4A1C-B674-A9DA252A44D0}"/>
              </a:ext>
            </a:extLst>
          </p:cNvPr>
          <p:cNvSpPr>
            <a:spLocks noGrp="1"/>
          </p:cNvSpPr>
          <p:nvPr>
            <p:ph type="title"/>
          </p:nvPr>
        </p:nvSpPr>
        <p:spPr/>
        <p:txBody>
          <a:bodyPr/>
          <a:lstStyle/>
          <a:p>
            <a:pPr algn="ctr"/>
            <a:r>
              <a:rPr lang="en-US" b="1" dirty="0"/>
              <a:t>Public/NHS staff View</a:t>
            </a:r>
            <a:endParaRPr lang="en-GB" b="1" dirty="0"/>
          </a:p>
        </p:txBody>
      </p:sp>
      <p:pic>
        <p:nvPicPr>
          <p:cNvPr id="1026" name="Picture 2" descr="Fig-1.-Supportiveness-of-the-UK-general-public-and-NHS-staff-towards-virtual-wards-1024x431.jpg">
            <a:extLst>
              <a:ext uri="{FF2B5EF4-FFF2-40B4-BE49-F238E27FC236}">
                <a16:creationId xmlns:a16="http://schemas.microsoft.com/office/drawing/2014/main" id="{122681CE-BA6C-4812-B279-06F96330A1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213" y="2146486"/>
            <a:ext cx="8915400" cy="375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12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E5C7-A1C4-48D6-83E4-962207A42D22}"/>
              </a:ext>
            </a:extLst>
          </p:cNvPr>
          <p:cNvSpPr>
            <a:spLocks noGrp="1"/>
          </p:cNvSpPr>
          <p:nvPr>
            <p:ph type="title"/>
          </p:nvPr>
        </p:nvSpPr>
        <p:spPr>
          <a:xfrm>
            <a:off x="2592925" y="657977"/>
            <a:ext cx="8911687" cy="696690"/>
          </a:xfrm>
        </p:spPr>
        <p:txBody>
          <a:bodyPr>
            <a:normAutofit/>
          </a:bodyPr>
          <a:lstStyle/>
          <a:p>
            <a:pPr algn="ctr"/>
            <a:r>
              <a:rPr lang="en-GB" sz="2400" b="1" dirty="0"/>
              <a:t>How will we know if virtual wards are working? </a:t>
            </a:r>
          </a:p>
        </p:txBody>
      </p:sp>
      <p:sp>
        <p:nvSpPr>
          <p:cNvPr id="3" name="Content Placeholder 2">
            <a:extLst>
              <a:ext uri="{FF2B5EF4-FFF2-40B4-BE49-F238E27FC236}">
                <a16:creationId xmlns:a16="http://schemas.microsoft.com/office/drawing/2014/main" id="{BCA8E0AF-44F8-4C72-915A-DF3B64548613}"/>
              </a:ext>
            </a:extLst>
          </p:cNvPr>
          <p:cNvSpPr>
            <a:spLocks noGrp="1"/>
          </p:cNvSpPr>
          <p:nvPr>
            <p:ph idx="1"/>
          </p:nvPr>
        </p:nvSpPr>
        <p:spPr>
          <a:xfrm>
            <a:off x="2589212" y="1828800"/>
            <a:ext cx="8915400" cy="4673600"/>
          </a:xfrm>
        </p:spPr>
        <p:txBody>
          <a:bodyPr/>
          <a:lstStyle/>
          <a:p>
            <a:r>
              <a:rPr lang="en-GB" dirty="0"/>
              <a:t>The introduction and expansion of virtual wards in England has been a priority for NHS England. An initial £450m was made available for their development over the past 2 years, with 90% intended for investment in the workforce and 10% for technology. With the NHS under record pressures, it is important to ensure virtual wards are providing safe, high-quality and cost-effective care. </a:t>
            </a:r>
          </a:p>
          <a:p>
            <a:r>
              <a:rPr lang="en-GB" dirty="0"/>
              <a:t>The </a:t>
            </a:r>
            <a:r>
              <a:rPr lang="en-GB" dirty="0" err="1"/>
              <a:t>SitRep</a:t>
            </a:r>
            <a:r>
              <a:rPr lang="en-GB" dirty="0"/>
              <a:t> data is currently the only national-level data available on virtual wards, but it is very limited. To address this, NHS England is working to introduce a national patient-level virtual wards minimum dataset by 2026 that aims to include all virtual ward providers, with some providers beginning to supply data this year. </a:t>
            </a:r>
          </a:p>
        </p:txBody>
      </p:sp>
    </p:spTree>
    <p:extLst>
      <p:ext uri="{BB962C8B-B14F-4D97-AF65-F5344CB8AC3E}">
        <p14:creationId xmlns:p14="http://schemas.microsoft.com/office/powerpoint/2010/main" val="3629560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9F2E-4047-4A8B-BEA0-0CF4AF9DEF43}"/>
              </a:ext>
            </a:extLst>
          </p:cNvPr>
          <p:cNvSpPr>
            <a:spLocks noGrp="1"/>
          </p:cNvSpPr>
          <p:nvPr>
            <p:ph type="title"/>
          </p:nvPr>
        </p:nvSpPr>
        <p:spPr>
          <a:xfrm>
            <a:off x="2592925" y="624110"/>
            <a:ext cx="8911687" cy="1018423"/>
          </a:xfrm>
        </p:spPr>
        <p:txBody>
          <a:bodyPr/>
          <a:lstStyle/>
          <a:p>
            <a:pPr algn="ctr"/>
            <a:r>
              <a:rPr lang="en-US" b="1" dirty="0"/>
              <a:t>Continue</a:t>
            </a:r>
            <a:endParaRPr lang="en-GB" b="1" dirty="0"/>
          </a:p>
        </p:txBody>
      </p:sp>
      <p:sp>
        <p:nvSpPr>
          <p:cNvPr id="3" name="Content Placeholder 2">
            <a:extLst>
              <a:ext uri="{FF2B5EF4-FFF2-40B4-BE49-F238E27FC236}">
                <a16:creationId xmlns:a16="http://schemas.microsoft.com/office/drawing/2014/main" id="{77AE4A2E-EAAC-4C56-91EC-E9A319D673F6}"/>
              </a:ext>
            </a:extLst>
          </p:cNvPr>
          <p:cNvSpPr>
            <a:spLocks noGrp="1"/>
          </p:cNvSpPr>
          <p:nvPr>
            <p:ph idx="1"/>
          </p:nvPr>
        </p:nvSpPr>
        <p:spPr/>
        <p:txBody>
          <a:bodyPr/>
          <a:lstStyle/>
          <a:p>
            <a:endParaRPr lang="en-GB" dirty="0"/>
          </a:p>
          <a:p>
            <a:endParaRPr lang="en-GB" dirty="0"/>
          </a:p>
          <a:p>
            <a:r>
              <a:rPr lang="en-GB" dirty="0"/>
              <a:t>High-quality, standardised data from local virtual wards will be needed to feed into this, making investment in local data collection doubly important.</a:t>
            </a:r>
          </a:p>
        </p:txBody>
      </p:sp>
    </p:spTree>
    <p:extLst>
      <p:ext uri="{BB962C8B-B14F-4D97-AF65-F5344CB8AC3E}">
        <p14:creationId xmlns:p14="http://schemas.microsoft.com/office/powerpoint/2010/main" val="335845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E859-B135-4DF7-A453-0F411731589C}"/>
              </a:ext>
            </a:extLst>
          </p:cNvPr>
          <p:cNvSpPr>
            <a:spLocks noGrp="1"/>
          </p:cNvSpPr>
          <p:nvPr>
            <p:ph type="title"/>
          </p:nvPr>
        </p:nvSpPr>
        <p:spPr/>
        <p:txBody>
          <a:bodyPr/>
          <a:lstStyle/>
          <a:p>
            <a:pPr algn="ctr"/>
            <a:r>
              <a:rPr lang="en-GB" b="1" dirty="0"/>
              <a:t>Key points</a:t>
            </a:r>
            <a:br>
              <a:rPr lang="en-GB" dirty="0"/>
            </a:br>
            <a:endParaRPr lang="en-GB" dirty="0"/>
          </a:p>
        </p:txBody>
      </p:sp>
      <p:sp>
        <p:nvSpPr>
          <p:cNvPr id="3" name="Content Placeholder 2">
            <a:extLst>
              <a:ext uri="{FF2B5EF4-FFF2-40B4-BE49-F238E27FC236}">
                <a16:creationId xmlns:a16="http://schemas.microsoft.com/office/drawing/2014/main" id="{8CE98006-CB47-4958-96CF-91682AE988F8}"/>
              </a:ext>
            </a:extLst>
          </p:cNvPr>
          <p:cNvSpPr>
            <a:spLocks noGrp="1"/>
          </p:cNvSpPr>
          <p:nvPr>
            <p:ph idx="1"/>
          </p:nvPr>
        </p:nvSpPr>
        <p:spPr/>
        <p:txBody>
          <a:bodyPr/>
          <a:lstStyle/>
          <a:p>
            <a:endParaRPr lang="en-GB" dirty="0"/>
          </a:p>
          <a:p>
            <a:r>
              <a:rPr lang="en-GB" dirty="0"/>
              <a:t>Virtual wards provide hospital-level care in a patient’s home, combining remote monitoring and face-to-face treatment</a:t>
            </a:r>
          </a:p>
          <a:p>
            <a:r>
              <a:rPr lang="en-GB" dirty="0"/>
              <a:t>Virtual wards provide career and development opportunities for nurses</a:t>
            </a:r>
          </a:p>
          <a:p>
            <a:r>
              <a:rPr lang="en-GB" dirty="0"/>
              <a:t>‘Soft’ skills and autonomous working are needed for virtual wards</a:t>
            </a:r>
          </a:p>
          <a:p>
            <a:r>
              <a:rPr lang="en-GB" dirty="0"/>
              <a:t>Patients with a clear diagnosis, suitable living conditions and family support are most suitable</a:t>
            </a:r>
          </a:p>
          <a:p>
            <a:r>
              <a:rPr lang="en-GB" dirty="0"/>
              <a:t>Provision of virtual wards varies greatly across the UK, and further analysis of their benefits is needed</a:t>
            </a:r>
          </a:p>
          <a:p>
            <a:endParaRPr lang="en-GB" dirty="0"/>
          </a:p>
        </p:txBody>
      </p:sp>
    </p:spTree>
    <p:extLst>
      <p:ext uri="{BB962C8B-B14F-4D97-AF65-F5344CB8AC3E}">
        <p14:creationId xmlns:p14="http://schemas.microsoft.com/office/powerpoint/2010/main" val="374948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1D5A-8D36-438E-90DB-DDA70F636116}"/>
              </a:ext>
            </a:extLst>
          </p:cNvPr>
          <p:cNvSpPr>
            <a:spLocks noGrp="1"/>
          </p:cNvSpPr>
          <p:nvPr>
            <p:ph type="title"/>
          </p:nvPr>
        </p:nvSpPr>
        <p:spPr>
          <a:xfrm>
            <a:off x="2491325" y="302376"/>
            <a:ext cx="8911687" cy="4352872"/>
          </a:xfrm>
        </p:spPr>
        <p:txBody>
          <a:bodyPr>
            <a:normAutofit/>
          </a:bodyPr>
          <a:lstStyle/>
          <a:p>
            <a:pPr algn="ctr"/>
            <a:endParaRPr lang="en-GB" sz="2400" b="1" dirty="0"/>
          </a:p>
        </p:txBody>
      </p:sp>
      <p:sp>
        <p:nvSpPr>
          <p:cNvPr id="3" name="Content Placeholder 2">
            <a:extLst>
              <a:ext uri="{FF2B5EF4-FFF2-40B4-BE49-F238E27FC236}">
                <a16:creationId xmlns:a16="http://schemas.microsoft.com/office/drawing/2014/main" id="{6E7FD793-055D-496C-8900-A914C627B732}"/>
              </a:ext>
            </a:extLst>
          </p:cNvPr>
          <p:cNvSpPr>
            <a:spLocks noGrp="1"/>
          </p:cNvSpPr>
          <p:nvPr>
            <p:ph idx="1"/>
          </p:nvPr>
        </p:nvSpPr>
        <p:spPr>
          <a:xfrm>
            <a:off x="2798460" y="4969189"/>
            <a:ext cx="8915400" cy="3777622"/>
          </a:xfrm>
        </p:spPr>
        <p:txBody>
          <a:bodyPr/>
          <a:lstStyle/>
          <a:p>
            <a:pPr marL="0" indent="0">
              <a:buNone/>
            </a:pPr>
            <a:r>
              <a:rPr lang="en-US" dirty="0"/>
              <a:t>Any questions?</a:t>
            </a:r>
          </a:p>
          <a:p>
            <a:pPr marL="0" indent="0">
              <a:buNone/>
            </a:pPr>
            <a:endParaRPr lang="en-US" dirty="0"/>
          </a:p>
          <a:p>
            <a:pPr marL="0" indent="0">
              <a:buNone/>
            </a:pPr>
            <a:r>
              <a:rPr lang="en-US" dirty="0"/>
              <a:t>Thanks for your patience</a:t>
            </a:r>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6B71B1A2-146C-49DB-810F-267C15A36ACF}"/>
              </a:ext>
            </a:extLst>
          </p:cNvPr>
          <p:cNvPicPr>
            <a:picLocks noChangeAspect="1" noChangeArrowheads="1"/>
          </p:cNvPicPr>
          <p:nvPr/>
        </p:nvPicPr>
        <p:blipFill>
          <a:blip r:embed="rId2" cstate="print"/>
          <a:srcRect/>
          <a:stretch>
            <a:fillRect/>
          </a:stretch>
        </p:blipFill>
        <p:spPr bwMode="auto">
          <a:xfrm>
            <a:off x="3460109" y="302376"/>
            <a:ext cx="5271781" cy="4352872"/>
          </a:xfrm>
          <a:prstGeom prst="rect">
            <a:avLst/>
          </a:prstGeom>
          <a:noFill/>
          <a:ln w="9525">
            <a:noFill/>
            <a:miter lim="800000"/>
            <a:headEnd/>
            <a:tailEnd/>
          </a:ln>
        </p:spPr>
      </p:pic>
    </p:spTree>
    <p:extLst>
      <p:ext uri="{BB962C8B-B14F-4D97-AF65-F5344CB8AC3E}">
        <p14:creationId xmlns:p14="http://schemas.microsoft.com/office/powerpoint/2010/main" val="313916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FA4F-AC3F-4CF7-B52C-F6D8B2A138AE}"/>
              </a:ext>
            </a:extLst>
          </p:cNvPr>
          <p:cNvSpPr>
            <a:spLocks noGrp="1"/>
          </p:cNvSpPr>
          <p:nvPr>
            <p:ph type="title"/>
          </p:nvPr>
        </p:nvSpPr>
        <p:spPr>
          <a:xfrm>
            <a:off x="2592925" y="624110"/>
            <a:ext cx="8911687" cy="713623"/>
          </a:xfrm>
        </p:spPr>
        <p:txBody>
          <a:bodyPr/>
          <a:lstStyle/>
          <a:p>
            <a:pPr algn="ctr"/>
            <a:r>
              <a:rPr lang="en-US" b="1" dirty="0"/>
              <a:t>Recruitment</a:t>
            </a:r>
            <a:endParaRPr lang="en-GB" b="1" dirty="0"/>
          </a:p>
        </p:txBody>
      </p:sp>
      <p:sp>
        <p:nvSpPr>
          <p:cNvPr id="3" name="Content Placeholder 2">
            <a:extLst>
              <a:ext uri="{FF2B5EF4-FFF2-40B4-BE49-F238E27FC236}">
                <a16:creationId xmlns:a16="http://schemas.microsoft.com/office/drawing/2014/main" id="{6D56AE85-B53C-49BC-A845-4FCEEF9382E2}"/>
              </a:ext>
            </a:extLst>
          </p:cNvPr>
          <p:cNvSpPr>
            <a:spLocks noGrp="1"/>
          </p:cNvSpPr>
          <p:nvPr>
            <p:ph idx="1"/>
          </p:nvPr>
        </p:nvSpPr>
        <p:spPr>
          <a:xfrm>
            <a:off x="2585499" y="1778000"/>
            <a:ext cx="8915400" cy="3777622"/>
          </a:xfrm>
        </p:spPr>
        <p:txBody>
          <a:bodyPr>
            <a:normAutofit lnSpcReduction="10000"/>
          </a:bodyPr>
          <a:lstStyle/>
          <a:p>
            <a:endParaRPr lang="en-US" dirty="0"/>
          </a:p>
          <a:p>
            <a:endParaRPr lang="en-US" dirty="0"/>
          </a:p>
          <a:p>
            <a:r>
              <a:rPr lang="en-US" dirty="0"/>
              <a:t>A: From general practice</a:t>
            </a:r>
          </a:p>
          <a:p>
            <a:r>
              <a:rPr lang="en-US" dirty="0"/>
              <a:t>B: Hospital in-patients </a:t>
            </a:r>
          </a:p>
          <a:p>
            <a:r>
              <a:rPr lang="en-US" dirty="0"/>
              <a:t>C: Hospital out-patients</a:t>
            </a:r>
          </a:p>
          <a:p>
            <a:r>
              <a:rPr lang="en-US" dirty="0"/>
              <a:t>D: A/Es</a:t>
            </a:r>
          </a:p>
          <a:p>
            <a:r>
              <a:rPr lang="en-US" dirty="0"/>
              <a:t>E: Repatriation from other secondary and tertiary cares. This is very rare.</a:t>
            </a:r>
          </a:p>
          <a:p>
            <a:pPr marL="0" indent="0">
              <a:buNone/>
            </a:pPr>
            <a:endParaRPr lang="en-US" dirty="0"/>
          </a:p>
          <a:p>
            <a:pPr marL="0" indent="0">
              <a:buNone/>
            </a:pPr>
            <a:r>
              <a:rPr lang="en-US" dirty="0"/>
              <a:t>From general community survey outcome, 71% would be open to being treated in V/W</a:t>
            </a:r>
            <a:endParaRPr lang="en-GB" dirty="0"/>
          </a:p>
        </p:txBody>
      </p:sp>
    </p:spTree>
    <p:extLst>
      <p:ext uri="{BB962C8B-B14F-4D97-AF65-F5344CB8AC3E}">
        <p14:creationId xmlns:p14="http://schemas.microsoft.com/office/powerpoint/2010/main" val="353623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F91D-EB04-4226-9DF5-12B32F0668E9}"/>
              </a:ext>
            </a:extLst>
          </p:cNvPr>
          <p:cNvSpPr>
            <a:spLocks noGrp="1"/>
          </p:cNvSpPr>
          <p:nvPr>
            <p:ph type="title"/>
          </p:nvPr>
        </p:nvSpPr>
        <p:spPr/>
        <p:txBody>
          <a:bodyPr>
            <a:normAutofit/>
          </a:bodyPr>
          <a:lstStyle/>
          <a:p>
            <a:br>
              <a:rPr lang="en-GB" sz="1600" dirty="0"/>
            </a:br>
            <a:r>
              <a:rPr lang="en-GB" sz="1200" b="1" i="1" dirty="0"/>
              <a:t>Frailty wards tend to have more step-up patients, whereas ARI/COVID-19 and circulatory disease wards tend to have more step-down patients </a:t>
            </a:r>
            <a:endParaRPr lang="en-GB" sz="1200" dirty="0"/>
          </a:p>
        </p:txBody>
      </p:sp>
      <p:pic>
        <p:nvPicPr>
          <p:cNvPr id="4" name="Content Placeholder 3">
            <a:extLst>
              <a:ext uri="{FF2B5EF4-FFF2-40B4-BE49-F238E27FC236}">
                <a16:creationId xmlns:a16="http://schemas.microsoft.com/office/drawing/2014/main" id="{2492E1AA-881E-40A0-87E8-5757AE0E4A71}"/>
              </a:ext>
            </a:extLst>
          </p:cNvPr>
          <p:cNvPicPr>
            <a:picLocks noGrp="1" noChangeAspect="1"/>
          </p:cNvPicPr>
          <p:nvPr>
            <p:ph idx="1"/>
          </p:nvPr>
        </p:nvPicPr>
        <p:blipFill>
          <a:blip r:embed="rId2"/>
          <a:stretch>
            <a:fillRect/>
          </a:stretch>
        </p:blipFill>
        <p:spPr>
          <a:xfrm>
            <a:off x="2656057" y="1593668"/>
            <a:ext cx="8650645" cy="5014867"/>
          </a:xfrm>
          <a:prstGeom prst="rect">
            <a:avLst/>
          </a:prstGeom>
        </p:spPr>
      </p:pic>
    </p:spTree>
    <p:extLst>
      <p:ext uri="{BB962C8B-B14F-4D97-AF65-F5344CB8AC3E}">
        <p14:creationId xmlns:p14="http://schemas.microsoft.com/office/powerpoint/2010/main" val="75240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5732-16CA-43AB-84F2-4D9D28DEF434}"/>
              </a:ext>
            </a:extLst>
          </p:cNvPr>
          <p:cNvSpPr>
            <a:spLocks noGrp="1"/>
          </p:cNvSpPr>
          <p:nvPr>
            <p:ph type="title"/>
          </p:nvPr>
        </p:nvSpPr>
        <p:spPr/>
        <p:txBody>
          <a:bodyPr>
            <a:normAutofit/>
          </a:bodyPr>
          <a:lstStyle/>
          <a:p>
            <a:pPr algn="ctr"/>
            <a:r>
              <a:rPr lang="en-US" sz="3200" b="1" dirty="0"/>
              <a:t>Assessment parameters</a:t>
            </a:r>
            <a:endParaRPr lang="en-GB" sz="3200" b="1" dirty="0"/>
          </a:p>
        </p:txBody>
      </p:sp>
      <p:sp>
        <p:nvSpPr>
          <p:cNvPr id="3" name="Content Placeholder 2">
            <a:extLst>
              <a:ext uri="{FF2B5EF4-FFF2-40B4-BE49-F238E27FC236}">
                <a16:creationId xmlns:a16="http://schemas.microsoft.com/office/drawing/2014/main" id="{5B92EE7A-CAE1-458D-839E-2A347B97BC56}"/>
              </a:ext>
            </a:extLst>
          </p:cNvPr>
          <p:cNvSpPr>
            <a:spLocks noGrp="1"/>
          </p:cNvSpPr>
          <p:nvPr>
            <p:ph idx="1"/>
          </p:nvPr>
        </p:nvSpPr>
        <p:spPr>
          <a:xfrm>
            <a:off x="2589212" y="2243667"/>
            <a:ext cx="8915400" cy="3777622"/>
          </a:xfrm>
        </p:spPr>
        <p:txBody>
          <a:bodyPr/>
          <a:lstStyle/>
          <a:p>
            <a:endParaRPr lang="en-US" dirty="0"/>
          </a:p>
          <a:p>
            <a:r>
              <a:rPr lang="en-GB" dirty="0"/>
              <a:t>DECAF score</a:t>
            </a:r>
          </a:p>
          <a:p>
            <a:r>
              <a:rPr lang="en-US" dirty="0"/>
              <a:t>C</a:t>
            </a:r>
            <a:r>
              <a:rPr lang="en-GB" dirty="0"/>
              <a:t>URB-65 in secondary care</a:t>
            </a:r>
          </a:p>
          <a:p>
            <a:r>
              <a:rPr lang="en-US" dirty="0"/>
              <a:t>C</a:t>
            </a:r>
            <a:r>
              <a:rPr lang="en-GB" dirty="0"/>
              <a:t>RB-65 in primary care</a:t>
            </a:r>
          </a:p>
          <a:p>
            <a:r>
              <a:rPr lang="en-US" dirty="0"/>
              <a:t>P</a:t>
            </a:r>
            <a:r>
              <a:rPr lang="en-GB" dirty="0"/>
              <a:t>EARL score</a:t>
            </a:r>
          </a:p>
          <a:p>
            <a:endParaRPr lang="en-US" dirty="0"/>
          </a:p>
          <a:p>
            <a:endParaRPr lang="en-GB" dirty="0"/>
          </a:p>
          <a:p>
            <a:pPr marL="0" indent="0">
              <a:buNone/>
            </a:pPr>
            <a:r>
              <a:rPr lang="en-US" dirty="0"/>
              <a:t>M</a:t>
            </a:r>
            <a:r>
              <a:rPr lang="en-GB" dirty="0"/>
              <a:t>ortality is doubled in Post IECOPD then post MI.</a:t>
            </a:r>
          </a:p>
          <a:p>
            <a:pPr marL="0" indent="0">
              <a:buNone/>
            </a:pPr>
            <a:r>
              <a:rPr lang="en-US" dirty="0"/>
              <a:t>1</a:t>
            </a:r>
            <a:r>
              <a:rPr lang="en-GB" dirty="0"/>
              <a:t> in 3 pts are re-admitted in 90/7 after dis.</a:t>
            </a:r>
          </a:p>
          <a:p>
            <a:endParaRPr lang="en-GB" dirty="0"/>
          </a:p>
        </p:txBody>
      </p:sp>
    </p:spTree>
    <p:extLst>
      <p:ext uri="{BB962C8B-B14F-4D97-AF65-F5344CB8AC3E}">
        <p14:creationId xmlns:p14="http://schemas.microsoft.com/office/powerpoint/2010/main" val="311436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1944-D719-4F5E-B038-2012392BB149}"/>
              </a:ext>
            </a:extLst>
          </p:cNvPr>
          <p:cNvSpPr>
            <a:spLocks noGrp="1"/>
          </p:cNvSpPr>
          <p:nvPr>
            <p:ph type="title"/>
          </p:nvPr>
        </p:nvSpPr>
        <p:spPr/>
        <p:txBody>
          <a:bodyPr/>
          <a:lstStyle/>
          <a:p>
            <a:pPr algn="ctr"/>
            <a:r>
              <a:rPr lang="en-US" b="1" dirty="0"/>
              <a:t>Types of patients</a:t>
            </a:r>
            <a:endParaRPr lang="en-GB" b="1" dirty="0"/>
          </a:p>
        </p:txBody>
      </p:sp>
      <p:sp>
        <p:nvSpPr>
          <p:cNvPr id="3" name="Content Placeholder 2">
            <a:extLst>
              <a:ext uri="{FF2B5EF4-FFF2-40B4-BE49-F238E27FC236}">
                <a16:creationId xmlns:a16="http://schemas.microsoft.com/office/drawing/2014/main" id="{C9909132-569D-4FBA-A34F-8959DB2040F4}"/>
              </a:ext>
            </a:extLst>
          </p:cNvPr>
          <p:cNvSpPr>
            <a:spLocks noGrp="1"/>
          </p:cNvSpPr>
          <p:nvPr>
            <p:ph idx="1"/>
          </p:nvPr>
        </p:nvSpPr>
        <p:spPr/>
        <p:txBody>
          <a:bodyPr/>
          <a:lstStyle/>
          <a:p>
            <a:endParaRPr lang="en-US" dirty="0"/>
          </a:p>
          <a:p>
            <a:r>
              <a:rPr lang="en-US" dirty="0"/>
              <a:t>C</a:t>
            </a:r>
            <a:r>
              <a:rPr lang="en-GB" dirty="0"/>
              <a:t>OPD exacerbation</a:t>
            </a:r>
          </a:p>
          <a:p>
            <a:r>
              <a:rPr lang="en-US" dirty="0"/>
              <a:t>A</a:t>
            </a:r>
            <a:r>
              <a:rPr lang="en-GB" dirty="0"/>
              <a:t>RI</a:t>
            </a:r>
          </a:p>
          <a:p>
            <a:r>
              <a:rPr lang="en-US" dirty="0"/>
              <a:t>As</a:t>
            </a:r>
            <a:r>
              <a:rPr lang="en-GB" dirty="0"/>
              <a:t>thma exacerbation</a:t>
            </a:r>
          </a:p>
          <a:p>
            <a:r>
              <a:rPr lang="en-US" dirty="0"/>
              <a:t>B</a:t>
            </a:r>
            <a:r>
              <a:rPr lang="en-GB" dirty="0"/>
              <a:t>ronchiectasis exacerbation</a:t>
            </a:r>
          </a:p>
          <a:p>
            <a:r>
              <a:rPr lang="en-US" dirty="0"/>
              <a:t>I</a:t>
            </a:r>
            <a:r>
              <a:rPr lang="en-GB" dirty="0"/>
              <a:t>LD </a:t>
            </a:r>
          </a:p>
          <a:p>
            <a:r>
              <a:rPr lang="en-US" dirty="0"/>
              <a:t>C</a:t>
            </a:r>
            <a:r>
              <a:rPr lang="en-GB" dirty="0"/>
              <a:t>OVID</a:t>
            </a:r>
          </a:p>
          <a:p>
            <a:pPr marL="0" indent="0">
              <a:buNone/>
            </a:pPr>
            <a:r>
              <a:rPr lang="en-US" sz="1200" dirty="0"/>
              <a:t>Patients</a:t>
            </a:r>
            <a:r>
              <a:rPr lang="en-GB" sz="1200" dirty="0"/>
              <a:t> are mostly in short stay (Up to 14/7)</a:t>
            </a:r>
          </a:p>
          <a:p>
            <a:pPr marL="0" indent="0">
              <a:buNone/>
            </a:pPr>
            <a:r>
              <a:rPr lang="en-US" sz="1200" dirty="0"/>
              <a:t>T</a:t>
            </a:r>
            <a:r>
              <a:rPr lang="en-GB" sz="1200" dirty="0"/>
              <a:t>his service is only for people who would be otherwise in hospital</a:t>
            </a:r>
          </a:p>
          <a:p>
            <a:pPr marL="0" indent="0">
              <a:buNone/>
            </a:pPr>
            <a:r>
              <a:rPr lang="en-US" sz="1200" dirty="0"/>
              <a:t>V</a:t>
            </a:r>
            <a:r>
              <a:rPr lang="en-GB" sz="1200" dirty="0"/>
              <a:t>/W can provide step-up or step-down care</a:t>
            </a:r>
          </a:p>
          <a:p>
            <a:endParaRPr lang="en-GB" sz="1200" dirty="0"/>
          </a:p>
          <a:p>
            <a:endParaRPr lang="en-GB" dirty="0"/>
          </a:p>
        </p:txBody>
      </p:sp>
    </p:spTree>
    <p:extLst>
      <p:ext uri="{BB962C8B-B14F-4D97-AF65-F5344CB8AC3E}">
        <p14:creationId xmlns:p14="http://schemas.microsoft.com/office/powerpoint/2010/main" val="83471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2424-132F-40C2-A68F-243F5162091F}"/>
              </a:ext>
            </a:extLst>
          </p:cNvPr>
          <p:cNvSpPr>
            <a:spLocks noGrp="1"/>
          </p:cNvSpPr>
          <p:nvPr>
            <p:ph type="title"/>
          </p:nvPr>
        </p:nvSpPr>
        <p:spPr/>
        <p:txBody>
          <a:bodyPr>
            <a:normAutofit/>
          </a:bodyPr>
          <a:lstStyle/>
          <a:p>
            <a:r>
              <a:rPr lang="en-GB" b="1" i="1" dirty="0"/>
              <a:t> </a:t>
            </a:r>
            <a:r>
              <a:rPr lang="en-GB" sz="1800" b="1" i="1" dirty="0"/>
              <a:t>Most virtual wards, regardless of type, serve high proportions of older adults </a:t>
            </a:r>
            <a:endParaRPr lang="en-GB" sz="1800" dirty="0"/>
          </a:p>
        </p:txBody>
      </p:sp>
      <p:pic>
        <p:nvPicPr>
          <p:cNvPr id="4" name="Content Placeholder 3">
            <a:extLst>
              <a:ext uri="{FF2B5EF4-FFF2-40B4-BE49-F238E27FC236}">
                <a16:creationId xmlns:a16="http://schemas.microsoft.com/office/drawing/2014/main" id="{AB1E923A-4F9A-4ECC-B581-23135E332116}"/>
              </a:ext>
            </a:extLst>
          </p:cNvPr>
          <p:cNvPicPr>
            <a:picLocks noGrp="1" noChangeAspect="1"/>
          </p:cNvPicPr>
          <p:nvPr>
            <p:ph idx="1"/>
          </p:nvPr>
        </p:nvPicPr>
        <p:blipFill>
          <a:blip r:embed="rId2"/>
          <a:stretch>
            <a:fillRect/>
          </a:stretch>
        </p:blipFill>
        <p:spPr>
          <a:xfrm>
            <a:off x="2937206" y="1402080"/>
            <a:ext cx="8627205" cy="5312229"/>
          </a:xfrm>
          <a:prstGeom prst="rect">
            <a:avLst/>
          </a:prstGeom>
        </p:spPr>
      </p:pic>
    </p:spTree>
    <p:extLst>
      <p:ext uri="{BB962C8B-B14F-4D97-AF65-F5344CB8AC3E}">
        <p14:creationId xmlns:p14="http://schemas.microsoft.com/office/powerpoint/2010/main" val="91971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371B-2515-4E16-900E-BB93C68C12F9}"/>
              </a:ext>
            </a:extLst>
          </p:cNvPr>
          <p:cNvSpPr>
            <a:spLocks noGrp="1"/>
          </p:cNvSpPr>
          <p:nvPr>
            <p:ph type="title"/>
          </p:nvPr>
        </p:nvSpPr>
        <p:spPr/>
        <p:txBody>
          <a:bodyPr>
            <a:normAutofit/>
          </a:bodyPr>
          <a:lstStyle/>
          <a:p>
            <a:pPr algn="ctr"/>
            <a:r>
              <a:rPr lang="en-GB" sz="2000" dirty="0"/>
              <a:t>Virtual wards enabled by technology </a:t>
            </a:r>
          </a:p>
        </p:txBody>
      </p:sp>
      <p:pic>
        <p:nvPicPr>
          <p:cNvPr id="4" name="Content Placeholder 3">
            <a:extLst>
              <a:ext uri="{FF2B5EF4-FFF2-40B4-BE49-F238E27FC236}">
                <a16:creationId xmlns:a16="http://schemas.microsoft.com/office/drawing/2014/main" id="{D316A0BC-F473-44D5-96C9-B5B4C6651F59}"/>
              </a:ext>
            </a:extLst>
          </p:cNvPr>
          <p:cNvPicPr>
            <a:picLocks noGrp="1" noChangeAspect="1"/>
          </p:cNvPicPr>
          <p:nvPr>
            <p:ph idx="1"/>
          </p:nvPr>
        </p:nvPicPr>
        <p:blipFill>
          <a:blip r:embed="rId2"/>
          <a:stretch>
            <a:fillRect/>
          </a:stretch>
        </p:blipFill>
        <p:spPr>
          <a:xfrm>
            <a:off x="2744356" y="2133600"/>
            <a:ext cx="8605113" cy="3778250"/>
          </a:xfrm>
          <a:prstGeom prst="rect">
            <a:avLst/>
          </a:prstGeom>
        </p:spPr>
      </p:pic>
    </p:spTree>
    <p:extLst>
      <p:ext uri="{BB962C8B-B14F-4D97-AF65-F5344CB8AC3E}">
        <p14:creationId xmlns:p14="http://schemas.microsoft.com/office/powerpoint/2010/main" val="10886488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2157</TotalTime>
  <Words>1335</Words>
  <Application>Microsoft Office PowerPoint</Application>
  <PresentationFormat>Widescreen</PresentationFormat>
  <Paragraphs>179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Wingdings</vt:lpstr>
      <vt:lpstr>Wingdings 3</vt:lpstr>
      <vt:lpstr>Wisp</vt:lpstr>
      <vt:lpstr>Virtual wards: the next revolution in patient care?</vt:lpstr>
      <vt:lpstr>What do virtual wards look like in England? </vt:lpstr>
      <vt:lpstr>Main Concept</vt:lpstr>
      <vt:lpstr>Recruitment</vt:lpstr>
      <vt:lpstr> Frailty wards tend to have more step-up patients, whereas ARI/COVID-19 and circulatory disease wards tend to have more step-down patients </vt:lpstr>
      <vt:lpstr>Assessment parameters</vt:lpstr>
      <vt:lpstr>Types of patients</vt:lpstr>
      <vt:lpstr> Most virtual wards, regardless of type, serve high proportions of older adults </vt:lpstr>
      <vt:lpstr>Virtual wards enabled by technology </vt:lpstr>
      <vt:lpstr>Frailty virtual wards have more patients with shorter lengths of stay </vt:lpstr>
      <vt:lpstr>ARI/COVID-19 virtual wards have more patients with lengths of stay between 5–14 days </vt:lpstr>
      <vt:lpstr>Circulatory disease virtual wards have more patients with longer lengths of stay </vt:lpstr>
      <vt:lpstr>DECAF Score</vt:lpstr>
      <vt:lpstr>Decaf SCORE</vt:lpstr>
      <vt:lpstr>Continue</vt:lpstr>
      <vt:lpstr>How can PEARL be used? supported discharge services aiming to reduce readmission risk </vt:lpstr>
      <vt:lpstr>Calibration curve showing predicted risk compared with observed risk by PEARL score. </vt:lpstr>
      <vt:lpstr>Receiver operating characteristic curves for PEARL, ADO, BODEX, CODEX, DOSE and LACE for 90-day readmission or death, validation cohorts combined.</vt:lpstr>
      <vt:lpstr>VW team to be contacted</vt:lpstr>
      <vt:lpstr>Selection criteria</vt:lpstr>
      <vt:lpstr>Exclusion Criteria </vt:lpstr>
      <vt:lpstr>Antibiotics/fluid management</vt:lpstr>
      <vt:lpstr>POT in VW</vt:lpstr>
      <vt:lpstr>Continue</vt:lpstr>
      <vt:lpstr>Continue</vt:lpstr>
      <vt:lpstr>EOT / SBOT</vt:lpstr>
      <vt:lpstr>Continue</vt:lpstr>
      <vt:lpstr>Continue</vt:lpstr>
      <vt:lpstr>Continue</vt:lpstr>
      <vt:lpstr>Are England’s new virtual wards easing the pressure on hospital beds? </vt:lpstr>
      <vt:lpstr>Public/NHS staff View</vt:lpstr>
      <vt:lpstr>How will we know if virtual wards are working? </vt:lpstr>
      <vt:lpstr>Continue</vt:lpstr>
      <vt:lpstr>Key points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ward and its Implementations</dc:title>
  <dc:creator>Akhtar, Akhtar (BARNSLEY HOSPITAL NHS FOUNDATION TRUST)</dc:creator>
  <cp:lastModifiedBy>SMITH, Emma (BHF LUNDWOOD SURGERY)</cp:lastModifiedBy>
  <cp:revision>110</cp:revision>
  <dcterms:created xsi:type="dcterms:W3CDTF">2024-09-16T11:28:51Z</dcterms:created>
  <dcterms:modified xsi:type="dcterms:W3CDTF">2024-11-14T09:55:43Z</dcterms:modified>
</cp:coreProperties>
</file>