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9" r:id="rId4"/>
    <p:sldId id="260" r:id="rId5"/>
    <p:sldId id="258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C0DF"/>
    <a:srgbClr val="1D1D1B"/>
    <a:srgbClr val="E355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48"/>
  </p:normalViewPr>
  <p:slideViewPr>
    <p:cSldViewPr snapToGrid="0" snapToObjects="1">
      <p:cViewPr varScale="1">
        <p:scale>
          <a:sx n="108" d="100"/>
          <a:sy n="108" d="100"/>
        </p:scale>
        <p:origin x="678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FDA54C-349D-EA4C-8D76-FE06585198B9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672C4B-2AF4-6348-824C-6806DAA96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8453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B3C97-8792-CC4A-BDFD-989D8D3763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3DE1A0-BB3B-6046-BAA3-F0BD5849B5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295825-C532-8E4C-9AD0-D49C9A54F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2BD1D-37F6-5C43-8B43-E748F1AB9405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7C926C-8666-6647-A696-5A5090626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999F1F-5752-BA41-A3F5-348872913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0144F-31E2-D24E-A04B-4F2940DABF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231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BE9A71-B94C-6045-A427-90092AA49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50327B-DAE9-E24E-9030-3C8BC6E107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032D5D-6E12-5D47-AF58-F7775507C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2BD1D-37F6-5C43-8B43-E748F1AB9405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C6B85F-C3A2-5B4A-B8A0-B2120C75A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C83ECC-E8C9-4F43-A088-6C0EE6A4E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0144F-31E2-D24E-A04B-4F2940DABF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705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F62DB58-3E3F-2149-8C92-B7918082F7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0BABCB-D3E7-A445-AB2A-E1BDFCAB71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7247DB-3452-464D-9605-221F2B0B7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2BD1D-37F6-5C43-8B43-E748F1AB9405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246E25-DF86-2E4B-9513-8EAA9D68D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CA8B0A-5055-B542-9C26-89C3EFADE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0144F-31E2-D24E-A04B-4F2940DABF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443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49DB1-3233-6E47-B9C6-A27C7C4966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7F734C-99C2-BE4A-BB64-8C6D4D63EB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9E6B0C-DAAF-5C4B-A503-5DC7153FF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2BD1D-37F6-5C43-8B43-E748F1AB9405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237D57-97ED-474D-BB19-DD6E4CE941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51A1B9-37BE-044F-9E2F-EAC200DE5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0144F-31E2-D24E-A04B-4F2940DABF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076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9619E6-7D7C-5541-B056-EA2616150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AA0D15-76CD-BB46-9142-D8F2AB2BF6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CE7B3C-6D35-8E45-BACD-FF2A4FA77F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2BD1D-37F6-5C43-8B43-E748F1AB9405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5956D9-A587-C441-98A8-5DF393CAB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AEC22A-3533-D744-8873-929873AE2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0144F-31E2-D24E-A04B-4F2940DABF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69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B8534-2DC0-9B4A-B563-D416520E08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07B52D-165B-2840-AFA8-DD2CB5EF79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84980B-C2FA-F347-80C5-2BE6506609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65E654-BE32-BB4D-A718-091336E7B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2BD1D-37F6-5C43-8B43-E748F1AB9405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3B15CD-568F-1F41-970D-9E87373F4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A21ADC-8A73-2F46-82B9-A03C62376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0144F-31E2-D24E-A04B-4F2940DABF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859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05B0D-4019-A24A-8870-B7AB89FC4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41BE61-C396-DF4F-9DB7-487E05E143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91BD7B-6405-3F47-8F73-8DC12CB6F7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FCA0B0C-203C-6840-BBAE-675C54B48A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C70EC97-25F1-8542-9A0B-A09913AB3C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AF31454-9083-C241-8E5F-C77E83A4FB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2BD1D-37F6-5C43-8B43-E748F1AB9405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87276C4-9E40-EA44-B34C-7D6EEED8C5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98A47F9-1758-B24C-98FA-A01054623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0144F-31E2-D24E-A04B-4F2940DABF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880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9693B7-F848-7840-BCB8-D99749D7BA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AB5403D-E365-3D47-8EAA-50FD1F16A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2BD1D-37F6-5C43-8B43-E748F1AB9405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08D792-4F25-4A4C-ADEF-16330414A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37814C-B4E7-7348-80E0-CB51B74B2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0144F-31E2-D24E-A04B-4F2940DABF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587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99DF82F-CDE7-8544-AE9F-D1412C91D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2BD1D-37F6-5C43-8B43-E748F1AB9405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E63CEC-8AF4-2C4A-BFCC-69A0727B2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C727BC-1A18-824F-A282-0DB5A77E8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0144F-31E2-D24E-A04B-4F2940DABF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836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F8744-A3AF-7941-A724-B9401835C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87D1F4-4525-354E-AA4E-CF81811544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FA6F72-99E2-A54C-9FF1-D5C875FCDD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32C693-5AC2-B94B-A7BC-7038278F3E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2BD1D-37F6-5C43-8B43-E748F1AB9405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D2BB9A-31D1-CF42-83B9-0D61AC125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64F015-05E9-B648-B67E-91EFA7853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0144F-31E2-D24E-A04B-4F2940DABF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540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AC7BBF-E548-9A4B-BDD4-2EE837C22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07765BA-7089-8B4E-BC63-D41ECF3960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ADCB8F-BA50-9F49-B636-FACDACE7FB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D0D7D9-2DA0-CA4D-A741-C88908E17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2BD1D-37F6-5C43-8B43-E748F1AB9405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510B3F-D784-6440-B053-FB5F09EAC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F76F97-AA9D-1947-8563-3082858E7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0144F-31E2-D24E-A04B-4F2940DABF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140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6F4379-BD7D-F645-B6F4-70ECC9D644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5132A6-65AF-F849-AEDC-1BF55AF5BC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3F1156-684F-D740-8A99-2AD197DB5C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B2BD1D-37F6-5C43-8B43-E748F1AB9405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53C36A-3E91-3643-B154-70849A18C4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AE938E-9718-4A42-816E-0080C8EF9E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30144F-31E2-D24E-A04B-4F2940DABF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808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639B6D-02F3-1C4D-80FF-24638215C5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1905" y="3709321"/>
            <a:ext cx="9144000" cy="1374652"/>
          </a:xfrm>
        </p:spPr>
        <p:txBody>
          <a:bodyPr lIns="0" tIns="0" rIns="0" bIns="0" anchor="t" anchorCtr="0">
            <a:normAutofit fontScale="90000"/>
          </a:bodyPr>
          <a:lstStyle/>
          <a:p>
            <a:pPr algn="l"/>
            <a:r>
              <a:rPr lang="en-US" b="1" dirty="0">
                <a:solidFill>
                  <a:schemeClr val="bg1"/>
                </a:solidFill>
                <a:latin typeface="Manrope SemiBold" pitchFamily="2" charset="0"/>
              </a:rPr>
              <a:t>Barnsley LMC Update January 2024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6573F21-FDC2-1C4E-909F-019DF7DFF4F0}"/>
              </a:ext>
            </a:extLst>
          </p:cNvPr>
          <p:cNvSpPr txBox="1">
            <a:spLocks/>
          </p:cNvSpPr>
          <p:nvPr/>
        </p:nvSpPr>
        <p:spPr>
          <a:xfrm>
            <a:off x="921905" y="5748152"/>
            <a:ext cx="9144000" cy="266822"/>
          </a:xfrm>
          <a:prstGeom prst="rect">
            <a:avLst/>
          </a:prstGeom>
        </p:spPr>
        <p:txBody>
          <a:bodyPr vert="horz" lIns="0" tIns="0" rIns="0" bIns="0" rtlCol="0" anchor="t" anchorCtr="0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dirty="0">
                <a:solidFill>
                  <a:schemeClr val="bg1"/>
                </a:solidFill>
                <a:latin typeface="Manrope" pitchFamily="2" charset="0"/>
              </a:rPr>
              <a:t>Presented by Dr Clare Bannon and Munsif </a:t>
            </a:r>
            <a:r>
              <a:rPr lang="en-US" sz="2000" dirty="0" err="1">
                <a:solidFill>
                  <a:schemeClr val="bg1"/>
                </a:solidFill>
                <a:latin typeface="Manrope" pitchFamily="2" charset="0"/>
              </a:rPr>
              <a:t>Mufalil</a:t>
            </a:r>
            <a:endParaRPr lang="en-US" sz="2000" dirty="0">
              <a:solidFill>
                <a:schemeClr val="bg1"/>
              </a:solidFill>
              <a:latin typeface="Manrope" pitchFamily="2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54B68F8-D3B8-4A48-95E0-F46147326C71}"/>
              </a:ext>
            </a:extLst>
          </p:cNvPr>
          <p:cNvCxnSpPr>
            <a:cxnSpLocks/>
          </p:cNvCxnSpPr>
          <p:nvPr/>
        </p:nvCxnSpPr>
        <p:spPr>
          <a:xfrm>
            <a:off x="921905" y="5416062"/>
            <a:ext cx="10348191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D3A74005-9943-5640-A821-29A3376EE88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921905" y="676772"/>
            <a:ext cx="1823217" cy="952750"/>
          </a:xfrm>
          <a:prstGeom prst="rect">
            <a:avLst/>
          </a:prstGeom>
        </p:spPr>
      </p:pic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2F5189C8-4382-454C-A3C7-269577B400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43724" y="676772"/>
            <a:ext cx="3626371" cy="365125"/>
          </a:xfrm>
        </p:spPr>
        <p:txBody>
          <a:bodyPr/>
          <a:lstStyle/>
          <a:p>
            <a:pPr algn="r"/>
            <a:fld id="{267ACAE5-65A8-D144-8436-AA1DBA4F8692}" type="datetime2">
              <a:rPr lang="en-GB" sz="1600" smtClean="0">
                <a:solidFill>
                  <a:srgbClr val="1D1D1B"/>
                </a:solidFill>
                <a:latin typeface="Manrope" pitchFamily="2" charset="0"/>
              </a:rPr>
              <a:pPr algn="r"/>
              <a:t>Tuesday, 16 January 2024</a:t>
            </a:fld>
            <a:endParaRPr lang="en-US" dirty="0">
              <a:solidFill>
                <a:srgbClr val="1D1D1B"/>
              </a:solidFill>
              <a:latin typeface="Manrop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3787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A2B8EF-F38B-0049-A79D-18BDD88FB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80030" y="6437455"/>
            <a:ext cx="2743200" cy="365125"/>
          </a:xfrm>
        </p:spPr>
        <p:txBody>
          <a:bodyPr/>
          <a:lstStyle/>
          <a:p>
            <a:r>
              <a:rPr lang="en-US" b="1">
                <a:solidFill>
                  <a:schemeClr val="bg1"/>
                </a:solidFill>
                <a:latin typeface="Manrope SemiBold" pitchFamily="2" charset="0"/>
              </a:rPr>
              <a:t>Page </a:t>
            </a:r>
            <a:fld id="{9230144F-31E2-D24E-A04B-4F2940DABF53}" type="slidenum">
              <a:rPr lang="en-US" b="1" smtClean="0">
                <a:solidFill>
                  <a:schemeClr val="bg1"/>
                </a:solidFill>
                <a:latin typeface="Manrope SemiBold" pitchFamily="2" charset="0"/>
              </a:rPr>
              <a:t>2</a:t>
            </a:fld>
            <a:endParaRPr lang="en-US" b="1" dirty="0">
              <a:solidFill>
                <a:schemeClr val="bg1"/>
              </a:solidFill>
              <a:latin typeface="Manrope SemiBold" pitchFamily="2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D5349B3-33F7-9A45-B366-78643FE0298C}"/>
              </a:ext>
            </a:extLst>
          </p:cNvPr>
          <p:cNvSpPr txBox="1">
            <a:spLocks/>
          </p:cNvSpPr>
          <p:nvPr/>
        </p:nvSpPr>
        <p:spPr>
          <a:xfrm>
            <a:off x="1068265" y="621091"/>
            <a:ext cx="9144000" cy="35640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1D1D1B"/>
                </a:solidFill>
                <a:latin typeface="Manrope Medium" pitchFamily="2" charset="0"/>
              </a:rPr>
              <a:t>Primary- Secondary Care Interface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E0E0A2-C654-4F49-BB55-D4F46094DCC5}"/>
              </a:ext>
            </a:extLst>
          </p:cNvPr>
          <p:cNvSpPr txBox="1"/>
          <p:nvPr/>
        </p:nvSpPr>
        <p:spPr>
          <a:xfrm>
            <a:off x="668769" y="1681626"/>
            <a:ext cx="5939849" cy="32857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1D1D1B"/>
                </a:solidFill>
                <a:latin typeface="Manrope" pitchFamily="2" charset="0"/>
              </a:rPr>
              <a:t>Contract Breeches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1D1D1B"/>
                </a:solidFill>
                <a:latin typeface="Manrope" pitchFamily="2" charset="0"/>
              </a:rPr>
              <a:t>Cardiology Focus- Onward referrals, prescribing, letter sent to all Cardiologists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1D1D1B"/>
                </a:solidFill>
                <a:latin typeface="Manrope" pitchFamily="2" charset="0"/>
              </a:rPr>
              <a:t>Improvements- In Barnsley Orthopedics , optometry providing Med3s, and communication to all departments around this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1D1D1B"/>
                </a:solidFill>
                <a:latin typeface="Manrope" pitchFamily="2" charset="0"/>
              </a:rPr>
              <a:t>A&amp;E can now refer to RACPC, ECHO recall should be automatic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1D1D1B"/>
                </a:solidFill>
                <a:latin typeface="Manrope" pitchFamily="2" charset="0"/>
              </a:rPr>
              <a:t>Hopefully Radiology Access has improved with new process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1D1D1B"/>
                </a:solidFill>
                <a:latin typeface="Manrope" pitchFamily="2" charset="0"/>
              </a:rPr>
              <a:t>Continue to feedback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1D1D1B"/>
                </a:solidFill>
                <a:latin typeface="Manrope" pitchFamily="2" charset="0"/>
              </a:rPr>
              <a:t>South Yorkshire interface project ICB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5F6B858-8531-684C-A5B8-90E5D2CA695C}"/>
              </a:ext>
            </a:extLst>
          </p:cNvPr>
          <p:cNvCxnSpPr>
            <a:cxnSpLocks/>
          </p:cNvCxnSpPr>
          <p:nvPr/>
        </p:nvCxnSpPr>
        <p:spPr>
          <a:xfrm>
            <a:off x="668770" y="1218134"/>
            <a:ext cx="10854460" cy="0"/>
          </a:xfrm>
          <a:prstGeom prst="line">
            <a:avLst/>
          </a:prstGeom>
          <a:ln w="28575">
            <a:solidFill>
              <a:srgbClr val="E355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lide Number Placeholder 3">
            <a:extLst>
              <a:ext uri="{FF2B5EF4-FFF2-40B4-BE49-F238E27FC236}">
                <a16:creationId xmlns:a16="http://schemas.microsoft.com/office/drawing/2014/main" id="{86D05583-1094-F742-BB7D-DD7F2F641734}"/>
              </a:ext>
            </a:extLst>
          </p:cNvPr>
          <p:cNvSpPr txBox="1">
            <a:spLocks/>
          </p:cNvSpPr>
          <p:nvPr/>
        </p:nvSpPr>
        <p:spPr>
          <a:xfrm>
            <a:off x="508866" y="645131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chemeClr val="bg1"/>
                </a:solidFill>
                <a:latin typeface="Manrope" pitchFamily="2" charset="0"/>
              </a:rPr>
              <a:t>Presented by Dr C Bannon</a:t>
            </a:r>
          </a:p>
        </p:txBody>
      </p:sp>
      <p:pic>
        <p:nvPicPr>
          <p:cNvPr id="3" name="Picture 2" descr="Image result for primary secondary care interface briefing">
            <a:extLst>
              <a:ext uri="{FF2B5EF4-FFF2-40B4-BE49-F238E27FC236}">
                <a16:creationId xmlns:a16="http://schemas.microsoft.com/office/drawing/2014/main" id="{E281F5F0-51A1-A6DD-5E8B-5888B9FA22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3274" y="1218134"/>
            <a:ext cx="4879910" cy="4421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12010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A2B8EF-F38B-0049-A79D-18BDD88FB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80030" y="6437455"/>
            <a:ext cx="2743200" cy="365125"/>
          </a:xfrm>
        </p:spPr>
        <p:txBody>
          <a:bodyPr/>
          <a:lstStyle/>
          <a:p>
            <a:r>
              <a:rPr lang="en-US" b="1">
                <a:solidFill>
                  <a:schemeClr val="bg1"/>
                </a:solidFill>
                <a:latin typeface="Manrope SemiBold" pitchFamily="2" charset="0"/>
              </a:rPr>
              <a:t>Page </a:t>
            </a:r>
            <a:fld id="{9230144F-31E2-D24E-A04B-4F2940DABF53}" type="slidenum">
              <a:rPr lang="en-US" b="1" smtClean="0">
                <a:solidFill>
                  <a:schemeClr val="bg1"/>
                </a:solidFill>
                <a:latin typeface="Manrope SemiBold" pitchFamily="2" charset="0"/>
              </a:rPr>
              <a:t>3</a:t>
            </a:fld>
            <a:endParaRPr lang="en-US" b="1" dirty="0">
              <a:solidFill>
                <a:schemeClr val="bg1"/>
              </a:solidFill>
              <a:latin typeface="Manrope SemiBold" pitchFamily="2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D5349B3-33F7-9A45-B366-78643FE0298C}"/>
              </a:ext>
            </a:extLst>
          </p:cNvPr>
          <p:cNvSpPr txBox="1">
            <a:spLocks/>
          </p:cNvSpPr>
          <p:nvPr/>
        </p:nvSpPr>
        <p:spPr>
          <a:xfrm>
            <a:off x="1068265" y="576440"/>
            <a:ext cx="9144000" cy="35640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1D1D1B"/>
                </a:solidFill>
                <a:latin typeface="Manrope Medium" pitchFamily="2" charset="0"/>
              </a:rPr>
              <a:t>LMC Elections and structural update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E0E0A2-C654-4F49-BB55-D4F46094DCC5}"/>
              </a:ext>
            </a:extLst>
          </p:cNvPr>
          <p:cNvSpPr txBox="1"/>
          <p:nvPr/>
        </p:nvSpPr>
        <p:spPr>
          <a:xfrm>
            <a:off x="668769" y="1681626"/>
            <a:ext cx="5939849" cy="365510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1D1D1B"/>
                </a:solidFill>
                <a:latin typeface="Manrope" pitchFamily="2" charset="0"/>
              </a:rPr>
              <a:t>We are currently holding elections for new committee members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1D1D1B"/>
                </a:solidFill>
                <a:latin typeface="Manrope" pitchFamily="2" charset="0"/>
              </a:rPr>
              <a:t>2 from each ‘locality’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1D1D1B"/>
                </a:solidFill>
                <a:latin typeface="Manrope" pitchFamily="2" charset="0"/>
              </a:rPr>
              <a:t>Opportunity to be involved with representing colleagues at place , ICB and informing national policy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1D1D1B"/>
                </a:solidFill>
                <a:latin typeface="Manrope" pitchFamily="2" charset="0"/>
              </a:rPr>
              <a:t>Extended the nominations for a further week, please do consider putting yourself forward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1D1D1B"/>
                </a:solidFill>
                <a:latin typeface="Manrope" pitchFamily="2" charset="0"/>
              </a:rPr>
              <a:t>Looking at LMC becoming a limited company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1D1D1B"/>
                </a:solidFill>
                <a:latin typeface="Manrope" pitchFamily="2" charset="0"/>
              </a:rPr>
              <a:t>Changes to Mentoring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1D1D1B"/>
                </a:solidFill>
                <a:latin typeface="Manrope" pitchFamily="2" charset="0"/>
              </a:rPr>
              <a:t>Peer support CQC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1D1D1B"/>
                </a:solidFill>
                <a:latin typeface="Manrope" pitchFamily="2" charset="0"/>
              </a:rPr>
              <a:t>Further information will be sent out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5F6B858-8531-684C-A5B8-90E5D2CA695C}"/>
              </a:ext>
            </a:extLst>
          </p:cNvPr>
          <p:cNvCxnSpPr>
            <a:cxnSpLocks/>
          </p:cNvCxnSpPr>
          <p:nvPr/>
        </p:nvCxnSpPr>
        <p:spPr>
          <a:xfrm>
            <a:off x="668770" y="1218134"/>
            <a:ext cx="10854460" cy="0"/>
          </a:xfrm>
          <a:prstGeom prst="line">
            <a:avLst/>
          </a:prstGeom>
          <a:ln w="28575">
            <a:solidFill>
              <a:srgbClr val="E355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lide Number Placeholder 3">
            <a:extLst>
              <a:ext uri="{FF2B5EF4-FFF2-40B4-BE49-F238E27FC236}">
                <a16:creationId xmlns:a16="http://schemas.microsoft.com/office/drawing/2014/main" id="{86D05583-1094-F742-BB7D-DD7F2F641734}"/>
              </a:ext>
            </a:extLst>
          </p:cNvPr>
          <p:cNvSpPr txBox="1">
            <a:spLocks/>
          </p:cNvSpPr>
          <p:nvPr/>
        </p:nvSpPr>
        <p:spPr>
          <a:xfrm>
            <a:off x="508866" y="645131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chemeClr val="bg1"/>
                </a:solidFill>
                <a:latin typeface="Manrope" pitchFamily="2" charset="0"/>
              </a:rPr>
              <a:t>Presented by Dr C Bannon</a:t>
            </a:r>
          </a:p>
        </p:txBody>
      </p:sp>
      <p:pic>
        <p:nvPicPr>
          <p:cNvPr id="2050" name="Picture 2" descr="Image result for elections">
            <a:extLst>
              <a:ext uri="{FF2B5EF4-FFF2-40B4-BE49-F238E27FC236}">
                <a16:creationId xmlns:a16="http://schemas.microsoft.com/office/drawing/2014/main" id="{1CA6BE2B-DE9A-F9D4-7AB8-06500F891E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936" y="1681626"/>
            <a:ext cx="5511554" cy="3494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17197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A2B8EF-F38B-0049-A79D-18BDD88FB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80030" y="6437455"/>
            <a:ext cx="2743200" cy="365125"/>
          </a:xfrm>
        </p:spPr>
        <p:txBody>
          <a:bodyPr/>
          <a:lstStyle/>
          <a:p>
            <a:r>
              <a:rPr lang="en-US" b="1">
                <a:solidFill>
                  <a:schemeClr val="bg1"/>
                </a:solidFill>
                <a:latin typeface="Manrope SemiBold" pitchFamily="2" charset="0"/>
              </a:rPr>
              <a:t>Page </a:t>
            </a:r>
            <a:fld id="{9230144F-31E2-D24E-A04B-4F2940DABF53}" type="slidenum">
              <a:rPr lang="en-US" b="1" smtClean="0">
                <a:solidFill>
                  <a:schemeClr val="bg1"/>
                </a:solidFill>
                <a:latin typeface="Manrope SemiBold" pitchFamily="2" charset="0"/>
              </a:rPr>
              <a:t>4</a:t>
            </a:fld>
            <a:endParaRPr lang="en-US" b="1" dirty="0">
              <a:solidFill>
                <a:schemeClr val="bg1"/>
              </a:solidFill>
              <a:latin typeface="Manrope SemiBold" pitchFamily="2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D5349B3-33F7-9A45-B366-78643FE0298C}"/>
              </a:ext>
            </a:extLst>
          </p:cNvPr>
          <p:cNvSpPr txBox="1">
            <a:spLocks/>
          </p:cNvSpPr>
          <p:nvPr/>
        </p:nvSpPr>
        <p:spPr>
          <a:xfrm>
            <a:off x="1068265" y="576440"/>
            <a:ext cx="9144000" cy="35640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1D1D1B"/>
                </a:solidFill>
                <a:latin typeface="Manrope Medium" pitchFamily="2" charset="0"/>
              </a:rPr>
              <a:t>March 12</a:t>
            </a:r>
            <a:r>
              <a:rPr lang="en-US" sz="2800" baseline="30000" dirty="0">
                <a:solidFill>
                  <a:srgbClr val="1D1D1B"/>
                </a:solidFill>
                <a:latin typeface="Manrope Medium" pitchFamily="2" charset="0"/>
              </a:rPr>
              <a:t>th</a:t>
            </a:r>
            <a:r>
              <a:rPr lang="en-US" sz="2800" dirty="0">
                <a:solidFill>
                  <a:srgbClr val="1D1D1B"/>
                </a:solidFill>
                <a:latin typeface="Manrope Medium" pitchFamily="2" charset="0"/>
              </a:rPr>
              <a:t> Event – Time to say no?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5F6B858-8531-684C-A5B8-90E5D2CA695C}"/>
              </a:ext>
            </a:extLst>
          </p:cNvPr>
          <p:cNvCxnSpPr>
            <a:cxnSpLocks/>
          </p:cNvCxnSpPr>
          <p:nvPr/>
        </p:nvCxnSpPr>
        <p:spPr>
          <a:xfrm>
            <a:off x="668770" y="1218134"/>
            <a:ext cx="10854460" cy="0"/>
          </a:xfrm>
          <a:prstGeom prst="line">
            <a:avLst/>
          </a:prstGeom>
          <a:ln w="28575">
            <a:solidFill>
              <a:srgbClr val="E355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lide Number Placeholder 3">
            <a:extLst>
              <a:ext uri="{FF2B5EF4-FFF2-40B4-BE49-F238E27FC236}">
                <a16:creationId xmlns:a16="http://schemas.microsoft.com/office/drawing/2014/main" id="{86D05583-1094-F742-BB7D-DD7F2F641734}"/>
              </a:ext>
            </a:extLst>
          </p:cNvPr>
          <p:cNvSpPr txBox="1">
            <a:spLocks/>
          </p:cNvSpPr>
          <p:nvPr/>
        </p:nvSpPr>
        <p:spPr>
          <a:xfrm>
            <a:off x="508866" y="645131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chemeClr val="bg1"/>
                </a:solidFill>
                <a:latin typeface="Manrope" pitchFamily="2" charset="0"/>
              </a:rPr>
              <a:t>Presented by Dr C Bannon</a:t>
            </a:r>
          </a:p>
        </p:txBody>
      </p:sp>
      <p:pic>
        <p:nvPicPr>
          <p:cNvPr id="3" name="Picture 2" descr="Association ">
            <a:extLst>
              <a:ext uri="{FF2B5EF4-FFF2-40B4-BE49-F238E27FC236}">
                <a16:creationId xmlns:a16="http://schemas.microsoft.com/office/drawing/2014/main" id="{3EAD39B3-6B89-D8C9-D3A7-EEB541FBEA6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574" y="2656820"/>
            <a:ext cx="3888418" cy="266089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D92D69D-F0F8-8B39-8E78-B22A0B81E784}"/>
              </a:ext>
            </a:extLst>
          </p:cNvPr>
          <p:cNvSpPr txBox="1"/>
          <p:nvPr/>
        </p:nvSpPr>
        <p:spPr>
          <a:xfrm>
            <a:off x="580008" y="1563972"/>
            <a:ext cx="6522248" cy="395326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General Practice Safer working, How to say no, BMA Contract update.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Join us at this exciting event for GPs in South Yorkshire,  brought to you by Sheffield, Rotherham and Barnsley LMCs.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dirty="0">
                <a:ea typeface="Calibri" panose="020F0502020204030204" pitchFamily="34" charset="0"/>
                <a:cs typeface="Times New Roman" panose="02020603050405020304" pitchFamily="18" charset="0"/>
              </a:rPr>
              <a:t>With Guest Speaker Rachel Morris, GP and well-known Podcaster of, ’You are not a Frog- The podcast that helps people under pressure beat burnout and work happier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And David Wrigley Deputy Chair of GPC England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dirty="0">
                <a:ea typeface="Calibri" panose="020F0502020204030204" pitchFamily="34" charset="0"/>
                <a:cs typeface="Times New Roman" panose="02020603050405020304" pitchFamily="18" charset="0"/>
              </a:rPr>
              <a:t>March 12</a:t>
            </a:r>
            <a:r>
              <a:rPr lang="en-GB" baseline="30000" dirty="0"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GB" dirty="0">
                <a:ea typeface="Calibri" panose="020F0502020204030204" pitchFamily="34" charset="0"/>
                <a:cs typeface="Times New Roman" panose="02020603050405020304" pitchFamily="18" charset="0"/>
              </a:rPr>
              <a:t> 7-9pm @</a:t>
            </a:r>
            <a:r>
              <a:rPr lang="en-GB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Mercure Sheffield Parkway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dirty="0">
                <a:ea typeface="Calibri" panose="020F0502020204030204" pitchFamily="34" charset="0"/>
                <a:cs typeface="Times New Roman" panose="02020603050405020304" pitchFamily="18" charset="0"/>
              </a:rPr>
              <a:t>Light Buffet will be provided</a:t>
            </a:r>
            <a:endParaRPr lang="en-GB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52855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0D63CD0-AA81-0C49-BD4F-4DA1242187EB}"/>
              </a:ext>
            </a:extLst>
          </p:cNvPr>
          <p:cNvSpPr txBox="1"/>
          <p:nvPr/>
        </p:nvSpPr>
        <p:spPr>
          <a:xfrm>
            <a:off x="9202589" y="5326572"/>
            <a:ext cx="2320641" cy="9360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>
                <a:solidFill>
                  <a:srgbClr val="1D1D1B"/>
                </a:solidFill>
                <a:latin typeface="Manrope" pitchFamily="2" charset="0"/>
              </a:rPr>
              <a:t>01226 355 824</a:t>
            </a:r>
          </a:p>
          <a:p>
            <a:pPr>
              <a:lnSpc>
                <a:spcPct val="150000"/>
              </a:lnSpc>
            </a:pPr>
            <a:r>
              <a:rPr lang="en-US" sz="1400" dirty="0" err="1">
                <a:solidFill>
                  <a:srgbClr val="1D1D1B"/>
                </a:solidFill>
                <a:latin typeface="Manrope" pitchFamily="2" charset="0"/>
              </a:rPr>
              <a:t>barnsley.lmc@nhs.net</a:t>
            </a:r>
            <a:endParaRPr lang="en-US" sz="1400" dirty="0">
              <a:solidFill>
                <a:srgbClr val="1D1D1B"/>
              </a:solidFill>
              <a:latin typeface="Manrope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1400" dirty="0" err="1">
                <a:solidFill>
                  <a:srgbClr val="1D1D1B"/>
                </a:solidFill>
                <a:latin typeface="Manrope" pitchFamily="2" charset="0"/>
              </a:rPr>
              <a:t>www.barnsleylmc.co.uk</a:t>
            </a:r>
            <a:endParaRPr lang="en-US" sz="1400" dirty="0">
              <a:solidFill>
                <a:srgbClr val="1D1D1B"/>
              </a:solidFill>
              <a:latin typeface="Manrope" pitchFamily="2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C352EDB-2BFA-3243-BAE3-E24892FB7ED4}"/>
              </a:ext>
            </a:extLst>
          </p:cNvPr>
          <p:cNvSpPr txBox="1">
            <a:spLocks/>
          </p:cNvSpPr>
          <p:nvPr/>
        </p:nvSpPr>
        <p:spPr>
          <a:xfrm>
            <a:off x="668770" y="1569581"/>
            <a:ext cx="9144000" cy="542570"/>
          </a:xfrm>
          <a:prstGeom prst="rect">
            <a:avLst/>
          </a:prstGeom>
        </p:spPr>
        <p:txBody>
          <a:bodyPr vert="horz" lIns="0" tIns="0" rIns="0" bIns="0" rtlCol="0" anchor="t" anchorCtr="0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4AC0DF"/>
                </a:solidFill>
                <a:latin typeface="Manrope SemiBold" pitchFamily="2" charset="0"/>
              </a:rPr>
              <a:t>Thank you for listening.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D7B1006-6442-6048-85B9-41FEA275DB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770" y="5019103"/>
            <a:ext cx="2383363" cy="1243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4696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1066</TotalTime>
  <Words>285</Words>
  <Application>Microsoft Office PowerPoint</Application>
  <PresentationFormat>Widescreen</PresentationFormat>
  <Paragraphs>38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4" baseType="lpstr">
      <vt:lpstr>Arial</vt:lpstr>
      <vt:lpstr>Calibri</vt:lpstr>
      <vt:lpstr>Calibri Light</vt:lpstr>
      <vt:lpstr>Manrope</vt:lpstr>
      <vt:lpstr>Manrope Medium</vt:lpstr>
      <vt:lpstr>Manrope SemiBold</vt:lpstr>
      <vt:lpstr>Times New Roman</vt:lpstr>
      <vt:lpstr>Wingdings</vt:lpstr>
      <vt:lpstr>Office Theme</vt:lpstr>
      <vt:lpstr>Barnsley LMC Update January 2024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power point presentation example cover.</dc:title>
  <dc:creator>Adam B</dc:creator>
  <cp:lastModifiedBy>Clare Bannon</cp:lastModifiedBy>
  <cp:revision>8</cp:revision>
  <dcterms:created xsi:type="dcterms:W3CDTF">2021-12-01T17:05:51Z</dcterms:created>
  <dcterms:modified xsi:type="dcterms:W3CDTF">2024-01-16T19:17:32Z</dcterms:modified>
</cp:coreProperties>
</file>