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 id="2147483677" r:id="rId5"/>
    <p:sldMasterId id="2147483691" r:id="rId6"/>
  </p:sldMasterIdLst>
  <p:notesMasterIdLst>
    <p:notesMasterId r:id="rId27"/>
  </p:notesMasterIdLst>
  <p:sldIdLst>
    <p:sldId id="256" r:id="rId7"/>
    <p:sldId id="268" r:id="rId8"/>
    <p:sldId id="258" r:id="rId9"/>
    <p:sldId id="259" r:id="rId10"/>
    <p:sldId id="311" r:id="rId11"/>
    <p:sldId id="312" r:id="rId12"/>
    <p:sldId id="269" r:id="rId13"/>
    <p:sldId id="292" r:id="rId14"/>
    <p:sldId id="294" r:id="rId15"/>
    <p:sldId id="296" r:id="rId16"/>
    <p:sldId id="295" r:id="rId17"/>
    <p:sldId id="297" r:id="rId18"/>
    <p:sldId id="310" r:id="rId19"/>
    <p:sldId id="298" r:id="rId20"/>
    <p:sldId id="304" r:id="rId21"/>
    <p:sldId id="308" r:id="rId22"/>
    <p:sldId id="262" r:id="rId23"/>
    <p:sldId id="299" r:id="rId24"/>
    <p:sldId id="286" r:id="rId25"/>
    <p:sldId id="261" r:id="rId26"/>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188D"/>
    <a:srgbClr val="E44F25"/>
    <a:srgbClr val="4DA441"/>
    <a:srgbClr val="58595B"/>
    <a:srgbClr val="1E98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showGuides="1">
      <p:cViewPr varScale="1">
        <p:scale>
          <a:sx n="63" d="100"/>
          <a:sy n="63" d="100"/>
        </p:scale>
        <p:origin x="732" y="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6333E4-1DF4-4206-B825-F2A26C7C7CD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B7BD67F-4064-4F13-A0CA-C53C1D465B7C}">
      <dgm:prSet/>
      <dgm:spPr/>
      <dgm:t>
        <a:bodyPr/>
        <a:lstStyle/>
        <a:p>
          <a:r>
            <a:rPr lang="en-GB"/>
            <a:t>There will be a reimbursement of the actual wholesale drug costs (NHS Tariff £5.20 for LNG and £14.05 for UPA + VAT @5%) </a:t>
          </a:r>
          <a:endParaRPr lang="en-US"/>
        </a:p>
      </dgm:t>
    </dgm:pt>
    <dgm:pt modelId="{B9BDDECC-5B92-43D5-8275-87E2040E30FB}" type="parTrans" cxnId="{42EC78C0-0EDE-4CCE-B21F-0F11E4F90937}">
      <dgm:prSet/>
      <dgm:spPr/>
      <dgm:t>
        <a:bodyPr/>
        <a:lstStyle/>
        <a:p>
          <a:endParaRPr lang="en-US"/>
        </a:p>
      </dgm:t>
    </dgm:pt>
    <dgm:pt modelId="{10F23B85-4945-49D8-B6C6-B2A1087F1E18}" type="sibTrans" cxnId="{42EC78C0-0EDE-4CCE-B21F-0F11E4F90937}">
      <dgm:prSet/>
      <dgm:spPr/>
      <dgm:t>
        <a:bodyPr/>
        <a:lstStyle/>
        <a:p>
          <a:endParaRPr lang="en-US"/>
        </a:p>
      </dgm:t>
    </dgm:pt>
    <dgm:pt modelId="{65F68C24-AB85-4DF2-9952-1EDC8F218C28}">
      <dgm:prSet/>
      <dgm:spPr/>
      <dgm:t>
        <a:bodyPr/>
        <a:lstStyle/>
        <a:p>
          <a:r>
            <a:rPr lang="en-GB" dirty="0"/>
            <a:t>A payment of £18/consultation for pharmacists involved in this scheme. 	</a:t>
          </a:r>
          <a:endParaRPr lang="en-US" dirty="0"/>
        </a:p>
      </dgm:t>
    </dgm:pt>
    <dgm:pt modelId="{D64639A0-5A2A-4A8A-9E30-4B841DD1B09B}" type="parTrans" cxnId="{0ECED487-1DAB-4200-9305-A26382E54753}">
      <dgm:prSet/>
      <dgm:spPr/>
      <dgm:t>
        <a:bodyPr/>
        <a:lstStyle/>
        <a:p>
          <a:endParaRPr lang="en-US"/>
        </a:p>
      </dgm:t>
    </dgm:pt>
    <dgm:pt modelId="{EC1EAA1F-8A63-4618-B0AB-55C5CAAF2D84}" type="sibTrans" cxnId="{0ECED487-1DAB-4200-9305-A26382E54753}">
      <dgm:prSet/>
      <dgm:spPr/>
      <dgm:t>
        <a:bodyPr/>
        <a:lstStyle/>
        <a:p>
          <a:endParaRPr lang="en-US"/>
        </a:p>
      </dgm:t>
    </dgm:pt>
    <dgm:pt modelId="{9184099F-AF0F-4F4D-8F88-A08215690E35}" type="pres">
      <dgm:prSet presAssocID="{E56333E4-1DF4-4206-B825-F2A26C7C7CDD}" presName="linear" presStyleCnt="0">
        <dgm:presLayoutVars>
          <dgm:animLvl val="lvl"/>
          <dgm:resizeHandles val="exact"/>
        </dgm:presLayoutVars>
      </dgm:prSet>
      <dgm:spPr/>
    </dgm:pt>
    <dgm:pt modelId="{FD26B75C-51BE-489F-8D9B-0C0156F6D4F7}" type="pres">
      <dgm:prSet presAssocID="{1B7BD67F-4064-4F13-A0CA-C53C1D465B7C}" presName="parentText" presStyleLbl="node1" presStyleIdx="0" presStyleCnt="2">
        <dgm:presLayoutVars>
          <dgm:chMax val="0"/>
          <dgm:bulletEnabled val="1"/>
        </dgm:presLayoutVars>
      </dgm:prSet>
      <dgm:spPr/>
    </dgm:pt>
    <dgm:pt modelId="{39582611-BFA7-4F49-852E-52ABCAE2DF46}" type="pres">
      <dgm:prSet presAssocID="{10F23B85-4945-49D8-B6C6-B2A1087F1E18}" presName="spacer" presStyleCnt="0"/>
      <dgm:spPr/>
    </dgm:pt>
    <dgm:pt modelId="{A15B250F-FF34-4824-A432-2768288901CE}" type="pres">
      <dgm:prSet presAssocID="{65F68C24-AB85-4DF2-9952-1EDC8F218C28}" presName="parentText" presStyleLbl="node1" presStyleIdx="1" presStyleCnt="2">
        <dgm:presLayoutVars>
          <dgm:chMax val="0"/>
          <dgm:bulletEnabled val="1"/>
        </dgm:presLayoutVars>
      </dgm:prSet>
      <dgm:spPr/>
    </dgm:pt>
  </dgm:ptLst>
  <dgm:cxnLst>
    <dgm:cxn modelId="{39251A51-ADB9-4AA9-9DDE-0BBAA82A1116}" type="presOf" srcId="{65F68C24-AB85-4DF2-9952-1EDC8F218C28}" destId="{A15B250F-FF34-4824-A432-2768288901CE}" srcOrd="0" destOrd="0" presId="urn:microsoft.com/office/officeart/2005/8/layout/vList2"/>
    <dgm:cxn modelId="{0ECED487-1DAB-4200-9305-A26382E54753}" srcId="{E56333E4-1DF4-4206-B825-F2A26C7C7CDD}" destId="{65F68C24-AB85-4DF2-9952-1EDC8F218C28}" srcOrd="1" destOrd="0" parTransId="{D64639A0-5A2A-4A8A-9E30-4B841DD1B09B}" sibTransId="{EC1EAA1F-8A63-4618-B0AB-55C5CAAF2D84}"/>
    <dgm:cxn modelId="{99A1AF97-CD5E-43BC-AA76-9F4552BFBC1B}" type="presOf" srcId="{E56333E4-1DF4-4206-B825-F2A26C7C7CDD}" destId="{9184099F-AF0F-4F4D-8F88-A08215690E35}" srcOrd="0" destOrd="0" presId="urn:microsoft.com/office/officeart/2005/8/layout/vList2"/>
    <dgm:cxn modelId="{FAF85899-1FC8-48D4-A7B3-06FF83E08A2D}" type="presOf" srcId="{1B7BD67F-4064-4F13-A0CA-C53C1D465B7C}" destId="{FD26B75C-51BE-489F-8D9B-0C0156F6D4F7}" srcOrd="0" destOrd="0" presId="urn:microsoft.com/office/officeart/2005/8/layout/vList2"/>
    <dgm:cxn modelId="{42EC78C0-0EDE-4CCE-B21F-0F11E4F90937}" srcId="{E56333E4-1DF4-4206-B825-F2A26C7C7CDD}" destId="{1B7BD67F-4064-4F13-A0CA-C53C1D465B7C}" srcOrd="0" destOrd="0" parTransId="{B9BDDECC-5B92-43D5-8275-87E2040E30FB}" sibTransId="{10F23B85-4945-49D8-B6C6-B2A1087F1E18}"/>
    <dgm:cxn modelId="{E0C645D5-E5C5-43F5-9F40-515D35CF9421}" type="presParOf" srcId="{9184099F-AF0F-4F4D-8F88-A08215690E35}" destId="{FD26B75C-51BE-489F-8D9B-0C0156F6D4F7}" srcOrd="0" destOrd="0" presId="urn:microsoft.com/office/officeart/2005/8/layout/vList2"/>
    <dgm:cxn modelId="{11810B55-FF52-4B57-806E-2275229547D3}" type="presParOf" srcId="{9184099F-AF0F-4F4D-8F88-A08215690E35}" destId="{39582611-BFA7-4F49-852E-52ABCAE2DF46}" srcOrd="1" destOrd="0" presId="urn:microsoft.com/office/officeart/2005/8/layout/vList2"/>
    <dgm:cxn modelId="{B0A07274-5E51-4435-8A81-BE271EC0E355}" type="presParOf" srcId="{9184099F-AF0F-4F4D-8F88-A08215690E35}" destId="{A15B250F-FF34-4824-A432-2768288901CE}"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155BD6-5BED-4424-89DF-D071B42D66C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8F4EFAE4-D514-4B98-93C5-F6871444CB00}">
      <dgm:prSet/>
      <dgm:spPr/>
      <dgm:t>
        <a:bodyPr/>
        <a:lstStyle/>
        <a:p>
          <a:r>
            <a:rPr lang="en-GB"/>
            <a:t>Services need to be easily accessible </a:t>
          </a:r>
          <a:endParaRPr lang="en-US"/>
        </a:p>
      </dgm:t>
    </dgm:pt>
    <dgm:pt modelId="{D67F8919-26B6-4DAF-9905-48AB2DB1BFB9}" type="parTrans" cxnId="{DD8A0F3E-7EBB-4F48-9694-753FD861F7EB}">
      <dgm:prSet/>
      <dgm:spPr/>
      <dgm:t>
        <a:bodyPr/>
        <a:lstStyle/>
        <a:p>
          <a:endParaRPr lang="en-US"/>
        </a:p>
      </dgm:t>
    </dgm:pt>
    <dgm:pt modelId="{66B2C222-24D3-4C5E-B66B-1CC8741F7E24}" type="sibTrans" cxnId="{DD8A0F3E-7EBB-4F48-9694-753FD861F7EB}">
      <dgm:prSet/>
      <dgm:spPr/>
      <dgm:t>
        <a:bodyPr/>
        <a:lstStyle/>
        <a:p>
          <a:endParaRPr lang="en-US"/>
        </a:p>
      </dgm:t>
    </dgm:pt>
    <dgm:pt modelId="{3B29B01D-88A3-4B7B-A1FE-63047E520927}">
      <dgm:prSet/>
      <dgm:spPr/>
      <dgm:t>
        <a:bodyPr/>
        <a:lstStyle/>
        <a:p>
          <a:r>
            <a:rPr lang="en-GB"/>
            <a:t>Dispense or Administer?</a:t>
          </a:r>
          <a:endParaRPr lang="en-US"/>
        </a:p>
      </dgm:t>
    </dgm:pt>
    <dgm:pt modelId="{14892EEB-8BF7-4378-842A-F0E0800194BE}" type="parTrans" cxnId="{1E289DAE-BA29-4CE0-990E-986BC07EACE8}">
      <dgm:prSet/>
      <dgm:spPr/>
      <dgm:t>
        <a:bodyPr/>
        <a:lstStyle/>
        <a:p>
          <a:endParaRPr lang="en-US"/>
        </a:p>
      </dgm:t>
    </dgm:pt>
    <dgm:pt modelId="{7544229D-95D9-43A6-910A-C932C00D1312}" type="sibTrans" cxnId="{1E289DAE-BA29-4CE0-990E-986BC07EACE8}">
      <dgm:prSet/>
      <dgm:spPr/>
      <dgm:t>
        <a:bodyPr/>
        <a:lstStyle/>
        <a:p>
          <a:endParaRPr lang="en-US"/>
        </a:p>
      </dgm:t>
    </dgm:pt>
    <dgm:pt modelId="{735D296F-1E52-48CE-86B6-2481A15003DD}">
      <dgm:prSet/>
      <dgm:spPr/>
      <dgm:t>
        <a:bodyPr/>
        <a:lstStyle/>
        <a:p>
          <a:r>
            <a:rPr lang="en-GB" dirty="0"/>
            <a:t>Ideally the consultation needs to be face to face</a:t>
          </a:r>
          <a:endParaRPr lang="en-US" dirty="0"/>
        </a:p>
      </dgm:t>
    </dgm:pt>
    <dgm:pt modelId="{3D7CB68C-A2F2-4AFA-8445-34DC224CDB06}" type="parTrans" cxnId="{235A337F-5A79-461F-900B-36C232D36A57}">
      <dgm:prSet/>
      <dgm:spPr/>
      <dgm:t>
        <a:bodyPr/>
        <a:lstStyle/>
        <a:p>
          <a:endParaRPr lang="en-US"/>
        </a:p>
      </dgm:t>
    </dgm:pt>
    <dgm:pt modelId="{76D7666E-4B8F-4610-A065-50583DEDF5DE}" type="sibTrans" cxnId="{235A337F-5A79-461F-900B-36C232D36A57}">
      <dgm:prSet/>
      <dgm:spPr/>
      <dgm:t>
        <a:bodyPr/>
        <a:lstStyle/>
        <a:p>
          <a:endParaRPr lang="en-US"/>
        </a:p>
      </dgm:t>
    </dgm:pt>
    <dgm:pt modelId="{C0FD8550-26E7-4691-A1A0-90EC1D7FBCF3}">
      <dgm:prSet/>
      <dgm:spPr/>
      <dgm:t>
        <a:bodyPr/>
        <a:lstStyle/>
        <a:p>
          <a:r>
            <a:rPr lang="en-GB" dirty="0"/>
            <a:t>Open extended hours including evenings and weekends (this is not essential, especially if you are in an area of high need). </a:t>
          </a:r>
          <a:endParaRPr lang="en-US" dirty="0"/>
        </a:p>
      </dgm:t>
    </dgm:pt>
    <dgm:pt modelId="{94C7CD0C-C824-4498-A197-7BEEEA39B115}" type="parTrans" cxnId="{1A70C9A5-4CD5-40BC-A5A9-EA3F4D999587}">
      <dgm:prSet/>
      <dgm:spPr/>
      <dgm:t>
        <a:bodyPr/>
        <a:lstStyle/>
        <a:p>
          <a:endParaRPr lang="en-US"/>
        </a:p>
      </dgm:t>
    </dgm:pt>
    <dgm:pt modelId="{06DAD906-F4F6-4650-9667-094B89F6AA5D}" type="sibTrans" cxnId="{1A70C9A5-4CD5-40BC-A5A9-EA3F4D999587}">
      <dgm:prSet/>
      <dgm:spPr/>
      <dgm:t>
        <a:bodyPr/>
        <a:lstStyle/>
        <a:p>
          <a:endParaRPr lang="en-US"/>
        </a:p>
      </dgm:t>
    </dgm:pt>
    <dgm:pt modelId="{D5FEF198-963B-43F7-9C87-E8DFB37D8B42}">
      <dgm:prSet/>
      <dgm:spPr/>
      <dgm:t>
        <a:bodyPr/>
        <a:lstStyle/>
        <a:p>
          <a:r>
            <a:rPr lang="en-GB" dirty="0"/>
            <a:t>Locum pharmacists who feel they are competent to deliver EHC can sign the contract/PGD to deliver EHC in the pharmacy they are locum in. 	</a:t>
          </a:r>
          <a:endParaRPr lang="en-US" dirty="0"/>
        </a:p>
      </dgm:t>
    </dgm:pt>
    <dgm:pt modelId="{0BE95433-83EF-4EE6-9ECC-2CCC22DC69B1}" type="parTrans" cxnId="{2CD6B22F-6620-48A3-95AF-F54CE3A47060}">
      <dgm:prSet/>
      <dgm:spPr/>
      <dgm:t>
        <a:bodyPr/>
        <a:lstStyle/>
        <a:p>
          <a:endParaRPr lang="en-US"/>
        </a:p>
      </dgm:t>
    </dgm:pt>
    <dgm:pt modelId="{1F88D1CB-E282-49EA-9E79-031B98E84513}" type="sibTrans" cxnId="{2CD6B22F-6620-48A3-95AF-F54CE3A47060}">
      <dgm:prSet/>
      <dgm:spPr/>
      <dgm:t>
        <a:bodyPr/>
        <a:lstStyle/>
        <a:p>
          <a:endParaRPr lang="en-US"/>
        </a:p>
      </dgm:t>
    </dgm:pt>
    <dgm:pt modelId="{28FA0907-251D-4B7C-84CA-40DCCEBC00B6}" type="pres">
      <dgm:prSet presAssocID="{CE155BD6-5BED-4424-89DF-D071B42D66C4}" presName="diagram" presStyleCnt="0">
        <dgm:presLayoutVars>
          <dgm:dir/>
          <dgm:resizeHandles val="exact"/>
        </dgm:presLayoutVars>
      </dgm:prSet>
      <dgm:spPr/>
    </dgm:pt>
    <dgm:pt modelId="{7FCB98B1-C489-40E2-AB68-9CBAE88F36B4}" type="pres">
      <dgm:prSet presAssocID="{8F4EFAE4-D514-4B98-93C5-F6871444CB00}" presName="node" presStyleLbl="node1" presStyleIdx="0" presStyleCnt="5">
        <dgm:presLayoutVars>
          <dgm:bulletEnabled val="1"/>
        </dgm:presLayoutVars>
      </dgm:prSet>
      <dgm:spPr/>
    </dgm:pt>
    <dgm:pt modelId="{262E71F1-6858-42A6-8770-9B6E85120435}" type="pres">
      <dgm:prSet presAssocID="{66B2C222-24D3-4C5E-B66B-1CC8741F7E24}" presName="sibTrans" presStyleCnt="0"/>
      <dgm:spPr/>
    </dgm:pt>
    <dgm:pt modelId="{D3ED9131-96E1-4F9A-815B-AFCCA0C59DF7}" type="pres">
      <dgm:prSet presAssocID="{3B29B01D-88A3-4B7B-A1FE-63047E520927}" presName="node" presStyleLbl="node1" presStyleIdx="1" presStyleCnt="5">
        <dgm:presLayoutVars>
          <dgm:bulletEnabled val="1"/>
        </dgm:presLayoutVars>
      </dgm:prSet>
      <dgm:spPr/>
    </dgm:pt>
    <dgm:pt modelId="{A65A6F0D-FD22-4C7F-80F3-0C2C2E583F4C}" type="pres">
      <dgm:prSet presAssocID="{7544229D-95D9-43A6-910A-C932C00D1312}" presName="sibTrans" presStyleCnt="0"/>
      <dgm:spPr/>
    </dgm:pt>
    <dgm:pt modelId="{8F5C6131-1739-44DA-9446-E33EC1701CCB}" type="pres">
      <dgm:prSet presAssocID="{735D296F-1E52-48CE-86B6-2481A15003DD}" presName="node" presStyleLbl="node1" presStyleIdx="2" presStyleCnt="5">
        <dgm:presLayoutVars>
          <dgm:bulletEnabled val="1"/>
        </dgm:presLayoutVars>
      </dgm:prSet>
      <dgm:spPr/>
    </dgm:pt>
    <dgm:pt modelId="{ADC796AF-AB2B-4317-B049-CD6BDEE9E761}" type="pres">
      <dgm:prSet presAssocID="{76D7666E-4B8F-4610-A065-50583DEDF5DE}" presName="sibTrans" presStyleCnt="0"/>
      <dgm:spPr/>
    </dgm:pt>
    <dgm:pt modelId="{617CDBD6-7812-4C43-9224-68C492B90F7E}" type="pres">
      <dgm:prSet presAssocID="{C0FD8550-26E7-4691-A1A0-90EC1D7FBCF3}" presName="node" presStyleLbl="node1" presStyleIdx="3" presStyleCnt="5">
        <dgm:presLayoutVars>
          <dgm:bulletEnabled val="1"/>
        </dgm:presLayoutVars>
      </dgm:prSet>
      <dgm:spPr/>
    </dgm:pt>
    <dgm:pt modelId="{184B571A-8583-47C4-A089-A6D0A99A8CC7}" type="pres">
      <dgm:prSet presAssocID="{06DAD906-F4F6-4650-9667-094B89F6AA5D}" presName="sibTrans" presStyleCnt="0"/>
      <dgm:spPr/>
    </dgm:pt>
    <dgm:pt modelId="{F0109407-5E41-4B13-B080-014F8ABD2A5F}" type="pres">
      <dgm:prSet presAssocID="{D5FEF198-963B-43F7-9C87-E8DFB37D8B42}" presName="node" presStyleLbl="node1" presStyleIdx="4" presStyleCnt="5">
        <dgm:presLayoutVars>
          <dgm:bulletEnabled val="1"/>
        </dgm:presLayoutVars>
      </dgm:prSet>
      <dgm:spPr/>
    </dgm:pt>
  </dgm:ptLst>
  <dgm:cxnLst>
    <dgm:cxn modelId="{02388100-29BC-46A0-BC54-E13627D81FBF}" type="presOf" srcId="{8F4EFAE4-D514-4B98-93C5-F6871444CB00}" destId="{7FCB98B1-C489-40E2-AB68-9CBAE88F36B4}" srcOrd="0" destOrd="0" presId="urn:microsoft.com/office/officeart/2005/8/layout/default"/>
    <dgm:cxn modelId="{818E032A-AD33-4C59-B42B-C5A370CF3A12}" type="presOf" srcId="{3B29B01D-88A3-4B7B-A1FE-63047E520927}" destId="{D3ED9131-96E1-4F9A-815B-AFCCA0C59DF7}" srcOrd="0" destOrd="0" presId="urn:microsoft.com/office/officeart/2005/8/layout/default"/>
    <dgm:cxn modelId="{2CD6B22F-6620-48A3-95AF-F54CE3A47060}" srcId="{CE155BD6-5BED-4424-89DF-D071B42D66C4}" destId="{D5FEF198-963B-43F7-9C87-E8DFB37D8B42}" srcOrd="4" destOrd="0" parTransId="{0BE95433-83EF-4EE6-9ECC-2CCC22DC69B1}" sibTransId="{1F88D1CB-E282-49EA-9E79-031B98E84513}"/>
    <dgm:cxn modelId="{DD8A0F3E-7EBB-4F48-9694-753FD861F7EB}" srcId="{CE155BD6-5BED-4424-89DF-D071B42D66C4}" destId="{8F4EFAE4-D514-4B98-93C5-F6871444CB00}" srcOrd="0" destOrd="0" parTransId="{D67F8919-26B6-4DAF-9905-48AB2DB1BFB9}" sibTransId="{66B2C222-24D3-4C5E-B66B-1CC8741F7E24}"/>
    <dgm:cxn modelId="{ED7D8C60-BE9A-4BC3-9537-B070DAA7F1B9}" type="presOf" srcId="{D5FEF198-963B-43F7-9C87-E8DFB37D8B42}" destId="{F0109407-5E41-4B13-B080-014F8ABD2A5F}" srcOrd="0" destOrd="0" presId="urn:microsoft.com/office/officeart/2005/8/layout/default"/>
    <dgm:cxn modelId="{D3D7C268-275E-45FE-9AC9-54E8C7770A47}" type="presOf" srcId="{CE155BD6-5BED-4424-89DF-D071B42D66C4}" destId="{28FA0907-251D-4B7C-84CA-40DCCEBC00B6}" srcOrd="0" destOrd="0" presId="urn:microsoft.com/office/officeart/2005/8/layout/default"/>
    <dgm:cxn modelId="{235A337F-5A79-461F-900B-36C232D36A57}" srcId="{CE155BD6-5BED-4424-89DF-D071B42D66C4}" destId="{735D296F-1E52-48CE-86B6-2481A15003DD}" srcOrd="2" destOrd="0" parTransId="{3D7CB68C-A2F2-4AFA-8445-34DC224CDB06}" sibTransId="{76D7666E-4B8F-4610-A065-50583DEDF5DE}"/>
    <dgm:cxn modelId="{3BA05EA2-C0FB-474F-961E-06674FC83EFD}" type="presOf" srcId="{735D296F-1E52-48CE-86B6-2481A15003DD}" destId="{8F5C6131-1739-44DA-9446-E33EC1701CCB}" srcOrd="0" destOrd="0" presId="urn:microsoft.com/office/officeart/2005/8/layout/default"/>
    <dgm:cxn modelId="{1A70C9A5-4CD5-40BC-A5A9-EA3F4D999587}" srcId="{CE155BD6-5BED-4424-89DF-D071B42D66C4}" destId="{C0FD8550-26E7-4691-A1A0-90EC1D7FBCF3}" srcOrd="3" destOrd="0" parTransId="{94C7CD0C-C824-4498-A197-7BEEEA39B115}" sibTransId="{06DAD906-F4F6-4650-9667-094B89F6AA5D}"/>
    <dgm:cxn modelId="{1E289DAE-BA29-4CE0-990E-986BC07EACE8}" srcId="{CE155BD6-5BED-4424-89DF-D071B42D66C4}" destId="{3B29B01D-88A3-4B7B-A1FE-63047E520927}" srcOrd="1" destOrd="0" parTransId="{14892EEB-8BF7-4378-842A-F0E0800194BE}" sibTransId="{7544229D-95D9-43A6-910A-C932C00D1312}"/>
    <dgm:cxn modelId="{6A02DAEA-5081-4B24-9BFC-25B78AA60055}" type="presOf" srcId="{C0FD8550-26E7-4691-A1A0-90EC1D7FBCF3}" destId="{617CDBD6-7812-4C43-9224-68C492B90F7E}" srcOrd="0" destOrd="0" presId="urn:microsoft.com/office/officeart/2005/8/layout/default"/>
    <dgm:cxn modelId="{1853ED77-E9C6-41B2-9EF6-8470AFC8A0DA}" type="presParOf" srcId="{28FA0907-251D-4B7C-84CA-40DCCEBC00B6}" destId="{7FCB98B1-C489-40E2-AB68-9CBAE88F36B4}" srcOrd="0" destOrd="0" presId="urn:microsoft.com/office/officeart/2005/8/layout/default"/>
    <dgm:cxn modelId="{EC6DCAA1-02ED-42E9-AD96-7609693E61DD}" type="presParOf" srcId="{28FA0907-251D-4B7C-84CA-40DCCEBC00B6}" destId="{262E71F1-6858-42A6-8770-9B6E85120435}" srcOrd="1" destOrd="0" presId="urn:microsoft.com/office/officeart/2005/8/layout/default"/>
    <dgm:cxn modelId="{CD421324-953F-4F0C-80C9-C40D32F0D989}" type="presParOf" srcId="{28FA0907-251D-4B7C-84CA-40DCCEBC00B6}" destId="{D3ED9131-96E1-4F9A-815B-AFCCA0C59DF7}" srcOrd="2" destOrd="0" presId="urn:microsoft.com/office/officeart/2005/8/layout/default"/>
    <dgm:cxn modelId="{7AF73991-D225-4186-9E6E-51966AAE9061}" type="presParOf" srcId="{28FA0907-251D-4B7C-84CA-40DCCEBC00B6}" destId="{A65A6F0D-FD22-4C7F-80F3-0C2C2E583F4C}" srcOrd="3" destOrd="0" presId="urn:microsoft.com/office/officeart/2005/8/layout/default"/>
    <dgm:cxn modelId="{66B17AF0-BD21-4F58-9C00-DE8A3E43208C}" type="presParOf" srcId="{28FA0907-251D-4B7C-84CA-40DCCEBC00B6}" destId="{8F5C6131-1739-44DA-9446-E33EC1701CCB}" srcOrd="4" destOrd="0" presId="urn:microsoft.com/office/officeart/2005/8/layout/default"/>
    <dgm:cxn modelId="{6F5A394C-71C4-4AD5-8D15-D00DA2E51115}" type="presParOf" srcId="{28FA0907-251D-4B7C-84CA-40DCCEBC00B6}" destId="{ADC796AF-AB2B-4317-B049-CD6BDEE9E761}" srcOrd="5" destOrd="0" presId="urn:microsoft.com/office/officeart/2005/8/layout/default"/>
    <dgm:cxn modelId="{98886280-3A1C-4515-B5A2-57969312D793}" type="presParOf" srcId="{28FA0907-251D-4B7C-84CA-40DCCEBC00B6}" destId="{617CDBD6-7812-4C43-9224-68C492B90F7E}" srcOrd="6" destOrd="0" presId="urn:microsoft.com/office/officeart/2005/8/layout/default"/>
    <dgm:cxn modelId="{431016D1-D359-4868-90B7-58C37CAEAD0D}" type="presParOf" srcId="{28FA0907-251D-4B7C-84CA-40DCCEBC00B6}" destId="{184B571A-8583-47C4-A089-A6D0A99A8CC7}" srcOrd="7" destOrd="0" presId="urn:microsoft.com/office/officeart/2005/8/layout/default"/>
    <dgm:cxn modelId="{08B672D5-9125-4262-8BE9-5C9AB388050B}" type="presParOf" srcId="{28FA0907-251D-4B7C-84CA-40DCCEBC00B6}" destId="{F0109407-5E41-4B13-B080-014F8ABD2A5F}"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DDC0EF-E39C-499C-8C80-83E8FF030544}"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D4B41BD4-68E2-4E24-8E52-1513013D6EAF}">
      <dgm:prSet/>
      <dgm:spPr/>
      <dgm:t>
        <a:bodyPr/>
        <a:lstStyle/>
        <a:p>
          <a:r>
            <a:rPr lang="en-GB" dirty="0"/>
            <a:t>If the patient is under 19  - a safeguarding risk assessment in line with the national standards. </a:t>
          </a:r>
          <a:endParaRPr lang="en-US" dirty="0"/>
        </a:p>
      </dgm:t>
    </dgm:pt>
    <dgm:pt modelId="{3ED65E6D-C326-4E22-8D95-D860D0D94558}" type="parTrans" cxnId="{BC87BB12-6F19-4EE8-8D10-50E15D2773BB}">
      <dgm:prSet/>
      <dgm:spPr/>
      <dgm:t>
        <a:bodyPr/>
        <a:lstStyle/>
        <a:p>
          <a:endParaRPr lang="en-US"/>
        </a:p>
      </dgm:t>
    </dgm:pt>
    <dgm:pt modelId="{0C2A1FEA-58B5-4813-8650-17C9EA803D12}" type="sibTrans" cxnId="{BC87BB12-6F19-4EE8-8D10-50E15D2773BB}">
      <dgm:prSet/>
      <dgm:spPr/>
      <dgm:t>
        <a:bodyPr/>
        <a:lstStyle/>
        <a:p>
          <a:endParaRPr lang="en-US"/>
        </a:p>
      </dgm:t>
    </dgm:pt>
    <dgm:pt modelId="{83BE18AD-608A-401B-9DFE-29769530449B}">
      <dgm:prSet/>
      <dgm:spPr/>
      <dgm:t>
        <a:bodyPr/>
        <a:lstStyle/>
        <a:p>
          <a:r>
            <a:rPr lang="en-GB" dirty="0"/>
            <a:t>If the patient is under 16 - an assessment of Fraser Competence will also be required. </a:t>
          </a:r>
          <a:endParaRPr lang="en-US" dirty="0"/>
        </a:p>
      </dgm:t>
    </dgm:pt>
    <dgm:pt modelId="{84A8422D-5E9D-4A3B-98DB-B5A274173ACA}" type="parTrans" cxnId="{9EAD82FF-B5FA-4122-9E1A-AA721EDE99FA}">
      <dgm:prSet/>
      <dgm:spPr/>
      <dgm:t>
        <a:bodyPr/>
        <a:lstStyle/>
        <a:p>
          <a:endParaRPr lang="en-US"/>
        </a:p>
      </dgm:t>
    </dgm:pt>
    <dgm:pt modelId="{5AA31AB2-50CA-4B07-B8F2-76B756B5F055}" type="sibTrans" cxnId="{9EAD82FF-B5FA-4122-9E1A-AA721EDE99FA}">
      <dgm:prSet/>
      <dgm:spPr/>
      <dgm:t>
        <a:bodyPr/>
        <a:lstStyle/>
        <a:p>
          <a:endParaRPr lang="en-US"/>
        </a:p>
      </dgm:t>
    </dgm:pt>
    <dgm:pt modelId="{BD47F65C-0186-400D-BC9A-4736058164C8}">
      <dgm:prSet/>
      <dgm:spPr/>
      <dgm:t>
        <a:bodyPr/>
        <a:lstStyle/>
        <a:p>
          <a:r>
            <a:rPr lang="en-GB" dirty="0"/>
            <a:t>Referral into ISH service is significantly more important with young people as it means we will have an audit trail of where the patient is attending. This prevents young people being “trafficked” around services by exploiters as it is on one central record. </a:t>
          </a:r>
          <a:endParaRPr lang="en-US" dirty="0"/>
        </a:p>
      </dgm:t>
    </dgm:pt>
    <dgm:pt modelId="{D118DC62-C2E0-4A8A-B524-6CD4B1DAE655}" type="parTrans" cxnId="{2A8CF071-CB8C-43E3-95D2-6E46426BFB2C}">
      <dgm:prSet/>
      <dgm:spPr/>
      <dgm:t>
        <a:bodyPr/>
        <a:lstStyle/>
        <a:p>
          <a:endParaRPr lang="en-US"/>
        </a:p>
      </dgm:t>
    </dgm:pt>
    <dgm:pt modelId="{26DF7EFD-CB4A-457F-8279-E9CE3F9E70A9}" type="sibTrans" cxnId="{2A8CF071-CB8C-43E3-95D2-6E46426BFB2C}">
      <dgm:prSet/>
      <dgm:spPr/>
      <dgm:t>
        <a:bodyPr/>
        <a:lstStyle/>
        <a:p>
          <a:endParaRPr lang="en-US"/>
        </a:p>
      </dgm:t>
    </dgm:pt>
    <dgm:pt modelId="{BC46A8CA-D1F4-45CA-9777-CD10731F552C}" type="pres">
      <dgm:prSet presAssocID="{B2DDC0EF-E39C-499C-8C80-83E8FF030544}" presName="outerComposite" presStyleCnt="0">
        <dgm:presLayoutVars>
          <dgm:chMax val="5"/>
          <dgm:dir/>
          <dgm:resizeHandles val="exact"/>
        </dgm:presLayoutVars>
      </dgm:prSet>
      <dgm:spPr/>
    </dgm:pt>
    <dgm:pt modelId="{CE0F37FC-478F-4130-8795-685FCF641BCB}" type="pres">
      <dgm:prSet presAssocID="{B2DDC0EF-E39C-499C-8C80-83E8FF030544}" presName="dummyMaxCanvas" presStyleCnt="0">
        <dgm:presLayoutVars/>
      </dgm:prSet>
      <dgm:spPr/>
    </dgm:pt>
    <dgm:pt modelId="{903F72B3-5E04-47AB-BDB6-C4146015C40D}" type="pres">
      <dgm:prSet presAssocID="{B2DDC0EF-E39C-499C-8C80-83E8FF030544}" presName="ThreeNodes_1" presStyleLbl="node1" presStyleIdx="0" presStyleCnt="3" custLinFactNeighborX="-3560" custLinFactNeighborY="-40180">
        <dgm:presLayoutVars>
          <dgm:bulletEnabled val="1"/>
        </dgm:presLayoutVars>
      </dgm:prSet>
      <dgm:spPr/>
    </dgm:pt>
    <dgm:pt modelId="{4E20FAD3-4168-4CE5-B4C0-9F1674543E30}" type="pres">
      <dgm:prSet presAssocID="{B2DDC0EF-E39C-499C-8C80-83E8FF030544}" presName="ThreeNodes_2" presStyleLbl="node1" presStyleIdx="1" presStyleCnt="3">
        <dgm:presLayoutVars>
          <dgm:bulletEnabled val="1"/>
        </dgm:presLayoutVars>
      </dgm:prSet>
      <dgm:spPr/>
    </dgm:pt>
    <dgm:pt modelId="{5FBE2A13-9FC9-485E-834B-FDCFF2BF0533}" type="pres">
      <dgm:prSet presAssocID="{B2DDC0EF-E39C-499C-8C80-83E8FF030544}" presName="ThreeNodes_3" presStyleLbl="node1" presStyleIdx="2" presStyleCnt="3">
        <dgm:presLayoutVars>
          <dgm:bulletEnabled val="1"/>
        </dgm:presLayoutVars>
      </dgm:prSet>
      <dgm:spPr/>
    </dgm:pt>
    <dgm:pt modelId="{B2268E44-8944-4E26-8105-9F88E463EC32}" type="pres">
      <dgm:prSet presAssocID="{B2DDC0EF-E39C-499C-8C80-83E8FF030544}" presName="ThreeConn_1-2" presStyleLbl="fgAccFollowNode1" presStyleIdx="0" presStyleCnt="2">
        <dgm:presLayoutVars>
          <dgm:bulletEnabled val="1"/>
        </dgm:presLayoutVars>
      </dgm:prSet>
      <dgm:spPr/>
    </dgm:pt>
    <dgm:pt modelId="{1B04E8B7-AAC2-42DE-B91F-3CF5758E766D}" type="pres">
      <dgm:prSet presAssocID="{B2DDC0EF-E39C-499C-8C80-83E8FF030544}" presName="ThreeConn_2-3" presStyleLbl="fgAccFollowNode1" presStyleIdx="1" presStyleCnt="2">
        <dgm:presLayoutVars>
          <dgm:bulletEnabled val="1"/>
        </dgm:presLayoutVars>
      </dgm:prSet>
      <dgm:spPr/>
    </dgm:pt>
    <dgm:pt modelId="{7C4E25FA-8ECF-466A-B86A-4A1799CE7E29}" type="pres">
      <dgm:prSet presAssocID="{B2DDC0EF-E39C-499C-8C80-83E8FF030544}" presName="ThreeNodes_1_text" presStyleLbl="node1" presStyleIdx="2" presStyleCnt="3">
        <dgm:presLayoutVars>
          <dgm:bulletEnabled val="1"/>
        </dgm:presLayoutVars>
      </dgm:prSet>
      <dgm:spPr/>
    </dgm:pt>
    <dgm:pt modelId="{DB92713F-353A-44C2-8F1A-A5CE4E68FA86}" type="pres">
      <dgm:prSet presAssocID="{B2DDC0EF-E39C-499C-8C80-83E8FF030544}" presName="ThreeNodes_2_text" presStyleLbl="node1" presStyleIdx="2" presStyleCnt="3">
        <dgm:presLayoutVars>
          <dgm:bulletEnabled val="1"/>
        </dgm:presLayoutVars>
      </dgm:prSet>
      <dgm:spPr/>
    </dgm:pt>
    <dgm:pt modelId="{DAD52DC0-03B1-4D13-92BF-D2C43E5263EB}" type="pres">
      <dgm:prSet presAssocID="{B2DDC0EF-E39C-499C-8C80-83E8FF030544}" presName="ThreeNodes_3_text" presStyleLbl="node1" presStyleIdx="2" presStyleCnt="3">
        <dgm:presLayoutVars>
          <dgm:bulletEnabled val="1"/>
        </dgm:presLayoutVars>
      </dgm:prSet>
      <dgm:spPr/>
    </dgm:pt>
  </dgm:ptLst>
  <dgm:cxnLst>
    <dgm:cxn modelId="{BC87BB12-6F19-4EE8-8D10-50E15D2773BB}" srcId="{B2DDC0EF-E39C-499C-8C80-83E8FF030544}" destId="{D4B41BD4-68E2-4E24-8E52-1513013D6EAF}" srcOrd="0" destOrd="0" parTransId="{3ED65E6D-C326-4E22-8D95-D860D0D94558}" sibTransId="{0C2A1FEA-58B5-4813-8650-17C9EA803D12}"/>
    <dgm:cxn modelId="{30FFE621-788A-47E2-8C6F-75EF83B0EAAB}" type="presOf" srcId="{83BE18AD-608A-401B-9DFE-29769530449B}" destId="{DB92713F-353A-44C2-8F1A-A5CE4E68FA86}" srcOrd="1" destOrd="0" presId="urn:microsoft.com/office/officeart/2005/8/layout/vProcess5"/>
    <dgm:cxn modelId="{2A8CF071-CB8C-43E3-95D2-6E46426BFB2C}" srcId="{B2DDC0EF-E39C-499C-8C80-83E8FF030544}" destId="{BD47F65C-0186-400D-BC9A-4736058164C8}" srcOrd="2" destOrd="0" parTransId="{D118DC62-C2E0-4A8A-B524-6CD4B1DAE655}" sibTransId="{26DF7EFD-CB4A-457F-8279-E9CE3F9E70A9}"/>
    <dgm:cxn modelId="{0FE55D74-2C0A-4B24-BF65-1B94C9488747}" type="presOf" srcId="{BD47F65C-0186-400D-BC9A-4736058164C8}" destId="{5FBE2A13-9FC9-485E-834B-FDCFF2BF0533}" srcOrd="0" destOrd="0" presId="urn:microsoft.com/office/officeart/2005/8/layout/vProcess5"/>
    <dgm:cxn modelId="{93B2B67C-D06D-4814-8C6E-E9A0A1A6A0E4}" type="presOf" srcId="{83BE18AD-608A-401B-9DFE-29769530449B}" destId="{4E20FAD3-4168-4CE5-B4C0-9F1674543E30}" srcOrd="0" destOrd="0" presId="urn:microsoft.com/office/officeart/2005/8/layout/vProcess5"/>
    <dgm:cxn modelId="{04CC507E-0863-4BDB-8EF4-52C515D4E903}" type="presOf" srcId="{5AA31AB2-50CA-4B07-B8F2-76B756B5F055}" destId="{1B04E8B7-AAC2-42DE-B91F-3CF5758E766D}" srcOrd="0" destOrd="0" presId="urn:microsoft.com/office/officeart/2005/8/layout/vProcess5"/>
    <dgm:cxn modelId="{F835C6C5-A835-4C8D-AE38-D9D74313A022}" type="presOf" srcId="{BD47F65C-0186-400D-BC9A-4736058164C8}" destId="{DAD52DC0-03B1-4D13-92BF-D2C43E5263EB}" srcOrd="1" destOrd="0" presId="urn:microsoft.com/office/officeart/2005/8/layout/vProcess5"/>
    <dgm:cxn modelId="{3B7ED3D3-D951-4BE4-B271-32D1C33E3C07}" type="presOf" srcId="{0C2A1FEA-58B5-4813-8650-17C9EA803D12}" destId="{B2268E44-8944-4E26-8105-9F88E463EC32}" srcOrd="0" destOrd="0" presId="urn:microsoft.com/office/officeart/2005/8/layout/vProcess5"/>
    <dgm:cxn modelId="{10933AEA-8A3D-457F-9317-39FD69CED111}" type="presOf" srcId="{B2DDC0EF-E39C-499C-8C80-83E8FF030544}" destId="{BC46A8CA-D1F4-45CA-9777-CD10731F552C}" srcOrd="0" destOrd="0" presId="urn:microsoft.com/office/officeart/2005/8/layout/vProcess5"/>
    <dgm:cxn modelId="{E8E538EE-5A2D-4DD3-96CB-B37DEAFBE9EF}" type="presOf" srcId="{D4B41BD4-68E2-4E24-8E52-1513013D6EAF}" destId="{7C4E25FA-8ECF-466A-B86A-4A1799CE7E29}" srcOrd="1" destOrd="0" presId="urn:microsoft.com/office/officeart/2005/8/layout/vProcess5"/>
    <dgm:cxn modelId="{ABD254EE-A73E-4342-A0E2-4F31716B86E5}" type="presOf" srcId="{D4B41BD4-68E2-4E24-8E52-1513013D6EAF}" destId="{903F72B3-5E04-47AB-BDB6-C4146015C40D}" srcOrd="0" destOrd="0" presId="urn:microsoft.com/office/officeart/2005/8/layout/vProcess5"/>
    <dgm:cxn modelId="{9EAD82FF-B5FA-4122-9E1A-AA721EDE99FA}" srcId="{B2DDC0EF-E39C-499C-8C80-83E8FF030544}" destId="{83BE18AD-608A-401B-9DFE-29769530449B}" srcOrd="1" destOrd="0" parTransId="{84A8422D-5E9D-4A3B-98DB-B5A274173ACA}" sibTransId="{5AA31AB2-50CA-4B07-B8F2-76B756B5F055}"/>
    <dgm:cxn modelId="{842ABF03-4B87-42ED-B059-AD794C1A43BD}" type="presParOf" srcId="{BC46A8CA-D1F4-45CA-9777-CD10731F552C}" destId="{CE0F37FC-478F-4130-8795-685FCF641BCB}" srcOrd="0" destOrd="0" presId="urn:microsoft.com/office/officeart/2005/8/layout/vProcess5"/>
    <dgm:cxn modelId="{A97F1258-0C6C-47B2-9721-D9F2EEC1B705}" type="presParOf" srcId="{BC46A8CA-D1F4-45CA-9777-CD10731F552C}" destId="{903F72B3-5E04-47AB-BDB6-C4146015C40D}" srcOrd="1" destOrd="0" presId="urn:microsoft.com/office/officeart/2005/8/layout/vProcess5"/>
    <dgm:cxn modelId="{1E12D080-E1B6-4D93-A8E3-2704532DB6B1}" type="presParOf" srcId="{BC46A8CA-D1F4-45CA-9777-CD10731F552C}" destId="{4E20FAD3-4168-4CE5-B4C0-9F1674543E30}" srcOrd="2" destOrd="0" presId="urn:microsoft.com/office/officeart/2005/8/layout/vProcess5"/>
    <dgm:cxn modelId="{4332E296-6672-4789-8A8E-FDBD58F1B7E9}" type="presParOf" srcId="{BC46A8CA-D1F4-45CA-9777-CD10731F552C}" destId="{5FBE2A13-9FC9-485E-834B-FDCFF2BF0533}" srcOrd="3" destOrd="0" presId="urn:microsoft.com/office/officeart/2005/8/layout/vProcess5"/>
    <dgm:cxn modelId="{B52E6C5B-1CE2-45C9-B074-176C4C6A5383}" type="presParOf" srcId="{BC46A8CA-D1F4-45CA-9777-CD10731F552C}" destId="{B2268E44-8944-4E26-8105-9F88E463EC32}" srcOrd="4" destOrd="0" presId="urn:microsoft.com/office/officeart/2005/8/layout/vProcess5"/>
    <dgm:cxn modelId="{13632050-A91E-4D52-8091-8A2733B5E09C}" type="presParOf" srcId="{BC46A8CA-D1F4-45CA-9777-CD10731F552C}" destId="{1B04E8B7-AAC2-42DE-B91F-3CF5758E766D}" srcOrd="5" destOrd="0" presId="urn:microsoft.com/office/officeart/2005/8/layout/vProcess5"/>
    <dgm:cxn modelId="{F9B3219A-80F9-45A0-A817-1629649E3B02}" type="presParOf" srcId="{BC46A8CA-D1F4-45CA-9777-CD10731F552C}" destId="{7C4E25FA-8ECF-466A-B86A-4A1799CE7E29}" srcOrd="6" destOrd="0" presId="urn:microsoft.com/office/officeart/2005/8/layout/vProcess5"/>
    <dgm:cxn modelId="{01B46CD2-0959-4544-AC33-8B30CD1C7039}" type="presParOf" srcId="{BC46A8CA-D1F4-45CA-9777-CD10731F552C}" destId="{DB92713F-353A-44C2-8F1A-A5CE4E68FA86}" srcOrd="7" destOrd="0" presId="urn:microsoft.com/office/officeart/2005/8/layout/vProcess5"/>
    <dgm:cxn modelId="{C06F1E81-233D-41E7-AF5E-6740A4900DA7}" type="presParOf" srcId="{BC46A8CA-D1F4-45CA-9777-CD10731F552C}" destId="{DAD52DC0-03B1-4D13-92BF-D2C43E5263EB}"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6B75C-51BE-489F-8D9B-0C0156F6D4F7}">
      <dsp:nvSpPr>
        <dsp:cNvPr id="0" name=""/>
        <dsp:cNvSpPr/>
      </dsp:nvSpPr>
      <dsp:spPr>
        <a:xfrm>
          <a:off x="0" y="197936"/>
          <a:ext cx="5111749" cy="26839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a:t>There will be a reimbursement of the actual wholesale drug costs (NHS Tariff £5.20 for LNG and £14.05 for UPA + VAT @5%) </a:t>
          </a:r>
          <a:endParaRPr lang="en-US" sz="3100" kern="1200"/>
        </a:p>
      </dsp:txBody>
      <dsp:txXfrm>
        <a:off x="131021" y="328957"/>
        <a:ext cx="4849707" cy="2421937"/>
      </dsp:txXfrm>
    </dsp:sp>
    <dsp:sp modelId="{A15B250F-FF34-4824-A432-2768288901CE}">
      <dsp:nvSpPr>
        <dsp:cNvPr id="0" name=""/>
        <dsp:cNvSpPr/>
      </dsp:nvSpPr>
      <dsp:spPr>
        <a:xfrm>
          <a:off x="0" y="2971196"/>
          <a:ext cx="5111749" cy="26839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dirty="0"/>
            <a:t>A payment of £18/consultation for pharmacists involved in this scheme. 	</a:t>
          </a:r>
          <a:endParaRPr lang="en-US" sz="3100" kern="1200" dirty="0"/>
        </a:p>
      </dsp:txBody>
      <dsp:txXfrm>
        <a:off x="131021" y="3102217"/>
        <a:ext cx="4849707" cy="24219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CB98B1-C489-40E2-AB68-9CBAE88F36B4}">
      <dsp:nvSpPr>
        <dsp:cNvPr id="0" name=""/>
        <dsp:cNvSpPr/>
      </dsp:nvSpPr>
      <dsp:spPr>
        <a:xfrm>
          <a:off x="307345" y="1546"/>
          <a:ext cx="3222855" cy="193371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Services need to be easily accessible </a:t>
          </a:r>
          <a:endParaRPr lang="en-US" sz="2100" kern="1200"/>
        </a:p>
      </dsp:txBody>
      <dsp:txXfrm>
        <a:off x="307345" y="1546"/>
        <a:ext cx="3222855" cy="1933713"/>
      </dsp:txXfrm>
    </dsp:sp>
    <dsp:sp modelId="{D3ED9131-96E1-4F9A-815B-AFCCA0C59DF7}">
      <dsp:nvSpPr>
        <dsp:cNvPr id="0" name=""/>
        <dsp:cNvSpPr/>
      </dsp:nvSpPr>
      <dsp:spPr>
        <a:xfrm>
          <a:off x="3852486" y="1546"/>
          <a:ext cx="3222855" cy="193371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Dispense or Administer?</a:t>
          </a:r>
          <a:endParaRPr lang="en-US" sz="2100" kern="1200"/>
        </a:p>
      </dsp:txBody>
      <dsp:txXfrm>
        <a:off x="3852486" y="1546"/>
        <a:ext cx="3222855" cy="1933713"/>
      </dsp:txXfrm>
    </dsp:sp>
    <dsp:sp modelId="{8F5C6131-1739-44DA-9446-E33EC1701CCB}">
      <dsp:nvSpPr>
        <dsp:cNvPr id="0" name=""/>
        <dsp:cNvSpPr/>
      </dsp:nvSpPr>
      <dsp:spPr>
        <a:xfrm>
          <a:off x="7397627" y="1546"/>
          <a:ext cx="3222855" cy="193371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Ideally the consultation needs to be face to face</a:t>
          </a:r>
          <a:endParaRPr lang="en-US" sz="2100" kern="1200" dirty="0"/>
        </a:p>
      </dsp:txBody>
      <dsp:txXfrm>
        <a:off x="7397627" y="1546"/>
        <a:ext cx="3222855" cy="1933713"/>
      </dsp:txXfrm>
    </dsp:sp>
    <dsp:sp modelId="{617CDBD6-7812-4C43-9224-68C492B90F7E}">
      <dsp:nvSpPr>
        <dsp:cNvPr id="0" name=""/>
        <dsp:cNvSpPr/>
      </dsp:nvSpPr>
      <dsp:spPr>
        <a:xfrm>
          <a:off x="2079915" y="2257545"/>
          <a:ext cx="3222855" cy="193371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Open extended hours including evenings and weekends (this is not essential, especially if you are in an area of high need). </a:t>
          </a:r>
          <a:endParaRPr lang="en-US" sz="2100" kern="1200" dirty="0"/>
        </a:p>
      </dsp:txBody>
      <dsp:txXfrm>
        <a:off x="2079915" y="2257545"/>
        <a:ext cx="3222855" cy="1933713"/>
      </dsp:txXfrm>
    </dsp:sp>
    <dsp:sp modelId="{F0109407-5E41-4B13-B080-014F8ABD2A5F}">
      <dsp:nvSpPr>
        <dsp:cNvPr id="0" name=""/>
        <dsp:cNvSpPr/>
      </dsp:nvSpPr>
      <dsp:spPr>
        <a:xfrm>
          <a:off x="5625057" y="2257545"/>
          <a:ext cx="3222855" cy="193371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Locum pharmacists who feel they are competent to deliver EHC can sign the contract/PGD to deliver EHC in the pharmacy they are locum in. 	</a:t>
          </a:r>
          <a:endParaRPr lang="en-US" sz="2100" kern="1200" dirty="0"/>
        </a:p>
      </dsp:txBody>
      <dsp:txXfrm>
        <a:off x="5625057" y="2257545"/>
        <a:ext cx="3222855" cy="19337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3F72B3-5E04-47AB-BDB6-C4146015C40D}">
      <dsp:nvSpPr>
        <dsp:cNvPr id="0" name=""/>
        <dsp:cNvSpPr/>
      </dsp:nvSpPr>
      <dsp:spPr>
        <a:xfrm>
          <a:off x="0" y="0"/>
          <a:ext cx="7466427" cy="15348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If the patient is under 19  - a safeguarding risk assessment in line with the national standards. </a:t>
          </a:r>
          <a:endParaRPr lang="en-US" sz="1800" kern="1200" dirty="0"/>
        </a:p>
      </dsp:txBody>
      <dsp:txXfrm>
        <a:off x="44953" y="44953"/>
        <a:ext cx="5810252" cy="1444899"/>
      </dsp:txXfrm>
    </dsp:sp>
    <dsp:sp modelId="{4E20FAD3-4168-4CE5-B4C0-9F1674543E30}">
      <dsp:nvSpPr>
        <dsp:cNvPr id="0" name=""/>
        <dsp:cNvSpPr/>
      </dsp:nvSpPr>
      <dsp:spPr>
        <a:xfrm>
          <a:off x="658802" y="1790606"/>
          <a:ext cx="7466427" cy="15348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If the patient is under 16 - an assessment of Fraser Competence will also be required. </a:t>
          </a:r>
          <a:endParaRPr lang="en-US" sz="1800" kern="1200" dirty="0"/>
        </a:p>
      </dsp:txBody>
      <dsp:txXfrm>
        <a:off x="703755" y="1835559"/>
        <a:ext cx="5720095" cy="1444899"/>
      </dsp:txXfrm>
    </dsp:sp>
    <dsp:sp modelId="{5FBE2A13-9FC9-485E-834B-FDCFF2BF0533}">
      <dsp:nvSpPr>
        <dsp:cNvPr id="0" name=""/>
        <dsp:cNvSpPr/>
      </dsp:nvSpPr>
      <dsp:spPr>
        <a:xfrm>
          <a:off x="1317604" y="3581212"/>
          <a:ext cx="7466427" cy="15348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Referral into ISH service is significantly more important with young people as it means we will have an audit trail of where the patient is attending. This prevents young people being “trafficked” around services by exploiters as it is on one central record. </a:t>
          </a:r>
          <a:endParaRPr lang="en-US" sz="1800" kern="1200" dirty="0"/>
        </a:p>
      </dsp:txBody>
      <dsp:txXfrm>
        <a:off x="1362557" y="3626165"/>
        <a:ext cx="5720095" cy="1444899"/>
      </dsp:txXfrm>
    </dsp:sp>
    <dsp:sp modelId="{B2268E44-8944-4E26-8105-9F88E463EC32}">
      <dsp:nvSpPr>
        <dsp:cNvPr id="0" name=""/>
        <dsp:cNvSpPr/>
      </dsp:nvSpPr>
      <dsp:spPr>
        <a:xfrm>
          <a:off x="6468803" y="1163894"/>
          <a:ext cx="997623" cy="997623"/>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693268" y="1163894"/>
        <a:ext cx="548693" cy="750711"/>
      </dsp:txXfrm>
    </dsp:sp>
    <dsp:sp modelId="{1B04E8B7-AAC2-42DE-B91F-3CF5758E766D}">
      <dsp:nvSpPr>
        <dsp:cNvPr id="0" name=""/>
        <dsp:cNvSpPr/>
      </dsp:nvSpPr>
      <dsp:spPr>
        <a:xfrm>
          <a:off x="7127606" y="2944268"/>
          <a:ext cx="997623" cy="997623"/>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352071" y="2944268"/>
        <a:ext cx="548693" cy="75071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2A0907F7-FF16-4151-959D-A2E6FC18CD88}" type="datetimeFigureOut">
              <a:rPr lang="en-GB" smtClean="0"/>
              <a:t>02/10/2024</a:t>
            </a:fld>
            <a:endParaRPr lang="en-GB"/>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95E7832E-7686-4DAD-B57B-D196D5B027E9}" type="slidenum">
              <a:rPr lang="en-GB" smtClean="0"/>
              <a:t>‹#›</a:t>
            </a:fld>
            <a:endParaRPr lang="en-GB"/>
          </a:p>
        </p:txBody>
      </p:sp>
    </p:spTree>
    <p:extLst>
      <p:ext uri="{BB962C8B-B14F-4D97-AF65-F5344CB8AC3E}">
        <p14:creationId xmlns:p14="http://schemas.microsoft.com/office/powerpoint/2010/main" val="254512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5E7832E-7686-4DAD-B57B-D196D5B027E9}" type="slidenum">
              <a:rPr lang="en-GB" smtClean="0"/>
              <a:t>1</a:t>
            </a:fld>
            <a:endParaRPr lang="en-GB"/>
          </a:p>
        </p:txBody>
      </p:sp>
    </p:spTree>
    <p:extLst>
      <p:ext uri="{BB962C8B-B14F-4D97-AF65-F5344CB8AC3E}">
        <p14:creationId xmlns:p14="http://schemas.microsoft.com/office/powerpoint/2010/main" val="2121574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5E7832E-7686-4DAD-B57B-D196D5B027E9}" type="slidenum">
              <a:rPr lang="en-GB" smtClean="0"/>
              <a:t>10</a:t>
            </a:fld>
            <a:endParaRPr lang="en-GB"/>
          </a:p>
        </p:txBody>
      </p:sp>
    </p:spTree>
    <p:extLst>
      <p:ext uri="{BB962C8B-B14F-4D97-AF65-F5344CB8AC3E}">
        <p14:creationId xmlns:p14="http://schemas.microsoft.com/office/powerpoint/2010/main" val="3835991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5E7832E-7686-4DAD-B57B-D196D5B027E9}" type="slidenum">
              <a:rPr lang="en-GB" smtClean="0"/>
              <a:t>11</a:t>
            </a:fld>
            <a:endParaRPr lang="en-GB"/>
          </a:p>
        </p:txBody>
      </p:sp>
    </p:spTree>
    <p:extLst>
      <p:ext uri="{BB962C8B-B14F-4D97-AF65-F5344CB8AC3E}">
        <p14:creationId xmlns:p14="http://schemas.microsoft.com/office/powerpoint/2010/main" val="164514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5E7832E-7686-4DAD-B57B-D196D5B027E9}" type="slidenum">
              <a:rPr lang="en-GB" smtClean="0"/>
              <a:t>12</a:t>
            </a:fld>
            <a:endParaRPr lang="en-GB"/>
          </a:p>
        </p:txBody>
      </p:sp>
    </p:spTree>
    <p:extLst>
      <p:ext uri="{BB962C8B-B14F-4D97-AF65-F5344CB8AC3E}">
        <p14:creationId xmlns:p14="http://schemas.microsoft.com/office/powerpoint/2010/main" val="524513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5E7832E-7686-4DAD-B57B-D196D5B027E9}" type="slidenum">
              <a:rPr lang="en-GB" smtClean="0"/>
              <a:t>13</a:t>
            </a:fld>
            <a:endParaRPr lang="en-GB"/>
          </a:p>
        </p:txBody>
      </p:sp>
    </p:spTree>
    <p:extLst>
      <p:ext uri="{BB962C8B-B14F-4D97-AF65-F5344CB8AC3E}">
        <p14:creationId xmlns:p14="http://schemas.microsoft.com/office/powerpoint/2010/main" val="1115133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5E7832E-7686-4DAD-B57B-D196D5B027E9}" type="slidenum">
              <a:rPr lang="en-GB" smtClean="0"/>
              <a:t>14</a:t>
            </a:fld>
            <a:endParaRPr lang="en-GB"/>
          </a:p>
        </p:txBody>
      </p:sp>
    </p:spTree>
    <p:extLst>
      <p:ext uri="{BB962C8B-B14F-4D97-AF65-F5344CB8AC3E}">
        <p14:creationId xmlns:p14="http://schemas.microsoft.com/office/powerpoint/2010/main" val="3121188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5E7832E-7686-4DAD-B57B-D196D5B027E9}" type="slidenum">
              <a:rPr lang="en-GB" smtClean="0"/>
              <a:t>15</a:t>
            </a:fld>
            <a:endParaRPr lang="en-GB"/>
          </a:p>
        </p:txBody>
      </p:sp>
    </p:spTree>
    <p:extLst>
      <p:ext uri="{BB962C8B-B14F-4D97-AF65-F5344CB8AC3E}">
        <p14:creationId xmlns:p14="http://schemas.microsoft.com/office/powerpoint/2010/main" val="2700621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5E7832E-7686-4DAD-B57B-D196D5B027E9}" type="slidenum">
              <a:rPr lang="en-GB" smtClean="0"/>
              <a:t>16</a:t>
            </a:fld>
            <a:endParaRPr lang="en-GB"/>
          </a:p>
        </p:txBody>
      </p:sp>
    </p:spTree>
    <p:extLst>
      <p:ext uri="{BB962C8B-B14F-4D97-AF65-F5344CB8AC3E}">
        <p14:creationId xmlns:p14="http://schemas.microsoft.com/office/powerpoint/2010/main" val="843372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5E7832E-7686-4DAD-B57B-D196D5B027E9}" type="slidenum">
              <a:rPr lang="en-GB" smtClean="0"/>
              <a:t>17</a:t>
            </a:fld>
            <a:endParaRPr lang="en-GB"/>
          </a:p>
        </p:txBody>
      </p:sp>
    </p:spTree>
    <p:extLst>
      <p:ext uri="{BB962C8B-B14F-4D97-AF65-F5344CB8AC3E}">
        <p14:creationId xmlns:p14="http://schemas.microsoft.com/office/powerpoint/2010/main" val="2911365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5E7832E-7686-4DAD-B57B-D196D5B027E9}" type="slidenum">
              <a:rPr lang="en-GB" smtClean="0"/>
              <a:t>18</a:t>
            </a:fld>
            <a:endParaRPr lang="en-GB"/>
          </a:p>
        </p:txBody>
      </p:sp>
    </p:spTree>
    <p:extLst>
      <p:ext uri="{BB962C8B-B14F-4D97-AF65-F5344CB8AC3E}">
        <p14:creationId xmlns:p14="http://schemas.microsoft.com/office/powerpoint/2010/main" val="1749927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6E2DA-CEC4-46EB-BC7A-A97FE9CC6A4D}" type="slidenum">
              <a:rPr lang="en-GB" smtClean="0"/>
              <a:t>19</a:t>
            </a:fld>
            <a:endParaRPr lang="en-GB" dirty="0"/>
          </a:p>
        </p:txBody>
      </p:sp>
    </p:spTree>
    <p:extLst>
      <p:ext uri="{BB962C8B-B14F-4D97-AF65-F5344CB8AC3E}">
        <p14:creationId xmlns:p14="http://schemas.microsoft.com/office/powerpoint/2010/main" val="378011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BELINDA (To hand over to Sylvia</a:t>
            </a:r>
            <a:r>
              <a:rPr lang="en-US" b="1" baseline="0" dirty="0"/>
              <a:t> for next slide)</a:t>
            </a:r>
            <a:endParaRPr lang="en-US" b="1" dirty="0"/>
          </a:p>
          <a:p>
            <a:endParaRPr lang="en-US" b="1" dirty="0"/>
          </a:p>
          <a:p>
            <a:r>
              <a:rPr lang="en-US" b="0" dirty="0"/>
              <a:t>We are regulated by CQC</a:t>
            </a:r>
          </a:p>
        </p:txBody>
      </p:sp>
      <p:sp>
        <p:nvSpPr>
          <p:cNvPr id="4" name="Slide Number Placeholder 3"/>
          <p:cNvSpPr>
            <a:spLocks noGrp="1"/>
          </p:cNvSpPr>
          <p:nvPr>
            <p:ph type="sldNum" sz="quarter" idx="10"/>
          </p:nvPr>
        </p:nvSpPr>
        <p:spPr/>
        <p:txBody>
          <a:bodyPr/>
          <a:lstStyle/>
          <a:p>
            <a:fld id="{01C70B24-26CA-41B5-AB4E-C190D3466018}" type="slidenum">
              <a:rPr lang="en-GB" smtClean="0"/>
              <a:t>2</a:t>
            </a:fld>
            <a:endParaRPr lang="en-GB" dirty="0"/>
          </a:p>
        </p:txBody>
      </p:sp>
    </p:spTree>
    <p:extLst>
      <p:ext uri="{BB962C8B-B14F-4D97-AF65-F5344CB8AC3E}">
        <p14:creationId xmlns:p14="http://schemas.microsoft.com/office/powerpoint/2010/main" val="1674179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5E7832E-7686-4DAD-B57B-D196D5B027E9}" type="slidenum">
              <a:rPr lang="en-GB" smtClean="0"/>
              <a:t>20</a:t>
            </a:fld>
            <a:endParaRPr lang="en-GB"/>
          </a:p>
        </p:txBody>
      </p:sp>
    </p:spTree>
    <p:extLst>
      <p:ext uri="{BB962C8B-B14F-4D97-AF65-F5344CB8AC3E}">
        <p14:creationId xmlns:p14="http://schemas.microsoft.com/office/powerpoint/2010/main" val="1889148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5E7832E-7686-4DAD-B57B-D196D5B027E9}" type="slidenum">
              <a:rPr lang="en-GB" smtClean="0"/>
              <a:t>3</a:t>
            </a:fld>
            <a:endParaRPr lang="en-GB"/>
          </a:p>
        </p:txBody>
      </p:sp>
    </p:spTree>
    <p:extLst>
      <p:ext uri="{BB962C8B-B14F-4D97-AF65-F5344CB8AC3E}">
        <p14:creationId xmlns:p14="http://schemas.microsoft.com/office/powerpoint/2010/main" val="2600825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5E7832E-7686-4DAD-B57B-D196D5B027E9}" type="slidenum">
              <a:rPr lang="en-GB" smtClean="0"/>
              <a:t>4</a:t>
            </a:fld>
            <a:endParaRPr lang="en-GB"/>
          </a:p>
        </p:txBody>
      </p:sp>
    </p:spTree>
    <p:extLst>
      <p:ext uri="{BB962C8B-B14F-4D97-AF65-F5344CB8AC3E}">
        <p14:creationId xmlns:p14="http://schemas.microsoft.com/office/powerpoint/2010/main" val="3756657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5E7832E-7686-4DAD-B57B-D196D5B027E9}" type="slidenum">
              <a:rPr lang="en-GB" smtClean="0"/>
              <a:t>5</a:t>
            </a:fld>
            <a:endParaRPr lang="en-GB"/>
          </a:p>
        </p:txBody>
      </p:sp>
    </p:spTree>
    <p:extLst>
      <p:ext uri="{BB962C8B-B14F-4D97-AF65-F5344CB8AC3E}">
        <p14:creationId xmlns:p14="http://schemas.microsoft.com/office/powerpoint/2010/main" val="799391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5E7832E-7686-4DAD-B57B-D196D5B027E9}" type="slidenum">
              <a:rPr lang="en-GB" smtClean="0"/>
              <a:t>6</a:t>
            </a:fld>
            <a:endParaRPr lang="en-GB"/>
          </a:p>
        </p:txBody>
      </p:sp>
    </p:spTree>
    <p:extLst>
      <p:ext uri="{BB962C8B-B14F-4D97-AF65-F5344CB8AC3E}">
        <p14:creationId xmlns:p14="http://schemas.microsoft.com/office/powerpoint/2010/main" val="1696619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5E7832E-7686-4DAD-B57B-D196D5B027E9}" type="slidenum">
              <a:rPr lang="en-GB" smtClean="0"/>
              <a:t>7</a:t>
            </a:fld>
            <a:endParaRPr lang="en-GB"/>
          </a:p>
        </p:txBody>
      </p:sp>
    </p:spTree>
    <p:extLst>
      <p:ext uri="{BB962C8B-B14F-4D97-AF65-F5344CB8AC3E}">
        <p14:creationId xmlns:p14="http://schemas.microsoft.com/office/powerpoint/2010/main" val="948445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5E7832E-7686-4DAD-B57B-D196D5B027E9}" type="slidenum">
              <a:rPr lang="en-GB" smtClean="0"/>
              <a:t>8</a:t>
            </a:fld>
            <a:endParaRPr lang="en-GB"/>
          </a:p>
        </p:txBody>
      </p:sp>
    </p:spTree>
    <p:extLst>
      <p:ext uri="{BB962C8B-B14F-4D97-AF65-F5344CB8AC3E}">
        <p14:creationId xmlns:p14="http://schemas.microsoft.com/office/powerpoint/2010/main" val="1472706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5E7832E-7686-4DAD-B57B-D196D5B027E9}" type="slidenum">
              <a:rPr lang="en-GB" smtClean="0"/>
              <a:t>9</a:t>
            </a:fld>
            <a:endParaRPr lang="en-GB"/>
          </a:p>
        </p:txBody>
      </p:sp>
    </p:spTree>
    <p:extLst>
      <p:ext uri="{BB962C8B-B14F-4D97-AF65-F5344CB8AC3E}">
        <p14:creationId xmlns:p14="http://schemas.microsoft.com/office/powerpoint/2010/main" val="34314000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Magenta title slide">
    <p:spTree>
      <p:nvGrpSpPr>
        <p:cNvPr id="1" name=""/>
        <p:cNvGrpSpPr/>
        <p:nvPr/>
      </p:nvGrpSpPr>
      <p:grpSpPr>
        <a:xfrm>
          <a:off x="0" y="0"/>
          <a:ext cx="0" cy="0"/>
          <a:chOff x="0" y="0"/>
          <a:chExt cx="0" cy="0"/>
        </a:xfrm>
      </p:grpSpPr>
      <p:pic>
        <p:nvPicPr>
          <p:cNvPr id="5" name="Picture 4" descr="A picture containing text, businesscard, accessory, vector graphics&#10;&#10;Description automatically generated">
            <a:extLst>
              <a:ext uri="{FF2B5EF4-FFF2-40B4-BE49-F238E27FC236}">
                <a16:creationId xmlns:a16="http://schemas.microsoft.com/office/drawing/2014/main" id="{46E533C3-452D-45EA-85F4-4C7C1ABA9E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BB947D-035A-41BA-B074-CF02D1ECB334}"/>
              </a:ext>
            </a:extLst>
          </p:cNvPr>
          <p:cNvSpPr>
            <a:spLocks noGrp="1"/>
          </p:cNvSpPr>
          <p:nvPr>
            <p:ph type="ctrTitle"/>
          </p:nvPr>
        </p:nvSpPr>
        <p:spPr>
          <a:xfrm>
            <a:off x="471050" y="3241964"/>
            <a:ext cx="9296405" cy="1454727"/>
          </a:xfrm>
        </p:spPr>
        <p:txBody>
          <a:bodyPr anchor="t">
            <a:normAutofit/>
          </a:bodyPr>
          <a:lstStyle>
            <a:lvl1pPr algn="l">
              <a:defRPr sz="44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4CAB47A7-D3DF-4237-8548-36C3410B38AC}"/>
              </a:ext>
            </a:extLst>
          </p:cNvPr>
          <p:cNvSpPr>
            <a:spLocks noGrp="1"/>
          </p:cNvSpPr>
          <p:nvPr>
            <p:ph type="subTitle" idx="1"/>
          </p:nvPr>
        </p:nvSpPr>
        <p:spPr>
          <a:xfrm>
            <a:off x="471050" y="4714443"/>
            <a:ext cx="713942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TextBox 7">
            <a:extLst>
              <a:ext uri="{FF2B5EF4-FFF2-40B4-BE49-F238E27FC236}">
                <a16:creationId xmlns:a16="http://schemas.microsoft.com/office/drawing/2014/main" id="{F0EEA072-34A9-494F-81DD-F66552D44881}"/>
              </a:ext>
            </a:extLst>
          </p:cNvPr>
          <p:cNvSpPr txBox="1"/>
          <p:nvPr userDrawn="1"/>
        </p:nvSpPr>
        <p:spPr>
          <a:xfrm>
            <a:off x="7572375" y="5797050"/>
            <a:ext cx="3924300" cy="830997"/>
          </a:xfrm>
          <a:prstGeom prst="rect">
            <a:avLst/>
          </a:prstGeom>
          <a:noFill/>
        </p:spPr>
        <p:txBody>
          <a:bodyPr wrap="square" rtlCol="0">
            <a:spAutoFit/>
          </a:bodyPr>
          <a:lstStyle/>
          <a:p>
            <a:pPr algn="ctr"/>
            <a:r>
              <a:rPr lang="en-GB" sz="2400" b="1" dirty="0">
                <a:solidFill>
                  <a:srgbClr val="4DA441"/>
                </a:solidFill>
                <a:latin typeface="+mn-lt"/>
              </a:rPr>
              <a:t>www.spectrum-cic.org.uk </a:t>
            </a:r>
          </a:p>
          <a:p>
            <a:pPr algn="ctr"/>
            <a:endParaRPr lang="en-GB" sz="2400" b="1" dirty="0">
              <a:solidFill>
                <a:srgbClr val="4DA441"/>
              </a:solidFill>
              <a:latin typeface="+mn-lt"/>
            </a:endParaRPr>
          </a:p>
        </p:txBody>
      </p:sp>
      <p:sp>
        <p:nvSpPr>
          <p:cNvPr id="9" name="TextBox 8">
            <a:extLst>
              <a:ext uri="{FF2B5EF4-FFF2-40B4-BE49-F238E27FC236}">
                <a16:creationId xmlns:a16="http://schemas.microsoft.com/office/drawing/2014/main" id="{0B97775B-A1DF-40AF-A8F7-89167968B74F}"/>
              </a:ext>
            </a:extLst>
          </p:cNvPr>
          <p:cNvSpPr txBox="1"/>
          <p:nvPr userDrawn="1"/>
        </p:nvSpPr>
        <p:spPr>
          <a:xfrm>
            <a:off x="7610475" y="6244725"/>
            <a:ext cx="3924300" cy="769441"/>
          </a:xfrm>
          <a:prstGeom prst="rect">
            <a:avLst/>
          </a:prstGeom>
          <a:noFill/>
        </p:spPr>
        <p:txBody>
          <a:bodyPr wrap="square" rtlCol="0">
            <a:spAutoFit/>
          </a:bodyPr>
          <a:lstStyle/>
          <a:p>
            <a:pPr algn="ctr"/>
            <a:r>
              <a:rPr lang="en-GB" sz="2000" b="1" dirty="0">
                <a:solidFill>
                  <a:schemeClr val="tx1">
                    <a:lumMod val="65000"/>
                    <a:lumOff val="35000"/>
                  </a:schemeClr>
                </a:solidFill>
                <a:latin typeface="+mn-lt"/>
              </a:rPr>
              <a:t>pr@spectrum-cic.nhs.uk </a:t>
            </a:r>
          </a:p>
          <a:p>
            <a:pPr algn="ctr"/>
            <a:endParaRPr lang="en-GB" sz="2400" b="1" dirty="0">
              <a:solidFill>
                <a:srgbClr val="4DA441"/>
              </a:solidFill>
              <a:latin typeface="+mn-lt"/>
            </a:endParaRPr>
          </a:p>
        </p:txBody>
      </p:sp>
    </p:spTree>
    <p:extLst>
      <p:ext uri="{BB962C8B-B14F-4D97-AF65-F5344CB8AC3E}">
        <p14:creationId xmlns:p14="http://schemas.microsoft.com/office/powerpoint/2010/main" val="2663431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Blue title slide">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072F4449-0FAB-424B-BABC-DD72251213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F90B0C5-569A-4E7C-83C6-332AE83F550A}"/>
              </a:ext>
            </a:extLst>
          </p:cNvPr>
          <p:cNvSpPr>
            <a:spLocks noGrp="1"/>
          </p:cNvSpPr>
          <p:nvPr>
            <p:ph type="ctrTitle"/>
          </p:nvPr>
        </p:nvSpPr>
        <p:spPr>
          <a:xfrm>
            <a:off x="457200" y="3263829"/>
            <a:ext cx="9144000" cy="1349735"/>
          </a:xfrm>
        </p:spPr>
        <p:txBody>
          <a:bodyPr anchor="t">
            <a:normAutofit/>
          </a:bodyPr>
          <a:lstStyle>
            <a:lvl1pPr algn="l">
              <a:defRPr sz="44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8A82B529-11C2-445D-9A8F-E689472C4F76}"/>
              </a:ext>
            </a:extLst>
          </p:cNvPr>
          <p:cNvSpPr>
            <a:spLocks noGrp="1"/>
          </p:cNvSpPr>
          <p:nvPr>
            <p:ph type="subTitle" idx="1"/>
          </p:nvPr>
        </p:nvSpPr>
        <p:spPr>
          <a:xfrm>
            <a:off x="443348" y="4657076"/>
            <a:ext cx="799407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TextBox 7">
            <a:extLst>
              <a:ext uri="{FF2B5EF4-FFF2-40B4-BE49-F238E27FC236}">
                <a16:creationId xmlns:a16="http://schemas.microsoft.com/office/drawing/2014/main" id="{E3638A12-BF44-4F5B-A349-06BE47FE1ACF}"/>
              </a:ext>
            </a:extLst>
          </p:cNvPr>
          <p:cNvSpPr txBox="1"/>
          <p:nvPr userDrawn="1"/>
        </p:nvSpPr>
        <p:spPr>
          <a:xfrm>
            <a:off x="7572375" y="5797050"/>
            <a:ext cx="3924300" cy="830997"/>
          </a:xfrm>
          <a:prstGeom prst="rect">
            <a:avLst/>
          </a:prstGeom>
          <a:noFill/>
        </p:spPr>
        <p:txBody>
          <a:bodyPr wrap="square" rtlCol="0">
            <a:spAutoFit/>
          </a:bodyPr>
          <a:lstStyle/>
          <a:p>
            <a:pPr algn="ctr"/>
            <a:r>
              <a:rPr lang="en-GB" sz="2400" b="1" dirty="0">
                <a:solidFill>
                  <a:srgbClr val="4DA441"/>
                </a:solidFill>
                <a:latin typeface="+mn-lt"/>
              </a:rPr>
              <a:t>www.spectrum-cic.org.uk </a:t>
            </a:r>
          </a:p>
          <a:p>
            <a:pPr algn="ctr"/>
            <a:endParaRPr lang="en-GB" sz="2400" b="1" dirty="0">
              <a:solidFill>
                <a:srgbClr val="4DA441"/>
              </a:solidFill>
              <a:latin typeface="+mn-lt"/>
            </a:endParaRPr>
          </a:p>
        </p:txBody>
      </p:sp>
      <p:sp>
        <p:nvSpPr>
          <p:cNvPr id="9" name="TextBox 8">
            <a:extLst>
              <a:ext uri="{FF2B5EF4-FFF2-40B4-BE49-F238E27FC236}">
                <a16:creationId xmlns:a16="http://schemas.microsoft.com/office/drawing/2014/main" id="{F29FD910-8CF5-446F-9AC0-2C86E6786CFE}"/>
              </a:ext>
            </a:extLst>
          </p:cNvPr>
          <p:cNvSpPr txBox="1"/>
          <p:nvPr userDrawn="1"/>
        </p:nvSpPr>
        <p:spPr>
          <a:xfrm>
            <a:off x="7610475" y="6244725"/>
            <a:ext cx="3924300" cy="769441"/>
          </a:xfrm>
          <a:prstGeom prst="rect">
            <a:avLst/>
          </a:prstGeom>
          <a:noFill/>
        </p:spPr>
        <p:txBody>
          <a:bodyPr wrap="square" rtlCol="0">
            <a:spAutoFit/>
          </a:bodyPr>
          <a:lstStyle/>
          <a:p>
            <a:pPr algn="ctr"/>
            <a:r>
              <a:rPr lang="en-GB" sz="2000" b="1" dirty="0">
                <a:solidFill>
                  <a:schemeClr val="tx1">
                    <a:lumMod val="65000"/>
                    <a:lumOff val="35000"/>
                  </a:schemeClr>
                </a:solidFill>
                <a:latin typeface="+mn-lt"/>
              </a:rPr>
              <a:t>pr@spectrum-cic.nhs.uk </a:t>
            </a:r>
          </a:p>
          <a:p>
            <a:pPr algn="ctr"/>
            <a:endParaRPr lang="en-GB" sz="2400" b="1" dirty="0">
              <a:solidFill>
                <a:srgbClr val="4DA441"/>
              </a:solidFill>
              <a:latin typeface="+mn-lt"/>
            </a:endParaRPr>
          </a:p>
        </p:txBody>
      </p:sp>
    </p:spTree>
    <p:extLst>
      <p:ext uri="{BB962C8B-B14F-4D97-AF65-F5344CB8AC3E}">
        <p14:creationId xmlns:p14="http://schemas.microsoft.com/office/powerpoint/2010/main" val="3706227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Blue content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F2893E-A80B-4CA0-8312-68A9985F62A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D939F48-B1F5-4E1B-8299-B26190C889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DB1E49-76E8-4841-A9C1-6863E0FD60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Box 7">
            <a:extLst>
              <a:ext uri="{FF2B5EF4-FFF2-40B4-BE49-F238E27FC236}">
                <a16:creationId xmlns:a16="http://schemas.microsoft.com/office/drawing/2014/main" id="{483EE53B-4181-48B6-B395-E9D872F446F8}"/>
              </a:ext>
            </a:extLst>
          </p:cNvPr>
          <p:cNvSpPr txBox="1"/>
          <p:nvPr userDrawn="1"/>
        </p:nvSpPr>
        <p:spPr>
          <a:xfrm>
            <a:off x="3643746" y="6396335"/>
            <a:ext cx="8229600" cy="461665"/>
          </a:xfrm>
          <a:prstGeom prst="rect">
            <a:avLst/>
          </a:prstGeom>
          <a:noFill/>
        </p:spPr>
        <p:txBody>
          <a:bodyPr wrap="square" rtlCol="0">
            <a:spAutoFit/>
          </a:bodyPr>
          <a:lstStyle/>
          <a:p>
            <a:pPr algn="r"/>
            <a:r>
              <a:rPr lang="en-GB" sz="2400" dirty="0">
                <a:solidFill>
                  <a:schemeClr val="bg1"/>
                </a:solidFill>
              </a:rPr>
              <a:t>www.spectrum-cic.org.uk	pr@spectrum-cic.nhs.uk</a:t>
            </a:r>
          </a:p>
        </p:txBody>
      </p:sp>
    </p:spTree>
    <p:extLst>
      <p:ext uri="{BB962C8B-B14F-4D97-AF65-F5344CB8AC3E}">
        <p14:creationId xmlns:p14="http://schemas.microsoft.com/office/powerpoint/2010/main" val="545742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Blue content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ABA13BC-65E3-46CE-A82B-8152981EDEF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D939F48-B1F5-4E1B-8299-B26190C8899C}"/>
              </a:ext>
            </a:extLst>
          </p:cNvPr>
          <p:cNvSpPr>
            <a:spLocks noGrp="1"/>
          </p:cNvSpPr>
          <p:nvPr>
            <p:ph type="title"/>
          </p:nvPr>
        </p:nvSpPr>
        <p:spPr>
          <a:xfrm>
            <a:off x="540328" y="365126"/>
            <a:ext cx="7329054" cy="1283566"/>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6DB1E49-76E8-4841-A9C1-6863E0FD60F3}"/>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Box 6">
            <a:extLst>
              <a:ext uri="{FF2B5EF4-FFF2-40B4-BE49-F238E27FC236}">
                <a16:creationId xmlns:a16="http://schemas.microsoft.com/office/drawing/2014/main" id="{88248ED9-B779-466D-AA87-3719B04FED68}"/>
              </a:ext>
            </a:extLst>
          </p:cNvPr>
          <p:cNvSpPr txBox="1"/>
          <p:nvPr userDrawn="1"/>
        </p:nvSpPr>
        <p:spPr>
          <a:xfrm>
            <a:off x="3643746" y="6396335"/>
            <a:ext cx="8229600" cy="461665"/>
          </a:xfrm>
          <a:prstGeom prst="rect">
            <a:avLst/>
          </a:prstGeom>
          <a:noFill/>
        </p:spPr>
        <p:txBody>
          <a:bodyPr wrap="square" rtlCol="0">
            <a:spAutoFit/>
          </a:bodyPr>
          <a:lstStyle/>
          <a:p>
            <a:pPr algn="r"/>
            <a:r>
              <a:rPr lang="en-GB" sz="2400" dirty="0">
                <a:solidFill>
                  <a:schemeClr val="bg1"/>
                </a:solidFill>
              </a:rPr>
              <a:t>www.spectrum-cic.org.uk	pr@spectrum-cic.nhs.uk</a:t>
            </a:r>
          </a:p>
        </p:txBody>
      </p:sp>
    </p:spTree>
    <p:extLst>
      <p:ext uri="{BB962C8B-B14F-4D97-AF65-F5344CB8AC3E}">
        <p14:creationId xmlns:p14="http://schemas.microsoft.com/office/powerpoint/2010/main" val="292051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lue content slid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962DA6-1D50-47D0-8B61-DC8681BCFA4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D939F48-B1F5-4E1B-8299-B26190C889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DB1E49-76E8-4841-A9C1-6863E0FD60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Box 6">
            <a:extLst>
              <a:ext uri="{FF2B5EF4-FFF2-40B4-BE49-F238E27FC236}">
                <a16:creationId xmlns:a16="http://schemas.microsoft.com/office/drawing/2014/main" id="{76B57D1A-4427-472E-AEF8-DB059EC504BC}"/>
              </a:ext>
            </a:extLst>
          </p:cNvPr>
          <p:cNvSpPr txBox="1"/>
          <p:nvPr userDrawn="1"/>
        </p:nvSpPr>
        <p:spPr>
          <a:xfrm>
            <a:off x="3643746" y="6396335"/>
            <a:ext cx="8229600" cy="461665"/>
          </a:xfrm>
          <a:prstGeom prst="rect">
            <a:avLst/>
          </a:prstGeom>
          <a:noFill/>
        </p:spPr>
        <p:txBody>
          <a:bodyPr wrap="square" rtlCol="0">
            <a:spAutoFit/>
          </a:bodyPr>
          <a:lstStyle/>
          <a:p>
            <a:pPr algn="r"/>
            <a:r>
              <a:rPr lang="en-GB" sz="2400" dirty="0">
                <a:solidFill>
                  <a:schemeClr val="bg1"/>
                </a:solidFill>
              </a:rPr>
              <a:t>www.spectrum-cic.org.uk	pr@spectrum-cic.nhs.uk</a:t>
            </a:r>
          </a:p>
        </p:txBody>
      </p:sp>
    </p:spTree>
    <p:extLst>
      <p:ext uri="{BB962C8B-B14F-4D97-AF65-F5344CB8AC3E}">
        <p14:creationId xmlns:p14="http://schemas.microsoft.com/office/powerpoint/2010/main" val="4028438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 content slide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F2893E-A80B-4CA0-8312-68A9985F62A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D939F48-B1F5-4E1B-8299-B26190C889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DB1E49-76E8-4841-A9C1-6863E0FD60F3}"/>
              </a:ext>
            </a:extLst>
          </p:cNvPr>
          <p:cNvSpPr>
            <a:spLocks noGrp="1"/>
          </p:cNvSpPr>
          <p:nvPr>
            <p:ph idx="1"/>
          </p:nvPr>
        </p:nvSpPr>
        <p:spPr>
          <a:xfrm>
            <a:off x="540326" y="2147455"/>
            <a:ext cx="5160819" cy="40295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Box 7">
            <a:extLst>
              <a:ext uri="{FF2B5EF4-FFF2-40B4-BE49-F238E27FC236}">
                <a16:creationId xmlns:a16="http://schemas.microsoft.com/office/drawing/2014/main" id="{483EE53B-4181-48B6-B395-E9D872F446F8}"/>
              </a:ext>
            </a:extLst>
          </p:cNvPr>
          <p:cNvSpPr txBox="1"/>
          <p:nvPr userDrawn="1"/>
        </p:nvSpPr>
        <p:spPr>
          <a:xfrm>
            <a:off x="3643746" y="6396335"/>
            <a:ext cx="8229600" cy="461665"/>
          </a:xfrm>
          <a:prstGeom prst="rect">
            <a:avLst/>
          </a:prstGeom>
          <a:noFill/>
        </p:spPr>
        <p:txBody>
          <a:bodyPr wrap="square" rtlCol="0">
            <a:spAutoFit/>
          </a:bodyPr>
          <a:lstStyle/>
          <a:p>
            <a:pPr algn="r"/>
            <a:r>
              <a:rPr lang="en-GB" sz="2400" dirty="0">
                <a:solidFill>
                  <a:schemeClr val="bg1"/>
                </a:solidFill>
              </a:rPr>
              <a:t>www.spectrum-cic.org.uk	pr@spectrum-cic.nhs.uk</a:t>
            </a:r>
          </a:p>
        </p:txBody>
      </p:sp>
      <p:sp>
        <p:nvSpPr>
          <p:cNvPr id="6" name="Content Placeholder 2">
            <a:extLst>
              <a:ext uri="{FF2B5EF4-FFF2-40B4-BE49-F238E27FC236}">
                <a16:creationId xmlns:a16="http://schemas.microsoft.com/office/drawing/2014/main" id="{2907E8A6-7C15-43C0-A23E-4FB0EC488FD6}"/>
              </a:ext>
            </a:extLst>
          </p:cNvPr>
          <p:cNvSpPr>
            <a:spLocks noGrp="1"/>
          </p:cNvSpPr>
          <p:nvPr>
            <p:ph idx="10"/>
          </p:nvPr>
        </p:nvSpPr>
        <p:spPr>
          <a:xfrm>
            <a:off x="6490854" y="2133601"/>
            <a:ext cx="5160819" cy="40295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08544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Blue thank you slide">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072F4449-0FAB-424B-BABC-DD72251213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F90B0C5-569A-4E7C-83C6-332AE83F550A}"/>
              </a:ext>
            </a:extLst>
          </p:cNvPr>
          <p:cNvSpPr>
            <a:spLocks noGrp="1"/>
          </p:cNvSpPr>
          <p:nvPr>
            <p:ph type="ctrTitle" hasCustomPrompt="1"/>
          </p:nvPr>
        </p:nvSpPr>
        <p:spPr>
          <a:xfrm>
            <a:off x="3200400" y="3263830"/>
            <a:ext cx="3934692" cy="976842"/>
          </a:xfrm>
        </p:spPr>
        <p:txBody>
          <a:bodyPr anchor="t">
            <a:normAutofit/>
          </a:bodyPr>
          <a:lstStyle>
            <a:lvl1pPr algn="l">
              <a:defRPr sz="4400">
                <a:solidFill>
                  <a:schemeClr val="bg1"/>
                </a:solidFill>
              </a:defRPr>
            </a:lvl1pPr>
          </a:lstStyle>
          <a:p>
            <a:r>
              <a:rPr lang="en-US" dirty="0"/>
              <a:t>Thank you</a:t>
            </a:r>
            <a:endParaRPr lang="en-GB" dirty="0"/>
          </a:p>
        </p:txBody>
      </p:sp>
      <p:sp>
        <p:nvSpPr>
          <p:cNvPr id="3" name="Subtitle 2">
            <a:extLst>
              <a:ext uri="{FF2B5EF4-FFF2-40B4-BE49-F238E27FC236}">
                <a16:creationId xmlns:a16="http://schemas.microsoft.com/office/drawing/2014/main" id="{8A82B529-11C2-445D-9A8F-E689472C4F76}"/>
              </a:ext>
            </a:extLst>
          </p:cNvPr>
          <p:cNvSpPr>
            <a:spLocks noGrp="1"/>
          </p:cNvSpPr>
          <p:nvPr>
            <p:ph type="subTitle" idx="1" hasCustomPrompt="1"/>
          </p:nvPr>
        </p:nvSpPr>
        <p:spPr>
          <a:xfrm>
            <a:off x="3200399" y="4240672"/>
            <a:ext cx="3934692" cy="1655762"/>
          </a:xfrm>
        </p:spPr>
        <p:txBody>
          <a:bodyPr>
            <a:norm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Any questions?</a:t>
            </a:r>
            <a:endParaRPr lang="en-GB" dirty="0"/>
          </a:p>
        </p:txBody>
      </p:sp>
      <p:sp>
        <p:nvSpPr>
          <p:cNvPr id="8" name="TextBox 7">
            <a:extLst>
              <a:ext uri="{FF2B5EF4-FFF2-40B4-BE49-F238E27FC236}">
                <a16:creationId xmlns:a16="http://schemas.microsoft.com/office/drawing/2014/main" id="{E3638A12-BF44-4F5B-A349-06BE47FE1ACF}"/>
              </a:ext>
            </a:extLst>
          </p:cNvPr>
          <p:cNvSpPr txBox="1"/>
          <p:nvPr userDrawn="1"/>
        </p:nvSpPr>
        <p:spPr>
          <a:xfrm>
            <a:off x="7572375" y="5797050"/>
            <a:ext cx="3924300" cy="830997"/>
          </a:xfrm>
          <a:prstGeom prst="rect">
            <a:avLst/>
          </a:prstGeom>
          <a:noFill/>
        </p:spPr>
        <p:txBody>
          <a:bodyPr wrap="square" rtlCol="0">
            <a:spAutoFit/>
          </a:bodyPr>
          <a:lstStyle/>
          <a:p>
            <a:pPr algn="ctr"/>
            <a:r>
              <a:rPr lang="en-GB" sz="2400" b="1" dirty="0">
                <a:solidFill>
                  <a:srgbClr val="4DA441"/>
                </a:solidFill>
                <a:latin typeface="+mn-lt"/>
              </a:rPr>
              <a:t>www.spectrum-cic.org.uk </a:t>
            </a:r>
          </a:p>
          <a:p>
            <a:pPr algn="ctr"/>
            <a:endParaRPr lang="en-GB" sz="2400" b="1" dirty="0">
              <a:solidFill>
                <a:srgbClr val="4DA441"/>
              </a:solidFill>
              <a:latin typeface="+mn-lt"/>
            </a:endParaRPr>
          </a:p>
        </p:txBody>
      </p:sp>
      <p:sp>
        <p:nvSpPr>
          <p:cNvPr id="9" name="TextBox 8">
            <a:extLst>
              <a:ext uri="{FF2B5EF4-FFF2-40B4-BE49-F238E27FC236}">
                <a16:creationId xmlns:a16="http://schemas.microsoft.com/office/drawing/2014/main" id="{F29FD910-8CF5-446F-9AC0-2C86E6786CFE}"/>
              </a:ext>
            </a:extLst>
          </p:cNvPr>
          <p:cNvSpPr txBox="1"/>
          <p:nvPr userDrawn="1"/>
        </p:nvSpPr>
        <p:spPr>
          <a:xfrm>
            <a:off x="7610475" y="6244725"/>
            <a:ext cx="3924300" cy="769441"/>
          </a:xfrm>
          <a:prstGeom prst="rect">
            <a:avLst/>
          </a:prstGeom>
          <a:noFill/>
        </p:spPr>
        <p:txBody>
          <a:bodyPr wrap="square" rtlCol="0">
            <a:spAutoFit/>
          </a:bodyPr>
          <a:lstStyle/>
          <a:p>
            <a:pPr algn="ctr"/>
            <a:r>
              <a:rPr lang="en-GB" sz="2000" b="1" dirty="0">
                <a:solidFill>
                  <a:schemeClr val="tx1">
                    <a:lumMod val="65000"/>
                    <a:lumOff val="35000"/>
                  </a:schemeClr>
                </a:solidFill>
                <a:latin typeface="+mn-lt"/>
              </a:rPr>
              <a:t>pr@spectrum-cic.nhs.uk </a:t>
            </a:r>
          </a:p>
          <a:p>
            <a:pPr algn="ctr"/>
            <a:endParaRPr lang="en-GB" sz="2400" b="1" dirty="0">
              <a:solidFill>
                <a:srgbClr val="4DA441"/>
              </a:solidFill>
              <a:latin typeface="+mn-lt"/>
            </a:endParaRPr>
          </a:p>
        </p:txBody>
      </p:sp>
    </p:spTree>
    <p:extLst>
      <p:ext uri="{BB962C8B-B14F-4D97-AF65-F5344CB8AC3E}">
        <p14:creationId xmlns:p14="http://schemas.microsoft.com/office/powerpoint/2010/main" val="3599334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Orange title slide">
    <p:spTree>
      <p:nvGrpSpPr>
        <p:cNvPr id="1" name=""/>
        <p:cNvGrpSpPr/>
        <p:nvPr/>
      </p:nvGrpSpPr>
      <p:grpSpPr>
        <a:xfrm>
          <a:off x="0" y="0"/>
          <a:ext cx="0" cy="0"/>
          <a:chOff x="0" y="0"/>
          <a:chExt cx="0" cy="0"/>
        </a:xfrm>
      </p:grpSpPr>
      <p:pic>
        <p:nvPicPr>
          <p:cNvPr id="5" name="Picture 4" descr="A picture containing text, businesscard, vector graphics, clipart&#10;&#10;Description automatically generated">
            <a:extLst>
              <a:ext uri="{FF2B5EF4-FFF2-40B4-BE49-F238E27FC236}">
                <a16:creationId xmlns:a16="http://schemas.microsoft.com/office/drawing/2014/main" id="{37E6CF1E-3F61-4C23-9FEC-E4DBADDB74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9ECFC2C-7264-464C-9DA8-D6A03744DAB2}"/>
              </a:ext>
            </a:extLst>
          </p:cNvPr>
          <p:cNvSpPr>
            <a:spLocks noGrp="1"/>
          </p:cNvSpPr>
          <p:nvPr>
            <p:ph type="ctrTitle"/>
          </p:nvPr>
        </p:nvSpPr>
        <p:spPr>
          <a:xfrm>
            <a:off x="512618" y="2911765"/>
            <a:ext cx="9240982" cy="1771071"/>
          </a:xfrm>
        </p:spPr>
        <p:txBody>
          <a:bodyPr anchor="t">
            <a:normAutofit/>
          </a:bodyPr>
          <a:lstStyle>
            <a:lvl1pPr algn="l">
              <a:defRPr sz="44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D2DCFAE5-E94C-429B-B081-A6F8CF0F27B9}"/>
              </a:ext>
            </a:extLst>
          </p:cNvPr>
          <p:cNvSpPr>
            <a:spLocks noGrp="1"/>
          </p:cNvSpPr>
          <p:nvPr>
            <p:ph type="subTitle" idx="1"/>
          </p:nvPr>
        </p:nvSpPr>
        <p:spPr>
          <a:xfrm>
            <a:off x="512618" y="4682836"/>
            <a:ext cx="8174182"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TextBox 7">
            <a:extLst>
              <a:ext uri="{FF2B5EF4-FFF2-40B4-BE49-F238E27FC236}">
                <a16:creationId xmlns:a16="http://schemas.microsoft.com/office/drawing/2014/main" id="{A389932D-D3E6-4DDE-A5FE-61E8240886A5}"/>
              </a:ext>
            </a:extLst>
          </p:cNvPr>
          <p:cNvSpPr txBox="1"/>
          <p:nvPr userDrawn="1"/>
        </p:nvSpPr>
        <p:spPr>
          <a:xfrm>
            <a:off x="7572375" y="5797050"/>
            <a:ext cx="3924300" cy="830997"/>
          </a:xfrm>
          <a:prstGeom prst="rect">
            <a:avLst/>
          </a:prstGeom>
          <a:noFill/>
        </p:spPr>
        <p:txBody>
          <a:bodyPr wrap="square" rtlCol="0">
            <a:spAutoFit/>
          </a:bodyPr>
          <a:lstStyle/>
          <a:p>
            <a:pPr algn="ctr"/>
            <a:r>
              <a:rPr lang="en-GB" sz="2400" b="1" dirty="0">
                <a:solidFill>
                  <a:srgbClr val="4DA441"/>
                </a:solidFill>
                <a:latin typeface="+mn-lt"/>
              </a:rPr>
              <a:t>www.spectrum-cic.org.uk </a:t>
            </a:r>
          </a:p>
          <a:p>
            <a:pPr algn="ctr"/>
            <a:endParaRPr lang="en-GB" sz="2400" b="1" dirty="0">
              <a:solidFill>
                <a:srgbClr val="4DA441"/>
              </a:solidFill>
              <a:latin typeface="+mn-lt"/>
            </a:endParaRPr>
          </a:p>
        </p:txBody>
      </p:sp>
      <p:sp>
        <p:nvSpPr>
          <p:cNvPr id="9" name="TextBox 8">
            <a:extLst>
              <a:ext uri="{FF2B5EF4-FFF2-40B4-BE49-F238E27FC236}">
                <a16:creationId xmlns:a16="http://schemas.microsoft.com/office/drawing/2014/main" id="{734208D0-74A5-489C-938C-6FF07F0DCFA2}"/>
              </a:ext>
            </a:extLst>
          </p:cNvPr>
          <p:cNvSpPr txBox="1"/>
          <p:nvPr userDrawn="1"/>
        </p:nvSpPr>
        <p:spPr>
          <a:xfrm>
            <a:off x="7610475" y="6244725"/>
            <a:ext cx="3924300" cy="769441"/>
          </a:xfrm>
          <a:prstGeom prst="rect">
            <a:avLst/>
          </a:prstGeom>
          <a:noFill/>
        </p:spPr>
        <p:txBody>
          <a:bodyPr wrap="square" rtlCol="0">
            <a:spAutoFit/>
          </a:bodyPr>
          <a:lstStyle/>
          <a:p>
            <a:pPr algn="ctr"/>
            <a:r>
              <a:rPr lang="en-GB" sz="2000" b="1" dirty="0">
                <a:solidFill>
                  <a:schemeClr val="tx1">
                    <a:lumMod val="65000"/>
                    <a:lumOff val="35000"/>
                  </a:schemeClr>
                </a:solidFill>
                <a:latin typeface="+mn-lt"/>
              </a:rPr>
              <a:t>pr@spectrum-cic.nhs.uk </a:t>
            </a:r>
          </a:p>
          <a:p>
            <a:pPr algn="ctr"/>
            <a:endParaRPr lang="en-GB" sz="2400" b="1" dirty="0">
              <a:solidFill>
                <a:srgbClr val="4DA441"/>
              </a:solidFill>
              <a:latin typeface="+mn-lt"/>
            </a:endParaRPr>
          </a:p>
        </p:txBody>
      </p:sp>
    </p:spTree>
    <p:extLst>
      <p:ext uri="{BB962C8B-B14F-4D97-AF65-F5344CB8AC3E}">
        <p14:creationId xmlns:p14="http://schemas.microsoft.com/office/powerpoint/2010/main" val="3424781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Orange content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CD3664-6D7D-494F-8B55-9BE458EBFD5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875" y="0"/>
            <a:ext cx="12192000" cy="6858000"/>
          </a:xfrm>
          <a:prstGeom prst="rect">
            <a:avLst/>
          </a:prstGeom>
        </p:spPr>
      </p:pic>
      <p:sp>
        <p:nvSpPr>
          <p:cNvPr id="2" name="Title 1">
            <a:extLst>
              <a:ext uri="{FF2B5EF4-FFF2-40B4-BE49-F238E27FC236}">
                <a16:creationId xmlns:a16="http://schemas.microsoft.com/office/drawing/2014/main" id="{5E04AB12-7E83-4E6F-8681-36B209EAF34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4F99B9F-CDBE-4E44-80E8-332C4431EB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Box 7">
            <a:extLst>
              <a:ext uri="{FF2B5EF4-FFF2-40B4-BE49-F238E27FC236}">
                <a16:creationId xmlns:a16="http://schemas.microsoft.com/office/drawing/2014/main" id="{97A8B33C-DBEA-4A4B-B01A-7C36142D9C2D}"/>
              </a:ext>
            </a:extLst>
          </p:cNvPr>
          <p:cNvSpPr txBox="1"/>
          <p:nvPr userDrawn="1"/>
        </p:nvSpPr>
        <p:spPr>
          <a:xfrm>
            <a:off x="3643746" y="6396335"/>
            <a:ext cx="8229600" cy="461665"/>
          </a:xfrm>
          <a:prstGeom prst="rect">
            <a:avLst/>
          </a:prstGeom>
          <a:noFill/>
        </p:spPr>
        <p:txBody>
          <a:bodyPr wrap="square" rtlCol="0">
            <a:spAutoFit/>
          </a:bodyPr>
          <a:lstStyle/>
          <a:p>
            <a:pPr algn="r"/>
            <a:r>
              <a:rPr lang="en-GB" sz="2400" dirty="0">
                <a:solidFill>
                  <a:schemeClr val="bg1"/>
                </a:solidFill>
              </a:rPr>
              <a:t>www.spectrum-cic.org.uk	pr@spectrum-cic.nhs.uk</a:t>
            </a:r>
          </a:p>
        </p:txBody>
      </p:sp>
    </p:spTree>
    <p:extLst>
      <p:ext uri="{BB962C8B-B14F-4D97-AF65-F5344CB8AC3E}">
        <p14:creationId xmlns:p14="http://schemas.microsoft.com/office/powerpoint/2010/main" val="1884060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Orange content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BDD320-99EA-4855-BE9B-C20137947AA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04AB12-7E83-4E6F-8681-36B209EAF344}"/>
              </a:ext>
            </a:extLst>
          </p:cNvPr>
          <p:cNvSpPr>
            <a:spLocks noGrp="1"/>
          </p:cNvSpPr>
          <p:nvPr>
            <p:ph type="title"/>
          </p:nvPr>
        </p:nvSpPr>
        <p:spPr>
          <a:xfrm>
            <a:off x="526474" y="365125"/>
            <a:ext cx="7356762" cy="1255857"/>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4F99B9F-CDBE-4E44-80E8-332C4431EB25}"/>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Box 6">
            <a:extLst>
              <a:ext uri="{FF2B5EF4-FFF2-40B4-BE49-F238E27FC236}">
                <a16:creationId xmlns:a16="http://schemas.microsoft.com/office/drawing/2014/main" id="{BD9F65B3-7B30-4236-943C-7F145CA308D9}"/>
              </a:ext>
            </a:extLst>
          </p:cNvPr>
          <p:cNvSpPr txBox="1"/>
          <p:nvPr userDrawn="1"/>
        </p:nvSpPr>
        <p:spPr>
          <a:xfrm>
            <a:off x="3643746" y="6396335"/>
            <a:ext cx="8229600" cy="461665"/>
          </a:xfrm>
          <a:prstGeom prst="rect">
            <a:avLst/>
          </a:prstGeom>
          <a:noFill/>
        </p:spPr>
        <p:txBody>
          <a:bodyPr wrap="square" rtlCol="0">
            <a:spAutoFit/>
          </a:bodyPr>
          <a:lstStyle/>
          <a:p>
            <a:pPr algn="r"/>
            <a:r>
              <a:rPr lang="en-GB" sz="2400" dirty="0">
                <a:solidFill>
                  <a:schemeClr val="bg1"/>
                </a:solidFill>
              </a:rPr>
              <a:t>www.spectrum-cic.org.uk	pr@spectrum-cic.nhs.uk</a:t>
            </a:r>
          </a:p>
        </p:txBody>
      </p:sp>
    </p:spTree>
    <p:extLst>
      <p:ext uri="{BB962C8B-B14F-4D97-AF65-F5344CB8AC3E}">
        <p14:creationId xmlns:p14="http://schemas.microsoft.com/office/powerpoint/2010/main" val="14538159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Orange content slid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1815FC-118E-459E-BC94-6CC96A6B876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04AB12-7E83-4E6F-8681-36B209EAF34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4F99B9F-CDBE-4E44-80E8-332C4431EB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Box 6">
            <a:extLst>
              <a:ext uri="{FF2B5EF4-FFF2-40B4-BE49-F238E27FC236}">
                <a16:creationId xmlns:a16="http://schemas.microsoft.com/office/drawing/2014/main" id="{2090A630-BA8E-4B23-8C76-EE8A34E1C35C}"/>
              </a:ext>
            </a:extLst>
          </p:cNvPr>
          <p:cNvSpPr txBox="1"/>
          <p:nvPr userDrawn="1"/>
        </p:nvSpPr>
        <p:spPr>
          <a:xfrm>
            <a:off x="3643746" y="6396335"/>
            <a:ext cx="8229600" cy="461665"/>
          </a:xfrm>
          <a:prstGeom prst="rect">
            <a:avLst/>
          </a:prstGeom>
          <a:noFill/>
        </p:spPr>
        <p:txBody>
          <a:bodyPr wrap="square" rtlCol="0">
            <a:spAutoFit/>
          </a:bodyPr>
          <a:lstStyle/>
          <a:p>
            <a:pPr algn="r"/>
            <a:r>
              <a:rPr lang="en-GB" sz="2400" dirty="0">
                <a:solidFill>
                  <a:schemeClr val="bg1"/>
                </a:solidFill>
              </a:rPr>
              <a:t>www.spectrum-cic.org.uk	pr@spectrum-cic.nhs.uk</a:t>
            </a:r>
          </a:p>
        </p:txBody>
      </p:sp>
    </p:spTree>
    <p:extLst>
      <p:ext uri="{BB962C8B-B14F-4D97-AF65-F5344CB8AC3E}">
        <p14:creationId xmlns:p14="http://schemas.microsoft.com/office/powerpoint/2010/main" val="156878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Magenta content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380668-D900-416C-8F8B-81E6FD52EB6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4A6C230-B230-440D-B6C4-29BA70075AF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D8B1ADA-3846-455F-B4CB-DA90061B9628}"/>
              </a:ext>
            </a:extLst>
          </p:cNvPr>
          <p:cNvSpPr>
            <a:spLocks noGrp="1"/>
          </p:cNvSpPr>
          <p:nvPr>
            <p:ph idx="1"/>
          </p:nvPr>
        </p:nvSpPr>
        <p:spPr/>
        <p:txBody>
          <a:bodyPr/>
          <a:lstStyle>
            <a:lvl2pPr>
              <a:defRPr>
                <a:solidFill>
                  <a:srgbClr val="CF188D"/>
                </a:solidFill>
              </a:defRPr>
            </a:lvl2pPr>
            <a:lvl3pPr>
              <a:defRPr>
                <a:solidFill>
                  <a:srgbClr val="58595B"/>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Box 7">
            <a:extLst>
              <a:ext uri="{FF2B5EF4-FFF2-40B4-BE49-F238E27FC236}">
                <a16:creationId xmlns:a16="http://schemas.microsoft.com/office/drawing/2014/main" id="{EB6AFA15-77C8-41DD-A557-1FA50D12915B}"/>
              </a:ext>
            </a:extLst>
          </p:cNvPr>
          <p:cNvSpPr txBox="1"/>
          <p:nvPr userDrawn="1"/>
        </p:nvSpPr>
        <p:spPr>
          <a:xfrm>
            <a:off x="3643746" y="6396335"/>
            <a:ext cx="8229600" cy="461665"/>
          </a:xfrm>
          <a:prstGeom prst="rect">
            <a:avLst/>
          </a:prstGeom>
          <a:noFill/>
        </p:spPr>
        <p:txBody>
          <a:bodyPr wrap="square" rtlCol="0">
            <a:spAutoFit/>
          </a:bodyPr>
          <a:lstStyle/>
          <a:p>
            <a:pPr algn="r"/>
            <a:r>
              <a:rPr lang="en-GB" sz="2400" dirty="0">
                <a:solidFill>
                  <a:schemeClr val="bg1"/>
                </a:solidFill>
              </a:rPr>
              <a:t>www.spectrum-cic.org.uk	pr@spectrum-cic.nhs.uk</a:t>
            </a:r>
          </a:p>
        </p:txBody>
      </p:sp>
    </p:spTree>
    <p:extLst>
      <p:ext uri="{BB962C8B-B14F-4D97-AF65-F5344CB8AC3E}">
        <p14:creationId xmlns:p14="http://schemas.microsoft.com/office/powerpoint/2010/main" val="11001831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range content slide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CD3664-6D7D-494F-8B55-9BE458EBFD5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183" y="0"/>
            <a:ext cx="12192000" cy="6858000"/>
          </a:xfrm>
          <a:prstGeom prst="rect">
            <a:avLst/>
          </a:prstGeom>
        </p:spPr>
      </p:pic>
      <p:sp>
        <p:nvSpPr>
          <p:cNvPr id="2" name="Title 1">
            <a:extLst>
              <a:ext uri="{FF2B5EF4-FFF2-40B4-BE49-F238E27FC236}">
                <a16:creationId xmlns:a16="http://schemas.microsoft.com/office/drawing/2014/main" id="{5E04AB12-7E83-4E6F-8681-36B209EAF34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4F99B9F-CDBE-4E44-80E8-332C4431EB25}"/>
              </a:ext>
            </a:extLst>
          </p:cNvPr>
          <p:cNvSpPr>
            <a:spLocks noGrp="1"/>
          </p:cNvSpPr>
          <p:nvPr>
            <p:ph idx="1"/>
          </p:nvPr>
        </p:nvSpPr>
        <p:spPr>
          <a:xfrm>
            <a:off x="526474" y="2175164"/>
            <a:ext cx="5237018" cy="401565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Box 7">
            <a:extLst>
              <a:ext uri="{FF2B5EF4-FFF2-40B4-BE49-F238E27FC236}">
                <a16:creationId xmlns:a16="http://schemas.microsoft.com/office/drawing/2014/main" id="{97A8B33C-DBEA-4A4B-B01A-7C36142D9C2D}"/>
              </a:ext>
            </a:extLst>
          </p:cNvPr>
          <p:cNvSpPr txBox="1"/>
          <p:nvPr userDrawn="1"/>
        </p:nvSpPr>
        <p:spPr>
          <a:xfrm>
            <a:off x="3643746" y="6396335"/>
            <a:ext cx="8229600" cy="461665"/>
          </a:xfrm>
          <a:prstGeom prst="rect">
            <a:avLst/>
          </a:prstGeom>
          <a:noFill/>
        </p:spPr>
        <p:txBody>
          <a:bodyPr wrap="square" rtlCol="0">
            <a:spAutoFit/>
          </a:bodyPr>
          <a:lstStyle/>
          <a:p>
            <a:pPr algn="r"/>
            <a:r>
              <a:rPr lang="en-GB" sz="2400" dirty="0">
                <a:solidFill>
                  <a:schemeClr val="bg1"/>
                </a:solidFill>
              </a:rPr>
              <a:t>www.spectrum-cic.org.uk	pr@spectrum-cic.nhs.uk</a:t>
            </a:r>
          </a:p>
        </p:txBody>
      </p:sp>
      <p:sp>
        <p:nvSpPr>
          <p:cNvPr id="6" name="Content Placeholder 2">
            <a:extLst>
              <a:ext uri="{FF2B5EF4-FFF2-40B4-BE49-F238E27FC236}">
                <a16:creationId xmlns:a16="http://schemas.microsoft.com/office/drawing/2014/main" id="{3903EE10-6A91-4787-9829-0A0850EA79AD}"/>
              </a:ext>
            </a:extLst>
          </p:cNvPr>
          <p:cNvSpPr>
            <a:spLocks noGrp="1"/>
          </p:cNvSpPr>
          <p:nvPr>
            <p:ph idx="10"/>
          </p:nvPr>
        </p:nvSpPr>
        <p:spPr>
          <a:xfrm>
            <a:off x="6470073" y="2189014"/>
            <a:ext cx="5237018" cy="401565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77886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Orange thank you slide">
    <p:spTree>
      <p:nvGrpSpPr>
        <p:cNvPr id="1" name=""/>
        <p:cNvGrpSpPr/>
        <p:nvPr/>
      </p:nvGrpSpPr>
      <p:grpSpPr>
        <a:xfrm>
          <a:off x="0" y="0"/>
          <a:ext cx="0" cy="0"/>
          <a:chOff x="0" y="0"/>
          <a:chExt cx="0" cy="0"/>
        </a:xfrm>
      </p:grpSpPr>
      <p:pic>
        <p:nvPicPr>
          <p:cNvPr id="5" name="Picture 4" descr="A picture containing text, businesscard, vector graphics, clipart&#10;&#10;Description automatically generated">
            <a:extLst>
              <a:ext uri="{FF2B5EF4-FFF2-40B4-BE49-F238E27FC236}">
                <a16:creationId xmlns:a16="http://schemas.microsoft.com/office/drawing/2014/main" id="{37E6CF1E-3F61-4C23-9FEC-E4DBADDB74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9ECFC2C-7264-464C-9DA8-D6A03744DAB2}"/>
              </a:ext>
            </a:extLst>
          </p:cNvPr>
          <p:cNvSpPr>
            <a:spLocks noGrp="1"/>
          </p:cNvSpPr>
          <p:nvPr>
            <p:ph type="ctrTitle" hasCustomPrompt="1"/>
          </p:nvPr>
        </p:nvSpPr>
        <p:spPr>
          <a:xfrm>
            <a:off x="3241964" y="2911765"/>
            <a:ext cx="3938155" cy="1251669"/>
          </a:xfrm>
        </p:spPr>
        <p:txBody>
          <a:bodyPr anchor="t">
            <a:normAutofit/>
          </a:bodyPr>
          <a:lstStyle>
            <a:lvl1pPr algn="l">
              <a:defRPr sz="4400">
                <a:solidFill>
                  <a:schemeClr val="bg1"/>
                </a:solidFill>
              </a:defRPr>
            </a:lvl1pPr>
          </a:lstStyle>
          <a:p>
            <a:r>
              <a:rPr lang="en-US" dirty="0"/>
              <a:t>Thank you</a:t>
            </a:r>
            <a:endParaRPr lang="en-GB" dirty="0"/>
          </a:p>
        </p:txBody>
      </p:sp>
      <p:sp>
        <p:nvSpPr>
          <p:cNvPr id="3" name="Subtitle 2">
            <a:extLst>
              <a:ext uri="{FF2B5EF4-FFF2-40B4-BE49-F238E27FC236}">
                <a16:creationId xmlns:a16="http://schemas.microsoft.com/office/drawing/2014/main" id="{D2DCFAE5-E94C-429B-B081-A6F8CF0F27B9}"/>
              </a:ext>
            </a:extLst>
          </p:cNvPr>
          <p:cNvSpPr>
            <a:spLocks noGrp="1"/>
          </p:cNvSpPr>
          <p:nvPr>
            <p:ph type="subTitle" idx="1" hasCustomPrompt="1"/>
          </p:nvPr>
        </p:nvSpPr>
        <p:spPr>
          <a:xfrm>
            <a:off x="3255819" y="4180922"/>
            <a:ext cx="3924300" cy="1655762"/>
          </a:xfrm>
        </p:spPr>
        <p:txBody>
          <a:bodyPr>
            <a:norm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Any questions?</a:t>
            </a:r>
            <a:endParaRPr lang="en-GB" dirty="0"/>
          </a:p>
        </p:txBody>
      </p:sp>
      <p:sp>
        <p:nvSpPr>
          <p:cNvPr id="8" name="TextBox 7">
            <a:extLst>
              <a:ext uri="{FF2B5EF4-FFF2-40B4-BE49-F238E27FC236}">
                <a16:creationId xmlns:a16="http://schemas.microsoft.com/office/drawing/2014/main" id="{A389932D-D3E6-4DDE-A5FE-61E8240886A5}"/>
              </a:ext>
            </a:extLst>
          </p:cNvPr>
          <p:cNvSpPr txBox="1"/>
          <p:nvPr userDrawn="1"/>
        </p:nvSpPr>
        <p:spPr>
          <a:xfrm>
            <a:off x="7572375" y="5797050"/>
            <a:ext cx="3924300" cy="830997"/>
          </a:xfrm>
          <a:prstGeom prst="rect">
            <a:avLst/>
          </a:prstGeom>
          <a:noFill/>
        </p:spPr>
        <p:txBody>
          <a:bodyPr wrap="square" rtlCol="0">
            <a:spAutoFit/>
          </a:bodyPr>
          <a:lstStyle/>
          <a:p>
            <a:pPr algn="ctr"/>
            <a:r>
              <a:rPr lang="en-GB" sz="2400" b="1" dirty="0">
                <a:solidFill>
                  <a:srgbClr val="4DA441"/>
                </a:solidFill>
                <a:latin typeface="+mn-lt"/>
              </a:rPr>
              <a:t>www.spectrum-cic.org.uk </a:t>
            </a:r>
          </a:p>
          <a:p>
            <a:pPr algn="ctr"/>
            <a:endParaRPr lang="en-GB" sz="2400" b="1" dirty="0">
              <a:solidFill>
                <a:srgbClr val="4DA441"/>
              </a:solidFill>
              <a:latin typeface="+mn-lt"/>
            </a:endParaRPr>
          </a:p>
        </p:txBody>
      </p:sp>
      <p:sp>
        <p:nvSpPr>
          <p:cNvPr id="9" name="TextBox 8">
            <a:extLst>
              <a:ext uri="{FF2B5EF4-FFF2-40B4-BE49-F238E27FC236}">
                <a16:creationId xmlns:a16="http://schemas.microsoft.com/office/drawing/2014/main" id="{734208D0-74A5-489C-938C-6FF07F0DCFA2}"/>
              </a:ext>
            </a:extLst>
          </p:cNvPr>
          <p:cNvSpPr txBox="1"/>
          <p:nvPr userDrawn="1"/>
        </p:nvSpPr>
        <p:spPr>
          <a:xfrm>
            <a:off x="7610475" y="6244725"/>
            <a:ext cx="3924300" cy="769441"/>
          </a:xfrm>
          <a:prstGeom prst="rect">
            <a:avLst/>
          </a:prstGeom>
          <a:noFill/>
        </p:spPr>
        <p:txBody>
          <a:bodyPr wrap="square" rtlCol="0">
            <a:spAutoFit/>
          </a:bodyPr>
          <a:lstStyle/>
          <a:p>
            <a:pPr algn="ctr"/>
            <a:r>
              <a:rPr lang="en-GB" sz="2000" b="1" dirty="0">
                <a:solidFill>
                  <a:schemeClr val="tx1">
                    <a:lumMod val="65000"/>
                    <a:lumOff val="35000"/>
                  </a:schemeClr>
                </a:solidFill>
                <a:latin typeface="+mn-lt"/>
              </a:rPr>
              <a:t>pr@spectrum-cic.nhs.uk </a:t>
            </a:r>
          </a:p>
          <a:p>
            <a:pPr algn="ctr"/>
            <a:endParaRPr lang="en-GB" sz="2400" b="1" dirty="0">
              <a:solidFill>
                <a:srgbClr val="4DA441"/>
              </a:solidFill>
              <a:latin typeface="+mn-lt"/>
            </a:endParaRPr>
          </a:p>
        </p:txBody>
      </p:sp>
    </p:spTree>
    <p:extLst>
      <p:ext uri="{BB962C8B-B14F-4D97-AF65-F5344CB8AC3E}">
        <p14:creationId xmlns:p14="http://schemas.microsoft.com/office/powerpoint/2010/main" val="2760793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Magenta content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70B8B8-1C64-41A4-B12C-14D9794D2AF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4A6C230-B230-440D-B6C4-29BA70075AFB}"/>
              </a:ext>
            </a:extLst>
          </p:cNvPr>
          <p:cNvSpPr>
            <a:spLocks noGrp="1"/>
          </p:cNvSpPr>
          <p:nvPr>
            <p:ph type="title"/>
          </p:nvPr>
        </p:nvSpPr>
        <p:spPr>
          <a:xfrm>
            <a:off x="540328" y="365125"/>
            <a:ext cx="7370618" cy="126971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BD8B1ADA-3846-455F-B4CB-DA90061B9628}"/>
              </a:ext>
            </a:extLst>
          </p:cNvPr>
          <p:cNvSpPr>
            <a:spLocks noGrp="1"/>
          </p:cNvSpPr>
          <p:nvPr>
            <p:ph idx="1"/>
          </p:nvPr>
        </p:nvSpPr>
        <p:spPr/>
        <p:txBody>
          <a:bodyPr/>
          <a:lstStyle>
            <a:lvl2pPr>
              <a:defRPr>
                <a:solidFill>
                  <a:srgbClr val="CF188D"/>
                </a:solidFill>
              </a:defRPr>
            </a:lvl2pPr>
            <a:lvl3pPr>
              <a:defRPr>
                <a:solidFill>
                  <a:srgbClr val="58595B"/>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Box 6">
            <a:extLst>
              <a:ext uri="{FF2B5EF4-FFF2-40B4-BE49-F238E27FC236}">
                <a16:creationId xmlns:a16="http://schemas.microsoft.com/office/drawing/2014/main" id="{0F3AB8E9-F7F4-4281-8CB5-C2EC93BF2AA6}"/>
              </a:ext>
            </a:extLst>
          </p:cNvPr>
          <p:cNvSpPr txBox="1"/>
          <p:nvPr userDrawn="1"/>
        </p:nvSpPr>
        <p:spPr>
          <a:xfrm>
            <a:off x="3643746" y="6396335"/>
            <a:ext cx="8229600" cy="461665"/>
          </a:xfrm>
          <a:prstGeom prst="rect">
            <a:avLst/>
          </a:prstGeom>
          <a:noFill/>
        </p:spPr>
        <p:txBody>
          <a:bodyPr wrap="square" rtlCol="0">
            <a:spAutoFit/>
          </a:bodyPr>
          <a:lstStyle/>
          <a:p>
            <a:pPr algn="r"/>
            <a:r>
              <a:rPr lang="en-GB" sz="2400" dirty="0">
                <a:solidFill>
                  <a:schemeClr val="bg1"/>
                </a:solidFill>
              </a:rPr>
              <a:t>www.spectrum-cic.org.uk	pr@spectrum-cic.nhs.uk</a:t>
            </a:r>
          </a:p>
        </p:txBody>
      </p:sp>
    </p:spTree>
    <p:extLst>
      <p:ext uri="{BB962C8B-B14F-4D97-AF65-F5344CB8AC3E}">
        <p14:creationId xmlns:p14="http://schemas.microsoft.com/office/powerpoint/2010/main" val="3168059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Magenta content slide 3">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BC165B9D-B539-4DEA-A40C-B93721A7B9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4A6C230-B230-440D-B6C4-29BA70075AF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D8B1ADA-3846-455F-B4CB-DA90061B9628}"/>
              </a:ext>
            </a:extLst>
          </p:cNvPr>
          <p:cNvSpPr>
            <a:spLocks noGrp="1"/>
          </p:cNvSpPr>
          <p:nvPr>
            <p:ph idx="1"/>
          </p:nvPr>
        </p:nvSpPr>
        <p:spPr/>
        <p:txBody>
          <a:bodyPr/>
          <a:lstStyle>
            <a:lvl2pPr>
              <a:defRPr>
                <a:solidFill>
                  <a:srgbClr val="CF188D"/>
                </a:solidFill>
              </a:defRPr>
            </a:lvl2pPr>
            <a:lvl3pPr>
              <a:defRPr>
                <a:solidFill>
                  <a:srgbClr val="58595B"/>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Box 6">
            <a:extLst>
              <a:ext uri="{FF2B5EF4-FFF2-40B4-BE49-F238E27FC236}">
                <a16:creationId xmlns:a16="http://schemas.microsoft.com/office/drawing/2014/main" id="{C2462409-738D-4A5D-B296-AC6A4A9F898E}"/>
              </a:ext>
            </a:extLst>
          </p:cNvPr>
          <p:cNvSpPr txBox="1"/>
          <p:nvPr userDrawn="1"/>
        </p:nvSpPr>
        <p:spPr>
          <a:xfrm>
            <a:off x="3643746" y="6396335"/>
            <a:ext cx="8229600" cy="461665"/>
          </a:xfrm>
          <a:prstGeom prst="rect">
            <a:avLst/>
          </a:prstGeom>
          <a:noFill/>
        </p:spPr>
        <p:txBody>
          <a:bodyPr wrap="square" rtlCol="0">
            <a:spAutoFit/>
          </a:bodyPr>
          <a:lstStyle/>
          <a:p>
            <a:pPr algn="r"/>
            <a:r>
              <a:rPr lang="en-GB" sz="2400" dirty="0">
                <a:solidFill>
                  <a:schemeClr val="bg1"/>
                </a:solidFill>
              </a:rPr>
              <a:t>www.spectrum-cic.org.uk	pr@spectrum-cic.nhs.uk</a:t>
            </a:r>
          </a:p>
        </p:txBody>
      </p:sp>
    </p:spTree>
    <p:extLst>
      <p:ext uri="{BB962C8B-B14F-4D97-AF65-F5344CB8AC3E}">
        <p14:creationId xmlns:p14="http://schemas.microsoft.com/office/powerpoint/2010/main" val="3388154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genta content slide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380668-D900-416C-8F8B-81E6FD52EB6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4A6C230-B230-440D-B6C4-29BA70075AF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D8B1ADA-3846-455F-B4CB-DA90061B9628}"/>
              </a:ext>
            </a:extLst>
          </p:cNvPr>
          <p:cNvSpPr>
            <a:spLocks noGrp="1"/>
          </p:cNvSpPr>
          <p:nvPr>
            <p:ph idx="1"/>
          </p:nvPr>
        </p:nvSpPr>
        <p:spPr>
          <a:xfrm>
            <a:off x="540328" y="2161309"/>
            <a:ext cx="5223164" cy="4015654"/>
          </a:xfrm>
        </p:spPr>
        <p:txBody>
          <a:bodyPr/>
          <a:lstStyle>
            <a:lvl2pPr>
              <a:defRPr>
                <a:solidFill>
                  <a:srgbClr val="CF188D"/>
                </a:solidFill>
              </a:defRPr>
            </a:lvl2pPr>
            <a:lvl3pPr>
              <a:defRPr>
                <a:solidFill>
                  <a:srgbClr val="58595B"/>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Box 7">
            <a:extLst>
              <a:ext uri="{FF2B5EF4-FFF2-40B4-BE49-F238E27FC236}">
                <a16:creationId xmlns:a16="http://schemas.microsoft.com/office/drawing/2014/main" id="{EB6AFA15-77C8-41DD-A557-1FA50D12915B}"/>
              </a:ext>
            </a:extLst>
          </p:cNvPr>
          <p:cNvSpPr txBox="1"/>
          <p:nvPr userDrawn="1"/>
        </p:nvSpPr>
        <p:spPr>
          <a:xfrm>
            <a:off x="3643746" y="6396335"/>
            <a:ext cx="8229600" cy="461665"/>
          </a:xfrm>
          <a:prstGeom prst="rect">
            <a:avLst/>
          </a:prstGeom>
          <a:noFill/>
        </p:spPr>
        <p:txBody>
          <a:bodyPr wrap="square" rtlCol="0">
            <a:spAutoFit/>
          </a:bodyPr>
          <a:lstStyle/>
          <a:p>
            <a:pPr algn="r"/>
            <a:r>
              <a:rPr lang="en-GB" sz="2400" dirty="0">
                <a:solidFill>
                  <a:schemeClr val="bg1"/>
                </a:solidFill>
              </a:rPr>
              <a:t>www.spectrum-cic.org.uk	pr@spectrum-cic.nhs.uk</a:t>
            </a:r>
          </a:p>
        </p:txBody>
      </p:sp>
      <p:sp>
        <p:nvSpPr>
          <p:cNvPr id="6" name="Content Placeholder 2">
            <a:extLst>
              <a:ext uri="{FF2B5EF4-FFF2-40B4-BE49-F238E27FC236}">
                <a16:creationId xmlns:a16="http://schemas.microsoft.com/office/drawing/2014/main" id="{D5772708-03D8-4B87-AEF2-C0DED8718C2D}"/>
              </a:ext>
            </a:extLst>
          </p:cNvPr>
          <p:cNvSpPr>
            <a:spLocks noGrp="1"/>
          </p:cNvSpPr>
          <p:nvPr>
            <p:ph idx="10"/>
          </p:nvPr>
        </p:nvSpPr>
        <p:spPr>
          <a:xfrm>
            <a:off x="6442368" y="2161308"/>
            <a:ext cx="5223164" cy="4015654"/>
          </a:xfrm>
        </p:spPr>
        <p:txBody>
          <a:bodyPr/>
          <a:lstStyle>
            <a:lvl2pPr>
              <a:defRPr>
                <a:solidFill>
                  <a:srgbClr val="CF188D"/>
                </a:solidFill>
              </a:defRPr>
            </a:lvl2pPr>
            <a:lvl3pPr>
              <a:defRPr>
                <a:solidFill>
                  <a:srgbClr val="58595B"/>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59262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Magenta thank you slide">
    <p:spTree>
      <p:nvGrpSpPr>
        <p:cNvPr id="1" name=""/>
        <p:cNvGrpSpPr/>
        <p:nvPr/>
      </p:nvGrpSpPr>
      <p:grpSpPr>
        <a:xfrm>
          <a:off x="0" y="0"/>
          <a:ext cx="0" cy="0"/>
          <a:chOff x="0" y="0"/>
          <a:chExt cx="0" cy="0"/>
        </a:xfrm>
      </p:grpSpPr>
      <p:pic>
        <p:nvPicPr>
          <p:cNvPr id="5" name="Picture 4" descr="A picture containing text, businesscard, accessory, vector graphics&#10;&#10;Description automatically generated">
            <a:extLst>
              <a:ext uri="{FF2B5EF4-FFF2-40B4-BE49-F238E27FC236}">
                <a16:creationId xmlns:a16="http://schemas.microsoft.com/office/drawing/2014/main" id="{46E533C3-452D-45EA-85F4-4C7C1ABA9E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BB947D-035A-41BA-B074-CF02D1ECB334}"/>
              </a:ext>
            </a:extLst>
          </p:cNvPr>
          <p:cNvSpPr>
            <a:spLocks noGrp="1"/>
          </p:cNvSpPr>
          <p:nvPr>
            <p:ph type="ctrTitle" hasCustomPrompt="1"/>
          </p:nvPr>
        </p:nvSpPr>
        <p:spPr>
          <a:xfrm>
            <a:off x="3228109" y="3241964"/>
            <a:ext cx="4641273" cy="1094509"/>
          </a:xfrm>
        </p:spPr>
        <p:txBody>
          <a:bodyPr anchor="t">
            <a:normAutofit/>
          </a:bodyPr>
          <a:lstStyle>
            <a:lvl1pPr algn="l">
              <a:defRPr sz="4400">
                <a:solidFill>
                  <a:schemeClr val="bg1"/>
                </a:solidFill>
              </a:defRPr>
            </a:lvl1pPr>
          </a:lstStyle>
          <a:p>
            <a:r>
              <a:rPr lang="en-US" dirty="0"/>
              <a:t>Thank you</a:t>
            </a:r>
            <a:endParaRPr lang="en-GB" dirty="0"/>
          </a:p>
        </p:txBody>
      </p:sp>
      <p:sp>
        <p:nvSpPr>
          <p:cNvPr id="3" name="Subtitle 2">
            <a:extLst>
              <a:ext uri="{FF2B5EF4-FFF2-40B4-BE49-F238E27FC236}">
                <a16:creationId xmlns:a16="http://schemas.microsoft.com/office/drawing/2014/main" id="{4CAB47A7-D3DF-4237-8548-36C3410B38AC}"/>
              </a:ext>
            </a:extLst>
          </p:cNvPr>
          <p:cNvSpPr>
            <a:spLocks noGrp="1"/>
          </p:cNvSpPr>
          <p:nvPr>
            <p:ph type="subTitle" idx="1" hasCustomPrompt="1"/>
          </p:nvPr>
        </p:nvSpPr>
        <p:spPr>
          <a:xfrm>
            <a:off x="3228109" y="4365126"/>
            <a:ext cx="4382366" cy="1094509"/>
          </a:xfrm>
        </p:spPr>
        <p:txBody>
          <a:bodyPr>
            <a:norm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Any questions?</a:t>
            </a:r>
            <a:endParaRPr lang="en-GB" dirty="0"/>
          </a:p>
        </p:txBody>
      </p:sp>
    </p:spTree>
    <p:extLst>
      <p:ext uri="{BB962C8B-B14F-4D97-AF65-F5344CB8AC3E}">
        <p14:creationId xmlns:p14="http://schemas.microsoft.com/office/powerpoint/2010/main" val="3005961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Green content slide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2E4BE7-225B-40AB-95CF-E0D25FF2B54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61AF62B-59D9-4A9B-92CD-15BB1146E4F4}"/>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70A89D3-CFE9-4B28-B755-A564B137BC4A}"/>
              </a:ext>
            </a:extLst>
          </p:cNvPr>
          <p:cNvSpPr>
            <a:spLocks noGrp="1"/>
          </p:cNvSpPr>
          <p:nvPr>
            <p:ph idx="1"/>
          </p:nvPr>
        </p:nvSpPr>
        <p:spPr>
          <a:xfrm>
            <a:off x="512617" y="2175163"/>
            <a:ext cx="5209311" cy="40017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Box 3">
            <a:extLst>
              <a:ext uri="{FF2B5EF4-FFF2-40B4-BE49-F238E27FC236}">
                <a16:creationId xmlns:a16="http://schemas.microsoft.com/office/drawing/2014/main" id="{BA94A1D1-8131-44DD-A459-C9DD549D739F}"/>
              </a:ext>
            </a:extLst>
          </p:cNvPr>
          <p:cNvSpPr txBox="1"/>
          <p:nvPr userDrawn="1"/>
        </p:nvSpPr>
        <p:spPr>
          <a:xfrm>
            <a:off x="3643746" y="6396335"/>
            <a:ext cx="8229600" cy="461665"/>
          </a:xfrm>
          <a:prstGeom prst="rect">
            <a:avLst/>
          </a:prstGeom>
          <a:noFill/>
        </p:spPr>
        <p:txBody>
          <a:bodyPr wrap="square" rtlCol="0">
            <a:spAutoFit/>
          </a:bodyPr>
          <a:lstStyle/>
          <a:p>
            <a:pPr algn="r"/>
            <a:r>
              <a:rPr lang="en-GB" sz="2400" dirty="0">
                <a:solidFill>
                  <a:schemeClr val="bg1"/>
                </a:solidFill>
              </a:rPr>
              <a:t>www.spectrum-cic.org.uk	pr@spectrum-cic.nhs.uk</a:t>
            </a:r>
          </a:p>
        </p:txBody>
      </p:sp>
      <p:sp>
        <p:nvSpPr>
          <p:cNvPr id="6" name="Content Placeholder 2">
            <a:extLst>
              <a:ext uri="{FF2B5EF4-FFF2-40B4-BE49-F238E27FC236}">
                <a16:creationId xmlns:a16="http://schemas.microsoft.com/office/drawing/2014/main" id="{9E3AE8ED-0FD9-4FDC-8F99-572B7C19D5D9}"/>
              </a:ext>
            </a:extLst>
          </p:cNvPr>
          <p:cNvSpPr>
            <a:spLocks noGrp="1"/>
          </p:cNvSpPr>
          <p:nvPr>
            <p:ph idx="10"/>
          </p:nvPr>
        </p:nvSpPr>
        <p:spPr>
          <a:xfrm>
            <a:off x="6470073" y="2174013"/>
            <a:ext cx="5403274" cy="4001799"/>
          </a:xfrm>
        </p:spPr>
        <p:txBody>
          <a:bodyPr/>
          <a:lstStyle>
            <a:lvl1pPr>
              <a:tabLs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13842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48D0673-B544-A540-860F-554CCBCCB8D9}" type="datetimeFigureOut">
              <a:rPr lang="en-US" smtClean="0"/>
              <a:t>10/2/2024</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EE5C4B33-9BE4-ED47-B944-CF7BE877DF44}" type="slidenum">
              <a:rPr lang="en-US" smtClean="0"/>
              <a:t>‹#›</a:t>
            </a:fld>
            <a:endParaRPr lang="en-US" dirty="0"/>
          </a:p>
        </p:txBody>
      </p:sp>
    </p:spTree>
    <p:extLst>
      <p:ext uri="{BB962C8B-B14F-4D97-AF65-F5344CB8AC3E}">
        <p14:creationId xmlns:p14="http://schemas.microsoft.com/office/powerpoint/2010/main" val="3654819521"/>
      </p:ext>
    </p:extLst>
  </p:cSld>
  <p:clrMapOvr>
    <a:masterClrMapping/>
  </p:clrMapOvr>
  <mc:AlternateContent xmlns:mc="http://schemas.openxmlformats.org/markup-compatibility/2006" xmlns:p14="http://schemas.microsoft.com/office/powerpoint/2010/main">
    <mc:Choice Requires="p14">
      <p:transition p14:dur="200">
        <p:wipe dir="r"/>
      </p:transition>
    </mc:Choice>
    <mc:Fallback xmlns="">
      <p:transition xmlns:p14="http://schemas.microsoft.com/office/powerpoint/2010/main">
        <p:wipe dir="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148D0673-B544-A540-860F-554CCBCCB8D9}" type="datetimeFigureOut">
              <a:rPr lang="en-US" smtClean="0"/>
              <a:t>10/2/2024</a:t>
            </a:fld>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EE5C4B33-9BE4-ED47-B944-CF7BE877DF44}" type="slidenum">
              <a:rPr lang="en-US" smtClean="0"/>
              <a:t>‹#›</a:t>
            </a:fld>
            <a:endParaRPr lang="en-US" dirty="0"/>
          </a:p>
        </p:txBody>
      </p:sp>
    </p:spTree>
    <p:extLst>
      <p:ext uri="{BB962C8B-B14F-4D97-AF65-F5344CB8AC3E}">
        <p14:creationId xmlns:p14="http://schemas.microsoft.com/office/powerpoint/2010/main" val="2387365995"/>
      </p:ext>
    </p:extLst>
  </p:cSld>
  <p:clrMapOvr>
    <a:masterClrMapping/>
  </p:clrMapOvr>
  <mc:AlternateContent xmlns:mc="http://schemas.openxmlformats.org/markup-compatibility/2006" xmlns:p14="http://schemas.microsoft.com/office/powerpoint/2010/main">
    <mc:Choice Requires="p14">
      <p:transition p14:dur="200">
        <p:wipe dir="r"/>
      </p:transition>
    </mc:Choice>
    <mc:Fallback xmlns="">
      <p:transition xmlns:p14="http://schemas.microsoft.com/office/powerpoint/2010/main">
        <p:wipe dir="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39C2DA-4538-4A7D-BF91-9D01FD898669}"/>
              </a:ext>
            </a:extLst>
          </p:cNvPr>
          <p:cNvSpPr>
            <a:spLocks noGrp="1"/>
          </p:cNvSpPr>
          <p:nvPr>
            <p:ph type="title"/>
          </p:nvPr>
        </p:nvSpPr>
        <p:spPr>
          <a:xfrm>
            <a:off x="540327" y="365125"/>
            <a:ext cx="7730837" cy="1325563"/>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E5C28D5-53E5-4A73-96BE-CA0205789020}"/>
              </a:ext>
            </a:extLst>
          </p:cNvPr>
          <p:cNvSpPr>
            <a:spLocks noGrp="1"/>
          </p:cNvSpPr>
          <p:nvPr>
            <p:ph type="body" idx="1"/>
          </p:nvPr>
        </p:nvSpPr>
        <p:spPr>
          <a:xfrm>
            <a:off x="540327" y="2161309"/>
            <a:ext cx="11139055" cy="401565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D6E0D04B-3057-4F50-988F-41F407B478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0920B9-7320-4412-B31B-808A54A59BBE}" type="datetimeFigureOut">
              <a:rPr lang="en-GB" smtClean="0"/>
              <a:t>02/10/2024</a:t>
            </a:fld>
            <a:endParaRPr lang="en-GB"/>
          </a:p>
        </p:txBody>
      </p:sp>
      <p:sp>
        <p:nvSpPr>
          <p:cNvPr id="5" name="Footer Placeholder 4">
            <a:extLst>
              <a:ext uri="{FF2B5EF4-FFF2-40B4-BE49-F238E27FC236}">
                <a16:creationId xmlns:a16="http://schemas.microsoft.com/office/drawing/2014/main" id="{A308D9BB-2F9D-4ED9-AA88-1EE0F28D05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B788164-6FF8-4C18-B65C-A65FF92C92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3007C8-C74C-49DB-94E1-1EF9CD46D194}" type="slidenum">
              <a:rPr lang="en-GB" smtClean="0"/>
              <a:t>‹#›</a:t>
            </a:fld>
            <a:endParaRPr lang="en-GB"/>
          </a:p>
        </p:txBody>
      </p:sp>
    </p:spTree>
    <p:extLst>
      <p:ext uri="{BB962C8B-B14F-4D97-AF65-F5344CB8AC3E}">
        <p14:creationId xmlns:p14="http://schemas.microsoft.com/office/powerpoint/2010/main" val="363373226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75" r:id="rId3"/>
    <p:sldLayoutId id="2147483676" r:id="rId4"/>
    <p:sldLayoutId id="2147483700" r:id="rId5"/>
    <p:sldLayoutId id="2147483701" r:id="rId6"/>
    <p:sldLayoutId id="2147483704" r:id="rId7"/>
    <p:sldLayoutId id="2147483705" r:id="rId8"/>
    <p:sldLayoutId id="2147483706" r:id="rId9"/>
  </p:sldLayoutIdLst>
  <p:txStyles>
    <p:titleStyle>
      <a:lvl1pPr algn="l" defTabSz="914400" rtl="0" eaLnBrk="1" latinLnBrk="0" hangingPunct="1">
        <a:lnSpc>
          <a:spcPct val="90000"/>
        </a:lnSpc>
        <a:spcBef>
          <a:spcPct val="0"/>
        </a:spcBef>
        <a:buNone/>
        <a:defRPr sz="4400" b="1" kern="1200">
          <a:solidFill>
            <a:srgbClr val="CF188D"/>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B37D61-F0B9-4CF0-8199-D916D7FF0434}"/>
              </a:ext>
            </a:extLst>
          </p:cNvPr>
          <p:cNvSpPr>
            <a:spLocks noGrp="1"/>
          </p:cNvSpPr>
          <p:nvPr>
            <p:ph type="title"/>
          </p:nvPr>
        </p:nvSpPr>
        <p:spPr>
          <a:xfrm>
            <a:off x="540328" y="365126"/>
            <a:ext cx="7758546" cy="1283566"/>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52185A1-2B08-4566-BD33-E4E1116ADA9F}"/>
              </a:ext>
            </a:extLst>
          </p:cNvPr>
          <p:cNvSpPr>
            <a:spLocks noGrp="1"/>
          </p:cNvSpPr>
          <p:nvPr>
            <p:ph type="body" idx="1"/>
          </p:nvPr>
        </p:nvSpPr>
        <p:spPr>
          <a:xfrm>
            <a:off x="540327" y="2147455"/>
            <a:ext cx="11180618" cy="402950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F8F51F52-69A3-48D2-AC5D-8845580AFA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2B2055-5E04-4F42-9253-2EF211E9D87F}" type="datetimeFigureOut">
              <a:rPr lang="en-GB" smtClean="0"/>
              <a:t>02/10/2024</a:t>
            </a:fld>
            <a:endParaRPr lang="en-GB"/>
          </a:p>
        </p:txBody>
      </p:sp>
      <p:sp>
        <p:nvSpPr>
          <p:cNvPr id="5" name="Footer Placeholder 4">
            <a:extLst>
              <a:ext uri="{FF2B5EF4-FFF2-40B4-BE49-F238E27FC236}">
                <a16:creationId xmlns:a16="http://schemas.microsoft.com/office/drawing/2014/main" id="{4454B4CD-081C-4A81-B1D0-365863AB4B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615DB87-F729-4438-BB34-6BC282D17B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DF8E3-A956-433B-8DB4-19A3732E56CA}" type="slidenum">
              <a:rPr lang="en-GB" smtClean="0"/>
              <a:t>‹#›</a:t>
            </a:fld>
            <a:endParaRPr lang="en-GB"/>
          </a:p>
        </p:txBody>
      </p:sp>
    </p:spTree>
    <p:extLst>
      <p:ext uri="{BB962C8B-B14F-4D97-AF65-F5344CB8AC3E}">
        <p14:creationId xmlns:p14="http://schemas.microsoft.com/office/powerpoint/2010/main" val="204912293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90" r:id="rId3"/>
    <p:sldLayoutId id="2147483689" r:id="rId4"/>
    <p:sldLayoutId id="2147483696" r:id="rId5"/>
    <p:sldLayoutId id="2147483697" r:id="rId6"/>
  </p:sldLayoutIdLst>
  <p:txStyles>
    <p:titleStyle>
      <a:lvl1pPr algn="l" defTabSz="914400" rtl="0" eaLnBrk="1" latinLnBrk="0" hangingPunct="1">
        <a:lnSpc>
          <a:spcPct val="90000"/>
        </a:lnSpc>
        <a:spcBef>
          <a:spcPct val="0"/>
        </a:spcBef>
        <a:buNone/>
        <a:defRPr sz="3600" b="1" kern="1200">
          <a:solidFill>
            <a:srgbClr val="1E98CF"/>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E98C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8595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067222-A922-4134-A30F-7ED177379C33}"/>
              </a:ext>
            </a:extLst>
          </p:cNvPr>
          <p:cNvSpPr>
            <a:spLocks noGrp="1"/>
          </p:cNvSpPr>
          <p:nvPr>
            <p:ph type="title"/>
          </p:nvPr>
        </p:nvSpPr>
        <p:spPr>
          <a:xfrm>
            <a:off x="526474" y="365125"/>
            <a:ext cx="7772400" cy="1255857"/>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C4343D2-BBB6-4786-A5CC-2130AEB09A93}"/>
              </a:ext>
            </a:extLst>
          </p:cNvPr>
          <p:cNvSpPr>
            <a:spLocks noGrp="1"/>
          </p:cNvSpPr>
          <p:nvPr>
            <p:ph type="body" idx="1"/>
          </p:nvPr>
        </p:nvSpPr>
        <p:spPr>
          <a:xfrm>
            <a:off x="526473" y="2175164"/>
            <a:ext cx="11180617" cy="401565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1AA457C3-072C-47EF-8562-9FA566F262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05CCC4-06D7-456C-BE27-07C88480B52C}" type="datetimeFigureOut">
              <a:rPr lang="en-GB" smtClean="0"/>
              <a:t>02/10/2024</a:t>
            </a:fld>
            <a:endParaRPr lang="en-GB"/>
          </a:p>
        </p:txBody>
      </p:sp>
      <p:sp>
        <p:nvSpPr>
          <p:cNvPr id="5" name="Footer Placeholder 4">
            <a:extLst>
              <a:ext uri="{FF2B5EF4-FFF2-40B4-BE49-F238E27FC236}">
                <a16:creationId xmlns:a16="http://schemas.microsoft.com/office/drawing/2014/main" id="{5EC717D9-9547-4CD5-8081-901AFE75C8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BDFE6A0-9E15-45AE-BD2D-90D9460BCD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34C651-D251-4A83-8D16-5719E3A86D59}" type="slidenum">
              <a:rPr lang="en-GB" smtClean="0"/>
              <a:t>‹#›</a:t>
            </a:fld>
            <a:endParaRPr lang="en-GB"/>
          </a:p>
        </p:txBody>
      </p:sp>
    </p:spTree>
    <p:extLst>
      <p:ext uri="{BB962C8B-B14F-4D97-AF65-F5344CB8AC3E}">
        <p14:creationId xmlns:p14="http://schemas.microsoft.com/office/powerpoint/2010/main" val="82776728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702" r:id="rId5"/>
    <p:sldLayoutId id="2147483703" r:id="rId6"/>
  </p:sldLayoutIdLst>
  <p:txStyles>
    <p:titleStyle>
      <a:lvl1pPr algn="l" defTabSz="914400" rtl="0" eaLnBrk="1" latinLnBrk="0" hangingPunct="1">
        <a:lnSpc>
          <a:spcPct val="90000"/>
        </a:lnSpc>
        <a:spcBef>
          <a:spcPct val="0"/>
        </a:spcBef>
        <a:buNone/>
        <a:defRPr sz="3600" b="1" kern="1200">
          <a:solidFill>
            <a:srgbClr val="E44F25"/>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E44F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8595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mailto:schcic.bishadmin@nhs.ne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D9D41-869D-4581-9B41-0EE80100573B}"/>
              </a:ext>
            </a:extLst>
          </p:cNvPr>
          <p:cNvSpPr>
            <a:spLocks noGrp="1"/>
          </p:cNvSpPr>
          <p:nvPr>
            <p:ph type="ctrTitle"/>
          </p:nvPr>
        </p:nvSpPr>
        <p:spPr/>
        <p:txBody>
          <a:bodyPr/>
          <a:lstStyle/>
          <a:p>
            <a:r>
              <a:rPr lang="en-GB" dirty="0"/>
              <a:t>EHC UPDATE</a:t>
            </a:r>
          </a:p>
        </p:txBody>
      </p:sp>
      <p:sp>
        <p:nvSpPr>
          <p:cNvPr id="3" name="Subtitle 2">
            <a:extLst>
              <a:ext uri="{FF2B5EF4-FFF2-40B4-BE49-F238E27FC236}">
                <a16:creationId xmlns:a16="http://schemas.microsoft.com/office/drawing/2014/main" id="{D2D19840-0094-4F87-B295-B60CAD2BFE54}"/>
              </a:ext>
            </a:extLst>
          </p:cNvPr>
          <p:cNvSpPr>
            <a:spLocks noGrp="1"/>
          </p:cNvSpPr>
          <p:nvPr>
            <p:ph type="subTitle" idx="1"/>
          </p:nvPr>
        </p:nvSpPr>
        <p:spPr/>
        <p:txBody>
          <a:bodyPr/>
          <a:lstStyle/>
          <a:p>
            <a:r>
              <a:rPr lang="en-GB" dirty="0"/>
              <a:t>Pharmacy BEST October 2024</a:t>
            </a:r>
          </a:p>
        </p:txBody>
      </p:sp>
    </p:spTree>
    <p:extLst>
      <p:ext uri="{BB962C8B-B14F-4D97-AF65-F5344CB8AC3E}">
        <p14:creationId xmlns:p14="http://schemas.microsoft.com/office/powerpoint/2010/main" val="3240310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46065-5C50-4980-BA3C-3CD6FB3C3574}"/>
              </a:ext>
            </a:extLst>
          </p:cNvPr>
          <p:cNvSpPr>
            <a:spLocks noGrp="1"/>
          </p:cNvSpPr>
          <p:nvPr>
            <p:ph type="title"/>
          </p:nvPr>
        </p:nvSpPr>
        <p:spPr>
          <a:xfrm>
            <a:off x="1878331" y="2618581"/>
            <a:ext cx="3008313" cy="1162050"/>
          </a:xfrm>
        </p:spPr>
        <p:txBody>
          <a:bodyPr anchor="b">
            <a:normAutofit/>
          </a:bodyPr>
          <a:lstStyle/>
          <a:p>
            <a:pPr algn="ctr"/>
            <a:r>
              <a:rPr lang="en-GB" sz="4800" dirty="0"/>
              <a:t>Payments </a:t>
            </a:r>
          </a:p>
        </p:txBody>
      </p:sp>
      <p:graphicFrame>
        <p:nvGraphicFramePr>
          <p:cNvPr id="5" name="Content Placeholder 2">
            <a:extLst>
              <a:ext uri="{FF2B5EF4-FFF2-40B4-BE49-F238E27FC236}">
                <a16:creationId xmlns:a16="http://schemas.microsoft.com/office/drawing/2014/main" id="{7A23A8B0-74C5-C3A9-53E4-7002A0925F5C}"/>
              </a:ext>
            </a:extLst>
          </p:cNvPr>
          <p:cNvGraphicFramePr>
            <a:graphicFrameLocks noGrp="1"/>
          </p:cNvGraphicFramePr>
          <p:nvPr>
            <p:ph idx="1"/>
            <p:extLst>
              <p:ext uri="{D42A27DB-BD31-4B8C-83A1-F6EECF244321}">
                <p14:modId xmlns:p14="http://schemas.microsoft.com/office/powerpoint/2010/main" val="1998858812"/>
              </p:ext>
            </p:extLst>
          </p:nvPr>
        </p:nvGraphicFramePr>
        <p:xfrm>
          <a:off x="5099050" y="273051"/>
          <a:ext cx="5111750" cy="5853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5212326"/>
      </p:ext>
    </p:extLst>
  </p:cSld>
  <p:clrMapOvr>
    <a:masterClrMapping/>
  </p:clrMapOvr>
  <mc:AlternateContent xmlns:mc="http://schemas.openxmlformats.org/markup-compatibility/2006">
    <mc:Choice xmlns:p14="http://schemas.microsoft.com/office/powerpoint/2010/main" Requires="p14">
      <p:transition p14:dur="200">
        <p:wipe dir="r"/>
      </p:transition>
    </mc:Choice>
    <mc:Fallback>
      <p:transition>
        <p:wipe dir="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215DF06-4037-4F8A-B75B-62129F3E4115}"/>
              </a:ext>
            </a:extLst>
          </p:cNvPr>
          <p:cNvSpPr>
            <a:spLocks noGrp="1"/>
          </p:cNvSpPr>
          <p:nvPr>
            <p:ph type="title"/>
          </p:nvPr>
        </p:nvSpPr>
        <p:spPr>
          <a:xfrm>
            <a:off x="1371597" y="348865"/>
            <a:ext cx="10044023" cy="877729"/>
          </a:xfrm>
        </p:spPr>
        <p:txBody>
          <a:bodyPr anchor="ctr">
            <a:normAutofit/>
          </a:bodyPr>
          <a:lstStyle/>
          <a:p>
            <a:r>
              <a:rPr lang="en-GB" sz="3700" dirty="0">
                <a:solidFill>
                  <a:srgbClr val="FFFFFF"/>
                </a:solidFill>
              </a:rPr>
              <a:t>Who will administer/dispense the medication?</a:t>
            </a:r>
          </a:p>
        </p:txBody>
      </p:sp>
      <p:graphicFrame>
        <p:nvGraphicFramePr>
          <p:cNvPr id="5" name="Content Placeholder 2">
            <a:extLst>
              <a:ext uri="{FF2B5EF4-FFF2-40B4-BE49-F238E27FC236}">
                <a16:creationId xmlns:a16="http://schemas.microsoft.com/office/drawing/2014/main" id="{FF8A14A9-E9CE-D217-E64E-C22ADB08B2CE}"/>
              </a:ext>
            </a:extLst>
          </p:cNvPr>
          <p:cNvGraphicFramePr>
            <a:graphicFrameLocks noGrp="1"/>
          </p:cNvGraphicFramePr>
          <p:nvPr>
            <p:ph idx="1"/>
            <p:extLst>
              <p:ext uri="{D42A27DB-BD31-4B8C-83A1-F6EECF244321}">
                <p14:modId xmlns:p14="http://schemas.microsoft.com/office/powerpoint/2010/main" val="2147109271"/>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7203362"/>
      </p:ext>
    </p:extLst>
  </p:cSld>
  <p:clrMapOvr>
    <a:masterClrMapping/>
  </p:clrMapOvr>
  <mc:AlternateContent xmlns:mc="http://schemas.openxmlformats.org/markup-compatibility/2006" xmlns:p14="http://schemas.microsoft.com/office/powerpoint/2010/main">
    <mc:Choice Requires="p14">
      <p:transition p14:dur="200">
        <p:wipe dir="r"/>
      </p:transition>
    </mc:Choice>
    <mc:Fallback xmlns="">
      <p:transition xmlns:p14="http://schemas.microsoft.com/office/powerpoint/2010/main">
        <p:wipe dir="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31CB6-45EC-4656-A03C-B891B1D790D1}"/>
              </a:ext>
            </a:extLst>
          </p:cNvPr>
          <p:cNvSpPr>
            <a:spLocks noGrp="1"/>
          </p:cNvSpPr>
          <p:nvPr>
            <p:ph type="title"/>
          </p:nvPr>
        </p:nvSpPr>
        <p:spPr>
          <a:xfrm>
            <a:off x="5443254" y="1849941"/>
            <a:ext cx="5444382" cy="1402470"/>
          </a:xfrm>
        </p:spPr>
        <p:txBody>
          <a:bodyPr anchor="t">
            <a:normAutofit/>
          </a:bodyPr>
          <a:lstStyle/>
          <a:p>
            <a:r>
              <a:rPr lang="en-GB" sz="3200" dirty="0"/>
              <a:t>What next for the patient?</a:t>
            </a:r>
          </a:p>
        </p:txBody>
      </p:sp>
      <p:pic>
        <p:nvPicPr>
          <p:cNvPr id="5" name="Picture 4" descr="Desk with stethoscope and computer keyboard">
            <a:extLst>
              <a:ext uri="{FF2B5EF4-FFF2-40B4-BE49-F238E27FC236}">
                <a16:creationId xmlns:a16="http://schemas.microsoft.com/office/drawing/2014/main" id="{F9E00F8B-F0E4-86AB-F464-6B137378BF2F}"/>
              </a:ext>
            </a:extLst>
          </p:cNvPr>
          <p:cNvPicPr>
            <a:picLocks noChangeAspect="1"/>
          </p:cNvPicPr>
          <p:nvPr/>
        </p:nvPicPr>
        <p:blipFill rotWithShape="1">
          <a:blip r:embed="rId3"/>
          <a:srcRect l="49863" r="-1" b="-1"/>
          <a:stretch/>
        </p:blipFill>
        <p:spPr>
          <a:xfrm>
            <a:off x="-30480" y="0"/>
            <a:ext cx="5090126" cy="6868158"/>
          </a:xfrm>
          <a:prstGeom prst="rect">
            <a:avLst/>
          </a:prstGeom>
        </p:spPr>
      </p:pic>
      <p:cxnSp>
        <p:nvCxnSpPr>
          <p:cNvPr id="16" name="Straight Connector 13">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2023FA9-E891-43FD-A63F-CE72559B4EF2}"/>
              </a:ext>
            </a:extLst>
          </p:cNvPr>
          <p:cNvSpPr>
            <a:spLocks noGrp="1"/>
          </p:cNvSpPr>
          <p:nvPr>
            <p:ph idx="1"/>
          </p:nvPr>
        </p:nvSpPr>
        <p:spPr>
          <a:xfrm>
            <a:off x="5868557" y="2551176"/>
            <a:ext cx="5444382" cy="3591207"/>
          </a:xfrm>
        </p:spPr>
        <p:txBody>
          <a:bodyPr>
            <a:normAutofit/>
          </a:bodyPr>
          <a:lstStyle/>
          <a:p>
            <a:r>
              <a:rPr lang="en-GB" sz="2000" dirty="0"/>
              <a:t>EHC is not a method of contraception </a:t>
            </a:r>
          </a:p>
          <a:p>
            <a:r>
              <a:rPr lang="en-GB" sz="2000" dirty="0"/>
              <a:t>If the patient consents, you can refer/signpost the patient to us for further support </a:t>
            </a:r>
          </a:p>
          <a:p>
            <a:r>
              <a:rPr lang="en-GB" sz="2000" dirty="0"/>
              <a:t>To make sure they have obtained/recommenced a reliable method of contraception </a:t>
            </a:r>
          </a:p>
          <a:p>
            <a:pPr lvl="1"/>
            <a:r>
              <a:rPr lang="en-GB" sz="2000" dirty="0"/>
              <a:t>They have had a period, if not they will need to do a pregnancy test. </a:t>
            </a:r>
          </a:p>
          <a:p>
            <a:pPr lvl="1"/>
            <a:r>
              <a:rPr lang="en-GB" sz="2000" dirty="0"/>
              <a:t>Consented for a chlamydia postal kit to be sent out </a:t>
            </a:r>
          </a:p>
          <a:p>
            <a:pPr lvl="1"/>
            <a:r>
              <a:rPr lang="en-GB" sz="2000" dirty="0"/>
              <a:t>Appointment for any further/ongoing care, if required </a:t>
            </a:r>
          </a:p>
          <a:p>
            <a:pPr marL="0" indent="0">
              <a:buNone/>
            </a:pPr>
            <a:endParaRPr lang="en-GB" sz="2000" dirty="0"/>
          </a:p>
          <a:p>
            <a:endParaRPr lang="en-GB" sz="2000" dirty="0"/>
          </a:p>
        </p:txBody>
      </p:sp>
    </p:spTree>
    <p:extLst>
      <p:ext uri="{BB962C8B-B14F-4D97-AF65-F5344CB8AC3E}">
        <p14:creationId xmlns:p14="http://schemas.microsoft.com/office/powerpoint/2010/main" val="1129723680"/>
      </p:ext>
    </p:extLst>
  </p:cSld>
  <p:clrMapOvr>
    <a:masterClrMapping/>
  </p:clrMapOvr>
  <mc:AlternateContent xmlns:mc="http://schemas.openxmlformats.org/markup-compatibility/2006" xmlns:p14="http://schemas.microsoft.com/office/powerpoint/2010/main">
    <mc:Choice Requires="p14">
      <p:transition p14:dur="200">
        <p:wipe dir="r"/>
      </p:transition>
    </mc:Choice>
    <mc:Fallback xmlns="">
      <p:transition xmlns:p14="http://schemas.microsoft.com/office/powerpoint/2010/main">
        <p:wipe dir="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21EC33-7B3D-4DE6-AF93-F5C13DB55942}"/>
              </a:ext>
            </a:extLst>
          </p:cNvPr>
          <p:cNvSpPr>
            <a:spLocks noGrp="1"/>
          </p:cNvSpPr>
          <p:nvPr>
            <p:ph type="title"/>
          </p:nvPr>
        </p:nvSpPr>
        <p:spPr>
          <a:xfrm>
            <a:off x="123847" y="0"/>
            <a:ext cx="5334197" cy="1708242"/>
          </a:xfrm>
        </p:spPr>
        <p:txBody>
          <a:bodyPr anchor="ctr">
            <a:normAutofit/>
          </a:bodyPr>
          <a:lstStyle/>
          <a:p>
            <a:r>
              <a:rPr lang="en-GB" sz="2800" dirty="0"/>
              <a:t>What else for the patient?</a:t>
            </a:r>
          </a:p>
        </p:txBody>
      </p:sp>
      <p:sp>
        <p:nvSpPr>
          <p:cNvPr id="3" name="Content Placeholder 2">
            <a:extLst>
              <a:ext uri="{FF2B5EF4-FFF2-40B4-BE49-F238E27FC236}">
                <a16:creationId xmlns:a16="http://schemas.microsoft.com/office/drawing/2014/main" id="{F90B38C5-7504-429E-AD57-7A8EBBEBBD3C}"/>
              </a:ext>
            </a:extLst>
          </p:cNvPr>
          <p:cNvSpPr>
            <a:spLocks noGrp="1"/>
          </p:cNvSpPr>
          <p:nvPr>
            <p:ph idx="1"/>
          </p:nvPr>
        </p:nvSpPr>
        <p:spPr>
          <a:xfrm>
            <a:off x="247694" y="1194337"/>
            <a:ext cx="5334197" cy="5397849"/>
          </a:xfrm>
        </p:spPr>
        <p:txBody>
          <a:bodyPr anchor="ctr">
            <a:normAutofit/>
          </a:bodyPr>
          <a:lstStyle/>
          <a:p>
            <a:r>
              <a:rPr lang="en-GB" sz="2000" dirty="0"/>
              <a:t>If the patient has received Emergency Contraception, the patient should be given advice on where/how to access condoms (C-Card), STI risk, and ongoing contraception options. We can support this with the provision of “Contraception Choices” information</a:t>
            </a:r>
          </a:p>
          <a:p>
            <a:r>
              <a:rPr lang="en-GB" sz="2000" dirty="0"/>
              <a:t>Ideally (with consent) the patient should be referred in to Integrated Sexual Health services in order for there to be routine follow up after emergency contraception, (e.g. Menses, Pregnancy Test, STI testing, and ongoing contraceptive needs met) 	</a:t>
            </a:r>
          </a:p>
          <a:p>
            <a:r>
              <a:rPr lang="en-GB" sz="2000" dirty="0"/>
              <a:t>We can support with posters with QR codes to order testing kits/condoms etc</a:t>
            </a:r>
          </a:p>
          <a:p>
            <a:endParaRPr lang="en-GB" sz="1700" dirty="0"/>
          </a:p>
        </p:txBody>
      </p:sp>
      <p:pic>
        <p:nvPicPr>
          <p:cNvPr id="13" name="Picture 4" descr="A row of samples for medical testing">
            <a:extLst>
              <a:ext uri="{FF2B5EF4-FFF2-40B4-BE49-F238E27FC236}">
                <a16:creationId xmlns:a16="http://schemas.microsoft.com/office/drawing/2014/main" id="{ADBC39D2-F5A4-2B6B-55D1-D307CADD0C08}"/>
              </a:ext>
            </a:extLst>
          </p:cNvPr>
          <p:cNvPicPr>
            <a:picLocks noChangeAspect="1"/>
          </p:cNvPicPr>
          <p:nvPr/>
        </p:nvPicPr>
        <p:blipFill rotWithShape="1">
          <a:blip r:embed="rId3"/>
          <a:srcRect l="41757" r="-1"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4024306309"/>
      </p:ext>
    </p:extLst>
  </p:cSld>
  <p:clrMapOvr>
    <a:masterClrMapping/>
  </p:clrMapOvr>
  <mc:AlternateContent xmlns:mc="http://schemas.openxmlformats.org/markup-compatibility/2006" xmlns:p14="http://schemas.microsoft.com/office/powerpoint/2010/main">
    <mc:Choice Requires="p14">
      <p:transition p14:dur="200">
        <p:wipe dir="r"/>
      </p:transition>
    </mc:Choice>
    <mc:Fallback xmlns="">
      <p:transition xmlns:p14="http://schemas.microsoft.com/office/powerpoint/2010/main">
        <p:wipe dir="r"/>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2C4DE-8262-4D94-BBFC-9097247FC8CB}"/>
              </a:ext>
            </a:extLst>
          </p:cNvPr>
          <p:cNvSpPr>
            <a:spLocks noGrp="1"/>
          </p:cNvSpPr>
          <p:nvPr>
            <p:ph type="title"/>
          </p:nvPr>
        </p:nvSpPr>
        <p:spPr/>
        <p:txBody>
          <a:bodyPr/>
          <a:lstStyle/>
          <a:p>
            <a:r>
              <a:rPr lang="en-GB" dirty="0"/>
              <a:t>Safeguarding </a:t>
            </a:r>
          </a:p>
        </p:txBody>
      </p:sp>
      <p:graphicFrame>
        <p:nvGraphicFramePr>
          <p:cNvPr id="5" name="Content Placeholder 2">
            <a:extLst>
              <a:ext uri="{FF2B5EF4-FFF2-40B4-BE49-F238E27FC236}">
                <a16:creationId xmlns:a16="http://schemas.microsoft.com/office/drawing/2014/main" id="{EBF5003D-A4E7-6411-70E8-54CCCC03A24E}"/>
              </a:ext>
            </a:extLst>
          </p:cNvPr>
          <p:cNvGraphicFramePr>
            <a:graphicFrameLocks noGrp="1"/>
          </p:cNvGraphicFramePr>
          <p:nvPr>
            <p:ph idx="1"/>
            <p:extLst>
              <p:ext uri="{D42A27DB-BD31-4B8C-83A1-F6EECF244321}">
                <p14:modId xmlns:p14="http://schemas.microsoft.com/office/powerpoint/2010/main" val="1185834491"/>
              </p:ext>
            </p:extLst>
          </p:nvPr>
        </p:nvGraphicFramePr>
        <p:xfrm>
          <a:off x="1252368" y="1188033"/>
          <a:ext cx="8784032" cy="51160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2494652"/>
      </p:ext>
    </p:extLst>
  </p:cSld>
  <p:clrMapOvr>
    <a:masterClrMapping/>
  </p:clrMapOvr>
  <mc:AlternateContent xmlns:mc="http://schemas.openxmlformats.org/markup-compatibility/2006" xmlns:p14="http://schemas.microsoft.com/office/powerpoint/2010/main">
    <mc:Choice Requires="p14">
      <p:transition p14:dur="200">
        <p:wipe dir="r"/>
      </p:transition>
    </mc:Choice>
    <mc:Fallback xmlns="">
      <p:transition xmlns:p14="http://schemas.microsoft.com/office/powerpoint/2010/main">
        <p:wipe dir="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F40D3-86E5-4AD2-B018-CA5597B84650}"/>
              </a:ext>
            </a:extLst>
          </p:cNvPr>
          <p:cNvSpPr>
            <a:spLocks noGrp="1"/>
          </p:cNvSpPr>
          <p:nvPr>
            <p:ph type="title"/>
          </p:nvPr>
        </p:nvSpPr>
        <p:spPr>
          <a:xfrm>
            <a:off x="5755598" y="1138036"/>
            <a:ext cx="5598202" cy="1402470"/>
          </a:xfrm>
        </p:spPr>
        <p:txBody>
          <a:bodyPr anchor="t">
            <a:normAutofit/>
          </a:bodyPr>
          <a:lstStyle/>
          <a:p>
            <a:r>
              <a:rPr lang="en-GB" sz="3200"/>
              <a:t>Safeguarding </a:t>
            </a:r>
          </a:p>
        </p:txBody>
      </p:sp>
      <p:pic>
        <p:nvPicPr>
          <p:cNvPr id="7" name="Graphic 6" descr="Medicine">
            <a:extLst>
              <a:ext uri="{FF2B5EF4-FFF2-40B4-BE49-F238E27FC236}">
                <a16:creationId xmlns:a16="http://schemas.microsoft.com/office/drawing/2014/main" id="{EA55F132-EBA5-6CB9-F262-54A74F087E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2122" y="1315854"/>
            <a:ext cx="4365438" cy="4365438"/>
          </a:xfrm>
          <a:prstGeom prst="rect">
            <a:avLst/>
          </a:prstGeom>
        </p:spPr>
      </p:pic>
      <p:cxnSp>
        <p:nvCxnSpPr>
          <p:cNvPr id="10" name="Straight Connector 9">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8738"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5DA34D7-3777-45DF-A24A-72F8845E8690}"/>
              </a:ext>
            </a:extLst>
          </p:cNvPr>
          <p:cNvSpPr>
            <a:spLocks noGrp="1"/>
          </p:cNvSpPr>
          <p:nvPr>
            <p:ph idx="1"/>
          </p:nvPr>
        </p:nvSpPr>
        <p:spPr>
          <a:xfrm>
            <a:off x="5755598" y="2551176"/>
            <a:ext cx="5444382" cy="3591207"/>
          </a:xfrm>
        </p:spPr>
        <p:txBody>
          <a:bodyPr>
            <a:normAutofit/>
          </a:bodyPr>
          <a:lstStyle/>
          <a:p>
            <a:r>
              <a:rPr lang="en-GB" sz="2000" dirty="0"/>
              <a:t>It is expected that the pharmacist will be up to date with their safeguarding level 2 mandatory training. 	</a:t>
            </a:r>
          </a:p>
          <a:p>
            <a:r>
              <a:rPr lang="en-GB" sz="2000" dirty="0"/>
              <a:t>There is no lower age limit for this scheme if there is immediate pregnancy risk, however your safeguarding procedures should be followed, and the patient should be referred to appropriate agencies.</a:t>
            </a:r>
          </a:p>
          <a:p>
            <a:endParaRPr lang="en-GB" sz="2000" dirty="0"/>
          </a:p>
        </p:txBody>
      </p:sp>
    </p:spTree>
    <p:extLst>
      <p:ext uri="{BB962C8B-B14F-4D97-AF65-F5344CB8AC3E}">
        <p14:creationId xmlns:p14="http://schemas.microsoft.com/office/powerpoint/2010/main" val="2768491137"/>
      </p:ext>
    </p:extLst>
  </p:cSld>
  <p:clrMapOvr>
    <a:masterClrMapping/>
  </p:clrMapOvr>
  <mc:AlternateContent xmlns:mc="http://schemas.openxmlformats.org/markup-compatibility/2006" xmlns:p14="http://schemas.microsoft.com/office/powerpoint/2010/main">
    <mc:Choice Requires="p14">
      <p:transition p14:dur="200">
        <p:wipe dir="r"/>
      </p:transition>
    </mc:Choice>
    <mc:Fallback xmlns="">
      <p:transition xmlns:p14="http://schemas.microsoft.com/office/powerpoint/2010/main">
        <p:wipe dir="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0554C3-40A0-DCDE-2393-9D9F960B0B66}"/>
              </a:ext>
            </a:extLst>
          </p:cNvPr>
          <p:cNvPicPr>
            <a:picLocks noChangeAspect="1"/>
          </p:cNvPicPr>
          <p:nvPr/>
        </p:nvPicPr>
        <p:blipFill>
          <a:blip r:embed="rId3"/>
          <a:stretch>
            <a:fillRect/>
          </a:stretch>
        </p:blipFill>
        <p:spPr>
          <a:xfrm>
            <a:off x="3193097" y="-198120"/>
            <a:ext cx="5805805" cy="7254240"/>
          </a:xfrm>
          <a:prstGeom prst="rect">
            <a:avLst/>
          </a:prstGeom>
        </p:spPr>
      </p:pic>
    </p:spTree>
    <p:extLst>
      <p:ext uri="{BB962C8B-B14F-4D97-AF65-F5344CB8AC3E}">
        <p14:creationId xmlns:p14="http://schemas.microsoft.com/office/powerpoint/2010/main" val="101750367"/>
      </p:ext>
    </p:extLst>
  </p:cSld>
  <p:clrMapOvr>
    <a:masterClrMapping/>
  </p:clrMapOvr>
  <mc:AlternateContent xmlns:mc="http://schemas.openxmlformats.org/markup-compatibility/2006" xmlns:p14="http://schemas.microsoft.com/office/powerpoint/2010/main">
    <mc:Choice Requires="p14">
      <p:transition p14:dur="200">
        <p:wipe dir="r"/>
      </p:transition>
    </mc:Choice>
    <mc:Fallback xmlns="">
      <p:transition xmlns:p14="http://schemas.microsoft.com/office/powerpoint/2010/main">
        <p:wipe dir="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7">
            <a:extLst>
              <a:ext uri="{FF2B5EF4-FFF2-40B4-BE49-F238E27FC236}">
                <a16:creationId xmlns:a16="http://schemas.microsoft.com/office/drawing/2014/main" id="{9EADAA7F-1F0D-8E8A-E0D0-705DE6C3D87E}"/>
              </a:ext>
            </a:extLst>
          </p:cNvPr>
          <p:cNvSpPr>
            <a:spLocks noGrp="1"/>
          </p:cNvSpPr>
          <p:nvPr>
            <p:ph idx="1"/>
          </p:nvPr>
        </p:nvSpPr>
        <p:spPr>
          <a:xfrm>
            <a:off x="574819" y="1062783"/>
            <a:ext cx="5387967" cy="5581540"/>
          </a:xfrm>
        </p:spPr>
        <p:txBody>
          <a:bodyPr>
            <a:normAutofit/>
          </a:bodyPr>
          <a:lstStyle/>
          <a:p>
            <a:r>
              <a:rPr lang="en-GB" sz="2400" dirty="0"/>
              <a:t>If the pharmacy wishes they can sign up to the C-Card Scheme which will involve some brief training and registration with the website, you are then able to order condoms as required through the website to provide to those young people accessing the service</a:t>
            </a:r>
          </a:p>
          <a:p>
            <a:r>
              <a:rPr lang="en-GB" sz="2400" dirty="0"/>
              <a:t>To arrange training, please contact the service and ask to speak to a member of staff in relation to the C-Card Scheme/Chlamydia Screening Services</a:t>
            </a:r>
          </a:p>
          <a:p>
            <a:r>
              <a:rPr lang="en-GB" sz="2400" dirty="0"/>
              <a:t>We can provide communication/posters for all this information </a:t>
            </a:r>
          </a:p>
          <a:p>
            <a:endParaRPr lang="en-GB" sz="1900" dirty="0"/>
          </a:p>
        </p:txBody>
      </p:sp>
      <p:pic>
        <p:nvPicPr>
          <p:cNvPr id="10" name="Picture 9">
            <a:extLst>
              <a:ext uri="{FF2B5EF4-FFF2-40B4-BE49-F238E27FC236}">
                <a16:creationId xmlns:a16="http://schemas.microsoft.com/office/drawing/2014/main" id="{4CBEF3C7-CD9E-E279-5832-31B25A82C23B}"/>
              </a:ext>
            </a:extLst>
          </p:cNvPr>
          <p:cNvPicPr>
            <a:picLocks noChangeAspect="1"/>
          </p:cNvPicPr>
          <p:nvPr/>
        </p:nvPicPr>
        <p:blipFill rotWithShape="1">
          <a:blip r:embed="rId3"/>
          <a:srcRect l="22582" r="25250"/>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170961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3BA1EF-E33E-4B98-88C2-5199A4F341D1}"/>
              </a:ext>
            </a:extLst>
          </p:cNvPr>
          <p:cNvSpPr>
            <a:spLocks noGrp="1"/>
          </p:cNvSpPr>
          <p:nvPr>
            <p:ph type="title"/>
          </p:nvPr>
        </p:nvSpPr>
        <p:spPr>
          <a:xfrm>
            <a:off x="6513788" y="365125"/>
            <a:ext cx="4840010" cy="1807305"/>
          </a:xfrm>
        </p:spPr>
        <p:txBody>
          <a:bodyPr>
            <a:normAutofit/>
          </a:bodyPr>
          <a:lstStyle/>
          <a:p>
            <a:r>
              <a:rPr lang="en-GB" dirty="0"/>
              <a:t>Referrals into ISH </a:t>
            </a:r>
          </a:p>
        </p:txBody>
      </p:sp>
      <p:pic>
        <p:nvPicPr>
          <p:cNvPr id="5" name="Picture 4" descr="Person watching empty phone">
            <a:extLst>
              <a:ext uri="{FF2B5EF4-FFF2-40B4-BE49-F238E27FC236}">
                <a16:creationId xmlns:a16="http://schemas.microsoft.com/office/drawing/2014/main" id="{705A28F9-7533-434B-2A09-95D212974269}"/>
              </a:ext>
            </a:extLst>
          </p:cNvPr>
          <p:cNvPicPr>
            <a:picLocks noChangeAspect="1"/>
          </p:cNvPicPr>
          <p:nvPr/>
        </p:nvPicPr>
        <p:blipFill rotWithShape="1">
          <a:blip r:embed="rId3"/>
          <a:srcRect l="35813" r="4653"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2DA321D5-9D03-4956-A006-DA2E5B2C0F41}"/>
              </a:ext>
            </a:extLst>
          </p:cNvPr>
          <p:cNvSpPr>
            <a:spLocks noGrp="1"/>
          </p:cNvSpPr>
          <p:nvPr>
            <p:ph idx="1"/>
          </p:nvPr>
        </p:nvSpPr>
        <p:spPr>
          <a:xfrm>
            <a:off x="6513788" y="2333297"/>
            <a:ext cx="4840010" cy="1095703"/>
          </a:xfrm>
        </p:spPr>
        <p:txBody>
          <a:bodyPr>
            <a:normAutofit fontScale="25000" lnSpcReduction="20000"/>
          </a:bodyPr>
          <a:lstStyle/>
          <a:p>
            <a:pPr marL="0" indent="0">
              <a:buNone/>
            </a:pPr>
            <a:endParaRPr lang="en-GB" sz="8000" dirty="0"/>
          </a:p>
          <a:p>
            <a:pPr marL="0" indent="0">
              <a:buNone/>
            </a:pPr>
            <a:r>
              <a:rPr lang="en-GB" sz="8000" dirty="0"/>
              <a:t>Referrals can be made by phone or by sending the consultation assessment form through to BISH via PharmOutcomes or by using our </a:t>
            </a:r>
            <a:r>
              <a:rPr lang="en-GB" sz="8000" dirty="0" err="1"/>
              <a:t>safehaven</a:t>
            </a:r>
            <a:r>
              <a:rPr lang="en-GB" sz="8000" dirty="0"/>
              <a:t> inbox:</a:t>
            </a:r>
          </a:p>
          <a:p>
            <a:pPr marL="0" indent="0">
              <a:buNone/>
            </a:pPr>
            <a:r>
              <a:rPr lang="en-GB" sz="8000" dirty="0"/>
              <a:t> </a:t>
            </a:r>
            <a:r>
              <a:rPr lang="en-GB" sz="8000" dirty="0">
                <a:hlinkClick r:id="rId4"/>
              </a:rPr>
              <a:t>schcic.bishadmin@nhs.net</a:t>
            </a:r>
            <a:endParaRPr lang="en-GB" sz="8000" dirty="0"/>
          </a:p>
          <a:p>
            <a:pPr marL="0" indent="0">
              <a:buNone/>
            </a:pPr>
            <a:endParaRPr lang="en-GB" sz="8000" dirty="0"/>
          </a:p>
          <a:p>
            <a:pPr marL="0" indent="0">
              <a:buNone/>
            </a:pPr>
            <a:endParaRPr lang="en-GB" sz="8000" dirty="0"/>
          </a:p>
          <a:p>
            <a:pPr marL="0" indent="0">
              <a:buNone/>
            </a:pPr>
            <a:endParaRPr lang="en-GB" sz="2000" dirty="0"/>
          </a:p>
          <a:p>
            <a:pPr marL="0" indent="0">
              <a:buNone/>
            </a:pPr>
            <a:endParaRPr lang="en-GB" sz="2000" dirty="0"/>
          </a:p>
          <a:p>
            <a:pPr marL="0" indent="0">
              <a:buNone/>
            </a:pPr>
            <a:endParaRPr lang="en-GB" sz="2000" dirty="0"/>
          </a:p>
          <a:p>
            <a:pPr marL="0" indent="0">
              <a:buNone/>
            </a:pPr>
            <a:r>
              <a:rPr lang="en-GB" sz="2000" dirty="0"/>
              <a:t> 	</a:t>
            </a:r>
          </a:p>
          <a:p>
            <a:endParaRPr lang="en-GB" sz="2000" dirty="0"/>
          </a:p>
        </p:txBody>
      </p:sp>
    </p:spTree>
    <p:extLst>
      <p:ext uri="{BB962C8B-B14F-4D97-AF65-F5344CB8AC3E}">
        <p14:creationId xmlns:p14="http://schemas.microsoft.com/office/powerpoint/2010/main" val="193468063"/>
      </p:ext>
    </p:extLst>
  </p:cSld>
  <p:clrMapOvr>
    <a:masterClrMapping/>
  </p:clrMapOvr>
  <mc:AlternateContent xmlns:mc="http://schemas.openxmlformats.org/markup-compatibility/2006" xmlns:p14="http://schemas.microsoft.com/office/powerpoint/2010/main">
    <mc:Choice Requires="p14">
      <p:transition p14:dur="200">
        <p:wipe dir="r"/>
      </p:transition>
    </mc:Choice>
    <mc:Fallback xmlns="">
      <p:transition xmlns:p14="http://schemas.microsoft.com/office/powerpoint/2010/main">
        <p:wipe dir="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1D851A-C4F0-3843-BE30-126806644B02}"/>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latin typeface="+mj-lt"/>
              </a:rPr>
              <a:t>Questions </a:t>
            </a:r>
          </a:p>
        </p:txBody>
      </p:sp>
      <p:cxnSp>
        <p:nvCxnSpPr>
          <p:cNvPr id="16" name="Straight Connector 1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building with glass windows&#10;&#10;Description automatically generated">
            <a:extLst>
              <a:ext uri="{FF2B5EF4-FFF2-40B4-BE49-F238E27FC236}">
                <a16:creationId xmlns:a16="http://schemas.microsoft.com/office/drawing/2014/main" id="{A39FDFFA-FB01-D459-B241-5C8F35785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0065" y="1437740"/>
            <a:ext cx="7080301" cy="3880951"/>
          </a:xfrm>
          <a:prstGeom prst="rect">
            <a:avLst/>
          </a:prstGeom>
        </p:spPr>
      </p:pic>
    </p:spTree>
    <p:extLst>
      <p:ext uri="{BB962C8B-B14F-4D97-AF65-F5344CB8AC3E}">
        <p14:creationId xmlns:p14="http://schemas.microsoft.com/office/powerpoint/2010/main" val="218792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060683"/>
            <a:ext cx="4627433" cy="1490360"/>
          </a:xfrm>
        </p:spPr>
        <p:txBody>
          <a:bodyPr anchor="t">
            <a:normAutofit/>
          </a:bodyPr>
          <a:lstStyle/>
          <a:p>
            <a:r>
              <a:rPr lang="en-GB" sz="3200"/>
              <a:t>About Spectrum</a:t>
            </a:r>
          </a:p>
        </p:txBody>
      </p:sp>
      <p:pic>
        <p:nvPicPr>
          <p:cNvPr id="9" name="Picture 8"/>
          <p:cNvPicPr>
            <a:picLocks/>
          </p:cNvPicPr>
          <p:nvPr/>
        </p:nvPicPr>
        <p:blipFill>
          <a:blip r:embed="rId3">
            <a:extLst>
              <a:ext uri="{28A0092B-C50C-407E-A947-70E740481C1C}">
                <a14:useLocalDpi xmlns:a14="http://schemas.microsoft.com/office/drawing/2010/main" val="0"/>
              </a:ext>
            </a:extLst>
          </a:blip>
          <a:stretch>
            <a:fillRect/>
          </a:stretch>
        </p:blipFill>
        <p:spPr>
          <a:xfrm>
            <a:off x="450672" y="2595824"/>
            <a:ext cx="1432877" cy="1432877"/>
          </a:xfrm>
          <a:prstGeom prst="rect">
            <a:avLst/>
          </a:prstGeom>
        </p:spPr>
      </p:pic>
      <p:pic>
        <p:nvPicPr>
          <p:cNvPr id="7" name="Picture 6"/>
          <p:cNvPicPr>
            <a:picLocks/>
          </p:cNvPicPr>
          <p:nvPr/>
        </p:nvPicPr>
        <p:blipFill>
          <a:blip r:embed="rId4">
            <a:extLst>
              <a:ext uri="{28A0092B-C50C-407E-A947-70E740481C1C}">
                <a14:useLocalDpi xmlns:a14="http://schemas.microsoft.com/office/drawing/2010/main" val="0"/>
              </a:ext>
            </a:extLst>
          </a:blip>
          <a:stretch>
            <a:fillRect/>
          </a:stretch>
        </p:blipFill>
        <p:spPr>
          <a:xfrm>
            <a:off x="2080408" y="2595824"/>
            <a:ext cx="1432877" cy="1432877"/>
          </a:xfrm>
          <a:prstGeom prst="rect">
            <a:avLst/>
          </a:prstGeom>
        </p:spPr>
      </p:pic>
      <p:pic>
        <p:nvPicPr>
          <p:cNvPr id="8" name="Picture 7"/>
          <p:cNvPicPr>
            <a:picLocks/>
          </p:cNvPicPr>
          <p:nvPr/>
        </p:nvPicPr>
        <p:blipFill>
          <a:blip r:embed="rId5">
            <a:extLst>
              <a:ext uri="{28A0092B-C50C-407E-A947-70E740481C1C}">
                <a14:useLocalDpi xmlns:a14="http://schemas.microsoft.com/office/drawing/2010/main" val="0"/>
              </a:ext>
            </a:extLst>
          </a:blip>
          <a:stretch>
            <a:fillRect/>
          </a:stretch>
        </p:blipFill>
        <p:spPr>
          <a:xfrm>
            <a:off x="3710144" y="2595824"/>
            <a:ext cx="1432877" cy="1432877"/>
          </a:xfrm>
          <a:prstGeom prst="rect">
            <a:avLst/>
          </a:prstGeom>
        </p:spPr>
      </p:pic>
      <p:sp>
        <p:nvSpPr>
          <p:cNvPr id="3" name="Content Placeholder 2"/>
          <p:cNvSpPr>
            <a:spLocks noGrp="1"/>
          </p:cNvSpPr>
          <p:nvPr>
            <p:ph idx="1"/>
          </p:nvPr>
        </p:nvSpPr>
        <p:spPr>
          <a:xfrm>
            <a:off x="5465633" y="1558523"/>
            <a:ext cx="4776766" cy="5084936"/>
          </a:xfrm>
        </p:spPr>
        <p:txBody>
          <a:bodyPr>
            <a:normAutofit/>
          </a:bodyPr>
          <a:lstStyle/>
          <a:p>
            <a:r>
              <a:rPr lang="en-GB" sz="1900" dirty="0"/>
              <a:t>Not-for-Profit Social Enterprise </a:t>
            </a:r>
          </a:p>
          <a:p>
            <a:r>
              <a:rPr lang="en-GB" sz="1900" dirty="0"/>
              <a:t>Employee-led, Values-driven, currently about 900 staff across the North of England</a:t>
            </a:r>
          </a:p>
          <a:p>
            <a:r>
              <a:rPr lang="en-GB" sz="1900" dirty="0"/>
              <a:t>Three complimentary business units</a:t>
            </a:r>
          </a:p>
          <a:p>
            <a:pPr lvl="1"/>
            <a:r>
              <a:rPr lang="en-GB" sz="1900" dirty="0"/>
              <a:t>Sexual Health  (BISH/WISH)</a:t>
            </a:r>
          </a:p>
          <a:p>
            <a:pPr lvl="1"/>
            <a:r>
              <a:rPr lang="en-GB" sz="1900" dirty="0"/>
              <a:t>Substance Misuse </a:t>
            </a:r>
          </a:p>
          <a:p>
            <a:pPr lvl="1"/>
            <a:r>
              <a:rPr lang="en-GB" sz="1900" dirty="0"/>
              <a:t>Health and Justice </a:t>
            </a:r>
          </a:p>
          <a:p>
            <a:r>
              <a:rPr lang="en-GB" sz="1900" dirty="0"/>
              <a:t>Passion to make a difference for vulnerable people </a:t>
            </a:r>
          </a:p>
          <a:p>
            <a:r>
              <a:rPr lang="en-GB" sz="1900" dirty="0"/>
              <a:t>Senior clinical leaders with years of NHS experience in challenging and complex environments</a:t>
            </a:r>
          </a:p>
        </p:txBody>
      </p:sp>
      <p:grpSp>
        <p:nvGrpSpPr>
          <p:cNvPr id="20" name="Group 13">
            <a:extLst>
              <a:ext uri="{FF2B5EF4-FFF2-40B4-BE49-F238E27FC236}">
                <a16:creationId xmlns:a16="http://schemas.microsoft.com/office/drawing/2014/main" id="{647D3DF5-C0EB-4EF2-6104-4740468B4E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6737460"/>
            <a:ext cx="12192000" cy="123364"/>
            <a:chOff x="1" y="6737460"/>
            <a:chExt cx="12192000" cy="123364"/>
          </a:xfrm>
        </p:grpSpPr>
        <p:sp>
          <p:nvSpPr>
            <p:cNvPr id="15" name="Rectangle 14">
              <a:extLst>
                <a:ext uri="{FF2B5EF4-FFF2-40B4-BE49-F238E27FC236}">
                  <a16:creationId xmlns:a16="http://schemas.microsoft.com/office/drawing/2014/main" id="{671405A8-9151-C6A0-84FC-4A2A75E194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5">
              <a:extLst>
                <a:ext uri="{FF2B5EF4-FFF2-40B4-BE49-F238E27FC236}">
                  <a16:creationId xmlns:a16="http://schemas.microsoft.com/office/drawing/2014/main" id="{17630BFF-FCDD-C210-9139-E28560071E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54587970"/>
      </p:ext>
    </p:extLst>
  </p:cSld>
  <p:clrMapOvr>
    <a:masterClrMapping/>
  </p:clrMapOvr>
  <mc:AlternateContent xmlns:mc="http://schemas.openxmlformats.org/markup-compatibility/2006" xmlns:p14="http://schemas.microsoft.com/office/powerpoint/2010/main">
    <mc:Choice Requires="p14">
      <p:transition p14:dur="200">
        <p:wipe dir="r"/>
      </p:transition>
    </mc:Choice>
    <mc:Fallback xmlns="">
      <p:transition xmlns:p14="http://schemas.microsoft.com/office/powerpoint/2010/main">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F188D"/>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DBA8537-B5BF-E596-5FA4-02427805EEA5}"/>
              </a:ext>
            </a:extLst>
          </p:cNvPr>
          <p:cNvSpPr/>
          <p:nvPr/>
        </p:nvSpPr>
        <p:spPr>
          <a:xfrm>
            <a:off x="2462870" y="784146"/>
            <a:ext cx="6460847" cy="577921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C4DB368-6FC7-42DA-B0BF-69EF1651A7AE}"/>
              </a:ext>
            </a:extLst>
          </p:cNvPr>
          <p:cNvSpPr>
            <a:spLocks noGrp="1"/>
          </p:cNvSpPr>
          <p:nvPr>
            <p:ph type="ctrTitle"/>
          </p:nvPr>
        </p:nvSpPr>
        <p:spPr>
          <a:xfrm>
            <a:off x="2709947" y="3126498"/>
            <a:ext cx="5966691" cy="1094509"/>
          </a:xfrm>
        </p:spPr>
        <p:txBody>
          <a:bodyPr vert="horz" lIns="91440" tIns="45720" rIns="91440" bIns="45720" rtlCol="0" anchor="ctr">
            <a:normAutofit/>
          </a:bodyPr>
          <a:lstStyle/>
          <a:p>
            <a:pPr algn="ctr"/>
            <a:r>
              <a:rPr lang="en-US" sz="5400" dirty="0">
                <a:solidFill>
                  <a:schemeClr val="bg1">
                    <a:lumMod val="95000"/>
                    <a:lumOff val="5000"/>
                  </a:schemeClr>
                </a:solidFill>
                <a:latin typeface="+mj-lt"/>
              </a:rPr>
              <a:t>Thanks for listening  </a:t>
            </a:r>
          </a:p>
        </p:txBody>
      </p:sp>
    </p:spTree>
    <p:extLst>
      <p:ext uri="{BB962C8B-B14F-4D97-AF65-F5344CB8AC3E}">
        <p14:creationId xmlns:p14="http://schemas.microsoft.com/office/powerpoint/2010/main" val="150229529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9731DC2-B960-BBD7-B049-296370F4EEB9}"/>
              </a:ext>
            </a:extLst>
          </p:cNvPr>
          <p:cNvPicPr>
            <a:picLocks noGrp="1" noChangeAspect="1"/>
          </p:cNvPicPr>
          <p:nvPr>
            <p:ph idx="1"/>
          </p:nvPr>
        </p:nvPicPr>
        <p:blipFill>
          <a:blip r:embed="rId3"/>
          <a:stretch>
            <a:fillRect/>
          </a:stretch>
        </p:blipFill>
        <p:spPr>
          <a:xfrm>
            <a:off x="2225041" y="275018"/>
            <a:ext cx="6152324" cy="5797562"/>
          </a:xfrm>
          <a:prstGeom prst="rect">
            <a:avLst/>
          </a:prstGeom>
        </p:spPr>
      </p:pic>
      <p:sp>
        <p:nvSpPr>
          <p:cNvPr id="5" name="Arrow: Left 4">
            <a:extLst>
              <a:ext uri="{FF2B5EF4-FFF2-40B4-BE49-F238E27FC236}">
                <a16:creationId xmlns:a16="http://schemas.microsoft.com/office/drawing/2014/main" id="{1D1E4CDD-A076-E49F-6DD0-55E7174DA92C}"/>
              </a:ext>
            </a:extLst>
          </p:cNvPr>
          <p:cNvSpPr/>
          <p:nvPr/>
        </p:nvSpPr>
        <p:spPr>
          <a:xfrm rot="8403977">
            <a:off x="2521075" y="5703738"/>
            <a:ext cx="882503" cy="303028"/>
          </a:xfrm>
          <a:prstGeom prst="leftArrow">
            <a:avLst/>
          </a:prstGeom>
          <a:solidFill>
            <a:srgbClr val="CF18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81513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3AEDF48-9ADC-0262-5995-D7B8C136220D}"/>
              </a:ext>
            </a:extLst>
          </p:cNvPr>
          <p:cNvSpPr>
            <a:spLocks noGrp="1"/>
          </p:cNvSpPr>
          <p:nvPr>
            <p:ph type="title"/>
          </p:nvPr>
        </p:nvSpPr>
        <p:spPr>
          <a:xfrm>
            <a:off x="624548" y="425283"/>
            <a:ext cx="7730837" cy="1325563"/>
          </a:xfrm>
        </p:spPr>
        <p:txBody>
          <a:bodyPr/>
          <a:lstStyle/>
          <a:p>
            <a:r>
              <a:rPr lang="en-GB" dirty="0"/>
              <a:t>U18 conceptions /1000</a:t>
            </a:r>
          </a:p>
        </p:txBody>
      </p:sp>
      <p:pic>
        <p:nvPicPr>
          <p:cNvPr id="13" name="Content Placeholder 12">
            <a:extLst>
              <a:ext uri="{FF2B5EF4-FFF2-40B4-BE49-F238E27FC236}">
                <a16:creationId xmlns:a16="http://schemas.microsoft.com/office/drawing/2014/main" id="{6E7EF7EB-A183-91B1-D6D1-0E12FD211EB7}"/>
              </a:ext>
            </a:extLst>
          </p:cNvPr>
          <p:cNvPicPr>
            <a:picLocks noGrp="1" noChangeAspect="1"/>
          </p:cNvPicPr>
          <p:nvPr>
            <p:ph idx="1"/>
          </p:nvPr>
        </p:nvPicPr>
        <p:blipFill>
          <a:blip r:embed="rId3"/>
          <a:stretch>
            <a:fillRect/>
          </a:stretch>
        </p:blipFill>
        <p:spPr>
          <a:xfrm>
            <a:off x="191411" y="1750846"/>
            <a:ext cx="9662452" cy="4541154"/>
          </a:xfrm>
        </p:spPr>
      </p:pic>
      <p:sp>
        <p:nvSpPr>
          <p:cNvPr id="15" name="Oval 14">
            <a:extLst>
              <a:ext uri="{FF2B5EF4-FFF2-40B4-BE49-F238E27FC236}">
                <a16:creationId xmlns:a16="http://schemas.microsoft.com/office/drawing/2014/main" id="{32FE9E3B-B192-51E7-4169-85257BFA6BE7}"/>
              </a:ext>
            </a:extLst>
          </p:cNvPr>
          <p:cNvSpPr/>
          <p:nvPr/>
        </p:nvSpPr>
        <p:spPr>
          <a:xfrm>
            <a:off x="84221" y="3260558"/>
            <a:ext cx="890337" cy="336884"/>
          </a:xfrm>
          <a:prstGeom prst="ellipse">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50056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105C5C-3B7B-4AAC-8F69-EDE037A2FF2E}"/>
              </a:ext>
            </a:extLst>
          </p:cNvPr>
          <p:cNvSpPr>
            <a:spLocks noGrp="1"/>
          </p:cNvSpPr>
          <p:nvPr>
            <p:ph type="title"/>
          </p:nvPr>
        </p:nvSpPr>
        <p:spPr>
          <a:xfrm>
            <a:off x="838201" y="365126"/>
            <a:ext cx="5251316" cy="833360"/>
          </a:xfrm>
        </p:spPr>
        <p:txBody>
          <a:bodyPr>
            <a:normAutofit/>
          </a:bodyPr>
          <a:lstStyle/>
          <a:p>
            <a:r>
              <a:rPr lang="en-GB" dirty="0"/>
              <a:t>Fingertips Data </a:t>
            </a:r>
          </a:p>
        </p:txBody>
      </p:sp>
      <p:pic>
        <p:nvPicPr>
          <p:cNvPr id="8" name="Picture 7">
            <a:extLst>
              <a:ext uri="{FF2B5EF4-FFF2-40B4-BE49-F238E27FC236}">
                <a16:creationId xmlns:a16="http://schemas.microsoft.com/office/drawing/2014/main" id="{69C451BB-D865-7109-8B49-E5F59A507B5D}"/>
              </a:ext>
            </a:extLst>
          </p:cNvPr>
          <p:cNvPicPr>
            <a:picLocks noChangeAspect="1"/>
          </p:cNvPicPr>
          <p:nvPr/>
        </p:nvPicPr>
        <p:blipFill>
          <a:blip r:embed="rId3"/>
          <a:stretch>
            <a:fillRect/>
          </a:stretch>
        </p:blipFill>
        <p:spPr>
          <a:xfrm>
            <a:off x="5718485" y="1341359"/>
            <a:ext cx="5790459" cy="4195841"/>
          </a:xfrm>
          <a:prstGeom prst="rect">
            <a:avLst/>
          </a:prstGeom>
        </p:spPr>
      </p:pic>
      <p:pic>
        <p:nvPicPr>
          <p:cNvPr id="11" name="Picture 10">
            <a:extLst>
              <a:ext uri="{FF2B5EF4-FFF2-40B4-BE49-F238E27FC236}">
                <a16:creationId xmlns:a16="http://schemas.microsoft.com/office/drawing/2014/main" id="{D992377B-C893-EB7F-C5A3-DA04A9DADEFF}"/>
              </a:ext>
            </a:extLst>
          </p:cNvPr>
          <p:cNvPicPr>
            <a:picLocks noChangeAspect="1"/>
          </p:cNvPicPr>
          <p:nvPr/>
        </p:nvPicPr>
        <p:blipFill>
          <a:blip r:embed="rId4"/>
          <a:stretch>
            <a:fillRect/>
          </a:stretch>
        </p:blipFill>
        <p:spPr>
          <a:xfrm>
            <a:off x="203391" y="1417571"/>
            <a:ext cx="5694040" cy="4010585"/>
          </a:xfrm>
          <a:prstGeom prst="rect">
            <a:avLst/>
          </a:prstGeom>
        </p:spPr>
      </p:pic>
    </p:spTree>
    <p:extLst>
      <p:ext uri="{BB962C8B-B14F-4D97-AF65-F5344CB8AC3E}">
        <p14:creationId xmlns:p14="http://schemas.microsoft.com/office/powerpoint/2010/main" val="3323952258"/>
      </p:ext>
    </p:extLst>
  </p:cSld>
  <p:clrMapOvr>
    <a:masterClrMapping/>
  </p:clrMapOvr>
  <mc:AlternateContent xmlns:mc="http://schemas.openxmlformats.org/markup-compatibility/2006" xmlns:p14="http://schemas.microsoft.com/office/powerpoint/2010/main">
    <mc:Choice Requires="p14">
      <p:transition p14:dur="200">
        <p:wipe dir="r"/>
      </p:transition>
    </mc:Choice>
    <mc:Fallback xmlns="">
      <p:transition>
        <p:wipe dir="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105C5C-3B7B-4AAC-8F69-EDE037A2FF2E}"/>
              </a:ext>
            </a:extLst>
          </p:cNvPr>
          <p:cNvSpPr>
            <a:spLocks noGrp="1"/>
          </p:cNvSpPr>
          <p:nvPr>
            <p:ph type="title"/>
          </p:nvPr>
        </p:nvSpPr>
        <p:spPr>
          <a:xfrm>
            <a:off x="838201" y="365126"/>
            <a:ext cx="5251316" cy="833360"/>
          </a:xfrm>
        </p:spPr>
        <p:txBody>
          <a:bodyPr>
            <a:normAutofit fontScale="90000"/>
          </a:bodyPr>
          <a:lstStyle/>
          <a:p>
            <a:r>
              <a:rPr lang="en-GB" dirty="0"/>
              <a:t>Fingertips Data (Cont.)</a:t>
            </a:r>
          </a:p>
        </p:txBody>
      </p:sp>
      <p:pic>
        <p:nvPicPr>
          <p:cNvPr id="6" name="Picture 5">
            <a:extLst>
              <a:ext uri="{FF2B5EF4-FFF2-40B4-BE49-F238E27FC236}">
                <a16:creationId xmlns:a16="http://schemas.microsoft.com/office/drawing/2014/main" id="{1598C75B-5311-B6DC-53D4-0DE841A61818}"/>
              </a:ext>
            </a:extLst>
          </p:cNvPr>
          <p:cNvPicPr>
            <a:picLocks noChangeAspect="1"/>
          </p:cNvPicPr>
          <p:nvPr/>
        </p:nvPicPr>
        <p:blipFill>
          <a:blip r:embed="rId3"/>
          <a:stretch>
            <a:fillRect/>
          </a:stretch>
        </p:blipFill>
        <p:spPr>
          <a:xfrm>
            <a:off x="2700292" y="1492292"/>
            <a:ext cx="6791416" cy="4745947"/>
          </a:xfrm>
          <a:prstGeom prst="rect">
            <a:avLst/>
          </a:prstGeom>
        </p:spPr>
      </p:pic>
    </p:spTree>
    <p:extLst>
      <p:ext uri="{BB962C8B-B14F-4D97-AF65-F5344CB8AC3E}">
        <p14:creationId xmlns:p14="http://schemas.microsoft.com/office/powerpoint/2010/main" val="2844460709"/>
      </p:ext>
    </p:extLst>
  </p:cSld>
  <p:clrMapOvr>
    <a:masterClrMapping/>
  </p:clrMapOvr>
  <mc:AlternateContent xmlns:mc="http://schemas.openxmlformats.org/markup-compatibility/2006" xmlns:p14="http://schemas.microsoft.com/office/powerpoint/2010/main">
    <mc:Choice Requires="p14">
      <p:transition p14:dur="200">
        <p:wipe dir="r"/>
      </p:transition>
    </mc:Choice>
    <mc:Fallback xmlns="">
      <p:transition>
        <p:wipe dir="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9A9113C-5C24-7627-D28A-CDD8C7627281}"/>
              </a:ext>
            </a:extLst>
          </p:cNvPr>
          <p:cNvSpPr>
            <a:spLocks noGrp="1"/>
          </p:cNvSpPr>
          <p:nvPr>
            <p:ph type="title"/>
          </p:nvPr>
        </p:nvSpPr>
        <p:spPr/>
        <p:txBody>
          <a:bodyPr/>
          <a:lstStyle/>
          <a:p>
            <a:r>
              <a:rPr lang="en-GB" dirty="0"/>
              <a:t>LARC UPTAKE </a:t>
            </a:r>
          </a:p>
        </p:txBody>
      </p:sp>
      <p:pic>
        <p:nvPicPr>
          <p:cNvPr id="9" name="Content Placeholder 8">
            <a:extLst>
              <a:ext uri="{FF2B5EF4-FFF2-40B4-BE49-F238E27FC236}">
                <a16:creationId xmlns:a16="http://schemas.microsoft.com/office/drawing/2014/main" id="{495957CF-736D-7883-944E-4F7EFCF43F6B}"/>
              </a:ext>
            </a:extLst>
          </p:cNvPr>
          <p:cNvPicPr>
            <a:picLocks noGrp="1" noChangeAspect="1"/>
          </p:cNvPicPr>
          <p:nvPr>
            <p:ph idx="1"/>
          </p:nvPr>
        </p:nvPicPr>
        <p:blipFill>
          <a:blip r:embed="rId3"/>
          <a:stretch>
            <a:fillRect/>
          </a:stretch>
        </p:blipFill>
        <p:spPr>
          <a:xfrm>
            <a:off x="393404" y="1778001"/>
            <a:ext cx="9474613" cy="4462758"/>
          </a:xfrm>
        </p:spPr>
      </p:pic>
      <p:sp>
        <p:nvSpPr>
          <p:cNvPr id="2" name="Oval 1">
            <a:extLst>
              <a:ext uri="{FF2B5EF4-FFF2-40B4-BE49-F238E27FC236}">
                <a16:creationId xmlns:a16="http://schemas.microsoft.com/office/drawing/2014/main" id="{998EF8A4-7338-F672-02FC-2544C717EAC9}"/>
              </a:ext>
            </a:extLst>
          </p:cNvPr>
          <p:cNvSpPr/>
          <p:nvPr/>
        </p:nvSpPr>
        <p:spPr>
          <a:xfrm>
            <a:off x="540327" y="5642811"/>
            <a:ext cx="602673" cy="180473"/>
          </a:xfrm>
          <a:prstGeom prst="ellipse">
            <a:avLst/>
          </a:prstGeom>
          <a:noFill/>
          <a:ln w="31750">
            <a:solidFill>
              <a:srgbClr val="E44F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68506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105C5C-3B7B-4AAC-8F69-EDE037A2FF2E}"/>
              </a:ext>
            </a:extLst>
          </p:cNvPr>
          <p:cNvSpPr>
            <a:spLocks noGrp="1"/>
          </p:cNvSpPr>
          <p:nvPr>
            <p:ph type="title"/>
          </p:nvPr>
        </p:nvSpPr>
        <p:spPr>
          <a:xfrm>
            <a:off x="711470" y="262996"/>
            <a:ext cx="5251316" cy="1807305"/>
          </a:xfrm>
        </p:spPr>
        <p:txBody>
          <a:bodyPr>
            <a:normAutofit/>
          </a:bodyPr>
          <a:lstStyle/>
          <a:p>
            <a:r>
              <a:rPr lang="en-GB" dirty="0"/>
              <a:t>Service Model </a:t>
            </a:r>
          </a:p>
        </p:txBody>
      </p:sp>
      <p:sp>
        <p:nvSpPr>
          <p:cNvPr id="3" name="Content Placeholder 2">
            <a:extLst>
              <a:ext uri="{FF2B5EF4-FFF2-40B4-BE49-F238E27FC236}">
                <a16:creationId xmlns:a16="http://schemas.microsoft.com/office/drawing/2014/main" id="{BE34490E-6270-4D31-9F2B-7C2253CC1B9D}"/>
              </a:ext>
            </a:extLst>
          </p:cNvPr>
          <p:cNvSpPr>
            <a:spLocks noGrp="1"/>
          </p:cNvSpPr>
          <p:nvPr>
            <p:ph idx="1"/>
          </p:nvPr>
        </p:nvSpPr>
        <p:spPr>
          <a:xfrm>
            <a:off x="445042" y="1507166"/>
            <a:ext cx="5407118" cy="4741234"/>
          </a:xfrm>
        </p:spPr>
        <p:txBody>
          <a:bodyPr>
            <a:normAutofit/>
          </a:bodyPr>
          <a:lstStyle/>
          <a:p>
            <a:endParaRPr lang="en-GB" sz="1900" dirty="0"/>
          </a:p>
          <a:p>
            <a:r>
              <a:rPr lang="en-GB" sz="1900" dirty="0"/>
              <a:t>Pharmacies can sign up to our contract to provide EHC </a:t>
            </a:r>
            <a:r>
              <a:rPr lang="en-GB" sz="1900" dirty="0">
                <a:latin typeface="Yu Mincho" panose="02020400000000000000" pitchFamily="18" charset="-128"/>
                <a:ea typeface="Yu Mincho" panose="02020400000000000000" pitchFamily="18" charset="-128"/>
              </a:rPr>
              <a:t>∴ </a:t>
            </a:r>
            <a:r>
              <a:rPr lang="en-GB" sz="1900" dirty="0">
                <a:latin typeface="Yu Mincho" panose="02020400000000000000" pitchFamily="18" charset="-128"/>
                <a:ea typeface="Yu Mincho" panose="02020400000000000000" pitchFamily="18" charset="-128"/>
                <a:sym typeface="Wingdings" panose="05000000000000000000" pitchFamily="2" charset="2"/>
              </a:rPr>
              <a:t></a:t>
            </a:r>
            <a:r>
              <a:rPr lang="en-GB" sz="1900" dirty="0"/>
              <a:t>access for YP</a:t>
            </a:r>
          </a:p>
          <a:p>
            <a:r>
              <a:rPr lang="en-GB" sz="1900" dirty="0"/>
              <a:t>The under 25 female population</a:t>
            </a:r>
          </a:p>
          <a:p>
            <a:r>
              <a:rPr lang="en-GB" sz="1900" dirty="0"/>
              <a:t>Women who have had unprotected sex in the last 96hrs for Levonorgestrel (LNG) and 120 hours for Ulipristal (UPA). </a:t>
            </a:r>
          </a:p>
          <a:p>
            <a:r>
              <a:rPr lang="en-GB" sz="1900" dirty="0"/>
              <a:t>The copper intra-uterine device is the recommended, most effective method of post coital contraception, refer into ISH but still give EHC.  </a:t>
            </a:r>
          </a:p>
          <a:p>
            <a:r>
              <a:rPr lang="en-GB" sz="1900" dirty="0"/>
              <a:t>The provision of the appropriate medication should be based on Faculty for Sexual and Reproductive Health (FSRH) Guidelines.</a:t>
            </a:r>
          </a:p>
        </p:txBody>
      </p:sp>
      <p:pic>
        <p:nvPicPr>
          <p:cNvPr id="5" name="Picture 4" descr="Close-up unopened pill packets">
            <a:extLst>
              <a:ext uri="{FF2B5EF4-FFF2-40B4-BE49-F238E27FC236}">
                <a16:creationId xmlns:a16="http://schemas.microsoft.com/office/drawing/2014/main" id="{0EFC24A3-F995-4953-8330-DDA4EB02B879}"/>
              </a:ext>
            </a:extLst>
          </p:cNvPr>
          <p:cNvPicPr>
            <a:picLocks noChangeAspect="1"/>
          </p:cNvPicPr>
          <p:nvPr/>
        </p:nvPicPr>
        <p:blipFill rotWithShape="1">
          <a:blip r:embed="rId3"/>
          <a:srcRect l="24442" r="18390"/>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524508220"/>
      </p:ext>
    </p:extLst>
  </p:cSld>
  <p:clrMapOvr>
    <a:masterClrMapping/>
  </p:clrMapOvr>
  <mc:AlternateContent xmlns:mc="http://schemas.openxmlformats.org/markup-compatibility/2006" xmlns:p14="http://schemas.microsoft.com/office/powerpoint/2010/main">
    <mc:Choice Requires="p14">
      <p:transition p14:dur="200">
        <p:wipe dir="r"/>
      </p:transition>
    </mc:Choice>
    <mc:Fallback xmlns="">
      <p:transition xmlns:p14="http://schemas.microsoft.com/office/powerpoint/2010/main">
        <p:wipe dir="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F4C169A-02E7-4DEA-9B2F-A326A1FDF60A}"/>
              </a:ext>
            </a:extLst>
          </p:cNvPr>
          <p:cNvSpPr>
            <a:spLocks noGrp="1"/>
          </p:cNvSpPr>
          <p:nvPr>
            <p:ph type="title"/>
          </p:nvPr>
        </p:nvSpPr>
        <p:spPr>
          <a:xfrm>
            <a:off x="6513788" y="365125"/>
            <a:ext cx="4840010" cy="1807305"/>
          </a:xfrm>
        </p:spPr>
        <p:txBody>
          <a:bodyPr>
            <a:normAutofit/>
          </a:bodyPr>
          <a:lstStyle/>
          <a:p>
            <a:r>
              <a:rPr lang="en-GB" dirty="0"/>
              <a:t>The Medicines available</a:t>
            </a:r>
          </a:p>
        </p:txBody>
      </p:sp>
      <p:pic>
        <p:nvPicPr>
          <p:cNvPr id="7" name="Picture 6" descr="Colourful pills stacked to make a bar graph">
            <a:extLst>
              <a:ext uri="{FF2B5EF4-FFF2-40B4-BE49-F238E27FC236}">
                <a16:creationId xmlns:a16="http://schemas.microsoft.com/office/drawing/2014/main" id="{6A86636C-30D2-8746-65F6-5BF0010DC8E1}"/>
              </a:ext>
            </a:extLst>
          </p:cNvPr>
          <p:cNvPicPr>
            <a:picLocks noChangeAspect="1"/>
          </p:cNvPicPr>
          <p:nvPr/>
        </p:nvPicPr>
        <p:blipFill rotWithShape="1">
          <a:blip r:embed="rId3"/>
          <a:srcRect l="28880" r="9803"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 name="Content Placeholder 4">
            <a:extLst>
              <a:ext uri="{FF2B5EF4-FFF2-40B4-BE49-F238E27FC236}">
                <a16:creationId xmlns:a16="http://schemas.microsoft.com/office/drawing/2014/main" id="{872D7D4E-A82A-4593-9409-04AF7077E830}"/>
              </a:ext>
            </a:extLst>
          </p:cNvPr>
          <p:cNvSpPr>
            <a:spLocks noGrp="1"/>
          </p:cNvSpPr>
          <p:nvPr>
            <p:ph idx="1"/>
          </p:nvPr>
        </p:nvSpPr>
        <p:spPr>
          <a:xfrm>
            <a:off x="6513788" y="2333297"/>
            <a:ext cx="4840010" cy="3843666"/>
          </a:xfrm>
        </p:spPr>
        <p:txBody>
          <a:bodyPr>
            <a:normAutofit/>
          </a:bodyPr>
          <a:lstStyle/>
          <a:p>
            <a:endParaRPr lang="en-GB" sz="2000" dirty="0"/>
          </a:p>
          <a:p>
            <a:r>
              <a:rPr lang="en-GB" sz="2000" dirty="0"/>
              <a:t>Levonorgestrel (LNG) (1.5mg), issued via Patient Group Direction. </a:t>
            </a:r>
          </a:p>
          <a:p>
            <a:r>
              <a:rPr lang="en-GB" sz="1600" dirty="0"/>
              <a:t>May need dose increasing to 3mg if BMI &gt;26 or above 70kg (FSRH)</a:t>
            </a:r>
          </a:p>
          <a:p>
            <a:pPr marL="0" indent="0">
              <a:buNone/>
            </a:pPr>
            <a:endParaRPr lang="en-GB" sz="2000" dirty="0"/>
          </a:p>
          <a:p>
            <a:r>
              <a:rPr lang="en-GB" sz="2000" dirty="0"/>
              <a:t>Ulipristal (UPA) 30mg issued as a P Medicine. </a:t>
            </a:r>
          </a:p>
          <a:p>
            <a:r>
              <a:rPr lang="en-GB" sz="1600" dirty="0"/>
              <a:t>No further hormonal contraception for 5 days at least after UPA	</a:t>
            </a:r>
          </a:p>
          <a:p>
            <a:pPr marL="0" indent="0">
              <a:buNone/>
            </a:pPr>
            <a:endParaRPr lang="en-GB" sz="2000" dirty="0"/>
          </a:p>
        </p:txBody>
      </p:sp>
    </p:spTree>
    <p:extLst>
      <p:ext uri="{BB962C8B-B14F-4D97-AF65-F5344CB8AC3E}">
        <p14:creationId xmlns:p14="http://schemas.microsoft.com/office/powerpoint/2010/main" val="924455221"/>
      </p:ext>
    </p:extLst>
  </p:cSld>
  <p:clrMapOvr>
    <a:masterClrMapping/>
  </p:clrMapOvr>
  <mc:AlternateContent xmlns:mc="http://schemas.openxmlformats.org/markup-compatibility/2006" xmlns:p14="http://schemas.microsoft.com/office/powerpoint/2010/main">
    <mc:Choice Requires="p14">
      <p:transition p14:dur="200">
        <p:wipe dir="r"/>
      </p:transition>
    </mc:Choice>
    <mc:Fallback xmlns="">
      <p:transition xmlns:p14="http://schemas.microsoft.com/office/powerpoint/2010/main">
        <p:wipe dir="r"/>
      </p:transition>
    </mc:Fallback>
  </mc:AlternateContent>
</p:sld>
</file>

<file path=ppt/theme/theme1.xml><?xml version="1.0" encoding="utf-8"?>
<a:theme xmlns:a="http://schemas.openxmlformats.org/drawingml/2006/main" name="Magenta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ang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7D659A3BF09FD4FA31321B1B475E2DD" ma:contentTypeVersion="10" ma:contentTypeDescription="Create a new document." ma:contentTypeScope="" ma:versionID="1de5c81f65d16c907108154c38081e93">
  <xsd:schema xmlns:xsd="http://www.w3.org/2001/XMLSchema" xmlns:xs="http://www.w3.org/2001/XMLSchema" xmlns:p="http://schemas.microsoft.com/office/2006/metadata/properties" xmlns:ns2="5d38deea-490c-4aa9-806d-436e12481e45" xmlns:ns3="3681d71f-cdd4-49aa-abf2-52ea2142945a" targetNamespace="http://schemas.microsoft.com/office/2006/metadata/properties" ma:root="true" ma:fieldsID="4e1ae6d12082fdd6e01227ab2024c7d2" ns2:_="" ns3:_="">
    <xsd:import namespace="5d38deea-490c-4aa9-806d-436e12481e45"/>
    <xsd:import namespace="3681d71f-cdd4-49aa-abf2-52ea2142945a"/>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38deea-490c-4aa9-806d-436e12481e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3c0f97eb-11b0-4119-8135-34a828d15985"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81d71f-cdd4-49aa-abf2-52ea2142945a"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0f3cf0f-7aa1-46e8-ad65-5ed31e52141a}" ma:internalName="TaxCatchAll" ma:showField="CatchAllData" ma:web="3681d71f-cdd4-49aa-abf2-52ea214294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681d71f-cdd4-49aa-abf2-52ea2142945a" xsi:nil="true"/>
    <lcf76f155ced4ddcb4097134ff3c332f xmlns="5d38deea-490c-4aa9-806d-436e12481e4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9CDAE88-1117-4396-9D17-4313BBF1FB4E}">
  <ds:schemaRefs>
    <ds:schemaRef ds:uri="http://schemas.microsoft.com/sharepoint/v3/contenttype/forms"/>
  </ds:schemaRefs>
</ds:datastoreItem>
</file>

<file path=customXml/itemProps2.xml><?xml version="1.0" encoding="utf-8"?>
<ds:datastoreItem xmlns:ds="http://schemas.openxmlformats.org/officeDocument/2006/customXml" ds:itemID="{3DE10F02-BC66-40DF-A404-42C00B132A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38deea-490c-4aa9-806d-436e12481e45"/>
    <ds:schemaRef ds:uri="3681d71f-cdd4-49aa-abf2-52ea214294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A62E2B-43A8-4F7E-912F-FAA665ED1645}">
  <ds:schemaRefs>
    <ds:schemaRef ds:uri="http://purl.org/dc/elements/1.1/"/>
    <ds:schemaRef ds:uri="http://purl.org/dc/terms/"/>
    <ds:schemaRef ds:uri="http://schemas.openxmlformats.org/package/2006/metadata/core-properties"/>
    <ds:schemaRef ds:uri="http://schemas.microsoft.com/office/2006/metadata/properties"/>
    <ds:schemaRef ds:uri="http://schemas.microsoft.com/office/2006/documentManagement/types"/>
    <ds:schemaRef ds:uri="3681d71f-cdd4-49aa-abf2-52ea2142945a"/>
    <ds:schemaRef ds:uri="5d38deea-490c-4aa9-806d-436e12481e45"/>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3937</TotalTime>
  <Words>835</Words>
  <Application>Microsoft Office PowerPoint</Application>
  <PresentationFormat>Widescreen</PresentationFormat>
  <Paragraphs>94</Paragraphs>
  <Slides>20</Slides>
  <Notes>20</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20</vt:i4>
      </vt:variant>
    </vt:vector>
  </HeadingPairs>
  <TitlesOfParts>
    <vt:vector size="26" baseType="lpstr">
      <vt:lpstr>Yu Mincho</vt:lpstr>
      <vt:lpstr>Arial</vt:lpstr>
      <vt:lpstr>Calibri</vt:lpstr>
      <vt:lpstr>Magenta theme</vt:lpstr>
      <vt:lpstr>Blue theme</vt:lpstr>
      <vt:lpstr>Orange theme</vt:lpstr>
      <vt:lpstr>EHC UPDATE</vt:lpstr>
      <vt:lpstr>About Spectrum</vt:lpstr>
      <vt:lpstr>PowerPoint Presentation</vt:lpstr>
      <vt:lpstr>U18 conceptions /1000</vt:lpstr>
      <vt:lpstr>Fingertips Data </vt:lpstr>
      <vt:lpstr>Fingertips Data (Cont.)</vt:lpstr>
      <vt:lpstr>LARC UPTAKE </vt:lpstr>
      <vt:lpstr>Service Model </vt:lpstr>
      <vt:lpstr>The Medicines available</vt:lpstr>
      <vt:lpstr>Payments </vt:lpstr>
      <vt:lpstr>Who will administer/dispense the medication?</vt:lpstr>
      <vt:lpstr>What next for the patient?</vt:lpstr>
      <vt:lpstr>What else for the patient?</vt:lpstr>
      <vt:lpstr>Safeguarding </vt:lpstr>
      <vt:lpstr>Safeguarding </vt:lpstr>
      <vt:lpstr>PowerPoint Presentation</vt:lpstr>
      <vt:lpstr>PowerPoint Presentation</vt:lpstr>
      <vt:lpstr>Referrals into ISH </vt:lpstr>
      <vt:lpstr>Questions </vt:lpstr>
      <vt:lpstr>Thanks for listening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Sue Menzies2</dc:creator>
  <cp:lastModifiedBy>SMITH, Emma (BHF LUNDWOOD SURGERY)</cp:lastModifiedBy>
  <cp:revision>27</cp:revision>
  <cp:lastPrinted>2024-10-01T09:49:18Z</cp:lastPrinted>
  <dcterms:created xsi:type="dcterms:W3CDTF">2022-11-23T17:51:32Z</dcterms:created>
  <dcterms:modified xsi:type="dcterms:W3CDTF">2024-10-02T15:17:13Z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0x01010077D659A3BF09FD4FA31321B1B475E2DD</vt:lpwstr>
  </property>
  <property fmtid="{D5CDD505-2E9C-101B-9397-08002B2CF9AE}" pid="3" name="MediaServiceImageTags">
    <vt:lpwstr/>
  </property>
</Properties>
</file>