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51" r:id="rId6"/>
  </p:sldMasterIdLst>
  <p:notesMasterIdLst>
    <p:notesMasterId r:id="rId19"/>
  </p:notesMasterIdLst>
  <p:handoutMasterIdLst>
    <p:handoutMasterId r:id="rId20"/>
  </p:handoutMasterIdLst>
  <p:sldIdLst>
    <p:sldId id="262" r:id="rId7"/>
    <p:sldId id="278" r:id="rId8"/>
    <p:sldId id="268" r:id="rId9"/>
    <p:sldId id="280" r:id="rId10"/>
    <p:sldId id="271" r:id="rId11"/>
    <p:sldId id="275" r:id="rId12"/>
    <p:sldId id="273" r:id="rId13"/>
    <p:sldId id="274" r:id="rId14"/>
    <p:sldId id="279" r:id="rId15"/>
    <p:sldId id="276" r:id="rId16"/>
    <p:sldId id="281" r:id="rId17"/>
    <p:sldId id="277" r:id="rId18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005EC2"/>
    <a:srgbClr val="0E45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357" autoAdjust="0"/>
  </p:normalViewPr>
  <p:slideViewPr>
    <p:cSldViewPr snapToGrid="0" snapToObjects="1">
      <p:cViewPr varScale="1">
        <p:scale>
          <a:sx n="140" d="100"/>
          <a:sy n="140" d="100"/>
        </p:scale>
        <p:origin x="732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6" cy="496174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744" y="0"/>
            <a:ext cx="2946345" cy="496174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34BBB421-0A1B-4C44-8D62-63459E407F3D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879"/>
            <a:ext cx="2946346" cy="496174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744" y="9428879"/>
            <a:ext cx="2946345" cy="496174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F9473966-CE59-459B-9C98-A7AD8AA49D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183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4D724484-1507-4F15-9879-99D31E20D2B8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2FF06778-985B-40F3-859A-7C8EFB985E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654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06778-985B-40F3-859A-7C8EFB985E8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302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06778-985B-40F3-859A-7C8EFB985E8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79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06778-985B-40F3-859A-7C8EFB985E8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277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focus of the presentation today revolves around the work being developed at</a:t>
            </a:r>
            <a:r>
              <a:rPr lang="en-GB" baseline="0" dirty="0"/>
              <a:t> HIT Sheffield Road Barnsley</a:t>
            </a:r>
            <a:r>
              <a:rPr lang="en-GB" baseline="0"/>
              <a:t>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06778-985B-40F3-859A-7C8EFB985E8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124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06778-985B-40F3-859A-7C8EFB985E8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674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06778-985B-40F3-859A-7C8EFB985E8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304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06778-985B-40F3-859A-7C8EFB985E8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060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06778-985B-40F3-859A-7C8EFB985E8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171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06778-985B-40F3-859A-7C8EFB985E8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764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6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648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trap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093" y="4359419"/>
            <a:ext cx="1789771" cy="542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7"/>
          <a:stretch>
            <a:fillRect/>
          </a:stretch>
        </p:blipFill>
        <p:spPr bwMode="auto">
          <a:xfrm>
            <a:off x="5499369" y="-6500"/>
            <a:ext cx="340465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16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7"/>
          <a:stretch>
            <a:fillRect/>
          </a:stretch>
        </p:blipFill>
        <p:spPr bwMode="auto">
          <a:xfrm>
            <a:off x="5441003" y="-6500"/>
            <a:ext cx="3463019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10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hyperlink" Target="mailto:HealthIntegrationTeam@swyt.nhs.u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rcl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t="29445" r="4015" b="28368"/>
          <a:stretch/>
        </p:blipFill>
        <p:spPr>
          <a:xfrm>
            <a:off x="328449" y="1162118"/>
            <a:ext cx="8448275" cy="289314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743340" y="1207823"/>
            <a:ext cx="3647300" cy="2735475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037840" y="1514901"/>
            <a:ext cx="3083630" cy="191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ÇlÇr ñæí©" charset="0"/>
              </a:rPr>
              <a:t>Health Integration Team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ea typeface="ÇlÇr ñæí©" charset="0"/>
              </a:rPr>
              <a:t>Breaking Down the Barriers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ÇlÇr ñæí©" charset="0"/>
              </a:rPr>
              <a:t>Building</a:t>
            </a:r>
            <a:r>
              <a:rPr kumimoji="0" lang="en-US" sz="1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ÇlÇr ñæí©" charset="0"/>
              </a:rPr>
              <a:t> Community Based Assets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ÇlÇr ñæí©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ÇlÇr ñæí©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778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96287" y="189750"/>
            <a:ext cx="539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Future HIT Plans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2492" y="704911"/>
            <a:ext cx="357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GO WITH THE FLOW!</a:t>
            </a:r>
          </a:p>
        </p:txBody>
      </p:sp>
      <p:pic>
        <p:nvPicPr>
          <p:cNvPr id="4098" name="Picture 2" descr="C:\Users\Beverley.jones\AppData\Local\Microsoft\Windows\Temporary Internet Files\Content.IE5\2SW2P49D\waterfall-1335791265tqE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852" y="1306732"/>
            <a:ext cx="4637453" cy="198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9433" y="3384639"/>
            <a:ext cx="8523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Each individual’s needs are fluid and are constantly changing.</a:t>
            </a:r>
          </a:p>
          <a:p>
            <a:endParaRPr lang="en-GB" sz="1200" dirty="0"/>
          </a:p>
          <a:p>
            <a:pPr algn="ctr"/>
            <a:r>
              <a:rPr lang="en-GB" dirty="0"/>
              <a:t>We are a multi-skilled, proactive team who deal with whatever flows in through the door.</a:t>
            </a:r>
          </a:p>
        </p:txBody>
      </p:sp>
    </p:spTree>
    <p:extLst>
      <p:ext uri="{BB962C8B-B14F-4D97-AF65-F5344CB8AC3E}">
        <p14:creationId xmlns:p14="http://schemas.microsoft.com/office/powerpoint/2010/main" val="3260770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1445" y="368490"/>
            <a:ext cx="4673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Future TB Service plans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6980" y="1207606"/>
            <a:ext cx="51179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Embed and extend current Community TB Champions across Barnsley PCN network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Increase Health Promotion and TB awareness training across all other services and agencies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Increase GP referral in to HIT for new entrant screening for all new arrivals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Development of Wakefield’s TB service Band 5 Community TB staff Nurse - (development post, initial focus on health promotion and prevention work)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3075" name="Picture 3" descr="C:\Users\Beverley.jones\AppData\Local\Microsoft\Windows\INetCache\IE\HT9KCID5\Shared-vision-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2302918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Beverley.jones\AppData\Local\Microsoft\Windows\INetCache\IE\GT7KII3O\world-view-eye-frymire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401" y="1207607"/>
            <a:ext cx="1947862" cy="123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301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everley.jones\AppData\Local\Microsoft\Windows\Temporary Internet Files\Content.IE5\31KXCKIM\depositphotos_4439888-Question-Marks-Around-Word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17" y="951932"/>
            <a:ext cx="5164948" cy="342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207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everley.jones\AppData\Local\Microsoft\Windows\Temporary Internet Files\Content.IE5\2SW2P49D\m_nurse-nurse20stick20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1" y="1733267"/>
            <a:ext cx="1774431" cy="21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7606" y="1566080"/>
            <a:ext cx="559730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Bev Jones  </a:t>
            </a:r>
            <a:r>
              <a:rPr lang="en-GB" sz="1600" b="1" dirty="0"/>
              <a:t>BA (Hons) </a:t>
            </a:r>
            <a:r>
              <a:rPr lang="en-GB" sz="1600" b="1" dirty="0" err="1"/>
              <a:t>PgDip</a:t>
            </a:r>
            <a:r>
              <a:rPr lang="en-GB" sz="1600" b="1" dirty="0"/>
              <a:t> RN </a:t>
            </a:r>
            <a:r>
              <a:rPr lang="en-GB" sz="1600" b="1" dirty="0" err="1"/>
              <a:t>MMedSci</a:t>
            </a:r>
            <a:r>
              <a:rPr lang="en-GB" sz="1600" b="1" dirty="0"/>
              <a:t> NMP TB Dip</a:t>
            </a:r>
          </a:p>
          <a:p>
            <a:r>
              <a:rPr lang="en-GB" sz="1600" b="1" dirty="0"/>
              <a:t>Lead Nurse HIT/TB</a:t>
            </a:r>
          </a:p>
          <a:p>
            <a:r>
              <a:rPr lang="en-GB" sz="2000" b="1" dirty="0"/>
              <a:t>Ian Stables – </a:t>
            </a:r>
            <a:r>
              <a:rPr lang="en-GB" sz="1600" b="1" dirty="0"/>
              <a:t>RGN, BSc, ENB 998</a:t>
            </a:r>
          </a:p>
          <a:p>
            <a:r>
              <a:rPr lang="en-GB" sz="1600" b="1" dirty="0"/>
              <a:t>Specialist Nurse HIT / TB</a:t>
            </a:r>
          </a:p>
          <a:p>
            <a:endParaRPr lang="en-GB" sz="2000" b="1" dirty="0"/>
          </a:p>
          <a:p>
            <a:r>
              <a:rPr lang="en-GB" sz="1600" b="1" dirty="0"/>
              <a:t>Health Integration Team / TB Service</a:t>
            </a:r>
          </a:p>
          <a:p>
            <a:r>
              <a:rPr lang="en-GB" sz="1600" b="1" dirty="0"/>
              <a:t>170a Sheffield Road</a:t>
            </a:r>
          </a:p>
          <a:p>
            <a:r>
              <a:rPr lang="en-GB" sz="1600" b="1" dirty="0"/>
              <a:t>Barnsley</a:t>
            </a:r>
          </a:p>
          <a:p>
            <a:r>
              <a:rPr lang="en-GB" sz="1600" b="1" dirty="0"/>
              <a:t>S70 4NW</a:t>
            </a:r>
          </a:p>
          <a:p>
            <a:r>
              <a:rPr lang="en-GB" sz="1600" b="1" dirty="0"/>
              <a:t>01226 731686</a:t>
            </a:r>
          </a:p>
          <a:p>
            <a:r>
              <a:rPr lang="en-GB" sz="1600" b="1" dirty="0">
                <a:hlinkClick r:id="rId4"/>
              </a:rPr>
              <a:t>HealthIntegrationTeam@swyt.nhs.uk</a:t>
            </a:r>
            <a:endParaRPr lang="en-GB" sz="1600" b="1" dirty="0"/>
          </a:p>
          <a:p>
            <a:endParaRPr lang="en-GB" sz="1600" b="1" dirty="0"/>
          </a:p>
          <a:p>
            <a:endParaRPr lang="en-GB" sz="1600" b="1" dirty="0"/>
          </a:p>
          <a:p>
            <a:endParaRPr lang="en-GB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00752" y="726743"/>
            <a:ext cx="3614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Hi Everyone </a:t>
            </a:r>
          </a:p>
        </p:txBody>
      </p:sp>
      <p:pic>
        <p:nvPicPr>
          <p:cNvPr id="5122" name="Picture 2" descr="C:\Users\Beverley.jones\AppData\Local\Microsoft\Windows\Temporary Internet Files\Content.IE5\31KXCKIM\3434424707_c7bc33c40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40" y="511791"/>
            <a:ext cx="1891135" cy="105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365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28448" y="1054290"/>
            <a:ext cx="8502415" cy="328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ctr"/>
            <a:endParaRPr lang="en-GB" sz="1600" b="1" u="sng" dirty="0"/>
          </a:p>
          <a:p>
            <a:pPr algn="ctr"/>
            <a:r>
              <a:rPr lang="en-GB" sz="1200" b="1" u="sng" dirty="0"/>
              <a:t>Objective of today’s presentation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pPr algn="ctr"/>
            <a:r>
              <a:rPr lang="en-GB" sz="1200" b="1" i="1" dirty="0"/>
              <a:t>Provide an overview of the HIT / TB services</a:t>
            </a:r>
          </a:p>
          <a:p>
            <a:pPr algn="ctr"/>
            <a:r>
              <a:rPr lang="en-GB" sz="1200" b="1" i="1" dirty="0"/>
              <a:t>Focus to be around HIT and developments within the service.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The Health Integration</a:t>
            </a: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Team (HIT) was formed in 2008 having evolved from the team previously known as Barnsley Asylum Seeker Nursing Team (2003).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baseline="0" dirty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sng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Aim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The origins of HIT was  to facilitate the integration of overseas arrivals and ethnic minorities into mainstream health services.</a:t>
            </a:r>
            <a:endParaRPr kumimoji="0" lang="en-US" sz="1200" i="0" strike="noStrike" cap="none" normalizeH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defTabSz="914400">
              <a:spcAft>
                <a:spcPts val="250"/>
              </a:spcAft>
            </a:pPr>
            <a:r>
              <a:rPr lang="en-US" sz="1200" b="1" u="sng" dirty="0"/>
              <a:t>Keys services provided by the Health Integration Team Barnsley</a:t>
            </a:r>
          </a:p>
          <a:p>
            <a:pPr marL="457200" lvl="0" indent="-457200" defTabSz="914400">
              <a:spcAft>
                <a:spcPts val="250"/>
              </a:spcAft>
              <a:buFont typeface="+mj-lt"/>
              <a:buAutoNum type="arabicPeriod"/>
            </a:pPr>
            <a:r>
              <a:rPr lang="en-US" sz="1200" dirty="0"/>
              <a:t>HIT Sheffield Road Barnsley (Asylum / Migrant / </a:t>
            </a:r>
            <a:r>
              <a:rPr lang="en-US" sz="1200" dirty="0" err="1"/>
              <a:t>Traveller</a:t>
            </a:r>
            <a:r>
              <a:rPr lang="en-US" sz="1200" dirty="0"/>
              <a:t> Health)</a:t>
            </a:r>
          </a:p>
          <a:p>
            <a:pPr marL="457200" lvl="0" indent="-457200" defTabSz="914400">
              <a:spcAft>
                <a:spcPts val="250"/>
              </a:spcAft>
              <a:buFont typeface="+mj-lt"/>
              <a:buAutoNum type="arabicPeriod"/>
            </a:pPr>
            <a:r>
              <a:rPr lang="en-US" sz="1200" dirty="0"/>
              <a:t>Mental Health Nursing Support Service</a:t>
            </a:r>
          </a:p>
          <a:p>
            <a:pPr marL="457200" lvl="0" indent="-457200" defTabSz="914400">
              <a:spcAft>
                <a:spcPts val="250"/>
              </a:spcAft>
              <a:buFont typeface="+mj-lt"/>
              <a:buAutoNum type="arabicPeriod"/>
            </a:pPr>
            <a:r>
              <a:rPr lang="en-US" sz="1200" dirty="0"/>
              <a:t>Barnsley TB service</a:t>
            </a:r>
          </a:p>
          <a:p>
            <a:pPr marL="457200" lvl="0" indent="-457200" defTabSz="914400">
              <a:spcAft>
                <a:spcPts val="250"/>
              </a:spcAft>
              <a:buFont typeface="+mj-lt"/>
              <a:buAutoNum type="arabicPeriod"/>
            </a:pPr>
            <a:r>
              <a:rPr lang="en-US" sz="1200" dirty="0"/>
              <a:t>Wakefield TB service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strike="noStrike" cap="none" normalizeH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55186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1883391" y="1091822"/>
            <a:ext cx="4749421" cy="370712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800" b="1" dirty="0">
                <a:effectLst/>
                <a:latin typeface="Arial Black"/>
                <a:ea typeface="Times New Roman"/>
              </a:rPr>
              <a:t>Health Integration Team</a:t>
            </a:r>
            <a:endParaRPr lang="en-GB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2229" y="1939000"/>
            <a:ext cx="3170871" cy="27699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>
              <a:spcAft>
                <a:spcPts val="0"/>
              </a:spcAft>
            </a:pPr>
            <a:r>
              <a:rPr lang="en-GB" sz="1200" dirty="0">
                <a:effectLst/>
                <a:latin typeface="Arial Black"/>
                <a:ea typeface="Times New Roman"/>
              </a:rPr>
              <a:t>Barnsley Health Integration Team</a:t>
            </a:r>
            <a:endParaRPr lang="en-GB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29925" y="1937514"/>
            <a:ext cx="2856977" cy="27699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>
                <a:effectLst/>
                <a:latin typeface="Arial Black"/>
                <a:ea typeface="Times New Roman"/>
              </a:rPr>
              <a:t>Barnsley TB Service</a:t>
            </a:r>
            <a:endParaRPr lang="en-GB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086902" y="1937514"/>
            <a:ext cx="2811440" cy="27699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>
                <a:effectLst/>
                <a:latin typeface="Arial Black"/>
                <a:ea typeface="Times New Roman"/>
              </a:rPr>
              <a:t>Wakefield TB Service</a:t>
            </a:r>
            <a:endParaRPr lang="en-GB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9055" y="2448560"/>
            <a:ext cx="3157220" cy="22164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effectLst/>
                <a:latin typeface="Arial Black"/>
                <a:ea typeface="Times New Roman"/>
              </a:rPr>
              <a:t>Asylum Seeker Health following dispersal</a:t>
            </a:r>
            <a:endParaRPr lang="en-GB" sz="1200" dirty="0"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solidFill>
                  <a:srgbClr val="1F497D"/>
                </a:solidFill>
                <a:effectLst/>
                <a:latin typeface="Arial Black"/>
                <a:ea typeface="Times New Roman"/>
              </a:rPr>
              <a:t>Migrant Workers</a:t>
            </a:r>
            <a:endParaRPr lang="en-GB" sz="1200" dirty="0">
              <a:solidFill>
                <a:srgbClr val="1F497D"/>
              </a:solidFill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solidFill>
                  <a:srgbClr val="1F497D"/>
                </a:solidFill>
                <a:effectLst/>
                <a:latin typeface="Arial Black"/>
                <a:ea typeface="Times New Roman"/>
              </a:rPr>
              <a:t>New entrant screening</a:t>
            </a:r>
            <a:endParaRPr lang="en-GB" sz="1200" dirty="0">
              <a:solidFill>
                <a:srgbClr val="1F497D"/>
              </a:solidFill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solidFill>
                  <a:srgbClr val="1F497D"/>
                </a:solidFill>
                <a:effectLst/>
                <a:latin typeface="Arial Black"/>
                <a:ea typeface="Times New Roman"/>
              </a:rPr>
              <a:t>Mental Health nursing support service</a:t>
            </a:r>
            <a:endParaRPr lang="en-GB" sz="1200" dirty="0">
              <a:solidFill>
                <a:srgbClr val="1F497D"/>
              </a:solidFill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effectLst/>
                <a:latin typeface="Arial Black"/>
                <a:ea typeface="Times New Roman"/>
              </a:rPr>
              <a:t>Gypsy and Travellers </a:t>
            </a:r>
            <a:endParaRPr lang="en-GB" sz="1200" dirty="0"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solidFill>
                  <a:srgbClr val="1F497D"/>
                </a:solidFill>
                <a:effectLst/>
                <a:latin typeface="Arial Black"/>
                <a:ea typeface="Times New Roman"/>
              </a:rPr>
              <a:t>Drop in Service</a:t>
            </a:r>
            <a:endParaRPr lang="en-GB" sz="1200" dirty="0">
              <a:solidFill>
                <a:srgbClr val="1F497D"/>
              </a:solidFill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effectLst/>
                <a:latin typeface="Arial Black"/>
                <a:ea typeface="Times New Roman"/>
              </a:rPr>
              <a:t>Advice and Information on minor ailment </a:t>
            </a:r>
            <a:endParaRPr lang="en-GB" sz="1200" dirty="0"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solidFill>
                  <a:srgbClr val="1F497D"/>
                </a:solidFill>
                <a:effectLst/>
                <a:latin typeface="Arial Black"/>
                <a:ea typeface="Times New Roman"/>
              </a:rPr>
              <a:t>Community Events</a:t>
            </a:r>
            <a:endParaRPr lang="en-GB" sz="1200" dirty="0">
              <a:solidFill>
                <a:srgbClr val="1F497D"/>
              </a:solidFill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solidFill>
                  <a:srgbClr val="1F497D"/>
                </a:solidFill>
                <a:effectLst/>
                <a:latin typeface="Arial Black"/>
                <a:ea typeface="Times New Roman"/>
              </a:rPr>
              <a:t>Attend Women’s / Men’s group</a:t>
            </a:r>
            <a:endParaRPr lang="en-GB" sz="1200" dirty="0">
              <a:solidFill>
                <a:srgbClr val="1F497D"/>
              </a:solidFill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solidFill>
                  <a:srgbClr val="1F497D"/>
                </a:solidFill>
                <a:effectLst/>
                <a:latin typeface="Arial Black"/>
                <a:ea typeface="Times New Roman"/>
              </a:rPr>
              <a:t>Conversation Club</a:t>
            </a: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solidFill>
                  <a:srgbClr val="1F497D"/>
                </a:solidFill>
                <a:latin typeface="Arial Black"/>
                <a:ea typeface="Times New Roman"/>
              </a:rPr>
              <a:t>TB Champions </a:t>
            </a:r>
            <a:endParaRPr lang="en-GB" sz="1200" dirty="0">
              <a:solidFill>
                <a:srgbClr val="1F497D"/>
              </a:solidFill>
              <a:effectLst/>
              <a:latin typeface="Times New Roman"/>
              <a:ea typeface="Times New Roman"/>
            </a:endParaRPr>
          </a:p>
          <a:p>
            <a:pPr marL="457200">
              <a:spcAft>
                <a:spcPts val="0"/>
              </a:spcAft>
            </a:pPr>
            <a:r>
              <a:rPr lang="en-GB" sz="1000" dirty="0">
                <a:solidFill>
                  <a:srgbClr val="1F497D"/>
                </a:solidFill>
                <a:effectLst/>
                <a:latin typeface="Arial Black"/>
                <a:ea typeface="Times New Roman"/>
              </a:rPr>
              <a:t> </a:t>
            </a:r>
            <a:endParaRPr lang="en-GB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216275" y="2458720"/>
            <a:ext cx="2870627" cy="22062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solidFill>
                  <a:srgbClr val="1F497D"/>
                </a:solidFill>
                <a:effectLst/>
                <a:latin typeface="Arial Black"/>
                <a:ea typeface="Times New Roman"/>
              </a:rPr>
              <a:t>Caseload Management</a:t>
            </a:r>
            <a:endParaRPr lang="en-GB" sz="1200" dirty="0">
              <a:solidFill>
                <a:srgbClr val="1F497D"/>
              </a:solidFill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effectLst/>
                <a:latin typeface="Arial Black"/>
                <a:ea typeface="Times New Roman"/>
              </a:rPr>
              <a:t>Contact Tracing/Screening</a:t>
            </a:r>
            <a:endParaRPr lang="en-GB" sz="1200" dirty="0"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solidFill>
                  <a:srgbClr val="1F497D"/>
                </a:solidFill>
                <a:effectLst/>
                <a:latin typeface="Arial Black"/>
                <a:ea typeface="Times New Roman"/>
              </a:rPr>
              <a:t>Advice and Information</a:t>
            </a:r>
            <a:endParaRPr lang="en-GB" sz="1200" dirty="0">
              <a:solidFill>
                <a:srgbClr val="1F497D"/>
              </a:solidFill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effectLst/>
                <a:latin typeface="Arial Black"/>
                <a:ea typeface="Times New Roman"/>
              </a:rPr>
              <a:t>Education and Awareness</a:t>
            </a:r>
            <a:endParaRPr lang="en-GB" sz="1200" dirty="0"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solidFill>
                  <a:srgbClr val="1F497D"/>
                </a:solidFill>
                <a:effectLst/>
                <a:latin typeface="Arial Black"/>
                <a:ea typeface="Times New Roman"/>
              </a:rPr>
              <a:t>Consultant Chest clinics </a:t>
            </a:r>
            <a:endParaRPr lang="en-GB" sz="1200" dirty="0">
              <a:solidFill>
                <a:srgbClr val="1F497D"/>
              </a:solidFill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solidFill>
                  <a:srgbClr val="1F497D"/>
                </a:solidFill>
                <a:effectLst/>
                <a:latin typeface="Arial Black"/>
                <a:ea typeface="Times New Roman"/>
              </a:rPr>
              <a:t>Health promotion / prevention work</a:t>
            </a:r>
            <a:endParaRPr lang="en-GB" sz="1200" dirty="0">
              <a:solidFill>
                <a:srgbClr val="1F497D"/>
              </a:solidFill>
              <a:effectLst/>
              <a:latin typeface="Times New Roman"/>
              <a:ea typeface="Times New Roman"/>
            </a:endParaRPr>
          </a:p>
          <a:p>
            <a:pPr marL="228600">
              <a:spcAft>
                <a:spcPts val="0"/>
              </a:spcAft>
            </a:pPr>
            <a:r>
              <a:rPr lang="en-GB" sz="1000" dirty="0">
                <a:solidFill>
                  <a:srgbClr val="1F497D"/>
                </a:solidFill>
                <a:effectLst/>
                <a:latin typeface="Arial Black"/>
                <a:ea typeface="Times New Roman"/>
              </a:rPr>
              <a:t> </a:t>
            </a:r>
            <a:endParaRPr lang="en-GB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086903" y="2459990"/>
            <a:ext cx="2811439" cy="182540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effectLst/>
                <a:latin typeface="Arial Black"/>
                <a:ea typeface="Times New Roman"/>
              </a:rPr>
              <a:t>New Entrant Screening Clinic</a:t>
            </a:r>
            <a:endParaRPr lang="en-GB" sz="1200" dirty="0"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solidFill>
                  <a:srgbClr val="1F497D"/>
                </a:solidFill>
                <a:effectLst/>
                <a:latin typeface="Arial Black"/>
                <a:ea typeface="Times New Roman"/>
              </a:rPr>
              <a:t>Caseload Management </a:t>
            </a:r>
            <a:endParaRPr lang="en-GB" sz="1200" dirty="0">
              <a:solidFill>
                <a:srgbClr val="1F497D"/>
              </a:solidFill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effectLst/>
                <a:latin typeface="Arial Black"/>
                <a:ea typeface="Times New Roman"/>
              </a:rPr>
              <a:t>Contact Screening Clinic</a:t>
            </a:r>
            <a:endParaRPr lang="en-GB" sz="1200" dirty="0"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solidFill>
                  <a:srgbClr val="1F497D"/>
                </a:solidFill>
                <a:effectLst/>
                <a:latin typeface="Arial Black"/>
                <a:ea typeface="Times New Roman"/>
              </a:rPr>
              <a:t>Advice and Information</a:t>
            </a:r>
            <a:endParaRPr lang="en-GB" sz="1200" dirty="0">
              <a:solidFill>
                <a:srgbClr val="1F497D"/>
              </a:solidFill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effectLst/>
                <a:latin typeface="Arial Black"/>
                <a:ea typeface="Times New Roman"/>
              </a:rPr>
              <a:t>Education Awareness </a:t>
            </a:r>
            <a:endParaRPr lang="en-GB" sz="1200" dirty="0"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solidFill>
                  <a:srgbClr val="1F497D"/>
                </a:solidFill>
                <a:effectLst/>
                <a:latin typeface="Arial Black"/>
                <a:ea typeface="Times New Roman"/>
              </a:rPr>
              <a:t>BCG Vaccination</a:t>
            </a:r>
            <a:endParaRPr lang="en-GB" sz="1200" dirty="0">
              <a:solidFill>
                <a:srgbClr val="1F497D"/>
              </a:solidFill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effectLst/>
                <a:latin typeface="Arial Black"/>
                <a:ea typeface="Times New Roman"/>
              </a:rPr>
              <a:t>Chest X-rays </a:t>
            </a:r>
            <a:endParaRPr lang="en-GB" sz="1200" dirty="0"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effectLst/>
                <a:latin typeface="Arial Black"/>
                <a:ea typeface="Times New Roman"/>
              </a:rPr>
              <a:t>Underserved populations drop in sessions</a:t>
            </a:r>
            <a:endParaRPr lang="en-GB" sz="1200" dirty="0"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effectLst/>
                <a:latin typeface="Arial Black"/>
                <a:ea typeface="Times New Roman"/>
              </a:rPr>
              <a:t>Prisons </a:t>
            </a:r>
            <a:endParaRPr lang="en-GB" sz="1200" dirty="0">
              <a:effectLst/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GB" sz="1000" dirty="0">
                <a:effectLst/>
                <a:latin typeface="Arial Black"/>
                <a:ea typeface="Times New Roman"/>
              </a:rPr>
              <a:t>TB Champions / link nurse</a:t>
            </a:r>
            <a:endParaRPr lang="en-GB" sz="12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2390775" y="2133600"/>
            <a:ext cx="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/>
          <p:cNvCxnSpPr>
            <a:cxnSpLocks noChangeShapeType="1"/>
            <a:stCxn id="3" idx="2"/>
          </p:cNvCxnSpPr>
          <p:nvPr/>
        </p:nvCxnSpPr>
        <p:spPr bwMode="auto">
          <a:xfrm flipH="1">
            <a:off x="4258101" y="1462534"/>
            <a:ext cx="1" cy="47498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1883391" y="1462534"/>
            <a:ext cx="0" cy="47498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8307376-11AF-9621-99C4-55EAF038861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32812" y="1462534"/>
            <a:ext cx="11411" cy="47716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81287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everley.jones\AppData\Local\Microsoft\Windows\Temporary Internet Files\Content.IE5\6GB3ICJI\220px-Turkish_refugees_from_Edirne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810" y="1147044"/>
            <a:ext cx="2388574" cy="139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333767" y="727375"/>
            <a:ext cx="709684" cy="41966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9309" y="450376"/>
            <a:ext cx="3034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/>
              <a:t>Initial Holistic Health assessment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5766" y="870045"/>
            <a:ext cx="2502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PATIENT EXPERIENCE</a:t>
            </a:r>
          </a:p>
        </p:txBody>
      </p:sp>
      <p:cxnSp>
        <p:nvCxnSpPr>
          <p:cNvPr id="12" name="Straight Arrow Connector 11"/>
          <p:cNvCxnSpPr>
            <a:stCxn id="14" idx="3"/>
          </p:cNvCxnSpPr>
          <p:nvPr/>
        </p:nvCxnSpPr>
        <p:spPr>
          <a:xfrm flipH="1" flipV="1">
            <a:off x="5529385" y="1529266"/>
            <a:ext cx="707642" cy="2693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flipH="1">
            <a:off x="6237027" y="1402308"/>
            <a:ext cx="2402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/>
              <a:t>New Entrant Screening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456598" y="2539475"/>
            <a:ext cx="68421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10800000" flipV="1">
            <a:off x="384872" y="2571750"/>
            <a:ext cx="2447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b="1" u="sng" dirty="0"/>
          </a:p>
          <a:p>
            <a:r>
              <a:rPr lang="en-GB" sz="1600" b="1" u="sng" dirty="0"/>
              <a:t>Receive a Welcome pack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9935" y="870045"/>
            <a:ext cx="11510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r>
              <a:rPr lang="en-GB" sz="1400" dirty="0"/>
              <a:t>Physical</a:t>
            </a:r>
          </a:p>
          <a:p>
            <a:r>
              <a:rPr lang="en-GB" sz="1400" dirty="0"/>
              <a:t>Mental</a:t>
            </a:r>
          </a:p>
          <a:p>
            <a:r>
              <a:rPr lang="en-GB" sz="1400" dirty="0"/>
              <a:t>Psychological</a:t>
            </a:r>
          </a:p>
          <a:p>
            <a:r>
              <a:rPr lang="en-GB" sz="1400" dirty="0"/>
              <a:t>Emotional</a:t>
            </a:r>
          </a:p>
          <a:p>
            <a:r>
              <a:rPr lang="en-GB" sz="1400" dirty="0"/>
              <a:t>Sexual</a:t>
            </a:r>
          </a:p>
          <a:p>
            <a:r>
              <a:rPr lang="en-GB" sz="1400" dirty="0"/>
              <a:t>social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4583" y="3141492"/>
            <a:ext cx="4328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Information on all service to access in Barnsley, dentists, opticians, pharmacies, support groups etc including maps and contact details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05767" y="1760562"/>
            <a:ext cx="19203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TB screening</a:t>
            </a:r>
          </a:p>
          <a:p>
            <a:r>
              <a:rPr lang="en-GB" sz="1400" dirty="0"/>
              <a:t>HIV</a:t>
            </a:r>
          </a:p>
          <a:p>
            <a:r>
              <a:rPr lang="en-GB" sz="1400" dirty="0"/>
              <a:t>Hep C</a:t>
            </a:r>
          </a:p>
          <a:p>
            <a:r>
              <a:rPr lang="en-GB" sz="1400" dirty="0"/>
              <a:t>Hep B</a:t>
            </a:r>
          </a:p>
          <a:p>
            <a:r>
              <a:rPr lang="en-GB" sz="1400" dirty="0"/>
              <a:t>Sexual Health screening</a:t>
            </a:r>
          </a:p>
          <a:p>
            <a:r>
              <a:rPr lang="en-GB" sz="1400" dirty="0"/>
              <a:t>Baseline bloods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158854" y="2637725"/>
            <a:ext cx="0" cy="12109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6" name="TextBox 3075"/>
          <p:cNvSpPr txBox="1"/>
          <p:nvPr/>
        </p:nvSpPr>
        <p:spPr>
          <a:xfrm>
            <a:off x="709680" y="4043150"/>
            <a:ext cx="6196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SIGNPOSTED AND REFERRED DIRECTLY AT POINT OF CONTACT</a:t>
            </a:r>
          </a:p>
        </p:txBody>
      </p:sp>
    </p:spTree>
    <p:extLst>
      <p:ext uri="{BB962C8B-B14F-4D97-AF65-F5344CB8AC3E}">
        <p14:creationId xmlns:p14="http://schemas.microsoft.com/office/powerpoint/2010/main" val="1220607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everley.jones\AppData\Local\Microsoft\Windows\Temporary Internet Files\Content.IE5\01C3NL9L\clip-artSuccess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14" y="1732341"/>
            <a:ext cx="3887716" cy="271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5687" y="692624"/>
            <a:ext cx="637350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800" b="1" u="sng" dirty="0"/>
          </a:p>
          <a:p>
            <a:pPr algn="ctr"/>
            <a:r>
              <a:rPr lang="en-GB" b="1" u="sng" dirty="0"/>
              <a:t>Partnership Working – Community Based Assets</a:t>
            </a:r>
          </a:p>
        </p:txBody>
      </p:sp>
    </p:spTree>
    <p:extLst>
      <p:ext uri="{BB962C8B-B14F-4D97-AF65-F5344CB8AC3E}">
        <p14:creationId xmlns:p14="http://schemas.microsoft.com/office/powerpoint/2010/main" val="849257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verley.jones\AppData\Local\Microsoft\Windows\Temporary Internet Files\Content.IE5\IABWMFJ8\conversation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31" y="511792"/>
            <a:ext cx="1641143" cy="123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2573" y="511791"/>
            <a:ext cx="3562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CONVERSATION CLUB</a:t>
            </a:r>
          </a:p>
        </p:txBody>
      </p:sp>
      <p:pic>
        <p:nvPicPr>
          <p:cNvPr id="1027" name="Picture 3" descr="C:\Users\Beverley.jones\AppData\Local\Microsoft\Windows\Temporary Internet Files\Content.IE5\YLCFB499\Group-of-African-American-Women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964" y="1202198"/>
            <a:ext cx="2580564" cy="120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55440" y="1742648"/>
            <a:ext cx="10508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/>
              <a:t>WOMEN’S GROUP</a:t>
            </a:r>
          </a:p>
        </p:txBody>
      </p:sp>
      <p:pic>
        <p:nvPicPr>
          <p:cNvPr id="5" name="Picture 2" descr="C:\Users\Beverley.jones\AppData\Local\Microsoft\Windows\Temporary Internet Files\Content.IE5\84WVPC2C\13255081885_7ed87b7dcd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251" y="1691911"/>
            <a:ext cx="2152664" cy="11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89714" y="2004258"/>
            <a:ext cx="126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MEN’S GROUP</a:t>
            </a:r>
          </a:p>
        </p:txBody>
      </p:sp>
      <p:pic>
        <p:nvPicPr>
          <p:cNvPr id="1028" name="Picture 4" descr="C:\Users\Beverley.jones\AppData\Local\Microsoft\Windows\Temporary Internet Files\Content.IE5\31KXCKIM\roma-animated-hisotyr-445px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64" y="3184378"/>
            <a:ext cx="2566309" cy="128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2081" y="4596010"/>
            <a:ext cx="2866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ROADSIDE ENCAMPMENT VISITS</a:t>
            </a:r>
          </a:p>
        </p:txBody>
      </p:sp>
      <p:pic>
        <p:nvPicPr>
          <p:cNvPr id="1029" name="Picture 5" descr="C:\Users\Beverley.jones\AppData\Local\Microsoft\Windows\Temporary Internet Files\Content.IE5\2SW2P49D\homeless_0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122" y="3326642"/>
            <a:ext cx="2229703" cy="90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41994" y="2938313"/>
            <a:ext cx="1825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HOMELESS DROP-IN</a:t>
            </a:r>
          </a:p>
        </p:txBody>
      </p:sp>
      <p:pic>
        <p:nvPicPr>
          <p:cNvPr id="1030" name="Picture 6" descr="C:\Users\Beverley.jones\AppData\Local\Microsoft\Windows\Temporary Internet Files\Content.IE5\31KXCKIM\syrian_refugee_crisis[1]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716" y="3772777"/>
            <a:ext cx="1485268" cy="111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39716" y="3438889"/>
            <a:ext cx="1641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MIGRANT DROP-IN</a:t>
            </a:r>
          </a:p>
        </p:txBody>
      </p:sp>
    </p:spTree>
    <p:extLst>
      <p:ext uri="{BB962C8B-B14F-4D97-AF65-F5344CB8AC3E}">
        <p14:creationId xmlns:p14="http://schemas.microsoft.com/office/powerpoint/2010/main" val="287943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everley.jones\AppData\Local\Microsoft\Windows\Temporary Internet Files\Content.IE5\IABWMFJ8\kagan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65" y="1883392"/>
            <a:ext cx="2722030" cy="139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9904" y="477672"/>
            <a:ext cx="5104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Our Partners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3582" y="1173707"/>
            <a:ext cx="41762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Home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Asylum Housing Provider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Refugee Council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Voluntary Action Barnsley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Barnsley Metropolitan Borough Council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Independent Domestic Abuse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BSARC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Spectrum BISH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Urban 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Police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GP surgeries</a:t>
            </a:r>
          </a:p>
        </p:txBody>
      </p:sp>
    </p:spTree>
    <p:extLst>
      <p:ext uri="{BB962C8B-B14F-4D97-AF65-F5344CB8AC3E}">
        <p14:creationId xmlns:p14="http://schemas.microsoft.com/office/powerpoint/2010/main" val="353008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0755" y="794982"/>
            <a:ext cx="35074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NHS Services Primary and Secondary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Mental Health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Ashiana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Combat Trafficking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Salvation Army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Homeless Drop-in 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Social Prescribing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TB services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Public Health England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Child Health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Schools and Colleges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Prisons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ASOS and other large employers</a:t>
            </a:r>
          </a:p>
          <a:p>
            <a:endParaRPr lang="en-GB" dirty="0"/>
          </a:p>
        </p:txBody>
      </p:sp>
      <p:pic>
        <p:nvPicPr>
          <p:cNvPr id="2052" name="Picture 4" descr="C:\Users\Beverley.jones\AppData\Local\Microsoft\Windows\Temporary Internet Files\Content.IE5\8MF181C1\20160916-gouliamaki-greece-migration-350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773" y="1294405"/>
            <a:ext cx="3971499" cy="253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463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43dd8110-9b25-45f8-a8b9-44a116e8ad49">ZEXKAYJVUWQ7-106-184</_dlc_DocId>
    <_dlc_DocIdUrl xmlns="43dd8110-9b25-45f8-a8b9-44a116e8ad49">
      <Url>http://dev5.swyt.nhs.uk/communications/_layouts/DocIdRedir.aspx?ID=ZEXKAYJVUWQ7-106-184</Url>
      <Description>ZEXKAYJVUWQ7-106-184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F284585C3E254FB2E6141BE41CE2B5" ma:contentTypeVersion="1" ma:contentTypeDescription="Create a new document." ma:contentTypeScope="" ma:versionID="bcf50bad7e826b13f11266293a264835">
  <xsd:schema xmlns:xsd="http://www.w3.org/2001/XMLSchema" xmlns:xs="http://www.w3.org/2001/XMLSchema" xmlns:p="http://schemas.microsoft.com/office/2006/metadata/properties" xmlns:ns1="http://schemas.microsoft.com/sharepoint/v3" xmlns:ns2="43dd8110-9b25-45f8-a8b9-44a116e8ad49" targetNamespace="http://schemas.microsoft.com/office/2006/metadata/properties" ma:root="true" ma:fieldsID="5f3c0c385dabc5a5c88a01196406b600" ns1:_="" ns2:_="">
    <xsd:import namespace="http://schemas.microsoft.com/sharepoint/v3"/>
    <xsd:import namespace="43dd8110-9b25-45f8-a8b9-44a116e8ad49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dd8110-9b25-45f8-a8b9-44a116e8ad49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2AEA91-5B7C-4BDA-92F7-FF911D61A78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14001D04-CBB0-4455-8703-14C25759224B}">
  <ds:schemaRefs>
    <ds:schemaRef ds:uri="http://purl.org/dc/elements/1.1/"/>
    <ds:schemaRef ds:uri="http://schemas.microsoft.com/office/2006/documentManagement/typ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3dd8110-9b25-45f8-a8b9-44a116e8ad49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16B3669-9B55-4B3A-81F4-EF5729BA62C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3C95A7A-15F8-4B0A-86E8-A0F2E266AE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3dd8110-9b25-45f8-a8b9-44a116e8ad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</TotalTime>
  <Words>549</Words>
  <Application>Microsoft Office PowerPoint</Application>
  <PresentationFormat>On-screen Show (16:9)</PresentationFormat>
  <Paragraphs>138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Symbol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Manifest Communications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Senior</dc:creator>
  <cp:lastModifiedBy>SMITH, Emma (BHF LUNDWOOD SURGERY)</cp:lastModifiedBy>
  <cp:revision>51</cp:revision>
  <cp:lastPrinted>2024-02-29T10:31:24Z</cp:lastPrinted>
  <dcterms:created xsi:type="dcterms:W3CDTF">2017-01-09T09:36:43Z</dcterms:created>
  <dcterms:modified xsi:type="dcterms:W3CDTF">2024-02-29T11:31:06Z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0x0101000DF284585C3E254FB2E6141BE41CE2B5</vt:lpwstr>
  </property>
  <property fmtid="{D5CDD505-2E9C-101B-9397-08002B2CF9AE}" pid="3" name="_dlc_DocIdItemGuid">
    <vt:lpwstr>864c426e-579e-4f99-8cfa-b001e1ad6f49</vt:lpwstr>
  </property>
</Properties>
</file>