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D835-A79D-C90B-8B88-41C9A8E88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0061-8B1D-6567-8289-42CE2632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B58A-C467-6EB3-5EEF-57A24EDC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BDF8-EC09-FE44-A141-13E23F0E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F51D4-05DA-D46A-1DE3-E1247C68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E416-6710-1998-81D6-FBC99600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CFC90-0FC8-BCCE-815F-E9423D931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5190D-FFBC-C38E-4C75-A38B7671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384E-B2CA-7C22-C08F-3F44033D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0249-DD7D-5393-7D03-541DB0DB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3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2B8C7-A8F9-02AD-3BDC-6F0615D0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AA7CB-EC99-BF11-44E9-875829CF6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FF356-49A2-4528-979E-7396F9A3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6044-645E-2180-A05A-EC4142C8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898A-318C-29C5-C96D-08A9256E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1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943A-E03E-B726-1BC3-D1718C24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B6B9-ABED-8821-AC9D-D337460B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8F27-E341-7248-E215-5625FAAA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F5B5-515B-A816-8B0E-8858B3E6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3DCB-1187-7946-5DB4-C24598C3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0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62A8-AD8A-4F32-53AC-223AF9C2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09E63-16EB-4169-D26C-0ECCC12F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0876-CF2F-566B-6327-447E9C83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A078-7AC8-22AE-D607-89D193F3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423F-5F6C-5E52-1F6D-B65FC32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9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B9E3-A04C-1A57-F071-7FC8403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DEC3-C3F9-5B3A-8364-F9D0C3891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97C40-37D9-34CE-177B-3807C9524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91F32-6166-21E1-A0C3-8275F39E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A3030-EA07-674F-ACF4-A35AB798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A0517-122D-5D0E-25F4-080AEE39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9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6037-7918-D243-7500-708FC349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53277-625B-93FF-4E65-50745B4C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E6560-DD97-776C-B7A8-90A4E8978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971D0-1F3D-6CFF-5AEE-0F0BA20D5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DAD24-6A21-AADA-62A7-99066C483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8E931-D714-2742-B249-00AA708F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3A10A-F9F6-B376-C886-32CFB22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C49CE-A437-2C06-0FBF-E0D2D422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D2C1-DB3F-E8A8-9469-94FDC71D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9AADE-2A20-09D7-17E6-B73B383C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50E1C-5E28-176F-B2C3-253353BC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7A0B-9D74-5437-C6FF-204B2A08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4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4565-1916-99EC-4121-6C5C773F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F49B-D55F-FC5F-0665-45522248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A7458-734C-05AD-5FFD-73696F0B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5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02E2-744E-CE4A-A1D7-0034B09E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34E5-6237-9F41-B68B-CA7B69E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394C5-0E3C-8D0B-BB6B-1AF488628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C0E9A-9859-653A-F65B-40B40093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061A-34E9-EDDD-D088-ED585A86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CBE70-9844-3B7B-1FDB-D9FE6F9D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C6F5-C9F9-FD30-7B39-FCDD1E24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4F8A7-1CB2-48FA-6BF2-801DE521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AF475-C176-2E1F-5952-AEF88EB2E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B62FB-3635-F7E8-EEBE-52867988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654B3-5536-4711-15EB-A2BEC743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390CB-867B-F878-92C3-CBD3C04D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01CAC-BE36-4EC4-3BCC-4AA0396A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C940-ADC1-A878-41A4-D7BCCFCB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C71B-A18D-827E-8C1F-D3B1A129C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439122-76C9-4F4D-BA60-4670CF0662A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F4F4-1FEC-3142-007E-5601CDA8B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ADA6-8743-08FB-96E8-7DF39DC4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42CDA-D5E3-4D1A-97F5-17936C5D9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4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england-tees-65416650" TargetMode="External"/><Relationship Id="rId2" Type="http://schemas.openxmlformats.org/officeDocument/2006/relationships/hyperlink" Target="https://www.bbc.co.uk/news/health-48369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guardingdurhamadults.info/media/40845/Closed-Cultures-and-Safeguarding-Adults/pdf/Closed_Cultures_and_safeguarding_adults.pdf?m=16812223805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A201-3FCD-A339-27D6-8F95B70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45"/>
            <a:ext cx="10515600" cy="1241499"/>
          </a:xfrm>
        </p:spPr>
        <p:txBody>
          <a:bodyPr>
            <a:normAutofit fontScale="90000"/>
          </a:bodyPr>
          <a:lstStyle/>
          <a:p>
            <a:r>
              <a:rPr lang="en-GB" sz="4200" b="1" dirty="0">
                <a:solidFill>
                  <a:srgbClr val="0070C0"/>
                </a:solidFill>
              </a:rPr>
              <a:t>Learning from Whorlton Hall – closed and toxic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C09C-2DF4-2A4B-1495-4741C69A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1" y="1148315"/>
            <a:ext cx="11568701" cy="4656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Background</a:t>
            </a:r>
          </a:p>
          <a:p>
            <a:pPr marL="0" indent="0">
              <a:buNone/>
            </a:pPr>
            <a:r>
              <a:rPr lang="en-GB" dirty="0"/>
              <a:t>Whorlton Hall was a privately run hospital (Cygnet) for adults with LD/Autism/mental ill health</a:t>
            </a:r>
          </a:p>
          <a:p>
            <a:pPr marL="0" indent="0">
              <a:buNone/>
            </a:pPr>
            <a:r>
              <a:rPr lang="en-GB" dirty="0"/>
              <a:t>Only one adult was placed by local health/social care services, the remainder were placed by 10 CCG’s</a:t>
            </a:r>
          </a:p>
          <a:p>
            <a:pPr marL="0" indent="0">
              <a:buNone/>
            </a:pPr>
            <a:r>
              <a:rPr lang="en-GB" dirty="0"/>
              <a:t>Following exposé by BBC Panorama – all residents were moved. Many more than once due to the lack of appropriate placements </a:t>
            </a:r>
            <a:r>
              <a:rPr lang="en-GB" dirty="0">
                <a:hlinkClick r:id="rId2"/>
              </a:rPr>
              <a:t>https://www.bbc.co.uk/news/health-483695000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9 staff were charged and 4 prosecuted - </a:t>
            </a:r>
            <a:r>
              <a:rPr lang="en-GB" dirty="0">
                <a:hlinkClick r:id="rId3"/>
              </a:rPr>
              <a:t>https://www.bbc.co.uk/news/uk-england-tees-65416650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8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A201-3FCD-A339-27D6-8F95B70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45"/>
            <a:ext cx="10515600" cy="1241499"/>
          </a:xfrm>
        </p:spPr>
        <p:txBody>
          <a:bodyPr>
            <a:normAutofit/>
          </a:bodyPr>
          <a:lstStyle/>
          <a:p>
            <a:r>
              <a:rPr lang="en-GB" sz="4200" b="1" dirty="0">
                <a:solidFill>
                  <a:srgbClr val="0070C0"/>
                </a:solidFill>
              </a:rPr>
              <a:t>What did the review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C09C-2DF4-2A4B-1495-4741C69A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1" y="981919"/>
            <a:ext cx="11568701" cy="4822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All people living at WH had an inpatient Care &amp; Treatment Review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All CCG commissioners had undertaken health and wellbeing checks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BUT despite this, abuse continued…</a:t>
            </a: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Transforming care agenda needs to be more accountable to safeguarding adults boards</a:t>
            </a: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Advocates need to be more involved in the lives of adults in these units, not just on an episodic basis – care reviews etc</a:t>
            </a: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Need to combine learning – WH, Cawston Park, Hesley Group etc and escalate issues up to ADASS, DHSC, etc</a:t>
            </a: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How do we empower staff and families to challenge poor care?</a:t>
            </a:r>
          </a:p>
          <a:p>
            <a:pPr marL="0" indent="0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75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4C0641-66E9-3485-D19D-53CCAD5B7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" t="679" r="335"/>
          <a:stretch/>
        </p:blipFill>
        <p:spPr>
          <a:xfrm>
            <a:off x="1939636" y="295564"/>
            <a:ext cx="8312727" cy="562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1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08E321-16E8-0E04-F312-0A9C06B9A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82305"/>
              </p:ext>
            </p:extLst>
          </p:nvPr>
        </p:nvGraphicFramePr>
        <p:xfrm>
          <a:off x="397163" y="-62042"/>
          <a:ext cx="11397673" cy="65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330" imgH="3778243" progId="AcroExch.Document.DC">
                  <p:embed/>
                </p:oleObj>
              </mc:Choice>
              <mc:Fallback>
                <p:oleObj name="Acrobat Document" r:id="rId2" imgW="5346330" imgH="37782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7163" y="-62042"/>
                        <a:ext cx="11397673" cy="65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3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47F5-DE57-9A9B-B50F-2E9E6F39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475290"/>
            <a:ext cx="10515600" cy="517059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Toxic and closed culture </a:t>
            </a:r>
          </a:p>
          <a:p>
            <a:r>
              <a:rPr lang="en-GB" dirty="0"/>
              <a:t>Excellent 7-minute briefing and resources - </a:t>
            </a:r>
            <a:r>
              <a:rPr lang="en-GB" dirty="0">
                <a:hlinkClick r:id="rId3"/>
              </a:rPr>
              <a:t>https://www.safeguardingdurhamadults.info/media/40845/Closed-Cultures-and-Safeguarding-Adults/pdf/Closed_Cultures_and_safeguarding_adults.pdf?m=1681222380557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4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539A8-ED30-9E33-502C-71456A0A9990}"/>
              </a:ext>
            </a:extLst>
          </p:cNvPr>
          <p:cNvSpPr/>
          <p:nvPr/>
        </p:nvSpPr>
        <p:spPr>
          <a:xfrm>
            <a:off x="1" y="6162219"/>
            <a:ext cx="12192000" cy="695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010B2DF-53FD-1026-8D83-F7000DD5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21" y="6215262"/>
            <a:ext cx="2005761" cy="589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A4D0C-E179-1FEC-9595-1373CED532F4}"/>
              </a:ext>
            </a:extLst>
          </p:cNvPr>
          <p:cNvSpPr/>
          <p:nvPr/>
        </p:nvSpPr>
        <p:spPr>
          <a:xfrm>
            <a:off x="0" y="6054571"/>
            <a:ext cx="12192000" cy="107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47F5-DE57-9A9B-B50F-2E9E6F39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475290"/>
            <a:ext cx="10515600" cy="517059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Applying the learning – scenario</a:t>
            </a:r>
          </a:p>
          <a:p>
            <a:pPr marL="0" indent="0">
              <a:buNone/>
            </a:pPr>
            <a:r>
              <a:rPr lang="en-GB" dirty="0"/>
              <a:t>Working in groups consider the questions linked to the scenario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risks of the current situation for the safety of residents?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may be the impact of residents being from ‘out of area’ and how may this influence risk and response?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may the impact of not having a care home manager at the home be?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actions would you consider and why?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1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Century Gothic</vt:lpstr>
      <vt:lpstr>Symbol</vt:lpstr>
      <vt:lpstr>Office Theme</vt:lpstr>
      <vt:lpstr>Adobe Acrobat Document</vt:lpstr>
      <vt:lpstr>Learning from Whorlton Hall – closed and toxic cultures</vt:lpstr>
      <vt:lpstr>What did the review tell us?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Whorlton Hall – closed and toxic cultures</dc:title>
  <dc:creator>Erine , Cath (SAFEGUARDING ADULTS SERVICE MANAGER)</dc:creator>
  <cp:lastModifiedBy>SMITH, Emma (BHF LUNDWOOD SURGERY)</cp:lastModifiedBy>
  <cp:revision>2</cp:revision>
  <dcterms:created xsi:type="dcterms:W3CDTF">2024-07-03T10:24:53Z</dcterms:created>
  <dcterms:modified xsi:type="dcterms:W3CDTF">2024-07-04T10:57:10Z</dcterms:modified>
</cp:coreProperties>
</file>