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  <p:sldMasterId id="2147483651" r:id="rId6"/>
  </p:sldMasterIdLst>
  <p:notesMasterIdLst>
    <p:notesMasterId r:id="rId19"/>
  </p:notesMasterIdLst>
  <p:sldIdLst>
    <p:sldId id="262" r:id="rId7"/>
    <p:sldId id="268" r:id="rId8"/>
    <p:sldId id="270" r:id="rId9"/>
    <p:sldId id="271" r:id="rId10"/>
    <p:sldId id="303" r:id="rId11"/>
    <p:sldId id="304" r:id="rId12"/>
    <p:sldId id="272" r:id="rId13"/>
    <p:sldId id="295" r:id="rId14"/>
    <p:sldId id="301" r:id="rId15"/>
    <p:sldId id="305" r:id="rId16"/>
    <p:sldId id="273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005EC2"/>
    <a:srgbClr val="0E4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5" autoAdjust="0"/>
  </p:normalViewPr>
  <p:slideViewPr>
    <p:cSldViewPr snapToGrid="0" snapToObjects="1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B9E6A-AA3A-42E9-98BC-D1C741EDC392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7B433-993B-43CD-8946-8AC592D07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65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86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46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HS Organisational Logo Standard Template_A4_CMYK_Right Aligned tiny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41142" y="363084"/>
            <a:ext cx="2535292" cy="1132431"/>
          </a:xfrm>
          <a:prstGeom prst="rect">
            <a:avLst/>
          </a:prstGeom>
        </p:spPr>
      </p:pic>
      <p:pic>
        <p:nvPicPr>
          <p:cNvPr id="6" name="Picture 5" descr="with all of us in mind tiny RGB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86663" y="5779325"/>
            <a:ext cx="1789771" cy="7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16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HS Organisational Logo Standard Template_A4_CMYK_Right Aligned tiny 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41142" y="363084"/>
            <a:ext cx="2535292" cy="113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10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e.org.uk/guidance/ng115/resources/chronic-obstructive-pulmonary-disease-in-over-16s-diagnosis-and-management-pdf-66141600098245" TargetMode="External"/><Relationship Id="rId2" Type="http://schemas.openxmlformats.org/officeDocument/2006/relationships/hyperlink" Target="https://www.nice.org.uk/guidance/ng115/resources/visual-summary-treatment-algorithm-pdf-660426174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thwestyorkshire.nhs.uk/services/cardiac-pulmonary-rehabilitation-service/" TargetMode="External"/><Relationship Id="rId2" Type="http://schemas.openxmlformats.org/officeDocument/2006/relationships/hyperlink" Target="mailto:RightCareBarnsleyIntegratedSPA@swyt.nhs.uk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rc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48" y="1641929"/>
            <a:ext cx="8448275" cy="3672652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2856410" y="1777929"/>
            <a:ext cx="3352800" cy="3352800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037840" y="2661331"/>
            <a:ext cx="3083630" cy="1595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ctr" defTabSz="914400">
              <a:spcAft>
                <a:spcPts val="250"/>
              </a:spcAft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Cardiac and Pulmonary Rehabilitation Service</a:t>
            </a:r>
            <a:endParaRPr lang="en-GB" sz="32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778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85DB5E6-E8E9-DD38-65E1-A2F97C40E171}"/>
              </a:ext>
            </a:extLst>
          </p:cNvPr>
          <p:cNvSpPr txBox="1"/>
          <p:nvPr/>
        </p:nvSpPr>
        <p:spPr>
          <a:xfrm>
            <a:off x="997975" y="356057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visual-summary-treatment-algorithm-pdf-6604261741 (nice.org.uk)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4678D9-109C-C919-4BF1-9C00C919B62B}"/>
              </a:ext>
            </a:extLst>
          </p:cNvPr>
          <p:cNvSpPr txBox="1"/>
          <p:nvPr/>
        </p:nvSpPr>
        <p:spPr>
          <a:xfrm>
            <a:off x="870155" y="630564"/>
            <a:ext cx="535366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800" u="sng" dirty="0">
                <a:solidFill>
                  <a:srgbClr val="005EB8"/>
                </a:solidFill>
                <a:latin typeface="Arial Black" charset="0"/>
              </a:rPr>
              <a:t>Management of newly diagnosed COPD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0AF156-2BE8-7D29-B88C-80E0F16A3E09}"/>
              </a:ext>
            </a:extLst>
          </p:cNvPr>
          <p:cNvSpPr txBox="1"/>
          <p:nvPr/>
        </p:nvSpPr>
        <p:spPr>
          <a:xfrm>
            <a:off x="997975" y="21336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Chronic obstructive pulmonary disease in over 16s: diagnosis and management (nice.org.uk)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627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8444" y="300251"/>
            <a:ext cx="8502415" cy="173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tabLst/>
            </a:pP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How to refer to Cardiac 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tabLst/>
            </a:pP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Rehabilitation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tabLst/>
            </a:pPr>
            <a:endParaRPr lang="en-US" sz="2800" u="sng" dirty="0"/>
          </a:p>
          <a:p>
            <a:pPr lvl="1" defTabSz="914400">
              <a:spcAft>
                <a:spcPts val="250"/>
              </a:spcAft>
            </a:pPr>
            <a:r>
              <a:rPr lang="en-US" dirty="0"/>
              <a:t>All referrals into the service can be sent by emailing the referral form to: </a:t>
            </a:r>
            <a:r>
              <a:rPr lang="en-US" dirty="0">
                <a:hlinkClick r:id="rId2"/>
              </a:rPr>
              <a:t>RightCareBarnsleyIntegratedSPA@swyt.nhs.uk</a:t>
            </a:r>
            <a:endParaRPr lang="en-US" dirty="0"/>
          </a:p>
          <a:p>
            <a:pPr lvl="1" defTabSz="914400">
              <a:spcAft>
                <a:spcPts val="250"/>
              </a:spcAft>
            </a:pPr>
            <a:endParaRPr lang="en-US" dirty="0"/>
          </a:p>
          <a:p>
            <a:pPr lvl="1" defTabSz="914400">
              <a:spcAft>
                <a:spcPts val="250"/>
              </a:spcAft>
            </a:pPr>
            <a:r>
              <a:rPr lang="en-US" dirty="0"/>
              <a:t>For further information please see the service directory. Referral forms can be found here.</a:t>
            </a:r>
          </a:p>
          <a:p>
            <a:pPr lvl="1" defTabSz="914400">
              <a:spcAft>
                <a:spcPts val="250"/>
              </a:spcAft>
            </a:pPr>
            <a:r>
              <a:rPr lang="en-GB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Cardiac/pulmonary rehabilitation service - South West Yorkshire Partnership NHS Foundation Trust</a:t>
            </a:r>
            <a:endParaRPr lang="en-US" dirty="0"/>
          </a:p>
          <a:p>
            <a:pPr lvl="1" defTabSz="914400">
              <a:spcAft>
                <a:spcPts val="250"/>
              </a:spcAft>
            </a:pPr>
            <a:endParaRPr lang="en-US" dirty="0"/>
          </a:p>
          <a:p>
            <a:pPr lvl="1" defTabSz="914400">
              <a:spcAft>
                <a:spcPts val="2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99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trapline small RG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737" y="2476046"/>
            <a:ext cx="5870575" cy="237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1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16257" y="526098"/>
            <a:ext cx="8311486" cy="7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Cardiac/Pulmonary Rehabilitation</a:t>
            </a:r>
            <a:endParaRPr lang="en-GB" sz="2800" u="sng" dirty="0">
              <a:solidFill>
                <a:srgbClr val="005EB8"/>
              </a:solidFill>
              <a:latin typeface="Arial Black" charset="0"/>
              <a:ea typeface="ÇlÇr ñæí©" charset="0"/>
            </a:endParaRPr>
          </a:p>
          <a:p>
            <a:pPr marL="457200" indent="-4572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endParaRPr lang="en-GB" sz="2800" kern="0" dirty="0">
              <a:latin typeface="Arial"/>
              <a:cs typeface="Arial"/>
            </a:endParaRPr>
          </a:p>
          <a:p>
            <a:pPr defTabSz="914400">
              <a:spcAft>
                <a:spcPts val="250"/>
              </a:spcAft>
            </a:pPr>
            <a:r>
              <a:rPr lang="en-GB" sz="2000" kern="0" dirty="0">
                <a:latin typeface="Arial"/>
                <a:cs typeface="Arial"/>
              </a:rPr>
              <a:t>Cardiac Rehab</a:t>
            </a:r>
          </a:p>
          <a:p>
            <a:pPr marL="342900" indent="-3429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GB" sz="2000" kern="0" dirty="0">
                <a:latin typeface="Arial"/>
                <a:cs typeface="Arial"/>
              </a:rPr>
              <a:t>Programme of exercise and education for anyone who has had a cardiac event, surgery, or who has a diagnosis of heart failure or stable angina.</a:t>
            </a:r>
          </a:p>
          <a:p>
            <a:pPr defTabSz="914400">
              <a:spcAft>
                <a:spcPts val="250"/>
              </a:spcAft>
            </a:pPr>
            <a:r>
              <a:rPr lang="en-GB" sz="2000" kern="0" dirty="0">
                <a:latin typeface="Arial"/>
                <a:cs typeface="Arial"/>
              </a:rPr>
              <a:t>Pulmonary Rehab</a:t>
            </a:r>
          </a:p>
          <a:p>
            <a:pPr marL="457200" indent="-4572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GB" sz="2000" kern="0" dirty="0">
                <a:latin typeface="Arial"/>
                <a:cs typeface="Arial"/>
              </a:rPr>
              <a:t>Programme of exercise and education for anyone with a long term respiratory diagnosis, e.g. COPD, bronchiectasis, pulmonary fibrosis etc</a:t>
            </a:r>
          </a:p>
          <a:p>
            <a:pPr defTabSz="914400">
              <a:spcAft>
                <a:spcPts val="250"/>
              </a:spcAft>
            </a:pPr>
            <a:endParaRPr lang="en-GB" sz="2000" kern="0" dirty="0">
              <a:latin typeface="Arial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The aims are to:- </a:t>
            </a:r>
          </a:p>
          <a:p>
            <a:pPr marL="800100" lvl="1" indent="-342900">
              <a:buFontTx/>
              <a:buChar char="-"/>
            </a:pPr>
            <a:r>
              <a:rPr lang="en-GB" sz="2000" dirty="0"/>
              <a:t>Enable the patient to understand their condition </a:t>
            </a:r>
          </a:p>
          <a:p>
            <a:pPr marL="800100" lvl="1" indent="-342900">
              <a:buFontTx/>
              <a:buChar char="-"/>
            </a:pPr>
            <a:r>
              <a:rPr lang="en-GB" sz="2000" dirty="0"/>
              <a:t>Enable the patient to make changes to their lifestyle that will help improve their heart/lung health.  </a:t>
            </a:r>
          </a:p>
          <a:p>
            <a:pPr marL="800100" lvl="1" indent="-342900">
              <a:buFontTx/>
              <a:buChar char="-"/>
            </a:pPr>
            <a:r>
              <a:rPr lang="en-GB" sz="2000" dirty="0"/>
              <a:t>Reduce the risk of further events.</a:t>
            </a:r>
          </a:p>
        </p:txBody>
      </p:sp>
    </p:spTree>
    <p:extLst>
      <p:ext uri="{BB962C8B-B14F-4D97-AF65-F5344CB8AC3E}">
        <p14:creationId xmlns:p14="http://schemas.microsoft.com/office/powerpoint/2010/main" val="115518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28445" y="669564"/>
            <a:ext cx="8502415" cy="8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Cardiac Rehabilitation </a:t>
            </a:r>
          </a:p>
          <a:p>
            <a:pPr marR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Inclusion Criteria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Post acute myocardial infarction:-  </a:t>
            </a:r>
          </a:p>
          <a:p>
            <a:pPr lvl="1"/>
            <a:r>
              <a:rPr lang="en-GB" sz="1600" dirty="0"/>
              <a:t>- NSTEMI (medical management or percutaneous coronary intervention).</a:t>
            </a:r>
          </a:p>
          <a:p>
            <a:pPr lvl="1"/>
            <a:r>
              <a:rPr lang="en-GB" sz="1600" dirty="0"/>
              <a:t>- STEMI (medical management or primary percutaneous coronary intervention).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Revascularisation:- </a:t>
            </a:r>
          </a:p>
          <a:p>
            <a:pPr marL="800100" lvl="1" indent="-342900">
              <a:buFontTx/>
              <a:buChar char="-"/>
            </a:pPr>
            <a:r>
              <a:rPr lang="en-GB" sz="1600" dirty="0"/>
              <a:t>Elective percutaneous coronary intervention.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5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Coronary Artery Bypass Surgery Stable angina.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5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Stable heart failure.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5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Cardiomyopathy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5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Valve surgery.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5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Implantation of devices (ICD/CRT).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5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Post heart transplant.</a:t>
            </a:r>
          </a:p>
          <a:p>
            <a:pPr lvl="0"/>
            <a:endParaRPr lang="en-GB" sz="105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600" dirty="0"/>
              <a:t>Aortic root dissection/replacement.</a:t>
            </a:r>
          </a:p>
          <a:p>
            <a:pPr marL="800100" lvl="1" indent="-342900">
              <a:buFontTx/>
              <a:buChar char="-"/>
            </a:pPr>
            <a:endParaRPr lang="en-GB" dirty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7173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28445" y="300251"/>
            <a:ext cx="8502415" cy="1186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Cardiac Rehabilitation </a:t>
            </a:r>
          </a:p>
          <a:p>
            <a:pPr marR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Exclusion Criteria</a:t>
            </a:r>
            <a:endParaRPr lang="en-US" sz="2800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Unstable angina.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Uncompensated congestive heart failure.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Severe aortic stenosis.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Resting hypertension systolic &gt; 180mmHg/ diastolic &gt; 100mmHg.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Resting hypotension systolic &lt; 90mmHg/ diastolic &lt; 50mmHg.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Orthostatic blood pressure drop of &gt; 20mm/Hg with symptoms.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Uncontrolled atrial or ventricular arrhythmias.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Tachycardia &gt; 100bpm.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Resting ST segment displacement &gt; 2mm.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Acute systemic illness or fever.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Acute pericarditis or myocarditis.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Musculoskeletal problems that would prevent participation (even when modified).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Uncontrolled medical co-morbidities.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Psychological state would make participation                                 in a class inappropriate.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endParaRPr lang="en-US" sz="3200" dirty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buFontTx/>
              <a:buNone/>
              <a:tabLst/>
            </a:pP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89846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B68EAA-5EBD-8212-F91B-45E42FD25421}"/>
              </a:ext>
            </a:extLst>
          </p:cNvPr>
          <p:cNvSpPr txBox="1"/>
          <p:nvPr/>
        </p:nvSpPr>
        <p:spPr>
          <a:xfrm>
            <a:off x="452284" y="353962"/>
            <a:ext cx="67744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Pulmonary Rehabilitation </a:t>
            </a: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Inclusion Criteria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6F87DF-3381-6019-EECA-0F6044471C4A}"/>
              </a:ext>
            </a:extLst>
          </p:cNvPr>
          <p:cNvSpPr txBox="1"/>
          <p:nvPr/>
        </p:nvSpPr>
        <p:spPr>
          <a:xfrm>
            <a:off x="262194" y="1575608"/>
            <a:ext cx="780681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3429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Diagnosis of COPD or chronic lung condition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Clinical assessment including oxygen saturation levels at rest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Offer to all appropriate persons including those who have had a recent hospitalisation for an exacerbation. Those who consider themselves functionally disabled by COPD. (Usually MRC grade 3 and above)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Pulmonary Rehabilitation is unsuitable for people who cannot walk, have unstable angina or have had a recent myocardial infarction.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79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B68EAA-5EBD-8212-F91B-45E42FD25421}"/>
              </a:ext>
            </a:extLst>
          </p:cNvPr>
          <p:cNvSpPr txBox="1"/>
          <p:nvPr/>
        </p:nvSpPr>
        <p:spPr>
          <a:xfrm>
            <a:off x="452284" y="353962"/>
            <a:ext cx="67744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Pulmonary Rehabilitation </a:t>
            </a: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Exclusion Criteria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6F87DF-3381-6019-EECA-0F6044471C4A}"/>
              </a:ext>
            </a:extLst>
          </p:cNvPr>
          <p:cNvSpPr txBox="1"/>
          <p:nvPr/>
        </p:nvSpPr>
        <p:spPr>
          <a:xfrm>
            <a:off x="452284" y="1704917"/>
            <a:ext cx="753717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457200"/>
            <a:r>
              <a:rPr lang="en-GB" sz="24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·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  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Unstable angina or recent myocardial infarction (3 months)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457200"/>
            <a:r>
              <a:rPr lang="en-GB" sz="24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·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  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Severe aortic stenosis.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457200"/>
            <a:r>
              <a:rPr lang="en-GB" sz="24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·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Hypertension &gt; 180mmHg systolic/100mmHg diastolic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457200"/>
            <a:r>
              <a:rPr lang="en-GB" sz="24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·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Other co-morbidity disease with prognosis &lt; 6 months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457200"/>
            <a:r>
              <a:rPr lang="en-GB" sz="24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·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Impaired cognitive function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457200"/>
            <a:r>
              <a:rPr lang="en-GB" sz="2400" dirty="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·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Physical disability preventing safe exercise performance</a:t>
            </a:r>
            <a:endParaRPr lang="en-GB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9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8444" y="586854"/>
            <a:ext cx="8502415" cy="70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Exercise Component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tabLst/>
            </a:pPr>
            <a:endParaRPr lang="en-US" sz="2800" u="sng" dirty="0"/>
          </a:p>
          <a:p>
            <a:pPr lvl="0" defTabSz="914400">
              <a:spcAft>
                <a:spcPts val="250"/>
              </a:spcAft>
            </a:pPr>
            <a:r>
              <a:rPr lang="en-US" sz="2000" dirty="0"/>
              <a:t>Cardiac/Pulmonary rehabilitation is held in 4 community-based venues:-</a:t>
            </a:r>
          </a:p>
          <a:p>
            <a:pPr lvl="0" defTabSz="914400">
              <a:spcAft>
                <a:spcPts val="250"/>
              </a:spcAft>
            </a:pPr>
            <a:endParaRPr lang="en-US" sz="2000" dirty="0"/>
          </a:p>
          <a:p>
            <a:pPr marL="914400" lvl="1" indent="-4572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Royston Healthy Hearts Gym, S71 4QT</a:t>
            </a:r>
          </a:p>
          <a:p>
            <a:pPr marL="914400" lvl="1" indent="-4572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4400" lvl="1" indent="-4572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Rockingham Centre, </a:t>
            </a:r>
            <a:r>
              <a:rPr lang="en-US" sz="2000" dirty="0" err="1"/>
              <a:t>Hoyland</a:t>
            </a:r>
            <a:r>
              <a:rPr lang="en-US" sz="2000" dirty="0"/>
              <a:t>  S74 0PY</a:t>
            </a:r>
          </a:p>
          <a:p>
            <a:pPr lvl="1" defTabSz="914400">
              <a:spcAft>
                <a:spcPts val="250"/>
              </a:spcAft>
            </a:pPr>
            <a:endParaRPr lang="en-US" sz="2000" dirty="0"/>
          </a:p>
          <a:p>
            <a:pPr marL="914400" lvl="1" indent="-4572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Penistone Leisure Centre  S36 6AR</a:t>
            </a:r>
          </a:p>
          <a:p>
            <a:pPr marL="914400" lvl="1" indent="-4572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4400" lvl="1" indent="-457200" defTabSz="914400">
              <a:spcAft>
                <a:spcPts val="25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 Helen’s Community Church Hall, </a:t>
            </a:r>
            <a:r>
              <a:rPr lang="en-US" sz="2000" dirty="0" err="1"/>
              <a:t>Thurnscoe</a:t>
            </a:r>
            <a:r>
              <a:rPr lang="en-US" sz="2000" dirty="0"/>
              <a:t>  S63 0QZ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tabLst/>
            </a:pPr>
            <a:r>
              <a:rPr lang="en-US" sz="2000" dirty="0"/>
              <a:t> 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50"/>
              </a:spcAft>
              <a:buClrTx/>
              <a:buSzTx/>
              <a:tabLst/>
            </a:pPr>
            <a:endParaRPr lang="en-US" sz="2000" dirty="0"/>
          </a:p>
          <a:p>
            <a:pPr lvl="0" defTabSz="914400">
              <a:spcAft>
                <a:spcPts val="250"/>
              </a:spcAft>
            </a:pPr>
            <a:r>
              <a:rPr lang="en-GB" sz="2000" dirty="0"/>
              <a:t>A home programme is available for those unable to attend                                   a venue, please specify this on referral to the service. </a:t>
            </a:r>
            <a:endParaRPr lang="en-US" sz="2000" dirty="0"/>
          </a:p>
          <a:p>
            <a:pPr lvl="1" defTabSz="914400">
              <a:spcAft>
                <a:spcPts val="2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64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5911" y="313815"/>
            <a:ext cx="8215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endParaRPr lang="en-US" sz="2800" u="sng" dirty="0">
              <a:solidFill>
                <a:srgbClr val="005EB8"/>
              </a:solidFill>
              <a:latin typeface="Arial Black" charset="0"/>
              <a:ea typeface="ÇlÇr ñæí©" charset="0"/>
            </a:endParaRPr>
          </a:p>
          <a:p>
            <a:pPr lvl="0">
              <a:spcAft>
                <a:spcPts val="600"/>
              </a:spcAft>
            </a:pPr>
            <a:r>
              <a:rPr lang="en-US" sz="2800" u="sng" dirty="0">
                <a:solidFill>
                  <a:srgbClr val="005EB8"/>
                </a:solidFill>
                <a:latin typeface="Arial Black" charset="0"/>
                <a:ea typeface="ÇlÇr ñæí©" charset="0"/>
              </a:rPr>
              <a:t>Transport to Venues</a:t>
            </a:r>
          </a:p>
          <a:p>
            <a:pPr lvl="0">
              <a:spcAft>
                <a:spcPts val="600"/>
              </a:spcAft>
            </a:pPr>
            <a:endParaRPr lang="en-US" sz="2800" u="sng" dirty="0">
              <a:solidFill>
                <a:srgbClr val="005EB8"/>
              </a:solidFill>
              <a:latin typeface="Arial Black" charset="0"/>
              <a:ea typeface="ÇlÇr ñæí©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Arial" charset="0"/>
                <a:ea typeface="Geneva" charset="0"/>
              </a:rPr>
              <a:t>Door-2-door -  Subsidised cost to patient.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2400" dirty="0">
              <a:latin typeface="Arial" charset="0"/>
              <a:ea typeface="Geneva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Arial" charset="0"/>
                <a:ea typeface="Geneva" charset="0"/>
              </a:rPr>
              <a:t>All sites on bus route from Barnsley town centre.</a:t>
            </a: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54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8444" y="586854"/>
            <a:ext cx="8502415" cy="70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2800" u="sng" dirty="0">
                <a:solidFill>
                  <a:srgbClr val="005EB8"/>
                </a:solidFill>
                <a:latin typeface="Arial Black" charset="0"/>
              </a:rPr>
              <a:t>Post MI medications (subject to no contraindications/allergies)</a:t>
            </a:r>
          </a:p>
          <a:p>
            <a:endParaRPr lang="en-GB" sz="2400" dirty="0"/>
          </a:p>
          <a:p>
            <a:r>
              <a:rPr lang="en-GB" sz="2400" dirty="0"/>
              <a:t>Dual antiplatelet Therapy  (DAPT)</a:t>
            </a:r>
          </a:p>
          <a:p>
            <a:r>
              <a:rPr lang="en-GB" sz="2400" dirty="0"/>
              <a:t>Ace Inhibitor (U&amp;E 2/52 post discharge &amp; after each titration)</a:t>
            </a:r>
          </a:p>
          <a:p>
            <a:r>
              <a:rPr lang="en-GB" sz="2400" dirty="0"/>
              <a:t>Beta Blocker</a:t>
            </a:r>
          </a:p>
          <a:p>
            <a:r>
              <a:rPr lang="en-GB" sz="2400" dirty="0"/>
              <a:t>Statin</a:t>
            </a:r>
          </a:p>
          <a:p>
            <a:r>
              <a:rPr lang="en-GB" sz="2400" dirty="0"/>
              <a:t>GTN</a:t>
            </a:r>
          </a:p>
          <a:p>
            <a:endParaRPr lang="en-GB" dirty="0"/>
          </a:p>
          <a:p>
            <a:r>
              <a:rPr lang="en-GB" sz="2400" dirty="0"/>
              <a:t>NICE Guidelines post MI (March 24)</a:t>
            </a:r>
          </a:p>
          <a:p>
            <a:r>
              <a:rPr lang="en-GB" sz="2400" dirty="0"/>
              <a:t>Titration to maximum tolerated dose ideally by (4-6 weeks post event)</a:t>
            </a:r>
          </a:p>
          <a:p>
            <a:r>
              <a:rPr lang="en-GB" sz="2400" dirty="0"/>
              <a:t>ACE  &amp; BB  help reduce ventricular remodelling post event</a:t>
            </a:r>
          </a:p>
          <a:p>
            <a:r>
              <a:rPr lang="en-GB" sz="2400" dirty="0"/>
              <a:t>(The higher the dose the greater benefit)</a:t>
            </a:r>
          </a:p>
          <a:p>
            <a:endParaRPr lang="en-GB" sz="2400" dirty="0"/>
          </a:p>
          <a:p>
            <a:pPr lvl="1" defTabSz="914400">
              <a:spcAft>
                <a:spcPts val="2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7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F284585C3E254FB2E6141BE41CE2B5" ma:contentTypeVersion="1" ma:contentTypeDescription="Create a new document." ma:contentTypeScope="" ma:versionID="bcf50bad7e826b13f11266293a264835">
  <xsd:schema xmlns:xsd="http://www.w3.org/2001/XMLSchema" xmlns:xs="http://www.w3.org/2001/XMLSchema" xmlns:p="http://schemas.microsoft.com/office/2006/metadata/properties" xmlns:ns1="http://schemas.microsoft.com/sharepoint/v3" xmlns:ns2="43dd8110-9b25-45f8-a8b9-44a116e8ad49" targetNamespace="http://schemas.microsoft.com/office/2006/metadata/properties" ma:root="true" ma:fieldsID="5f3c0c385dabc5a5c88a01196406b600" ns1:_="" ns2:_="">
    <xsd:import namespace="http://schemas.microsoft.com/sharepoint/v3"/>
    <xsd:import namespace="43dd8110-9b25-45f8-a8b9-44a116e8ad4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dd8110-9b25-45f8-a8b9-44a116e8ad49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dd8110-9b25-45f8-a8b9-44a116e8ad49">ZEXKAYJVUWQ7-106-240</_dlc_DocId>
    <_dlc_DocIdUrl xmlns="43dd8110-9b25-45f8-a8b9-44a116e8ad49">
      <Url>http://nww.swyt.nhs.uk/communications/_layouts/DocIdRedir.aspx?ID=ZEXKAYJVUWQ7-106-240</Url>
      <Description>ZEXKAYJVUWQ7-106-240</Description>
    </_dlc_DocIdUrl>
  </documentManagement>
</p:properties>
</file>

<file path=customXml/itemProps1.xml><?xml version="1.0" encoding="utf-8"?>
<ds:datastoreItem xmlns:ds="http://schemas.openxmlformats.org/officeDocument/2006/customXml" ds:itemID="{416B3669-9B55-4B3A-81F4-EF5729BA6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C95A7A-15F8-4B0A-86E8-A0F2E266AE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3dd8110-9b25-45f8-a8b9-44a116e8ad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2AEA91-5B7C-4BDA-92F7-FF911D61A78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4001D04-CBB0-4455-8703-14C25759224B}">
  <ds:schemaRefs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43dd8110-9b25-45f8-a8b9-44a116e8ad49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642</Words>
  <Application>Microsoft Office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Arial Black</vt:lpstr>
      <vt:lpstr>Symbol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Manifest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Senior</dc:creator>
  <cp:lastModifiedBy>SMITH, Emma (BHF LUNDWOOD SURGERY)</cp:lastModifiedBy>
  <cp:revision>64</cp:revision>
  <dcterms:created xsi:type="dcterms:W3CDTF">2017-07-06T11:24:39Z</dcterms:created>
  <dcterms:modified xsi:type="dcterms:W3CDTF">2024-10-15T14:51:48Z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0x0101000DF284585C3E254FB2E6141BE41CE2B5</vt:lpwstr>
  </property>
  <property fmtid="{D5CDD505-2E9C-101B-9397-08002B2CF9AE}" pid="3" name="_dlc_DocIdItemGuid">
    <vt:lpwstr>2fdeb411-0499-460f-aecf-f7cf10076cbf</vt:lpwstr>
  </property>
</Properties>
</file>