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7" r:id="rId5"/>
    <p:sldMasterId id="2147483691" r:id="rId6"/>
  </p:sldMasterIdLst>
  <p:notesMasterIdLst>
    <p:notesMasterId r:id="rId31"/>
  </p:notesMasterIdLst>
  <p:sldIdLst>
    <p:sldId id="268" r:id="rId7"/>
    <p:sldId id="267" r:id="rId8"/>
    <p:sldId id="269" r:id="rId9"/>
    <p:sldId id="336" r:id="rId10"/>
    <p:sldId id="270" r:id="rId11"/>
    <p:sldId id="326" r:id="rId12"/>
    <p:sldId id="327" r:id="rId13"/>
    <p:sldId id="328" r:id="rId14"/>
    <p:sldId id="329" r:id="rId15"/>
    <p:sldId id="272" r:id="rId16"/>
    <p:sldId id="311" r:id="rId17"/>
    <p:sldId id="316" r:id="rId18"/>
    <p:sldId id="285" r:id="rId19"/>
    <p:sldId id="315" r:id="rId20"/>
    <p:sldId id="317" r:id="rId21"/>
    <p:sldId id="318" r:id="rId22"/>
    <p:sldId id="335" r:id="rId23"/>
    <p:sldId id="320" r:id="rId24"/>
    <p:sldId id="321" r:id="rId25"/>
    <p:sldId id="331" r:id="rId26"/>
    <p:sldId id="319" r:id="rId27"/>
    <p:sldId id="333" r:id="rId28"/>
    <p:sldId id="325" r:id="rId29"/>
    <p:sldId id="3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441"/>
    <a:srgbClr val="1E98CF"/>
    <a:srgbClr val="58595B"/>
    <a:srgbClr val="E44F25"/>
    <a:srgbClr val="CF1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 showGuides="1">
      <p:cViewPr varScale="1">
        <p:scale>
          <a:sx n="110" d="100"/>
          <a:sy n="110" d="100"/>
        </p:scale>
        <p:origin x="6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9FE84-A3EB-42D2-8110-A10505DDF407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79487-E53A-431A-8880-682CA5F62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6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gent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, accessory, vector graphics&#10;&#10;Description automatically generated">
            <a:extLst>
              <a:ext uri="{FF2B5EF4-FFF2-40B4-BE49-F238E27FC236}">
                <a16:creationId xmlns:a16="http://schemas.microsoft.com/office/drawing/2014/main" id="{46E533C3-452D-45EA-85F4-4C7C1ABA9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947D-035A-41BA-B074-CF02D1ECB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050" y="3241964"/>
            <a:ext cx="9296405" cy="1454727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B47A7-D3DF-4237-8548-36C3410B3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050" y="4714443"/>
            <a:ext cx="713942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EA072-34A9-494F-81DD-F66552D44881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7775B-A1DF-40AF-A8F7-89167968B74F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343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962DA6-1D50-47D0-8B61-DC8681BCF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39F48-B1F5-4E1B-8299-B26190C8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1E49-76E8-4841-A9C1-6863E0FD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57D1A-4427-472E-AEF8-DB059EC504BC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402843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2893E-A80B-4CA0-8312-68A9985F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39F48-B1F5-4E1B-8299-B26190C8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1E49-76E8-4841-A9C1-6863E0FD6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6" y="2147455"/>
            <a:ext cx="5160819" cy="40295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EE53B-4181-48B6-B395-E9D872F446F8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07E8A6-7C15-43C0-A23E-4FB0EC488FD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90854" y="2133601"/>
            <a:ext cx="5160819" cy="4029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54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2F4449-0FAB-424B-BABC-DD7225121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0B0C5-569A-4E7C-83C6-332AE83F55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3263830"/>
            <a:ext cx="3934692" cy="97684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2B529-11C2-445D-9A8F-E689472C4F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399" y="4240672"/>
            <a:ext cx="3934692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Any questions?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38A12-BF44-4F5B-A349-06BE47FE1ACF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FD910-8CF5-446F-9AC0-2C86E6786CFE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933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, vector graphics, clipart&#10;&#10;Description automatically generated">
            <a:extLst>
              <a:ext uri="{FF2B5EF4-FFF2-40B4-BE49-F238E27FC236}">
                <a16:creationId xmlns:a16="http://schemas.microsoft.com/office/drawing/2014/main" id="{37E6CF1E-3F61-4C23-9FEC-E4DBADDB7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CFC2C-7264-464C-9DA8-D6A03744D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618" y="2911765"/>
            <a:ext cx="9240982" cy="1771071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CFAE5-E94C-429B-B081-A6F8CF0F2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18" y="4682836"/>
            <a:ext cx="817418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9932D-D3E6-4DDE-A5FE-61E8240886A5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208D0-74A5-489C-938C-6FF07F0DCFA2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478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CD3664-6D7D-494F-8B55-9BE458EBF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4AB12-7E83-4E6F-8681-36B209EA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B9F-CDBE-4E44-80E8-332C4431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8B33C-DBEA-4A4B-B01A-7C36142D9C2D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188406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BDD320-99EA-4855-BE9B-C20137947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4AB12-7E83-4E6F-8681-36B209EA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4" y="365125"/>
            <a:ext cx="7356762" cy="12558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B9F-CDBE-4E44-80E8-332C4431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65B3-7B30-4236-943C-7F145CA308D9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1453815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815FC-118E-459E-BC94-6CC96A6B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4AB12-7E83-4E6F-8681-36B209EA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B9F-CDBE-4E44-80E8-332C4431E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0A630-BA8E-4B23-8C76-EE8A34E1C35C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156878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CD3664-6D7D-494F-8B55-9BE458EBF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4AB12-7E83-4E6F-8681-36B209EA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B9F-CDBE-4E44-80E8-332C4431E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4" y="2175164"/>
            <a:ext cx="5237018" cy="40156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8B33C-DBEA-4A4B-B01A-7C36142D9C2D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03EE10-6A91-4787-9829-0A0850EA79A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0073" y="2189014"/>
            <a:ext cx="5237018" cy="40156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88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, vector graphics, clipart&#10;&#10;Description automatically generated">
            <a:extLst>
              <a:ext uri="{FF2B5EF4-FFF2-40B4-BE49-F238E27FC236}">
                <a16:creationId xmlns:a16="http://schemas.microsoft.com/office/drawing/2014/main" id="{37E6CF1E-3F61-4C23-9FEC-E4DBADDB7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CFC2C-7264-464C-9DA8-D6A03744DA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1964" y="2911765"/>
            <a:ext cx="3938155" cy="1251669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CFAE5-E94C-429B-B081-A6F8CF0F2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55819" y="4180922"/>
            <a:ext cx="39243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Any questions?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9932D-D3E6-4DDE-A5FE-61E8240886A5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208D0-74A5-489C-938C-6FF07F0DCFA2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793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2E4BE7-225B-40AB-95CF-E0D25FF2B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AF62B-59D9-4A9B-92CD-15BB1146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89D3-CFE9-4B28-B755-A564B137B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7" y="2175163"/>
            <a:ext cx="5209311" cy="40017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4A1D1-8131-44DD-A459-C9DD549D739F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3AE8ED-0FD9-4FDC-8F99-572B7C19D5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70073" y="2174013"/>
            <a:ext cx="5403274" cy="4001799"/>
          </a:xfrm>
        </p:spPr>
        <p:txBody>
          <a:bodyPr/>
          <a:lstStyle>
            <a:lvl1pPr>
              <a:tabLst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35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380668-D900-416C-8F8B-81E6FD52E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6C230-B230-440D-B6C4-29BA7007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1ADA-3846-455F-B4CB-DA90061B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F188D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AFA15-77C8-41DD-A557-1FA50D12915B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110018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70B8B8-1C64-41A4-B12C-14D9794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6C230-B230-440D-B6C4-29BA7007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365125"/>
            <a:ext cx="7370618" cy="12697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1ADA-3846-455F-B4CB-DA90061B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F188D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AB8E9-F7F4-4281-8CB5-C2EC93BF2AA6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31680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genta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C165B9D-B539-4DEA-A40C-B93721A7B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6C230-B230-440D-B6C4-29BA7007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1ADA-3846-455F-B4CB-DA90061B9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F188D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62409-738D-4A5D-B296-AC6A4A9F898E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338815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enta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380668-D900-416C-8F8B-81E6FD52E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6C230-B230-440D-B6C4-29BA70075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1ADA-3846-455F-B4CB-DA90061B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8" y="2161309"/>
            <a:ext cx="5223164" cy="4015654"/>
          </a:xfrm>
        </p:spPr>
        <p:txBody>
          <a:bodyPr/>
          <a:lstStyle>
            <a:lvl2pPr>
              <a:defRPr>
                <a:solidFill>
                  <a:srgbClr val="CF188D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AFA15-77C8-41DD-A557-1FA50D12915B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772708-03D8-4B87-AEF2-C0DED8718C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2368" y="2161308"/>
            <a:ext cx="5223164" cy="4015654"/>
          </a:xfrm>
        </p:spPr>
        <p:txBody>
          <a:bodyPr/>
          <a:lstStyle>
            <a:lvl2pPr>
              <a:defRPr>
                <a:solidFill>
                  <a:srgbClr val="CF188D"/>
                </a:solidFill>
              </a:defRPr>
            </a:lvl2pPr>
            <a:lvl3pPr>
              <a:defRPr>
                <a:solidFill>
                  <a:srgbClr val="58595B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26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genta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sinesscard, accessory, vector graphics&#10;&#10;Description automatically generated">
            <a:extLst>
              <a:ext uri="{FF2B5EF4-FFF2-40B4-BE49-F238E27FC236}">
                <a16:creationId xmlns:a16="http://schemas.microsoft.com/office/drawing/2014/main" id="{46E533C3-452D-45EA-85F4-4C7C1ABA9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947D-035A-41BA-B074-CF02D1ECB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8109" y="3241964"/>
            <a:ext cx="4641273" cy="1094509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B47A7-D3DF-4237-8548-36C3410B38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8109" y="4365126"/>
            <a:ext cx="4382366" cy="1094509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Any questions?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EA072-34A9-494F-81DD-F66552D44881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7775B-A1DF-40AF-A8F7-89167968B74F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96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2F4449-0FAB-424B-BABC-DD7225121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0B0C5-569A-4E7C-83C6-332AE83F5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263829"/>
            <a:ext cx="9144000" cy="1349735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2B529-11C2-445D-9A8F-E689472C4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348" y="4657076"/>
            <a:ext cx="79940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38A12-BF44-4F5B-A349-06BE47FE1ACF}"/>
              </a:ext>
            </a:extLst>
          </p:cNvPr>
          <p:cNvSpPr txBox="1"/>
          <p:nvPr userDrawn="1"/>
        </p:nvSpPr>
        <p:spPr>
          <a:xfrm>
            <a:off x="7572375" y="5797050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DA441"/>
                </a:solidFill>
                <a:latin typeface="+mn-lt"/>
              </a:rPr>
              <a:t>www.spectrum-cic.org.uk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9FD910-8CF5-446F-9AC0-2C86E6786CFE}"/>
              </a:ext>
            </a:extLst>
          </p:cNvPr>
          <p:cNvSpPr txBox="1"/>
          <p:nvPr userDrawn="1"/>
        </p:nvSpPr>
        <p:spPr>
          <a:xfrm>
            <a:off x="7610475" y="62447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pr@spectrum-cic.nhs.uk </a:t>
            </a:r>
          </a:p>
          <a:p>
            <a:pPr algn="ctr"/>
            <a:endParaRPr lang="en-GB" sz="2400" b="1" dirty="0">
              <a:solidFill>
                <a:srgbClr val="4DA44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622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2893E-A80B-4CA0-8312-68A9985F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39F48-B1F5-4E1B-8299-B26190C8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1E49-76E8-4841-A9C1-6863E0FD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EE53B-4181-48B6-B395-E9D872F446F8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54574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BA13BC-65E3-46CE-A82B-8152981ED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39F48-B1F5-4E1B-8299-B26190C8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365126"/>
            <a:ext cx="7329054" cy="12835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B1E49-76E8-4841-A9C1-6863E0FD6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48ED9-B779-466D-AA87-3719B04FED68}"/>
              </a:ext>
            </a:extLst>
          </p:cNvPr>
          <p:cNvSpPr txBox="1"/>
          <p:nvPr userDrawn="1"/>
        </p:nvSpPr>
        <p:spPr>
          <a:xfrm>
            <a:off x="3643746" y="639633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chemeClr val="bg1"/>
                </a:solidFill>
              </a:rPr>
              <a:t>www.spectrum-cic.org.uk	pr@spectrum-cic.nhs.uk</a:t>
            </a:r>
          </a:p>
        </p:txBody>
      </p:sp>
    </p:spTree>
    <p:extLst>
      <p:ext uri="{BB962C8B-B14F-4D97-AF65-F5344CB8AC3E}">
        <p14:creationId xmlns:p14="http://schemas.microsoft.com/office/powerpoint/2010/main" val="29205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39C2DA-4538-4A7D-BF91-9D01FD89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65125"/>
            <a:ext cx="77308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C28D5-53E5-4A73-96BE-CA0205789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27" y="2161309"/>
            <a:ext cx="11139055" cy="4015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D04B-3057-4F50-988F-41F407B47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920B9-7320-4412-B31B-808A54A59BBE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8D9BB-2F9D-4ED9-AA88-1EE0F28D0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8164-6FF8-4C18-B65C-A65FF92C9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007C8-C74C-49DB-94E1-1EF9CD46D1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73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5" r:id="rId3"/>
    <p:sldLayoutId id="2147483676" r:id="rId4"/>
    <p:sldLayoutId id="2147483700" r:id="rId5"/>
    <p:sldLayoutId id="21474837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F188D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37D61-F0B9-4CF0-8199-D916D7FF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365126"/>
            <a:ext cx="7758546" cy="12835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185A1-2B08-4566-BD33-E4E1116A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27" y="2147455"/>
            <a:ext cx="11180618" cy="402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51F52-69A3-48D2-AC5D-8845580AF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2055-5E04-4F42-9253-2EF211E9D87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B4CD-081C-4A81-B1D0-365863AB4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5DB87-F729-4438-BB34-6BC282D17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F8E3-A956-433B-8DB4-19A3732E5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0" r:id="rId3"/>
    <p:sldLayoutId id="2147483689" r:id="rId4"/>
    <p:sldLayoutId id="2147483696" r:id="rId5"/>
    <p:sldLayoutId id="214748369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98C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E98C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67222-A922-4134-A30F-7ED17737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4" y="365125"/>
            <a:ext cx="7772400" cy="125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343D2-BBB6-4786-A5CC-2130AEB09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473" y="2175164"/>
            <a:ext cx="11180617" cy="4015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457C3-072C-47EF-8562-9FA566F26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5CCC4-06D7-456C-BE27-07C88480B52C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717D9-9547-4CD5-8081-901AFE75C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FE6A0-9E15-45AE-BD2D-90D9460BC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4C651-D251-4A83-8D16-5719E3A86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6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702" r:id="rId5"/>
    <p:sldLayoutId id="2147483703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E44F2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44F2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srh.org/news/fsrh-ceu-statement-mirena-52mg-lng-iud-extension-of-licence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Beverley.Lister@Spectrum-cic.nhs.uk" TargetMode="External"/><Relationship Id="rId2" Type="http://schemas.openxmlformats.org/officeDocument/2006/relationships/hyperlink" Target="mailto:schcic.bishadmin@nhs.ne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88CB-FB6C-139C-097C-66ABA8882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Contraception Update</a:t>
            </a:r>
            <a:br>
              <a:rPr lang="en-GB" dirty="0"/>
            </a:br>
            <a:r>
              <a:rPr lang="en-GB" dirty="0"/>
              <a:t>Abigail Allison and Catherine Bateman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813B0-219F-0BDD-24CC-B1BA44967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187733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A960-D5E8-9610-4976-8A046833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81" y="189189"/>
            <a:ext cx="7730837" cy="1325563"/>
          </a:xfrm>
        </p:spPr>
        <p:txBody>
          <a:bodyPr/>
          <a:lstStyle/>
          <a:p>
            <a:pPr algn="ctr"/>
            <a:r>
              <a:rPr lang="en-GB" u="sng" dirty="0"/>
              <a:t>LARC Outreach Service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1A187628-4611-B467-E6AF-22EEFD2CA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1" t="1653" r="21096" b="5325"/>
          <a:stretch/>
        </p:blipFill>
        <p:spPr>
          <a:xfrm>
            <a:off x="10681181" y="4794077"/>
            <a:ext cx="1283111" cy="1311724"/>
          </a:xfrm>
          <a:prstGeom prst="roundRect">
            <a:avLst/>
          </a:prstGeom>
        </p:spPr>
      </p:pic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id="{D7A791A8-BBDB-8EB3-60A5-D19A07796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743" b="11829"/>
          <a:stretch/>
        </p:blipFill>
        <p:spPr>
          <a:xfrm>
            <a:off x="10846082" y="1128195"/>
            <a:ext cx="1157218" cy="1199299"/>
          </a:xfrm>
          <a:prstGeom prst="round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70C4263F-B119-D750-75A1-7275C509E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0" t="1221" r="30101" b="24346"/>
          <a:stretch/>
        </p:blipFill>
        <p:spPr>
          <a:xfrm>
            <a:off x="10763631" y="2897540"/>
            <a:ext cx="1283111" cy="1333119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6033B-7A8C-963B-75A2-15E6EE90E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0" t="26961" r="25083" b="13779"/>
          <a:stretch/>
        </p:blipFill>
        <p:spPr>
          <a:xfrm>
            <a:off x="2465108" y="1128195"/>
            <a:ext cx="8216073" cy="5224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1FDD4-3FB8-75D7-9B8A-810866F211E7}"/>
              </a:ext>
            </a:extLst>
          </p:cNvPr>
          <p:cNvSpPr txBox="1"/>
          <p:nvPr/>
        </p:nvSpPr>
        <p:spPr>
          <a:xfrm>
            <a:off x="145258" y="1304487"/>
            <a:ext cx="241670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Geographical Outreach Areas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GP Practices contracted within Barnsley delivering LARC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5 Additional Regular Outreach Clinics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Areas of reduced LARC provision geographically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Public Health Fingertips and Ward Profiles as indicators of inequalities e.g. teenage pregnancy, life expectancy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2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E6E3-499B-EFE1-5BCB-47719614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on Mirena licence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BFD25-65FE-FA0C-1A2E-EDE4145A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FSRH statement published 11/01/2024</a:t>
            </a:r>
          </a:p>
          <a:p>
            <a:r>
              <a:rPr lang="en-GB" dirty="0">
                <a:hlinkClick r:id="rId2"/>
              </a:rPr>
              <a:t>FSRH CEU Statement: Mirena® 52mg LNG-IUD extension of licence for contraception to 8 years - Faculty of Sexual and Reproductive Healthcare</a:t>
            </a:r>
            <a:endParaRPr lang="en-GB" dirty="0"/>
          </a:p>
          <a:p>
            <a:endParaRPr lang="en-GB" dirty="0"/>
          </a:p>
          <a:p>
            <a:r>
              <a:rPr lang="en-GB" dirty="0"/>
              <a:t>Does not affect </a:t>
            </a:r>
            <a:r>
              <a:rPr lang="en-GB" dirty="0" err="1"/>
              <a:t>Levosert</a:t>
            </a:r>
            <a:r>
              <a:rPr lang="en-GB" dirty="0"/>
              <a:t>/</a:t>
            </a:r>
            <a:r>
              <a:rPr lang="en-GB" dirty="0" err="1"/>
              <a:t>Benilexa</a:t>
            </a:r>
            <a:r>
              <a:rPr lang="en-GB" dirty="0"/>
              <a:t> (still 6 years … for now)</a:t>
            </a:r>
          </a:p>
          <a:p>
            <a:r>
              <a:rPr lang="en-GB" dirty="0"/>
              <a:t>Only for contraception – not heavy menstrual bleeding/HRT</a:t>
            </a:r>
          </a:p>
          <a:p>
            <a:r>
              <a:rPr lang="en-GB" dirty="0"/>
              <a:t>Applies to all current users (device unchanged)</a:t>
            </a:r>
          </a:p>
        </p:txBody>
      </p:sp>
    </p:spTree>
    <p:extLst>
      <p:ext uri="{BB962C8B-B14F-4D97-AF65-F5344CB8AC3E}">
        <p14:creationId xmlns:p14="http://schemas.microsoft.com/office/powerpoint/2010/main" val="3590802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3D9A-AFB2-1C72-25E7-2F9A5446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Contraception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E9CA6-5332-BD21-42C4-0CE34DE58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Take a systematic history</a:t>
            </a:r>
          </a:p>
          <a:p>
            <a:r>
              <a:rPr lang="en-GB" dirty="0"/>
              <a:t>Any hormonal contraception at the moment (or have they taken anything hormonal in the past week)?</a:t>
            </a:r>
          </a:p>
          <a:p>
            <a:r>
              <a:rPr lang="en-GB" dirty="0"/>
              <a:t>Any potential drug interactions/medical conditions/GI tract issues/breastfeeding?</a:t>
            </a:r>
          </a:p>
          <a:p>
            <a:r>
              <a:rPr lang="en-GB" dirty="0"/>
              <a:t>When did they have sex? Multiple episodes? Likely to have further UPSI?</a:t>
            </a:r>
          </a:p>
          <a:p>
            <a:r>
              <a:rPr lang="en-GB" dirty="0"/>
              <a:t>LMP? Likely date of ovulation?</a:t>
            </a:r>
          </a:p>
          <a:p>
            <a:r>
              <a:rPr lang="en-GB" dirty="0"/>
              <a:t>How much do they weigh?</a:t>
            </a:r>
          </a:p>
          <a:p>
            <a:r>
              <a:rPr lang="en-GB" dirty="0"/>
              <a:t>Is a copper coil appropriate?</a:t>
            </a:r>
          </a:p>
          <a:p>
            <a:r>
              <a:rPr lang="en-GB" dirty="0"/>
              <a:t>Is </a:t>
            </a:r>
            <a:r>
              <a:rPr lang="en-GB" dirty="0" err="1"/>
              <a:t>quickstarting</a:t>
            </a:r>
            <a:r>
              <a:rPr lang="en-GB" dirty="0"/>
              <a:t> a new method appropriate?</a:t>
            </a:r>
          </a:p>
          <a:p>
            <a:r>
              <a:rPr lang="en-GB" dirty="0"/>
              <a:t>STI risk?</a:t>
            </a:r>
          </a:p>
          <a:p>
            <a:r>
              <a:rPr lang="en-GB" dirty="0"/>
              <a:t>Ongoing contraception? When will new method be effective? When to do pregnancy test?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44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F22A-5575-B00C-AA4C-A82B594B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Contraception</a:t>
            </a:r>
            <a:br>
              <a:rPr lang="en-GB" dirty="0"/>
            </a:br>
            <a:r>
              <a:rPr lang="en-GB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63EFA-C14D-C4E4-BEE3-38014AE8E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16 year old girl</a:t>
            </a:r>
          </a:p>
          <a:p>
            <a:r>
              <a:rPr lang="en-GB" dirty="0"/>
              <a:t>Phoned requesting emergency contraception</a:t>
            </a:r>
          </a:p>
          <a:p>
            <a:r>
              <a:rPr lang="en-GB" dirty="0"/>
              <a:t>Takes COCP (</a:t>
            </a:r>
            <a:r>
              <a:rPr lang="en-GB" dirty="0" err="1"/>
              <a:t>Rigevidon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What do we need to know?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395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7EA7-D2A5-786B-2A27-2BE43384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DC897-F794-A5D1-C894-F016ED9B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Has she been taking the pill as prescribed?</a:t>
            </a:r>
          </a:p>
          <a:p>
            <a:r>
              <a:rPr lang="en-GB" dirty="0"/>
              <a:t>Where is she in the packet?</a:t>
            </a:r>
          </a:p>
          <a:p>
            <a:r>
              <a:rPr lang="en-GB" dirty="0"/>
              <a:t>When did she have sex?</a:t>
            </a:r>
          </a:p>
          <a:p>
            <a:r>
              <a:rPr lang="en-GB" dirty="0"/>
              <a:t>Any other medication?</a:t>
            </a:r>
          </a:p>
          <a:p>
            <a:r>
              <a:rPr lang="en-GB" dirty="0"/>
              <a:t>Any other medical problems?</a:t>
            </a:r>
          </a:p>
          <a:p>
            <a:r>
              <a:rPr lang="en-GB" dirty="0"/>
              <a:t>Would she consider changing to </a:t>
            </a:r>
            <a:r>
              <a:rPr lang="en-GB"/>
              <a:t>a LARC method?</a:t>
            </a:r>
            <a:endParaRPr lang="en-GB" dirty="0"/>
          </a:p>
          <a:p>
            <a:r>
              <a:rPr lang="en-GB" dirty="0"/>
              <a:t>Does she know about continuous pill taking regimes and shorter breaks?</a:t>
            </a:r>
          </a:p>
          <a:p>
            <a:r>
              <a:rPr lang="en-GB" dirty="0"/>
              <a:t>Any safeguarding concerns?</a:t>
            </a:r>
          </a:p>
        </p:txBody>
      </p:sp>
    </p:spTree>
    <p:extLst>
      <p:ext uri="{BB962C8B-B14F-4D97-AF65-F5344CB8AC3E}">
        <p14:creationId xmlns:p14="http://schemas.microsoft.com/office/powerpoint/2010/main" val="47143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63BC-C79B-DE2E-B0C3-FF14D3EC7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F0B9-0EB4-63AE-066F-1FF96F70A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Established on COCP, likes method</a:t>
            </a:r>
          </a:p>
          <a:p>
            <a:r>
              <a:rPr lang="en-GB" dirty="0"/>
              <a:t>Had sex without a condom yesterday – realised had forgotten pill that day and the previous day (</a:t>
            </a:r>
            <a:r>
              <a:rPr lang="en-GB"/>
              <a:t>so had </a:t>
            </a:r>
            <a:r>
              <a:rPr lang="en-GB" dirty="0"/>
              <a:t>missed 2 pills from middle of packet – thinks had already taken 7 pills after 7 </a:t>
            </a:r>
            <a:r>
              <a:rPr lang="en-GB"/>
              <a:t>day break)</a:t>
            </a:r>
          </a:p>
          <a:p>
            <a:endParaRPr lang="en-GB" dirty="0"/>
          </a:p>
          <a:p>
            <a:r>
              <a:rPr lang="en-GB" dirty="0"/>
              <a:t>BMI 18, 50kg, fit and well, no other medication</a:t>
            </a:r>
          </a:p>
          <a:p>
            <a:r>
              <a:rPr lang="en-GB" dirty="0"/>
              <a:t>Regular male partner, aged 17, no others ever</a:t>
            </a:r>
          </a:p>
          <a:p>
            <a:endParaRPr lang="en-GB" dirty="0"/>
          </a:p>
          <a:p>
            <a:r>
              <a:rPr lang="en-GB" dirty="0"/>
              <a:t>Does she need EC? If so what would you offer? What would you advise re condoms?</a:t>
            </a:r>
          </a:p>
        </p:txBody>
      </p:sp>
    </p:spTree>
    <p:extLst>
      <p:ext uri="{BB962C8B-B14F-4D97-AF65-F5344CB8AC3E}">
        <p14:creationId xmlns:p14="http://schemas.microsoft.com/office/powerpoint/2010/main" val="255092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91ED-4860-DC41-2C6D-DCFE9068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Emergency Contraception </a:t>
            </a:r>
            <a:br>
              <a:rPr lang="en-GB" dirty="0"/>
            </a:br>
            <a:r>
              <a:rPr lang="en-GB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91335-FF64-6627-A92F-A652D2221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35 year old woman </a:t>
            </a:r>
          </a:p>
          <a:p>
            <a:r>
              <a:rPr lang="en-GB" dirty="0"/>
              <a:t>Condomless sex previous day (25 hours before consultation)</a:t>
            </a:r>
          </a:p>
          <a:p>
            <a:endParaRPr lang="en-GB" dirty="0"/>
          </a:p>
          <a:p>
            <a:r>
              <a:rPr lang="en-GB" dirty="0"/>
              <a:t>What else do we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90214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51BA-BEE6-46E8-EAAA-EB0CD246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83F9D-66E5-F6D8-10F8-B1EB3C2C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Condoms usually, every time</a:t>
            </a:r>
          </a:p>
          <a:p>
            <a:r>
              <a:rPr lang="en-GB" dirty="0"/>
              <a:t>LMP 4 days ago, irregular cycle</a:t>
            </a:r>
          </a:p>
          <a:p>
            <a:r>
              <a:rPr lang="en-GB" dirty="0"/>
              <a:t>Takes antidepressants, no enzyme inducers </a:t>
            </a:r>
          </a:p>
          <a:p>
            <a:r>
              <a:rPr lang="en-GB" dirty="0"/>
              <a:t>No GI tract problems</a:t>
            </a:r>
          </a:p>
          <a:p>
            <a:r>
              <a:rPr lang="en-GB" dirty="0"/>
              <a:t>Regular male partner</a:t>
            </a:r>
          </a:p>
          <a:p>
            <a:r>
              <a:rPr lang="en-GB" dirty="0"/>
              <a:t>Undecided about future contraception</a:t>
            </a:r>
          </a:p>
          <a:p>
            <a:endParaRPr lang="en-GB" dirty="0"/>
          </a:p>
          <a:p>
            <a:r>
              <a:rPr lang="en-GB" dirty="0"/>
              <a:t>What would you offer?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3619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4A11-D822-9530-E578-08380442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4B6B6-0224-E991-BDB9-76A455028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Given options Cu-IUD/ulipristal acetate/</a:t>
            </a:r>
            <a:r>
              <a:rPr lang="en-GB" dirty="0" err="1"/>
              <a:t>levonelle</a:t>
            </a:r>
            <a:endParaRPr lang="en-GB" dirty="0"/>
          </a:p>
          <a:p>
            <a:r>
              <a:rPr lang="en-GB" dirty="0"/>
              <a:t>Opted for ulipristal </a:t>
            </a:r>
          </a:p>
          <a:p>
            <a:endParaRPr lang="en-GB" dirty="0"/>
          </a:p>
          <a:p>
            <a:r>
              <a:rPr lang="en-GB" dirty="0"/>
              <a:t>What other advice do you need to give?</a:t>
            </a:r>
          </a:p>
          <a:p>
            <a:endParaRPr lang="en-GB" dirty="0"/>
          </a:p>
          <a:p>
            <a:r>
              <a:rPr lang="en-GB" dirty="0"/>
              <a:t>When would a copper coil not be appropriate?</a:t>
            </a:r>
          </a:p>
        </p:txBody>
      </p:sp>
    </p:spTree>
    <p:extLst>
      <p:ext uri="{BB962C8B-B14F-4D97-AF65-F5344CB8AC3E}">
        <p14:creationId xmlns:p14="http://schemas.microsoft.com/office/powerpoint/2010/main" val="74032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77C17-8BAC-FA8A-6F19-A4B2197A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07E1-7673-5170-3EAD-F8CE127E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May be fertile for longer in cycle than normal (ovulation delayed)</a:t>
            </a:r>
          </a:p>
          <a:p>
            <a:r>
              <a:rPr lang="en-GB" dirty="0"/>
              <a:t>If vomiting within 3 hours need repeat dose </a:t>
            </a:r>
          </a:p>
          <a:p>
            <a:r>
              <a:rPr lang="en-GB" dirty="0"/>
              <a:t>Can still return for IUD if changes mind</a:t>
            </a:r>
          </a:p>
          <a:p>
            <a:r>
              <a:rPr lang="en-GB" dirty="0"/>
              <a:t>Pregnancy test in 3 weeks</a:t>
            </a:r>
          </a:p>
          <a:p>
            <a:r>
              <a:rPr lang="en-GB" dirty="0"/>
              <a:t>Don’t take any other hormonal contraception (or </a:t>
            </a:r>
            <a:r>
              <a:rPr lang="en-GB" dirty="0" err="1"/>
              <a:t>levonelle</a:t>
            </a:r>
            <a:r>
              <a:rPr lang="en-GB" dirty="0"/>
              <a:t>) for next 5 days</a:t>
            </a:r>
          </a:p>
          <a:p>
            <a:r>
              <a:rPr lang="en-GB" dirty="0"/>
              <a:t>Offer information leaflets about contraception choices</a:t>
            </a:r>
          </a:p>
          <a:p>
            <a:r>
              <a:rPr lang="en-GB" dirty="0"/>
              <a:t>Don’t forget STI screening</a:t>
            </a:r>
          </a:p>
        </p:txBody>
      </p:sp>
    </p:spTree>
    <p:extLst>
      <p:ext uri="{BB962C8B-B14F-4D97-AF65-F5344CB8AC3E}">
        <p14:creationId xmlns:p14="http://schemas.microsoft.com/office/powerpoint/2010/main" val="418130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2FF0-B5D6-8B2B-6FA6-1F81399D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0D3A7-5686-4889-6E44-C44774917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421173"/>
            <a:ext cx="11139055" cy="401565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Services we offer at Spectrum</a:t>
            </a:r>
          </a:p>
          <a:p>
            <a:r>
              <a:rPr lang="en-GB" dirty="0"/>
              <a:t>How to access Services at Spectrum</a:t>
            </a:r>
          </a:p>
          <a:p>
            <a:r>
              <a:rPr lang="en-GB" dirty="0"/>
              <a:t>Types of Contraception we offer</a:t>
            </a:r>
          </a:p>
          <a:p>
            <a:r>
              <a:rPr lang="en-GB" dirty="0"/>
              <a:t>Emergency Contraception Scenarios</a:t>
            </a:r>
          </a:p>
          <a:p>
            <a:r>
              <a:rPr lang="en-GB" dirty="0"/>
              <a:t>New Coil guidance</a:t>
            </a:r>
          </a:p>
          <a:p>
            <a:r>
              <a:rPr lang="en-GB" dirty="0"/>
              <a:t>Contraception Following Childbirth</a:t>
            </a:r>
          </a:p>
          <a:p>
            <a:r>
              <a:rPr lang="en-GB" dirty="0"/>
              <a:t>UKMEC</a:t>
            </a:r>
          </a:p>
          <a:p>
            <a:r>
              <a:rPr lang="en-GB" dirty="0"/>
              <a:t>Contraception in the News</a:t>
            </a:r>
          </a:p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5316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C930-AA1B-66C0-8187-924FCD92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4" y="269331"/>
            <a:ext cx="7489372" cy="871492"/>
          </a:xfrm>
        </p:spPr>
        <p:txBody>
          <a:bodyPr>
            <a:normAutofit fontScale="90000"/>
          </a:bodyPr>
          <a:lstStyle/>
          <a:p>
            <a:r>
              <a:rPr lang="en-GB" dirty="0"/>
              <a:t>Starting Postnatal Contraception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458BD8-EFBF-0951-AB09-DE5B24BAE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50014"/>
              </p:ext>
            </p:extLst>
          </p:nvPr>
        </p:nvGraphicFramePr>
        <p:xfrm>
          <a:off x="248392" y="2107475"/>
          <a:ext cx="9174282" cy="4155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047">
                  <a:extLst>
                    <a:ext uri="{9D8B030D-6E8A-4147-A177-3AD203B41FA5}">
                      <a16:colId xmlns:a16="http://schemas.microsoft.com/office/drawing/2014/main" val="291090041"/>
                    </a:ext>
                  </a:extLst>
                </a:gridCol>
                <a:gridCol w="1529047">
                  <a:extLst>
                    <a:ext uri="{9D8B030D-6E8A-4147-A177-3AD203B41FA5}">
                      <a16:colId xmlns:a16="http://schemas.microsoft.com/office/drawing/2014/main" val="2468827966"/>
                    </a:ext>
                  </a:extLst>
                </a:gridCol>
                <a:gridCol w="1529047">
                  <a:extLst>
                    <a:ext uri="{9D8B030D-6E8A-4147-A177-3AD203B41FA5}">
                      <a16:colId xmlns:a16="http://schemas.microsoft.com/office/drawing/2014/main" val="2183326920"/>
                    </a:ext>
                  </a:extLst>
                </a:gridCol>
                <a:gridCol w="1529047">
                  <a:extLst>
                    <a:ext uri="{9D8B030D-6E8A-4147-A177-3AD203B41FA5}">
                      <a16:colId xmlns:a16="http://schemas.microsoft.com/office/drawing/2014/main" val="2265863439"/>
                    </a:ext>
                  </a:extLst>
                </a:gridCol>
                <a:gridCol w="1529047">
                  <a:extLst>
                    <a:ext uri="{9D8B030D-6E8A-4147-A177-3AD203B41FA5}">
                      <a16:colId xmlns:a16="http://schemas.microsoft.com/office/drawing/2014/main" val="2223675059"/>
                    </a:ext>
                  </a:extLst>
                </a:gridCol>
                <a:gridCol w="1529047">
                  <a:extLst>
                    <a:ext uri="{9D8B030D-6E8A-4147-A177-3AD203B41FA5}">
                      <a16:colId xmlns:a16="http://schemas.microsoft.com/office/drawing/2014/main" val="1184189555"/>
                    </a:ext>
                  </a:extLst>
                </a:gridCol>
              </a:tblGrid>
              <a:tr h="3716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Under 48hrs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2-21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22-28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29-42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42+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928240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CU IUD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85246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LNG IUD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13573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Implant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597511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Depo/Sayana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02172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257027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COC + 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825848"/>
                  </a:ext>
                </a:extLst>
              </a:tr>
              <a:tr h="371613">
                <a:tc>
                  <a:txBody>
                    <a:bodyPr/>
                    <a:lstStyle/>
                    <a:p>
                      <a:r>
                        <a:rPr lang="en-GB" dirty="0"/>
                        <a:t>COC + VTE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38043"/>
                  </a:ext>
                </a:extLst>
              </a:tr>
              <a:tr h="641414">
                <a:tc>
                  <a:txBody>
                    <a:bodyPr/>
                    <a:lstStyle/>
                    <a:p>
                      <a:r>
                        <a:rPr lang="en-GB" dirty="0"/>
                        <a:t>COC and not BF and no VTE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0015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B8C9B7-C142-CF18-8E59-C80B3C84197E}"/>
              </a:ext>
            </a:extLst>
          </p:cNvPr>
          <p:cNvSpPr txBox="1"/>
          <p:nvPr/>
        </p:nvSpPr>
        <p:spPr>
          <a:xfrm>
            <a:off x="9753599" y="2015929"/>
            <a:ext cx="20203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VTE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ransfusion at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 ≥30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Postpartum haemorrhage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 C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re-eclampsia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moking. </a:t>
            </a:r>
          </a:p>
          <a:p>
            <a:pPr algn="ctr"/>
            <a:r>
              <a:rPr lang="en-GB" dirty="0"/>
              <a:t>(</a:t>
            </a:r>
            <a:r>
              <a: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all applies to both women who are breastfeeding and not breastfeeding)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74BF1-8C05-A88C-E358-5CD2D3E2FD07}"/>
              </a:ext>
            </a:extLst>
          </p:cNvPr>
          <p:cNvSpPr txBox="1"/>
          <p:nvPr/>
        </p:nvSpPr>
        <p:spPr>
          <a:xfrm>
            <a:off x="283226" y="954150"/>
            <a:ext cx="1108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Effective medical and drug history – i.e. nil contraindications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Eliminate pregnancy risk – if &lt;21 days, no pregnancy risk. If &gt;21 days, consider pregnancy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F7CF8-8AE2-2803-823B-418B9F41F44F}"/>
              </a:ext>
            </a:extLst>
          </p:cNvPr>
          <p:cNvSpPr txBox="1"/>
          <p:nvPr/>
        </p:nvSpPr>
        <p:spPr>
          <a:xfrm>
            <a:off x="1515291" y="2366910"/>
            <a:ext cx="8795658" cy="22467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It is also important to be aware of Lactational Amenorrhoea. Up to 98% effective ONLY IF THESE THREE MEASURES ARE MET!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FULLY BREASTFEEDING (NO FORMULA FEEDING, TOP UPS)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NO PERIODS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LESS THAN 6 MONTHS POSTNATAL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ctr"/>
            <a:r>
              <a:rPr lang="en-GB" sz="2000" dirty="0"/>
              <a:t>(USE OF DUMMIES AND/OR NO NIGHT FEEDS MAY REDUCE EFFICACY)</a:t>
            </a:r>
          </a:p>
        </p:txBody>
      </p:sp>
    </p:spTree>
    <p:extLst>
      <p:ext uri="{BB962C8B-B14F-4D97-AF65-F5344CB8AC3E}">
        <p14:creationId xmlns:p14="http://schemas.microsoft.com/office/powerpoint/2010/main" val="26040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8A8C-D003-AFA4-2984-74F29299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UKMEC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B16189-B28E-1D38-EDA6-58E1AB362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418" t="12207" r="36607" b="31892"/>
          <a:stretch/>
        </p:blipFill>
        <p:spPr>
          <a:xfrm>
            <a:off x="404382" y="882027"/>
            <a:ext cx="5170400" cy="54448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36223-2F6F-FD89-A952-EFE37E20917E}"/>
              </a:ext>
            </a:extLst>
          </p:cNvPr>
          <p:cNvSpPr txBox="1"/>
          <p:nvPr/>
        </p:nvSpPr>
        <p:spPr>
          <a:xfrm>
            <a:off x="6096000" y="2095439"/>
            <a:ext cx="4627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Numbers do not add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any condition is a UKMEC 3 or 4 – use is not recommended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9705C-D849-A6F5-18BA-3FC4E7CCB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73" t="70842" r="38106" b="15882"/>
          <a:stretch/>
        </p:blipFill>
        <p:spPr>
          <a:xfrm>
            <a:off x="5574782" y="3018769"/>
            <a:ext cx="6179127" cy="1701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6B0B5-5BF9-D999-9AEC-8228BFA00088}"/>
              </a:ext>
            </a:extLst>
          </p:cNvPr>
          <p:cNvSpPr txBox="1"/>
          <p:nvPr/>
        </p:nvSpPr>
        <p:spPr>
          <a:xfrm>
            <a:off x="6096000" y="4911047"/>
            <a:ext cx="539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may be beneficial for a member of the practice to be a member of the FSRH or finding out who is a member of the FSRH in your service to seek advice from.</a:t>
            </a:r>
          </a:p>
        </p:txBody>
      </p:sp>
    </p:spTree>
    <p:extLst>
      <p:ext uri="{BB962C8B-B14F-4D97-AF65-F5344CB8AC3E}">
        <p14:creationId xmlns:p14="http://schemas.microsoft.com/office/powerpoint/2010/main" val="1838303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23DF5-DA63-4948-BAFD-CFE3D315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Contraception in the News!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2CF7D-648D-C469-06DE-12240B820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63" t="24652" r="42958" b="13131"/>
          <a:stretch/>
        </p:blipFill>
        <p:spPr>
          <a:xfrm>
            <a:off x="6161976" y="1197297"/>
            <a:ext cx="2868813" cy="26297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EF423-894C-2B77-CF2E-04319C00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3" t="6600" r="44470" b="55286"/>
          <a:stretch/>
        </p:blipFill>
        <p:spPr>
          <a:xfrm>
            <a:off x="760590" y="1197297"/>
            <a:ext cx="3990108" cy="26138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01B7C2-7A56-7697-A825-7B31764FF303}"/>
              </a:ext>
            </a:extLst>
          </p:cNvPr>
          <p:cNvSpPr txBox="1"/>
          <p:nvPr/>
        </p:nvSpPr>
        <p:spPr>
          <a:xfrm>
            <a:off x="673505" y="3988357"/>
            <a:ext cx="3990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B0C0C"/>
                </a:solidFill>
                <a:effectLst/>
                <a:latin typeface="GDS Transport"/>
              </a:rPr>
              <a:t>Anyone needing the POP or COC can access it through participating pharmacies without a referral from their GP, though they can be referred by their general practice or sexual health clinic.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B0C0C"/>
                </a:solidFill>
                <a:latin typeface="GDS Transport"/>
              </a:rPr>
              <a:t>Confidential consultation – for COC BP and BMI will be taken.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41712-7D7A-D9D4-55A5-9EAEC0400FA2}"/>
              </a:ext>
            </a:extLst>
          </p:cNvPr>
          <p:cNvSpPr txBox="1"/>
          <p:nvPr/>
        </p:nvSpPr>
        <p:spPr>
          <a:xfrm>
            <a:off x="5663719" y="4072846"/>
            <a:ext cx="4664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1414"/>
                </a:solidFill>
                <a:latin typeface="ReithSans"/>
              </a:rPr>
              <a:t>R</a:t>
            </a:r>
            <a:r>
              <a:rPr lang="en-GB" b="0" i="0" dirty="0">
                <a:solidFill>
                  <a:srgbClr val="141414"/>
                </a:solidFill>
                <a:effectLst/>
                <a:latin typeface="ReithSans"/>
              </a:rPr>
              <a:t>esearch could see men given a non-hormonal gel/pill that would affect the sperm cell’s swimming action, effectively disabling its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1414"/>
                </a:solidFill>
                <a:latin typeface="ReithSans"/>
              </a:rPr>
              <a:t>Aiming to use as event based – works in hours and reversible in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1414"/>
                </a:solidFill>
                <a:latin typeface="ReithSans"/>
              </a:rPr>
              <a:t>Research trials will take years – watch this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30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D716-3083-4BCE-6655-78443615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54F15-1A39-A09C-36BC-13C078E8F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schcic.bishadmin@nhs.net</a:t>
            </a:r>
            <a:r>
              <a:rPr lang="en-GB" dirty="0"/>
              <a:t> for general enquiries</a:t>
            </a:r>
          </a:p>
          <a:p>
            <a:endParaRPr lang="en-GB" dirty="0"/>
          </a:p>
          <a:p>
            <a:r>
              <a:rPr lang="en-GB" dirty="0"/>
              <a:t>Please email </a:t>
            </a:r>
            <a:r>
              <a:rPr lang="en-GB" dirty="0">
                <a:hlinkClick r:id="rId3"/>
              </a:rPr>
              <a:t>Beverley.Lister@Spectrum-cic.nhs.uk</a:t>
            </a:r>
            <a:r>
              <a:rPr lang="en-GB" dirty="0"/>
              <a:t> if you would like to be added to the mailing list for our fitters’ forums meetings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499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688CB-FB6C-139C-097C-66ABA8882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  <a:br>
              <a:rPr lang="en-GB" dirty="0"/>
            </a:br>
            <a:r>
              <a:rPr lang="en-GB" dirty="0"/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261549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2474-06F1-4E86-9209-8A2F398F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Services at Spectrum</a:t>
            </a:r>
          </a:p>
        </p:txBody>
      </p:sp>
      <p:pic>
        <p:nvPicPr>
          <p:cNvPr id="5" name="Picture 4" descr="A building with glass windows&#10;&#10;Description automatically generated">
            <a:extLst>
              <a:ext uri="{FF2B5EF4-FFF2-40B4-BE49-F238E27FC236}">
                <a16:creationId xmlns:a16="http://schemas.microsoft.com/office/drawing/2014/main" id="{51AA95E7-A8A8-D66B-8BCE-3852894A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47" y="2568614"/>
            <a:ext cx="36830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2685C-7A92-52BD-17DB-DD7AAFF936E9}"/>
              </a:ext>
            </a:extLst>
          </p:cNvPr>
          <p:cNvSpPr txBox="1"/>
          <p:nvPr/>
        </p:nvSpPr>
        <p:spPr>
          <a:xfrm>
            <a:off x="788566" y="1995673"/>
            <a:ext cx="2541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Asymptomatic Screening (Test No Talk, Postal Kits, Walk In Testing)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EDE8C-8C7B-E2DB-2062-5993E588A355}"/>
              </a:ext>
            </a:extLst>
          </p:cNvPr>
          <p:cNvSpPr txBox="1"/>
          <p:nvPr/>
        </p:nvSpPr>
        <p:spPr>
          <a:xfrm>
            <a:off x="243280" y="3702684"/>
            <a:ext cx="285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Symptomatic Same Day/Next Day Appointments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FA7DF-FB95-827F-0959-C42BDD6DE587}"/>
              </a:ext>
            </a:extLst>
          </p:cNvPr>
          <p:cNvSpPr txBox="1"/>
          <p:nvPr/>
        </p:nvSpPr>
        <p:spPr>
          <a:xfrm>
            <a:off x="1283515" y="5162813"/>
            <a:ext cx="317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Bookable Telephone Consultations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B98A28-18CC-26B0-73D7-A2440E3A3231}"/>
              </a:ext>
            </a:extLst>
          </p:cNvPr>
          <p:cNvSpPr txBox="1"/>
          <p:nvPr/>
        </p:nvSpPr>
        <p:spPr>
          <a:xfrm>
            <a:off x="8523216" y="1995673"/>
            <a:ext cx="239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Young People’s Drop 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6E4B6-728A-BDA8-7417-F458631E9D4E}"/>
              </a:ext>
            </a:extLst>
          </p:cNvPr>
          <p:cNvSpPr txBox="1"/>
          <p:nvPr/>
        </p:nvSpPr>
        <p:spPr>
          <a:xfrm>
            <a:off x="9177556" y="3232725"/>
            <a:ext cx="2709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Contraception (including Long-Acting Contraception Outreach)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946DC-17C0-4BB4-3302-EAA754AAB75D}"/>
              </a:ext>
            </a:extLst>
          </p:cNvPr>
          <p:cNvSpPr txBox="1"/>
          <p:nvPr/>
        </p:nvSpPr>
        <p:spPr>
          <a:xfrm>
            <a:off x="8464493" y="4906113"/>
            <a:ext cx="2709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Health Advisors (Treatment of STIs, Partner Notification)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C394E-3C2C-8BD8-1557-348F453E75F6}"/>
              </a:ext>
            </a:extLst>
          </p:cNvPr>
          <p:cNvSpPr txBox="1"/>
          <p:nvPr/>
        </p:nvSpPr>
        <p:spPr>
          <a:xfrm>
            <a:off x="3668785" y="1567754"/>
            <a:ext cx="18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HIV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68164-0125-06A7-C504-9E25C42992B7}"/>
              </a:ext>
            </a:extLst>
          </p:cNvPr>
          <p:cNvSpPr txBox="1"/>
          <p:nvPr/>
        </p:nvSpPr>
        <p:spPr>
          <a:xfrm>
            <a:off x="6274977" y="1368285"/>
            <a:ext cx="218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Black" panose="020B0A04020102020204" pitchFamily="34" charset="0"/>
              </a:rPr>
              <a:t>Relationship and Sexual Education in Schools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12010-8D70-F073-5DE6-4BA69D80A62E}"/>
              </a:ext>
            </a:extLst>
          </p:cNvPr>
          <p:cNvSpPr txBox="1"/>
          <p:nvPr/>
        </p:nvSpPr>
        <p:spPr>
          <a:xfrm>
            <a:off x="5231989" y="5162813"/>
            <a:ext cx="2085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Face to Face Contraception and Follow Up Appointments</a:t>
            </a:r>
          </a:p>
        </p:txBody>
      </p:sp>
    </p:spTree>
    <p:extLst>
      <p:ext uri="{BB962C8B-B14F-4D97-AF65-F5344CB8AC3E}">
        <p14:creationId xmlns:p14="http://schemas.microsoft.com/office/powerpoint/2010/main" val="313940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2474-06F1-4E86-9209-8A2F398F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Services that are not offered at Spectrum</a:t>
            </a:r>
          </a:p>
        </p:txBody>
      </p:sp>
      <p:pic>
        <p:nvPicPr>
          <p:cNvPr id="5" name="Picture 4" descr="A building with glass windows&#10;&#10;Description automatically generated">
            <a:extLst>
              <a:ext uri="{FF2B5EF4-FFF2-40B4-BE49-F238E27FC236}">
                <a16:creationId xmlns:a16="http://schemas.microsoft.com/office/drawing/2014/main" id="{51AA95E7-A8A8-D66B-8BCE-3852894A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5" y="2630259"/>
            <a:ext cx="36830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924006-FFF3-4C60-C6A0-862CD86AB6D1}"/>
              </a:ext>
            </a:extLst>
          </p:cNvPr>
          <p:cNvSpPr txBox="1"/>
          <p:nvPr/>
        </p:nvSpPr>
        <p:spPr>
          <a:xfrm>
            <a:off x="5551470" y="2916785"/>
            <a:ext cx="4527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a service, we are not commissioned to provide services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HRT/Menopausal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Treatment for Heavy Menstrual Bleeding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Genital Skin Conditions</a:t>
            </a:r>
          </a:p>
        </p:txBody>
      </p:sp>
    </p:spTree>
    <p:extLst>
      <p:ext uri="{BB962C8B-B14F-4D97-AF65-F5344CB8AC3E}">
        <p14:creationId xmlns:p14="http://schemas.microsoft.com/office/powerpoint/2010/main" val="70872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0485-67A4-5F03-D2D7-0C3D8A70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3" y="508001"/>
            <a:ext cx="6921212" cy="1044574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How To Access Services?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BA649-9D1D-A919-2739-A773640DDDEA}"/>
              </a:ext>
            </a:extLst>
          </p:cNvPr>
          <p:cNvSpPr txBox="1"/>
          <p:nvPr/>
        </p:nvSpPr>
        <p:spPr>
          <a:xfrm>
            <a:off x="226324" y="1799688"/>
            <a:ext cx="31432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masis MT Pro Black" panose="020B0604020202020204" pitchFamily="18" charset="0"/>
              </a:rPr>
              <a:t>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>
              <a:latin typeface="Amasis MT Pro Black" panose="020B0604020202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B0604020202020204" pitchFamily="18" charset="0"/>
              </a:rPr>
              <a:t>Direct Appointment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B0604020202020204" pitchFamily="18" charset="0"/>
              </a:rPr>
              <a:t>Telemedicine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B0604020202020204" pitchFamily="18" charset="0"/>
              </a:rPr>
              <a:t>Same Day Appointments for Urgent Care e.g. Symptoms</a:t>
            </a:r>
            <a:endParaRPr lang="en-GB" sz="1200" dirty="0">
              <a:latin typeface="Amasis MT Pro Black" panose="020B0604020202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70D67-4175-11B2-6632-4ACF659CA581}"/>
              </a:ext>
            </a:extLst>
          </p:cNvPr>
          <p:cNvSpPr txBox="1"/>
          <p:nvPr/>
        </p:nvSpPr>
        <p:spPr>
          <a:xfrm>
            <a:off x="2928405" y="1799688"/>
            <a:ext cx="3211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masis MT Pro Black" panose="02040A04050005020304" pitchFamily="18" charset="0"/>
              </a:rPr>
              <a:t>Walk In</a:t>
            </a:r>
          </a:p>
          <a:p>
            <a:pPr algn="ctr"/>
            <a:endParaRPr lang="en-GB" sz="1400" dirty="0">
              <a:latin typeface="Amasis MT Pro Black" panose="02040A040500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Self-Testing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Young Peoples Drop In on Monday and Wednesday 3pm-6pm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26FF5-3762-E8EF-DDF6-FF6B89968E36}"/>
              </a:ext>
            </a:extLst>
          </p:cNvPr>
          <p:cNvSpPr txBox="1"/>
          <p:nvPr/>
        </p:nvSpPr>
        <p:spPr>
          <a:xfrm>
            <a:off x="8572500" y="1799688"/>
            <a:ext cx="287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masis MT Pro Black" panose="02040A04050005020304" pitchFamily="18" charset="0"/>
              </a:rPr>
              <a:t>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u="sng" dirty="0">
              <a:latin typeface="Amasis MT Pro Black" panose="02040A040500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Postal Kits for CT/GC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Online Bookable Telephone Appointments</a:t>
            </a:r>
          </a:p>
        </p:txBody>
      </p:sp>
      <p:pic>
        <p:nvPicPr>
          <p:cNvPr id="10" name="Picture 9" descr="A close-up of a telephone&#10;&#10;Description automatically generated">
            <a:extLst>
              <a:ext uri="{FF2B5EF4-FFF2-40B4-BE49-F238E27FC236}">
                <a16:creationId xmlns:a16="http://schemas.microsoft.com/office/drawing/2014/main" id="{0BBFFDA4-0858-C8A5-DD5A-EC69962A3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" y="3442299"/>
            <a:ext cx="1426474" cy="1354218"/>
          </a:xfrm>
          <a:prstGeom prst="rect">
            <a:avLst/>
          </a:prstGeom>
        </p:spPr>
      </p:pic>
      <p:pic>
        <p:nvPicPr>
          <p:cNvPr id="12" name="Picture 11" descr="A black and white image of a person walking&#10;&#10;Description automatically generated">
            <a:extLst>
              <a:ext uri="{FF2B5EF4-FFF2-40B4-BE49-F238E27FC236}">
                <a16:creationId xmlns:a16="http://schemas.microsoft.com/office/drawing/2014/main" id="{B957672F-A1B3-CE3E-BF7E-60FEEEC25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50" y="3347877"/>
            <a:ext cx="1866238" cy="1543061"/>
          </a:xfrm>
          <a:prstGeom prst="rect">
            <a:avLst/>
          </a:prstGeom>
        </p:spPr>
      </p:pic>
      <p:pic>
        <p:nvPicPr>
          <p:cNvPr id="14" name="Picture 13" descr="A computer monitor and keyboard&#10;&#10;Description automatically generated">
            <a:extLst>
              <a:ext uri="{FF2B5EF4-FFF2-40B4-BE49-F238E27FC236}">
                <a16:creationId xmlns:a16="http://schemas.microsoft.com/office/drawing/2014/main" id="{B2381F9B-1FDB-DDF0-6849-2C08BE0BC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89" y="3274306"/>
            <a:ext cx="1690201" cy="1690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BF2E98-13DA-B77C-196F-E9A5E88AC817}"/>
              </a:ext>
            </a:extLst>
          </p:cNvPr>
          <p:cNvSpPr txBox="1"/>
          <p:nvPr/>
        </p:nvSpPr>
        <p:spPr>
          <a:xfrm>
            <a:off x="5496744" y="1799688"/>
            <a:ext cx="28747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latin typeface="Amasis MT Pro Black" panose="02040A04050005020304" pitchFamily="18" charset="0"/>
              </a:rPr>
              <a:t>Referral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masis MT Pro Black" panose="02040A040500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GP Referral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masis MT Pro Black" panose="02040A04050005020304" pitchFamily="18" charset="0"/>
              </a:rPr>
              <a:t>TOP Referral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F7D40B-9F6E-C9FF-0616-8A4B24775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6" t="18056" r="41406" b="14861"/>
          <a:stretch/>
        </p:blipFill>
        <p:spPr>
          <a:xfrm>
            <a:off x="6181286" y="3200736"/>
            <a:ext cx="1763855" cy="16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3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D5F4-7D09-F36D-3D4C-0D3B833C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Contraception</a:t>
            </a:r>
            <a:br>
              <a:rPr lang="en-GB" dirty="0"/>
            </a:br>
            <a:r>
              <a:rPr lang="en-GB" dirty="0"/>
              <a:t>Oral Methods</a:t>
            </a:r>
          </a:p>
        </p:txBody>
      </p:sp>
      <p:pic>
        <p:nvPicPr>
          <p:cNvPr id="5" name="Content Placeholder 4">
            <a:hlinkClick r:id="rId2" action="ppaction://hlinksldjump"/>
            <a:extLst>
              <a:ext uri="{FF2B5EF4-FFF2-40B4-BE49-F238E27FC236}">
                <a16:creationId xmlns:a16="http://schemas.microsoft.com/office/drawing/2014/main" id="{07814C56-3E89-BB60-E2FF-8D90F4C06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58" r="19424" b="2325"/>
          <a:stretch/>
        </p:blipFill>
        <p:spPr>
          <a:xfrm>
            <a:off x="540327" y="3115257"/>
            <a:ext cx="2578579" cy="2625508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5932090-CA6D-BBF8-F7C7-C88520EA9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20" r="23125"/>
          <a:stretch/>
        </p:blipFill>
        <p:spPr>
          <a:xfrm>
            <a:off x="3480218" y="3115257"/>
            <a:ext cx="2491145" cy="2581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26566-543C-2C09-44D6-968080A8A5E6}"/>
              </a:ext>
            </a:extLst>
          </p:cNvPr>
          <p:cNvSpPr txBox="1"/>
          <p:nvPr/>
        </p:nvSpPr>
        <p:spPr>
          <a:xfrm>
            <a:off x="646989" y="2523747"/>
            <a:ext cx="25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Progestogen Only Pill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0514F-618D-DBD9-57B5-57E8B27E2223}"/>
              </a:ext>
            </a:extLst>
          </p:cNvPr>
          <p:cNvSpPr txBox="1"/>
          <p:nvPr/>
        </p:nvSpPr>
        <p:spPr>
          <a:xfrm>
            <a:off x="4010347" y="2523747"/>
            <a:ext cx="257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Pill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EFB5CEF-2951-1560-66E8-6B87D9AF3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1" t="6783" r="2167" b="28539"/>
          <a:stretch/>
        </p:blipFill>
        <p:spPr>
          <a:xfrm>
            <a:off x="6441843" y="3128283"/>
            <a:ext cx="2491145" cy="2568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DCD0F7-FA91-E8B4-3766-91ABB035D9B2}"/>
              </a:ext>
            </a:extLst>
          </p:cNvPr>
          <p:cNvSpPr txBox="1"/>
          <p:nvPr/>
        </p:nvSpPr>
        <p:spPr>
          <a:xfrm>
            <a:off x="6354409" y="2007261"/>
            <a:ext cx="2578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Combined Patch </a:t>
            </a:r>
          </a:p>
          <a:p>
            <a:pPr algn="ctr"/>
            <a:r>
              <a:rPr lang="en-GB" sz="1600" dirty="0"/>
              <a:t>(Potential alternative to Combined Pill if absorption issues) – change weekly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BC237-8A42-2CD7-186D-CF733E6E1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9609" y="3207554"/>
            <a:ext cx="2491144" cy="2506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9FB350-26C9-630C-8B47-B848036BC74A}"/>
              </a:ext>
            </a:extLst>
          </p:cNvPr>
          <p:cNvSpPr txBox="1"/>
          <p:nvPr/>
        </p:nvSpPr>
        <p:spPr>
          <a:xfrm>
            <a:off x="9100204" y="1994404"/>
            <a:ext cx="2578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Vaginal Ring</a:t>
            </a:r>
          </a:p>
          <a:p>
            <a:pPr algn="ctr"/>
            <a:r>
              <a:rPr lang="en-GB" sz="1600" dirty="0"/>
              <a:t>(Potential alternative to Combined Pill also if absorption issues) – lasts 21 days</a:t>
            </a:r>
          </a:p>
        </p:txBody>
      </p:sp>
    </p:spTree>
    <p:extLst>
      <p:ext uri="{BB962C8B-B14F-4D97-AF65-F5344CB8AC3E}">
        <p14:creationId xmlns:p14="http://schemas.microsoft.com/office/powerpoint/2010/main" val="17373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040E8-EFD8-0311-1552-4D904B9A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Contraception</a:t>
            </a:r>
            <a:br>
              <a:rPr lang="en-GB" dirty="0"/>
            </a:br>
            <a:r>
              <a:rPr lang="en-GB" dirty="0"/>
              <a:t>Injectable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98871-06FE-0804-2C44-CF5D4C3C4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" r="5569" b="9962"/>
          <a:stretch/>
        </p:blipFill>
        <p:spPr>
          <a:xfrm>
            <a:off x="1454444" y="3179103"/>
            <a:ext cx="3339229" cy="215356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3CD1A-9E76-A815-5E92-8631C6DCD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4" r="13099"/>
          <a:stretch/>
        </p:blipFill>
        <p:spPr>
          <a:xfrm>
            <a:off x="6603999" y="2748052"/>
            <a:ext cx="4311693" cy="3015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7AFC9-6F6C-C173-EB6E-AC97B8DAF3EE}"/>
              </a:ext>
            </a:extLst>
          </p:cNvPr>
          <p:cNvSpPr txBox="1"/>
          <p:nvPr/>
        </p:nvSpPr>
        <p:spPr>
          <a:xfrm>
            <a:off x="2152074" y="228138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Depo Provera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DFADF-8BB0-44C2-A880-043B5CBEBAE2}"/>
              </a:ext>
            </a:extLst>
          </p:cNvPr>
          <p:cNvSpPr txBox="1"/>
          <p:nvPr/>
        </p:nvSpPr>
        <p:spPr>
          <a:xfrm>
            <a:off x="8151092" y="2250229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Sayana Press</a:t>
            </a:r>
          </a:p>
        </p:txBody>
      </p:sp>
    </p:spTree>
    <p:extLst>
      <p:ext uri="{BB962C8B-B14F-4D97-AF65-F5344CB8AC3E}">
        <p14:creationId xmlns:p14="http://schemas.microsoft.com/office/powerpoint/2010/main" val="224927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1C67-E42B-6029-1BC7-4BAD75A4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Contraception</a:t>
            </a:r>
            <a:br>
              <a:rPr lang="en-GB" dirty="0"/>
            </a:br>
            <a:r>
              <a:rPr lang="en-GB" dirty="0"/>
              <a:t>Barrier Methods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063571FA-0F16-67D1-AD86-E8AE28B9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32"/>
          <a:stretch/>
        </p:blipFill>
        <p:spPr>
          <a:xfrm>
            <a:off x="1532444" y="3405618"/>
            <a:ext cx="1875774" cy="1943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8EE6D-ACEC-DD9D-BFC0-DF6B37DD5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3" t="592" r="11795" b="-527"/>
          <a:stretch/>
        </p:blipFill>
        <p:spPr>
          <a:xfrm>
            <a:off x="4432850" y="3419809"/>
            <a:ext cx="3214253" cy="1929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69E75-E386-4AE9-073C-CEE734161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1" t="5073" r="20834"/>
          <a:stretch/>
        </p:blipFill>
        <p:spPr>
          <a:xfrm>
            <a:off x="8054109" y="3429000"/>
            <a:ext cx="3060177" cy="1920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71E28-A9F4-96C9-5FC5-A32B0239CA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85" t="19647" r="33287" b="62230"/>
          <a:stretch/>
        </p:blipFill>
        <p:spPr>
          <a:xfrm>
            <a:off x="2778034" y="2177143"/>
            <a:ext cx="3317966" cy="2046514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9846FA-3216-094E-C37A-CE196E8106FC}"/>
              </a:ext>
            </a:extLst>
          </p:cNvPr>
          <p:cNvSpPr txBox="1"/>
          <p:nvPr/>
        </p:nvSpPr>
        <p:spPr>
          <a:xfrm>
            <a:off x="7215304" y="1690688"/>
            <a:ext cx="3622766" cy="298543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</a:rPr>
              <a:t>If aged between 16 and 25 years, you can get free condoms online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  <a:latin typeface="Arial" panose="020B0604020202020204" pitchFamily="34" charset="0"/>
              </a:rPr>
              <a:t>If aged 13-15 you can still register with Barnsley C-Card and get free condoms, but you will need to go to one of the </a:t>
            </a:r>
            <a:r>
              <a:rPr lang="en-GB" sz="2000" b="0" i="0" u="none" strike="noStrike" dirty="0">
                <a:effectLst/>
                <a:latin typeface="Arial" panose="020B0604020202020204" pitchFamily="34" charset="0"/>
              </a:rPr>
              <a:t>Barnsley C-Card Venues</a:t>
            </a:r>
            <a:r>
              <a:rPr lang="en-GB" sz="2400" b="0" i="0" u="none" strike="noStrike" dirty="0">
                <a:effectLst/>
                <a:latin typeface="Arial" panose="020B0604020202020204" pitchFamily="34" charset="0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6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096E-D39A-F861-C41E-0F36BFAF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65125"/>
            <a:ext cx="8142119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Types of Contraception</a:t>
            </a:r>
            <a:br>
              <a:rPr lang="en-GB" dirty="0"/>
            </a:br>
            <a:r>
              <a:rPr lang="en-GB" dirty="0"/>
              <a:t>Long-Acting Reversible Contraception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3EF205F6-5667-CC3D-D1EE-41EDFA8FD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0" t="1221" r="30101" b="24346"/>
          <a:stretch/>
        </p:blipFill>
        <p:spPr>
          <a:xfrm>
            <a:off x="9214185" y="3109690"/>
            <a:ext cx="2552942" cy="265244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07C4582E-328B-6C39-0D01-E598E6E2B3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81" t="1653" r="21096" b="5325"/>
          <a:stretch/>
        </p:blipFill>
        <p:spPr>
          <a:xfrm>
            <a:off x="5159540" y="3109690"/>
            <a:ext cx="2594582" cy="265244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699553EC-AE32-D6C9-62C2-C1B846B093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743" b="11829"/>
          <a:stretch/>
        </p:blipFill>
        <p:spPr>
          <a:xfrm>
            <a:off x="1220231" y="3109690"/>
            <a:ext cx="2594582" cy="2688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E7B47-1083-F7C9-4DB5-C71554789D0F}"/>
              </a:ext>
            </a:extLst>
          </p:cNvPr>
          <p:cNvSpPr txBox="1"/>
          <p:nvPr/>
        </p:nvSpPr>
        <p:spPr>
          <a:xfrm>
            <a:off x="1532709" y="2281646"/>
            <a:ext cx="198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Implant </a:t>
            </a:r>
          </a:p>
          <a:p>
            <a:pPr algn="ctr"/>
            <a:r>
              <a:rPr lang="en-GB" dirty="0"/>
              <a:t>(3 years)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5D5CA7-1C28-12A8-B47A-454BFEF952F3}"/>
              </a:ext>
            </a:extLst>
          </p:cNvPr>
          <p:cNvSpPr txBox="1"/>
          <p:nvPr/>
        </p:nvSpPr>
        <p:spPr>
          <a:xfrm>
            <a:off x="5464054" y="2189313"/>
            <a:ext cx="198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CU IUD </a:t>
            </a:r>
          </a:p>
          <a:p>
            <a:pPr algn="ctr"/>
            <a:r>
              <a:rPr lang="en-GB" dirty="0"/>
              <a:t>(Copper Coil) </a:t>
            </a:r>
          </a:p>
          <a:p>
            <a:pPr algn="ctr"/>
            <a:r>
              <a:rPr lang="en-GB" dirty="0"/>
              <a:t>(5-10 years)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CD781-5137-7B9B-5FBB-8D1A305C4973}"/>
              </a:ext>
            </a:extLst>
          </p:cNvPr>
          <p:cNvSpPr txBox="1"/>
          <p:nvPr/>
        </p:nvSpPr>
        <p:spPr>
          <a:xfrm>
            <a:off x="9395399" y="2189313"/>
            <a:ext cx="198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LNG IUD (Hormonal Coil) </a:t>
            </a:r>
          </a:p>
          <a:p>
            <a:pPr algn="ctr"/>
            <a:r>
              <a:rPr lang="en-GB" dirty="0"/>
              <a:t>(3-8 years)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18FB6-A65A-AEA9-6C5A-EB66A6EED5A0}"/>
              </a:ext>
            </a:extLst>
          </p:cNvPr>
          <p:cNvSpPr txBox="1"/>
          <p:nvPr/>
        </p:nvSpPr>
        <p:spPr>
          <a:xfrm>
            <a:off x="1220231" y="1807845"/>
            <a:ext cx="8891451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Most effective and reliable method of contraception available - &gt;99% effective.</a:t>
            </a:r>
          </a:p>
        </p:txBody>
      </p:sp>
    </p:spTree>
    <p:extLst>
      <p:ext uri="{BB962C8B-B14F-4D97-AF65-F5344CB8AC3E}">
        <p14:creationId xmlns:p14="http://schemas.microsoft.com/office/powerpoint/2010/main" val="635232017"/>
      </p:ext>
    </p:extLst>
  </p:cSld>
  <p:clrMapOvr>
    <a:masterClrMapping/>
  </p:clrMapOvr>
</p:sld>
</file>

<file path=ppt/theme/theme1.xml><?xml version="1.0" encoding="utf-8"?>
<a:theme xmlns:a="http://schemas.openxmlformats.org/drawingml/2006/main" name="Magent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ng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81d71f-cdd4-49aa-abf2-52ea2142945a" xsi:nil="true"/>
    <lcf76f155ced4ddcb4097134ff3c332f xmlns="5d38deea-490c-4aa9-806d-436e12481e4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D659A3BF09FD4FA31321B1B475E2DD" ma:contentTypeVersion="9" ma:contentTypeDescription="Create a new document." ma:contentTypeScope="" ma:versionID="1a291acf75bb942609df146abc56f692">
  <xsd:schema xmlns:xsd="http://www.w3.org/2001/XMLSchema" xmlns:xs="http://www.w3.org/2001/XMLSchema" xmlns:p="http://schemas.microsoft.com/office/2006/metadata/properties" xmlns:ns2="5d38deea-490c-4aa9-806d-436e12481e45" xmlns:ns3="3681d71f-cdd4-49aa-abf2-52ea2142945a" targetNamespace="http://schemas.microsoft.com/office/2006/metadata/properties" ma:root="true" ma:fieldsID="9e9588b48295fd93c2d39961cfe929e3" ns2:_="" ns3:_="">
    <xsd:import namespace="5d38deea-490c-4aa9-806d-436e12481e45"/>
    <xsd:import namespace="3681d71f-cdd4-49aa-abf2-52ea214294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8deea-490c-4aa9-806d-436e12481e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c0f97eb-11b0-4119-8135-34a828d159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81d71f-cdd4-49aa-abf2-52ea2142945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0f3cf0f-7aa1-46e8-ad65-5ed31e52141a}" ma:internalName="TaxCatchAll" ma:showField="CatchAllData" ma:web="3681d71f-cdd4-49aa-abf2-52ea214294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A62E2B-43A8-4F7E-912F-FAA665ED1645}">
  <ds:schemaRefs>
    <ds:schemaRef ds:uri="http://purl.org/dc/elements/1.1/"/>
    <ds:schemaRef ds:uri="http://schemas.microsoft.com/office/2006/documentManagement/types"/>
    <ds:schemaRef ds:uri="5d38deea-490c-4aa9-806d-436e12481e45"/>
    <ds:schemaRef ds:uri="http://schemas.microsoft.com/office/infopath/2007/PartnerControls"/>
    <ds:schemaRef ds:uri="3681d71f-cdd4-49aa-abf2-52ea2142945a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36C539-DD8D-4871-9397-6C5E035B03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38deea-490c-4aa9-806d-436e12481e45"/>
    <ds:schemaRef ds:uri="3681d71f-cdd4-49aa-abf2-52ea214294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CDAE88-1117-4396-9D17-4313BBF1FB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1256</Words>
  <Application>Microsoft Office PowerPoint</Application>
  <PresentationFormat>Widescreen</PresentationFormat>
  <Paragraphs>229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Amasis MT Pro Black</vt:lpstr>
      <vt:lpstr>Arial</vt:lpstr>
      <vt:lpstr>Arial Black</vt:lpstr>
      <vt:lpstr>Calibri</vt:lpstr>
      <vt:lpstr>GDS Transport</vt:lpstr>
      <vt:lpstr>ReithSans</vt:lpstr>
      <vt:lpstr>Magenta theme</vt:lpstr>
      <vt:lpstr>Blue theme</vt:lpstr>
      <vt:lpstr>Orange theme</vt:lpstr>
      <vt:lpstr>Contraception Update Abigail Allison and Catherine Bateman</vt:lpstr>
      <vt:lpstr>Overview</vt:lpstr>
      <vt:lpstr>Services at Spectrum</vt:lpstr>
      <vt:lpstr>Services that are not offered at Spectrum</vt:lpstr>
      <vt:lpstr>How To Access Services?</vt:lpstr>
      <vt:lpstr>Types of Contraception Oral Methods</vt:lpstr>
      <vt:lpstr>Types of Contraception Injectable Methods</vt:lpstr>
      <vt:lpstr>Types of Contraception Barrier Methods</vt:lpstr>
      <vt:lpstr>Types of Contraception Long-Acting Reversible Contraception</vt:lpstr>
      <vt:lpstr>LARC Outreach Service</vt:lpstr>
      <vt:lpstr>Update on Mirena licence</vt:lpstr>
      <vt:lpstr>Emergency Contraception</vt:lpstr>
      <vt:lpstr>Emergency Contraception Case 1</vt:lpstr>
      <vt:lpstr>PowerPoint Presentation</vt:lpstr>
      <vt:lpstr>Further info</vt:lpstr>
      <vt:lpstr>Emergency Contraception  Case 2</vt:lpstr>
      <vt:lpstr>PowerPoint Presentation</vt:lpstr>
      <vt:lpstr>PowerPoint Presentation</vt:lpstr>
      <vt:lpstr>Learning Points</vt:lpstr>
      <vt:lpstr>Starting Postnatal Contraception</vt:lpstr>
      <vt:lpstr>UKMEC</vt:lpstr>
      <vt:lpstr>Contraception in the News!</vt:lpstr>
      <vt:lpstr>Contact</vt:lpstr>
      <vt:lpstr>Thank you for listening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Menzies2</dc:creator>
  <cp:lastModifiedBy>Abigail Allison</cp:lastModifiedBy>
  <cp:revision>33</cp:revision>
  <dcterms:created xsi:type="dcterms:W3CDTF">2022-11-23T17:51:32Z</dcterms:created>
  <dcterms:modified xsi:type="dcterms:W3CDTF">2024-01-17T17:05:45Z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0x01010077D659A3BF09FD4FA31321B1B475E2DD</vt:lpwstr>
  </property>
  <property fmtid="{D5CDD505-2E9C-101B-9397-08002B2CF9AE}" pid="3" name="MediaServiceImageTags">
    <vt:lpwstr/>
  </property>
</Properties>
</file>