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51" r:id="rId6"/>
  </p:sldMasterIdLst>
  <p:notesMasterIdLst>
    <p:notesMasterId r:id="rId21"/>
  </p:notesMasterIdLst>
  <p:sldIdLst>
    <p:sldId id="262"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67"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EB8"/>
    <a:srgbClr val="0E459F"/>
    <a:srgbClr val="005EC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9" d="100"/>
          <a:sy n="59" d="100"/>
        </p:scale>
        <p:origin x="142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C13E8F-A646-40AF-AA61-74DCB68E7BBA}"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GB"/>
        </a:p>
      </dgm:t>
    </dgm:pt>
    <dgm:pt modelId="{8B7AB4EF-779E-4B44-8AAB-1F871A72144B}">
      <dgm:prSet phldrT="[Text]"/>
      <dgm:spPr/>
      <dgm:t>
        <a:bodyPr/>
        <a:lstStyle/>
        <a:p>
          <a:r>
            <a:rPr lang="en-GB" dirty="0"/>
            <a:t>B7</a:t>
          </a:r>
        </a:p>
        <a:p>
          <a:r>
            <a:rPr lang="en-GB" dirty="0"/>
            <a:t>Senior Respiratory Nurse</a:t>
          </a:r>
        </a:p>
        <a:p>
          <a:r>
            <a:rPr lang="en-GB" dirty="0"/>
            <a:t>2 WTE</a:t>
          </a:r>
        </a:p>
      </dgm:t>
    </dgm:pt>
    <dgm:pt modelId="{D8D2882D-A9F8-42A7-B13E-6F5245813CF5}" type="parTrans" cxnId="{671DD59D-DDBC-4F40-B0A8-B9ACD9193177}">
      <dgm:prSet/>
      <dgm:spPr/>
      <dgm:t>
        <a:bodyPr/>
        <a:lstStyle/>
        <a:p>
          <a:endParaRPr lang="en-GB"/>
        </a:p>
      </dgm:t>
    </dgm:pt>
    <dgm:pt modelId="{37A4A3B9-23B7-44D9-A9DD-F41C45754157}" type="sibTrans" cxnId="{671DD59D-DDBC-4F40-B0A8-B9ACD9193177}">
      <dgm:prSet/>
      <dgm:spPr/>
      <dgm:t>
        <a:bodyPr/>
        <a:lstStyle/>
        <a:p>
          <a:endParaRPr lang="en-GB"/>
        </a:p>
      </dgm:t>
    </dgm:pt>
    <dgm:pt modelId="{5D268752-394E-45AD-A1F7-007C02493C32}">
      <dgm:prSet phldrT="[Text]"/>
      <dgm:spPr/>
      <dgm:t>
        <a:bodyPr/>
        <a:lstStyle/>
        <a:p>
          <a:r>
            <a:rPr lang="en-GB" b="1" dirty="0"/>
            <a:t>North</a:t>
          </a:r>
        </a:p>
        <a:p>
          <a:r>
            <a:rPr lang="en-GB" dirty="0"/>
            <a:t>1.6 WTE B6 nurses</a:t>
          </a:r>
        </a:p>
      </dgm:t>
    </dgm:pt>
    <dgm:pt modelId="{0D387F34-8EE3-4524-989D-859B6904E50A}" type="parTrans" cxnId="{B343D834-9DD1-45A6-B925-7026DC86AEEE}">
      <dgm:prSet/>
      <dgm:spPr/>
      <dgm:t>
        <a:bodyPr/>
        <a:lstStyle/>
        <a:p>
          <a:endParaRPr lang="en-GB"/>
        </a:p>
      </dgm:t>
    </dgm:pt>
    <dgm:pt modelId="{E5A8B3B5-EF06-4736-ABEB-D803750D1BFF}" type="sibTrans" cxnId="{B343D834-9DD1-45A6-B925-7026DC86AEEE}">
      <dgm:prSet/>
      <dgm:spPr/>
      <dgm:t>
        <a:bodyPr/>
        <a:lstStyle/>
        <a:p>
          <a:endParaRPr lang="en-GB"/>
        </a:p>
      </dgm:t>
    </dgm:pt>
    <dgm:pt modelId="{90E3ADD9-6A9F-4F6D-8486-7769ED81FA4D}">
      <dgm:prSet phldrT="[Text]"/>
      <dgm:spPr/>
      <dgm:t>
        <a:bodyPr/>
        <a:lstStyle/>
        <a:p>
          <a:r>
            <a:rPr lang="en-GB" b="1" dirty="0"/>
            <a:t>North-East</a:t>
          </a:r>
        </a:p>
        <a:p>
          <a:r>
            <a:rPr lang="en-GB" dirty="0"/>
            <a:t>1.6 WTE B6 nurses</a:t>
          </a:r>
        </a:p>
      </dgm:t>
    </dgm:pt>
    <dgm:pt modelId="{0BEA3207-794A-4A79-B2D7-D95608FEB442}" type="parTrans" cxnId="{F0D1BF7C-188C-48F1-946C-ABE8375FB3B8}">
      <dgm:prSet/>
      <dgm:spPr/>
      <dgm:t>
        <a:bodyPr/>
        <a:lstStyle/>
        <a:p>
          <a:endParaRPr lang="en-GB"/>
        </a:p>
      </dgm:t>
    </dgm:pt>
    <dgm:pt modelId="{D8F42BBF-DF43-4B0D-880F-A7AF29AF67AC}" type="sibTrans" cxnId="{F0D1BF7C-188C-48F1-946C-ABE8375FB3B8}">
      <dgm:prSet/>
      <dgm:spPr/>
      <dgm:t>
        <a:bodyPr/>
        <a:lstStyle/>
        <a:p>
          <a:endParaRPr lang="en-GB"/>
        </a:p>
      </dgm:t>
    </dgm:pt>
    <dgm:pt modelId="{92818248-DEE8-49C8-BAE3-AF20861B07A4}">
      <dgm:prSet phldrT="[Text]"/>
      <dgm:spPr/>
      <dgm:t>
        <a:bodyPr/>
        <a:lstStyle/>
        <a:p>
          <a:r>
            <a:rPr lang="en-GB" dirty="0"/>
            <a:t>Dearne</a:t>
          </a:r>
        </a:p>
        <a:p>
          <a:r>
            <a:rPr lang="en-GB" dirty="0"/>
            <a:t>1.6 WTE B6 nurses</a:t>
          </a:r>
        </a:p>
      </dgm:t>
    </dgm:pt>
    <dgm:pt modelId="{7800458D-4BE5-4B6F-A5A7-189018ECEBC7}" type="parTrans" cxnId="{E1458C6A-56CB-4FAE-B92E-19908A4529B3}">
      <dgm:prSet/>
      <dgm:spPr/>
      <dgm:t>
        <a:bodyPr/>
        <a:lstStyle/>
        <a:p>
          <a:endParaRPr lang="en-GB"/>
        </a:p>
      </dgm:t>
    </dgm:pt>
    <dgm:pt modelId="{FD0D0A7B-9EA7-4246-ADE5-6F841D035D2D}" type="sibTrans" cxnId="{E1458C6A-56CB-4FAE-B92E-19908A4529B3}">
      <dgm:prSet/>
      <dgm:spPr/>
      <dgm:t>
        <a:bodyPr/>
        <a:lstStyle/>
        <a:p>
          <a:endParaRPr lang="en-GB"/>
        </a:p>
      </dgm:t>
    </dgm:pt>
    <dgm:pt modelId="{67FDD18E-C982-4835-88A7-CA941089E557}">
      <dgm:prSet phldrT="[Text]"/>
      <dgm:spPr/>
      <dgm:t>
        <a:bodyPr/>
        <a:lstStyle/>
        <a:p>
          <a:r>
            <a:rPr lang="en-GB" dirty="0"/>
            <a:t>South</a:t>
          </a:r>
        </a:p>
        <a:p>
          <a:r>
            <a:rPr lang="en-GB" dirty="0"/>
            <a:t>1.6 WTE B6 nurses</a:t>
          </a:r>
        </a:p>
      </dgm:t>
    </dgm:pt>
    <dgm:pt modelId="{660A1A54-C522-4B19-BB99-88B92D52A686}" type="parTrans" cxnId="{200421E2-3771-4BB7-8574-F94C9C906F13}">
      <dgm:prSet/>
      <dgm:spPr/>
      <dgm:t>
        <a:bodyPr/>
        <a:lstStyle/>
        <a:p>
          <a:endParaRPr lang="en-GB"/>
        </a:p>
      </dgm:t>
    </dgm:pt>
    <dgm:pt modelId="{D182340D-7ED1-4AA9-A575-223E396335A0}" type="sibTrans" cxnId="{200421E2-3771-4BB7-8574-F94C9C906F13}">
      <dgm:prSet/>
      <dgm:spPr/>
      <dgm:t>
        <a:bodyPr/>
        <a:lstStyle/>
        <a:p>
          <a:endParaRPr lang="en-GB"/>
        </a:p>
      </dgm:t>
    </dgm:pt>
    <dgm:pt modelId="{025E36FB-F4B7-4223-8E8A-57D1AFF4BB60}">
      <dgm:prSet phldrT="[Text]"/>
      <dgm:spPr/>
      <dgm:t>
        <a:bodyPr/>
        <a:lstStyle/>
        <a:p>
          <a:r>
            <a:rPr lang="en-GB" dirty="0"/>
            <a:t>Penistone</a:t>
          </a:r>
        </a:p>
        <a:p>
          <a:r>
            <a:rPr lang="en-GB" dirty="0"/>
            <a:t>1.6 WTE B6 nurses</a:t>
          </a:r>
        </a:p>
      </dgm:t>
    </dgm:pt>
    <dgm:pt modelId="{44805BC9-7099-4075-BFD2-B8383B547719}" type="parTrans" cxnId="{4231DF69-53EA-47FE-9258-40949A8223DF}">
      <dgm:prSet/>
      <dgm:spPr/>
      <dgm:t>
        <a:bodyPr/>
        <a:lstStyle/>
        <a:p>
          <a:endParaRPr lang="en-GB"/>
        </a:p>
      </dgm:t>
    </dgm:pt>
    <dgm:pt modelId="{60DC4881-4FF5-447F-BCFA-DD13F2209104}" type="sibTrans" cxnId="{4231DF69-53EA-47FE-9258-40949A8223DF}">
      <dgm:prSet/>
      <dgm:spPr/>
      <dgm:t>
        <a:bodyPr/>
        <a:lstStyle/>
        <a:p>
          <a:endParaRPr lang="en-GB"/>
        </a:p>
      </dgm:t>
    </dgm:pt>
    <dgm:pt modelId="{1515888E-0DC5-4703-A4C9-B0FCF2DC89B6}">
      <dgm:prSet phldrT="[Text]"/>
      <dgm:spPr/>
      <dgm:t>
        <a:bodyPr/>
        <a:lstStyle/>
        <a:p>
          <a:r>
            <a:rPr lang="en-GB" dirty="0"/>
            <a:t>Central</a:t>
          </a:r>
        </a:p>
        <a:p>
          <a:r>
            <a:rPr lang="en-GB" dirty="0"/>
            <a:t>1 WTE B6 nurses</a:t>
          </a:r>
        </a:p>
      </dgm:t>
    </dgm:pt>
    <dgm:pt modelId="{270A3CEB-A2E9-4FAE-AA91-D5F9591F5FF7}" type="parTrans" cxnId="{3E837ACA-1E7E-4075-96B5-1FCF352F2E84}">
      <dgm:prSet/>
      <dgm:spPr/>
      <dgm:t>
        <a:bodyPr/>
        <a:lstStyle/>
        <a:p>
          <a:endParaRPr lang="en-GB"/>
        </a:p>
      </dgm:t>
    </dgm:pt>
    <dgm:pt modelId="{DF8D7994-0831-4625-809C-EC4BB687A2C0}" type="sibTrans" cxnId="{3E837ACA-1E7E-4075-96B5-1FCF352F2E84}">
      <dgm:prSet/>
      <dgm:spPr/>
      <dgm:t>
        <a:bodyPr/>
        <a:lstStyle/>
        <a:p>
          <a:endParaRPr lang="en-GB"/>
        </a:p>
      </dgm:t>
    </dgm:pt>
    <dgm:pt modelId="{CE16D5BC-F3A7-4D2C-A2EF-13A3B96B336C}" type="pres">
      <dgm:prSet presAssocID="{25C13E8F-A646-40AF-AA61-74DCB68E7BBA}" presName="Name0" presStyleCnt="0">
        <dgm:presLayoutVars>
          <dgm:chMax val="1"/>
          <dgm:chPref val="1"/>
          <dgm:dir/>
          <dgm:animOne val="branch"/>
          <dgm:animLvl val="lvl"/>
        </dgm:presLayoutVars>
      </dgm:prSet>
      <dgm:spPr/>
    </dgm:pt>
    <dgm:pt modelId="{9050A53A-B83F-48E9-8E78-C8047DCE2BD5}" type="pres">
      <dgm:prSet presAssocID="{8B7AB4EF-779E-4B44-8AAB-1F871A72144B}" presName="Parent" presStyleLbl="node0" presStyleIdx="0" presStyleCnt="1">
        <dgm:presLayoutVars>
          <dgm:chMax val="6"/>
          <dgm:chPref val="6"/>
        </dgm:presLayoutVars>
      </dgm:prSet>
      <dgm:spPr/>
    </dgm:pt>
    <dgm:pt modelId="{AC03EF81-85A2-402B-B150-8468C0E9110D}" type="pres">
      <dgm:prSet presAssocID="{5D268752-394E-45AD-A1F7-007C02493C32}" presName="Accent1" presStyleCnt="0"/>
      <dgm:spPr/>
    </dgm:pt>
    <dgm:pt modelId="{78B9BFD1-05EB-46CC-9F8F-0221538B4A58}" type="pres">
      <dgm:prSet presAssocID="{5D268752-394E-45AD-A1F7-007C02493C32}" presName="Accent" presStyleLbl="bgShp" presStyleIdx="0" presStyleCnt="6"/>
      <dgm:spPr/>
    </dgm:pt>
    <dgm:pt modelId="{FEEAB99C-F2F2-423D-9AED-32CD71BDFECE}" type="pres">
      <dgm:prSet presAssocID="{5D268752-394E-45AD-A1F7-007C02493C32}" presName="Child1" presStyleLbl="node1" presStyleIdx="0" presStyleCnt="6">
        <dgm:presLayoutVars>
          <dgm:chMax val="0"/>
          <dgm:chPref val="0"/>
          <dgm:bulletEnabled val="1"/>
        </dgm:presLayoutVars>
      </dgm:prSet>
      <dgm:spPr/>
    </dgm:pt>
    <dgm:pt modelId="{DB738593-EFBC-4450-8A02-52C663D2FA17}" type="pres">
      <dgm:prSet presAssocID="{90E3ADD9-6A9F-4F6D-8486-7769ED81FA4D}" presName="Accent2" presStyleCnt="0"/>
      <dgm:spPr/>
    </dgm:pt>
    <dgm:pt modelId="{6D74B851-7CBA-451E-894C-CA175CAA7251}" type="pres">
      <dgm:prSet presAssocID="{90E3ADD9-6A9F-4F6D-8486-7769ED81FA4D}" presName="Accent" presStyleLbl="bgShp" presStyleIdx="1" presStyleCnt="6"/>
      <dgm:spPr/>
    </dgm:pt>
    <dgm:pt modelId="{38AE27BE-AFCC-4FBC-AF92-BDCA41259E9A}" type="pres">
      <dgm:prSet presAssocID="{90E3ADD9-6A9F-4F6D-8486-7769ED81FA4D}" presName="Child2" presStyleLbl="node1" presStyleIdx="1" presStyleCnt="6" custLinFactNeighborX="-1071" custLinFactNeighborY="300">
        <dgm:presLayoutVars>
          <dgm:chMax val="0"/>
          <dgm:chPref val="0"/>
          <dgm:bulletEnabled val="1"/>
        </dgm:presLayoutVars>
      </dgm:prSet>
      <dgm:spPr/>
    </dgm:pt>
    <dgm:pt modelId="{9B91208F-726E-4DB1-8647-D45A1F8D5217}" type="pres">
      <dgm:prSet presAssocID="{92818248-DEE8-49C8-BAE3-AF20861B07A4}" presName="Accent3" presStyleCnt="0"/>
      <dgm:spPr/>
    </dgm:pt>
    <dgm:pt modelId="{73CC7352-9524-4DD7-AE59-32AA54E431A6}" type="pres">
      <dgm:prSet presAssocID="{92818248-DEE8-49C8-BAE3-AF20861B07A4}" presName="Accent" presStyleLbl="bgShp" presStyleIdx="2" presStyleCnt="6"/>
      <dgm:spPr/>
    </dgm:pt>
    <dgm:pt modelId="{AE1462E2-39D5-4136-AF3C-3B6ECC55E8ED}" type="pres">
      <dgm:prSet presAssocID="{92818248-DEE8-49C8-BAE3-AF20861B07A4}" presName="Child3" presStyleLbl="node1" presStyleIdx="2" presStyleCnt="6">
        <dgm:presLayoutVars>
          <dgm:chMax val="0"/>
          <dgm:chPref val="0"/>
          <dgm:bulletEnabled val="1"/>
        </dgm:presLayoutVars>
      </dgm:prSet>
      <dgm:spPr/>
    </dgm:pt>
    <dgm:pt modelId="{58137EDA-AB16-471C-81A4-43418FA6EFE0}" type="pres">
      <dgm:prSet presAssocID="{67FDD18E-C982-4835-88A7-CA941089E557}" presName="Accent4" presStyleCnt="0"/>
      <dgm:spPr/>
    </dgm:pt>
    <dgm:pt modelId="{4239FD3F-84F9-40E9-9773-3E69F2FE4450}" type="pres">
      <dgm:prSet presAssocID="{67FDD18E-C982-4835-88A7-CA941089E557}" presName="Accent" presStyleLbl="bgShp" presStyleIdx="3" presStyleCnt="6"/>
      <dgm:spPr/>
    </dgm:pt>
    <dgm:pt modelId="{4CDA5C57-D0A6-4AAC-B564-C616878AAF2C}" type="pres">
      <dgm:prSet presAssocID="{67FDD18E-C982-4835-88A7-CA941089E557}" presName="Child4" presStyleLbl="node1" presStyleIdx="3" presStyleCnt="6">
        <dgm:presLayoutVars>
          <dgm:chMax val="0"/>
          <dgm:chPref val="0"/>
          <dgm:bulletEnabled val="1"/>
        </dgm:presLayoutVars>
      </dgm:prSet>
      <dgm:spPr/>
    </dgm:pt>
    <dgm:pt modelId="{CF46AFF1-C325-40FC-AE74-32E5C7BF64B8}" type="pres">
      <dgm:prSet presAssocID="{025E36FB-F4B7-4223-8E8A-57D1AFF4BB60}" presName="Accent5" presStyleCnt="0"/>
      <dgm:spPr/>
    </dgm:pt>
    <dgm:pt modelId="{9095E0E6-85C2-46B9-BAB2-E33AB16CD015}" type="pres">
      <dgm:prSet presAssocID="{025E36FB-F4B7-4223-8E8A-57D1AFF4BB60}" presName="Accent" presStyleLbl="bgShp" presStyleIdx="4" presStyleCnt="6"/>
      <dgm:spPr/>
    </dgm:pt>
    <dgm:pt modelId="{014CBE67-C3C9-49EE-98A7-0F10003C901A}" type="pres">
      <dgm:prSet presAssocID="{025E36FB-F4B7-4223-8E8A-57D1AFF4BB60}" presName="Child5" presStyleLbl="node1" presStyleIdx="4" presStyleCnt="6">
        <dgm:presLayoutVars>
          <dgm:chMax val="0"/>
          <dgm:chPref val="0"/>
          <dgm:bulletEnabled val="1"/>
        </dgm:presLayoutVars>
      </dgm:prSet>
      <dgm:spPr/>
    </dgm:pt>
    <dgm:pt modelId="{48BFB48F-B090-4F74-A9C8-EAACA1787769}" type="pres">
      <dgm:prSet presAssocID="{1515888E-0DC5-4703-A4C9-B0FCF2DC89B6}" presName="Accent6" presStyleCnt="0"/>
      <dgm:spPr/>
    </dgm:pt>
    <dgm:pt modelId="{E4B5C49B-EC20-4B2B-A5B7-CB980E8B546D}" type="pres">
      <dgm:prSet presAssocID="{1515888E-0DC5-4703-A4C9-B0FCF2DC89B6}" presName="Accent" presStyleLbl="bgShp" presStyleIdx="5" presStyleCnt="6"/>
      <dgm:spPr/>
    </dgm:pt>
    <dgm:pt modelId="{87D3BDAD-A195-4E5B-933B-E0B713653214}" type="pres">
      <dgm:prSet presAssocID="{1515888E-0DC5-4703-A4C9-B0FCF2DC89B6}" presName="Child6" presStyleLbl="node1" presStyleIdx="5" presStyleCnt="6">
        <dgm:presLayoutVars>
          <dgm:chMax val="0"/>
          <dgm:chPref val="0"/>
          <dgm:bulletEnabled val="1"/>
        </dgm:presLayoutVars>
      </dgm:prSet>
      <dgm:spPr/>
    </dgm:pt>
  </dgm:ptLst>
  <dgm:cxnLst>
    <dgm:cxn modelId="{B343D834-9DD1-45A6-B925-7026DC86AEEE}" srcId="{8B7AB4EF-779E-4B44-8AAB-1F871A72144B}" destId="{5D268752-394E-45AD-A1F7-007C02493C32}" srcOrd="0" destOrd="0" parTransId="{0D387F34-8EE3-4524-989D-859B6904E50A}" sibTransId="{E5A8B3B5-EF06-4736-ABEB-D803750D1BFF}"/>
    <dgm:cxn modelId="{E0F93039-1C7D-4BDC-A5D8-0C16415D9915}" type="presOf" srcId="{025E36FB-F4B7-4223-8E8A-57D1AFF4BB60}" destId="{014CBE67-C3C9-49EE-98A7-0F10003C901A}" srcOrd="0" destOrd="0" presId="urn:microsoft.com/office/officeart/2011/layout/HexagonRadial"/>
    <dgm:cxn modelId="{33195A3B-8A2E-4FEF-8679-AC4B97DEE106}" type="presOf" srcId="{67FDD18E-C982-4835-88A7-CA941089E557}" destId="{4CDA5C57-D0A6-4AAC-B564-C616878AAF2C}" srcOrd="0" destOrd="0" presId="urn:microsoft.com/office/officeart/2011/layout/HexagonRadial"/>
    <dgm:cxn modelId="{269BD33F-F977-4E51-9777-F05B3ACE66C7}" type="presOf" srcId="{1515888E-0DC5-4703-A4C9-B0FCF2DC89B6}" destId="{87D3BDAD-A195-4E5B-933B-E0B713653214}" srcOrd="0" destOrd="0" presId="urn:microsoft.com/office/officeart/2011/layout/HexagonRadial"/>
    <dgm:cxn modelId="{4231DF69-53EA-47FE-9258-40949A8223DF}" srcId="{8B7AB4EF-779E-4B44-8AAB-1F871A72144B}" destId="{025E36FB-F4B7-4223-8E8A-57D1AFF4BB60}" srcOrd="4" destOrd="0" parTransId="{44805BC9-7099-4075-BFD2-B8383B547719}" sibTransId="{60DC4881-4FF5-447F-BCFA-DD13F2209104}"/>
    <dgm:cxn modelId="{E1458C6A-56CB-4FAE-B92E-19908A4529B3}" srcId="{8B7AB4EF-779E-4B44-8AAB-1F871A72144B}" destId="{92818248-DEE8-49C8-BAE3-AF20861B07A4}" srcOrd="2" destOrd="0" parTransId="{7800458D-4BE5-4B6F-A5A7-189018ECEBC7}" sibTransId="{FD0D0A7B-9EA7-4246-ADE5-6F841D035D2D}"/>
    <dgm:cxn modelId="{F0D1BF7C-188C-48F1-946C-ABE8375FB3B8}" srcId="{8B7AB4EF-779E-4B44-8AAB-1F871A72144B}" destId="{90E3ADD9-6A9F-4F6D-8486-7769ED81FA4D}" srcOrd="1" destOrd="0" parTransId="{0BEA3207-794A-4A79-B2D7-D95608FEB442}" sibTransId="{D8F42BBF-DF43-4B0D-880F-A7AF29AF67AC}"/>
    <dgm:cxn modelId="{671DD59D-DDBC-4F40-B0A8-B9ACD9193177}" srcId="{25C13E8F-A646-40AF-AA61-74DCB68E7BBA}" destId="{8B7AB4EF-779E-4B44-8AAB-1F871A72144B}" srcOrd="0" destOrd="0" parTransId="{D8D2882D-A9F8-42A7-B13E-6F5245813CF5}" sibTransId="{37A4A3B9-23B7-44D9-A9DD-F41C45754157}"/>
    <dgm:cxn modelId="{5099AAAF-1532-46FB-A895-7A7B666F32B4}" type="presOf" srcId="{8B7AB4EF-779E-4B44-8AAB-1F871A72144B}" destId="{9050A53A-B83F-48E9-8E78-C8047DCE2BD5}" srcOrd="0" destOrd="0" presId="urn:microsoft.com/office/officeart/2011/layout/HexagonRadial"/>
    <dgm:cxn modelId="{EC77CBB7-EEF4-48CA-8CFC-5E70499997E0}" type="presOf" srcId="{5D268752-394E-45AD-A1F7-007C02493C32}" destId="{FEEAB99C-F2F2-423D-9AED-32CD71BDFECE}" srcOrd="0" destOrd="0" presId="urn:microsoft.com/office/officeart/2011/layout/HexagonRadial"/>
    <dgm:cxn modelId="{3E837ACA-1E7E-4075-96B5-1FCF352F2E84}" srcId="{8B7AB4EF-779E-4B44-8AAB-1F871A72144B}" destId="{1515888E-0DC5-4703-A4C9-B0FCF2DC89B6}" srcOrd="5" destOrd="0" parTransId="{270A3CEB-A2E9-4FAE-AA91-D5F9591F5FF7}" sibTransId="{DF8D7994-0831-4625-809C-EC4BB687A2C0}"/>
    <dgm:cxn modelId="{200421E2-3771-4BB7-8574-F94C9C906F13}" srcId="{8B7AB4EF-779E-4B44-8AAB-1F871A72144B}" destId="{67FDD18E-C982-4835-88A7-CA941089E557}" srcOrd="3" destOrd="0" parTransId="{660A1A54-C522-4B19-BB99-88B92D52A686}" sibTransId="{D182340D-7ED1-4AA9-A575-223E396335A0}"/>
    <dgm:cxn modelId="{33AACAEF-BA30-495B-A509-7185B650B42C}" type="presOf" srcId="{90E3ADD9-6A9F-4F6D-8486-7769ED81FA4D}" destId="{38AE27BE-AFCC-4FBC-AF92-BDCA41259E9A}" srcOrd="0" destOrd="0" presId="urn:microsoft.com/office/officeart/2011/layout/HexagonRadial"/>
    <dgm:cxn modelId="{9149E1F5-E081-4389-96EC-A6352BC4FBA3}" type="presOf" srcId="{25C13E8F-A646-40AF-AA61-74DCB68E7BBA}" destId="{CE16D5BC-F3A7-4D2C-A2EF-13A3B96B336C}" srcOrd="0" destOrd="0" presId="urn:microsoft.com/office/officeart/2011/layout/HexagonRadial"/>
    <dgm:cxn modelId="{2C3216F8-E034-4F09-A15C-17FDF706B2E8}" type="presOf" srcId="{92818248-DEE8-49C8-BAE3-AF20861B07A4}" destId="{AE1462E2-39D5-4136-AF3C-3B6ECC55E8ED}" srcOrd="0" destOrd="0" presId="urn:microsoft.com/office/officeart/2011/layout/HexagonRadial"/>
    <dgm:cxn modelId="{828E2E34-874C-4B7B-A519-3B43590B7501}" type="presParOf" srcId="{CE16D5BC-F3A7-4D2C-A2EF-13A3B96B336C}" destId="{9050A53A-B83F-48E9-8E78-C8047DCE2BD5}" srcOrd="0" destOrd="0" presId="urn:microsoft.com/office/officeart/2011/layout/HexagonRadial"/>
    <dgm:cxn modelId="{E4A4BD09-15B4-422E-A16C-C38A3483C86F}" type="presParOf" srcId="{CE16D5BC-F3A7-4D2C-A2EF-13A3B96B336C}" destId="{AC03EF81-85A2-402B-B150-8468C0E9110D}" srcOrd="1" destOrd="0" presId="urn:microsoft.com/office/officeart/2011/layout/HexagonRadial"/>
    <dgm:cxn modelId="{BDC1E765-EB92-4A01-84DB-0D990C512BCE}" type="presParOf" srcId="{AC03EF81-85A2-402B-B150-8468C0E9110D}" destId="{78B9BFD1-05EB-46CC-9F8F-0221538B4A58}" srcOrd="0" destOrd="0" presId="urn:microsoft.com/office/officeart/2011/layout/HexagonRadial"/>
    <dgm:cxn modelId="{84ED91C8-C79F-485A-AD5E-770CA1215765}" type="presParOf" srcId="{CE16D5BC-F3A7-4D2C-A2EF-13A3B96B336C}" destId="{FEEAB99C-F2F2-423D-9AED-32CD71BDFECE}" srcOrd="2" destOrd="0" presId="urn:microsoft.com/office/officeart/2011/layout/HexagonRadial"/>
    <dgm:cxn modelId="{1FFF39D6-1C3D-4CF1-8B27-51C55110777C}" type="presParOf" srcId="{CE16D5BC-F3A7-4D2C-A2EF-13A3B96B336C}" destId="{DB738593-EFBC-4450-8A02-52C663D2FA17}" srcOrd="3" destOrd="0" presId="urn:microsoft.com/office/officeart/2011/layout/HexagonRadial"/>
    <dgm:cxn modelId="{B1C3518B-13DE-4ABF-9B04-4E6934672FD9}" type="presParOf" srcId="{DB738593-EFBC-4450-8A02-52C663D2FA17}" destId="{6D74B851-7CBA-451E-894C-CA175CAA7251}" srcOrd="0" destOrd="0" presId="urn:microsoft.com/office/officeart/2011/layout/HexagonRadial"/>
    <dgm:cxn modelId="{EFA5654D-8DFD-4B88-98F0-5944C56D6E11}" type="presParOf" srcId="{CE16D5BC-F3A7-4D2C-A2EF-13A3B96B336C}" destId="{38AE27BE-AFCC-4FBC-AF92-BDCA41259E9A}" srcOrd="4" destOrd="0" presId="urn:microsoft.com/office/officeart/2011/layout/HexagonRadial"/>
    <dgm:cxn modelId="{3431AE3C-BF05-43B3-927F-716C5AE79EEC}" type="presParOf" srcId="{CE16D5BC-F3A7-4D2C-A2EF-13A3B96B336C}" destId="{9B91208F-726E-4DB1-8647-D45A1F8D5217}" srcOrd="5" destOrd="0" presId="urn:microsoft.com/office/officeart/2011/layout/HexagonRadial"/>
    <dgm:cxn modelId="{6658D2AA-4480-4144-91AB-98696013C3B3}" type="presParOf" srcId="{9B91208F-726E-4DB1-8647-D45A1F8D5217}" destId="{73CC7352-9524-4DD7-AE59-32AA54E431A6}" srcOrd="0" destOrd="0" presId="urn:microsoft.com/office/officeart/2011/layout/HexagonRadial"/>
    <dgm:cxn modelId="{4D3D555A-BE76-4B39-88BE-9264A30F2159}" type="presParOf" srcId="{CE16D5BC-F3A7-4D2C-A2EF-13A3B96B336C}" destId="{AE1462E2-39D5-4136-AF3C-3B6ECC55E8ED}" srcOrd="6" destOrd="0" presId="urn:microsoft.com/office/officeart/2011/layout/HexagonRadial"/>
    <dgm:cxn modelId="{76AC9682-5942-4398-93C0-19D333FCAAF1}" type="presParOf" srcId="{CE16D5BC-F3A7-4D2C-A2EF-13A3B96B336C}" destId="{58137EDA-AB16-471C-81A4-43418FA6EFE0}" srcOrd="7" destOrd="0" presId="urn:microsoft.com/office/officeart/2011/layout/HexagonRadial"/>
    <dgm:cxn modelId="{51F772F1-A0DA-463C-B0C8-81386EC15992}" type="presParOf" srcId="{58137EDA-AB16-471C-81A4-43418FA6EFE0}" destId="{4239FD3F-84F9-40E9-9773-3E69F2FE4450}" srcOrd="0" destOrd="0" presId="urn:microsoft.com/office/officeart/2011/layout/HexagonRadial"/>
    <dgm:cxn modelId="{E346756C-85B7-44D0-83A7-6A07BEA4D83E}" type="presParOf" srcId="{CE16D5BC-F3A7-4D2C-A2EF-13A3B96B336C}" destId="{4CDA5C57-D0A6-4AAC-B564-C616878AAF2C}" srcOrd="8" destOrd="0" presId="urn:microsoft.com/office/officeart/2011/layout/HexagonRadial"/>
    <dgm:cxn modelId="{9A6E9CE1-311D-425B-AC42-EF4265FBC647}" type="presParOf" srcId="{CE16D5BC-F3A7-4D2C-A2EF-13A3B96B336C}" destId="{CF46AFF1-C325-40FC-AE74-32E5C7BF64B8}" srcOrd="9" destOrd="0" presId="urn:microsoft.com/office/officeart/2011/layout/HexagonRadial"/>
    <dgm:cxn modelId="{8B1315CD-6F8F-40DB-95B6-59D8F761A733}" type="presParOf" srcId="{CF46AFF1-C325-40FC-AE74-32E5C7BF64B8}" destId="{9095E0E6-85C2-46B9-BAB2-E33AB16CD015}" srcOrd="0" destOrd="0" presId="urn:microsoft.com/office/officeart/2011/layout/HexagonRadial"/>
    <dgm:cxn modelId="{E052130B-E624-4698-9780-B1BFB084D924}" type="presParOf" srcId="{CE16D5BC-F3A7-4D2C-A2EF-13A3B96B336C}" destId="{014CBE67-C3C9-49EE-98A7-0F10003C901A}" srcOrd="10" destOrd="0" presId="urn:microsoft.com/office/officeart/2011/layout/HexagonRadial"/>
    <dgm:cxn modelId="{B6462EAF-D7E9-461E-91B1-F2D1F12F8C74}" type="presParOf" srcId="{CE16D5BC-F3A7-4D2C-A2EF-13A3B96B336C}" destId="{48BFB48F-B090-4F74-A9C8-EAACA1787769}" srcOrd="11" destOrd="0" presId="urn:microsoft.com/office/officeart/2011/layout/HexagonRadial"/>
    <dgm:cxn modelId="{13D36C36-3CCC-4B61-BEC9-5C171785ADC4}" type="presParOf" srcId="{48BFB48F-B090-4F74-A9C8-EAACA1787769}" destId="{E4B5C49B-EC20-4B2B-A5B7-CB980E8B546D}" srcOrd="0" destOrd="0" presId="urn:microsoft.com/office/officeart/2011/layout/HexagonRadial"/>
    <dgm:cxn modelId="{37B400B0-ED4E-4428-B74D-3685D0E04FA6}" type="presParOf" srcId="{CE16D5BC-F3A7-4D2C-A2EF-13A3B96B336C}" destId="{87D3BDAD-A195-4E5B-933B-E0B71365321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A8B3CC-AE41-4C11-8C70-AD33001E4901}" type="doc">
      <dgm:prSet loTypeId="urn:microsoft.com/office/officeart/2005/8/layout/rings+Icon" loCatId="officeonline" qsTypeId="urn:microsoft.com/office/officeart/2005/8/quickstyle/simple1" qsCatId="simple" csTypeId="urn:microsoft.com/office/officeart/2005/8/colors/accent1_2" csCatId="accent1" phldr="1"/>
      <dgm:spPr/>
    </dgm:pt>
    <dgm:pt modelId="{7D91D799-810A-4B20-B439-7C3B4F57CFB7}">
      <dgm:prSet phldrT="[Text]"/>
      <dgm:spPr/>
      <dgm:t>
        <a:bodyPr/>
        <a:lstStyle/>
        <a:p>
          <a:r>
            <a:rPr lang="en-GB" b="0" dirty="0"/>
            <a:t>Exacerbation &amp; Crisis Support </a:t>
          </a:r>
        </a:p>
        <a:p>
          <a:r>
            <a:rPr lang="en-GB" b="1" dirty="0"/>
            <a:t>Mon-Fri 12-8pm x2 nurses</a:t>
          </a:r>
        </a:p>
      </dgm:t>
    </dgm:pt>
    <dgm:pt modelId="{449F7340-D454-45F8-B44C-A3670832FE50}" type="parTrans" cxnId="{06683811-2DD2-4E5C-BBFE-F28D3590B82A}">
      <dgm:prSet/>
      <dgm:spPr/>
      <dgm:t>
        <a:bodyPr/>
        <a:lstStyle/>
        <a:p>
          <a:endParaRPr lang="en-GB"/>
        </a:p>
      </dgm:t>
    </dgm:pt>
    <dgm:pt modelId="{1801B710-C066-48E1-A9AA-7D698F39EF35}" type="sibTrans" cxnId="{06683811-2DD2-4E5C-BBFE-F28D3590B82A}">
      <dgm:prSet/>
      <dgm:spPr/>
      <dgm:t>
        <a:bodyPr/>
        <a:lstStyle/>
        <a:p>
          <a:endParaRPr lang="en-GB"/>
        </a:p>
      </dgm:t>
    </dgm:pt>
    <dgm:pt modelId="{AA42450C-7E77-4279-948F-55B3BE558893}">
      <dgm:prSet phldrT="[Text]"/>
      <dgm:spPr/>
      <dgm:t>
        <a:bodyPr/>
        <a:lstStyle/>
        <a:p>
          <a:r>
            <a:rPr lang="en-GB" b="1" dirty="0"/>
            <a:t>Core hours Mon-Fri 8am-4pm</a:t>
          </a:r>
        </a:p>
        <a:p>
          <a:r>
            <a:rPr lang="en-GB" dirty="0"/>
            <a:t>Routine reviews, Oxygen assessments, Nurse led clinics</a:t>
          </a:r>
        </a:p>
        <a:p>
          <a:endParaRPr lang="en-GB" dirty="0"/>
        </a:p>
      </dgm:t>
    </dgm:pt>
    <dgm:pt modelId="{36F3DDD3-180D-4CAD-AD49-AB54F99D4317}" type="parTrans" cxnId="{2C11945E-3431-4F98-87B3-5641C06062DD}">
      <dgm:prSet/>
      <dgm:spPr/>
      <dgm:t>
        <a:bodyPr/>
        <a:lstStyle/>
        <a:p>
          <a:endParaRPr lang="en-GB"/>
        </a:p>
      </dgm:t>
    </dgm:pt>
    <dgm:pt modelId="{5FEDCFF3-4EFD-4689-9AFB-D55C5CDE239A}" type="sibTrans" cxnId="{2C11945E-3431-4F98-87B3-5641C06062DD}">
      <dgm:prSet/>
      <dgm:spPr/>
      <dgm:t>
        <a:bodyPr/>
        <a:lstStyle/>
        <a:p>
          <a:endParaRPr lang="en-GB"/>
        </a:p>
      </dgm:t>
    </dgm:pt>
    <dgm:pt modelId="{F8B523FE-D298-48A1-8E11-35AA6DAF157C}">
      <dgm:prSet phldrT="[Text]"/>
      <dgm:spPr/>
      <dgm:t>
        <a:bodyPr/>
        <a:lstStyle/>
        <a:p>
          <a:r>
            <a:rPr lang="en-GB" dirty="0"/>
            <a:t>Exacerbation &amp; Crisis Support </a:t>
          </a:r>
        </a:p>
        <a:p>
          <a:r>
            <a:rPr lang="en-GB" b="1" dirty="0"/>
            <a:t>Weekends 8am-8pm</a:t>
          </a:r>
        </a:p>
        <a:p>
          <a:r>
            <a:rPr lang="en-GB" b="1" dirty="0"/>
            <a:t>X 2 nurses</a:t>
          </a:r>
        </a:p>
      </dgm:t>
    </dgm:pt>
    <dgm:pt modelId="{079F42E3-C540-48FB-882B-528E769A99A0}" type="parTrans" cxnId="{A2F7656F-ADB4-4E9E-8877-A122E8B1F082}">
      <dgm:prSet/>
      <dgm:spPr/>
      <dgm:t>
        <a:bodyPr/>
        <a:lstStyle/>
        <a:p>
          <a:endParaRPr lang="en-GB"/>
        </a:p>
      </dgm:t>
    </dgm:pt>
    <dgm:pt modelId="{4875E610-7E39-4561-AC71-CFEC3946628F}" type="sibTrans" cxnId="{A2F7656F-ADB4-4E9E-8877-A122E8B1F082}">
      <dgm:prSet/>
      <dgm:spPr/>
      <dgm:t>
        <a:bodyPr/>
        <a:lstStyle/>
        <a:p>
          <a:endParaRPr lang="en-GB"/>
        </a:p>
      </dgm:t>
    </dgm:pt>
    <dgm:pt modelId="{DB112E58-1CE4-4DE5-903D-91C4C0200385}" type="pres">
      <dgm:prSet presAssocID="{10A8B3CC-AE41-4C11-8C70-AD33001E4901}" presName="Name0" presStyleCnt="0">
        <dgm:presLayoutVars>
          <dgm:chMax val="7"/>
          <dgm:dir/>
          <dgm:resizeHandles val="exact"/>
        </dgm:presLayoutVars>
      </dgm:prSet>
      <dgm:spPr/>
    </dgm:pt>
    <dgm:pt modelId="{17EAC502-B46B-485E-A1B5-66ECAE22A666}" type="pres">
      <dgm:prSet presAssocID="{10A8B3CC-AE41-4C11-8C70-AD33001E4901}" presName="ellipse1" presStyleLbl="vennNode1" presStyleIdx="0" presStyleCnt="3" custLinFactNeighborY="74137">
        <dgm:presLayoutVars>
          <dgm:bulletEnabled val="1"/>
        </dgm:presLayoutVars>
      </dgm:prSet>
      <dgm:spPr/>
    </dgm:pt>
    <dgm:pt modelId="{FF2C2259-9708-4FF0-94CF-980C6E25AD0A}" type="pres">
      <dgm:prSet presAssocID="{10A8B3CC-AE41-4C11-8C70-AD33001E4901}" presName="ellipse2" presStyleLbl="vennNode1" presStyleIdx="1" presStyleCnt="3" custScaleX="99842" custScaleY="102657" custLinFactNeighborX="-489" custLinFactNeighborY="-66439">
        <dgm:presLayoutVars>
          <dgm:bulletEnabled val="1"/>
        </dgm:presLayoutVars>
      </dgm:prSet>
      <dgm:spPr/>
    </dgm:pt>
    <dgm:pt modelId="{88BC9FE4-00F7-4547-A26E-8C143B03C076}" type="pres">
      <dgm:prSet presAssocID="{10A8B3CC-AE41-4C11-8C70-AD33001E4901}" presName="ellipse3" presStyleLbl="vennNode1" presStyleIdx="2" presStyleCnt="3" custScaleX="101174" custScaleY="103072" custLinFactNeighborX="553" custLinFactNeighborY="71539">
        <dgm:presLayoutVars>
          <dgm:bulletEnabled val="1"/>
        </dgm:presLayoutVars>
      </dgm:prSet>
      <dgm:spPr/>
    </dgm:pt>
  </dgm:ptLst>
  <dgm:cxnLst>
    <dgm:cxn modelId="{06683811-2DD2-4E5C-BBFE-F28D3590B82A}" srcId="{10A8B3CC-AE41-4C11-8C70-AD33001E4901}" destId="{7D91D799-810A-4B20-B439-7C3B4F57CFB7}" srcOrd="0" destOrd="0" parTransId="{449F7340-D454-45F8-B44C-A3670832FE50}" sibTransId="{1801B710-C066-48E1-A9AA-7D698F39EF35}"/>
    <dgm:cxn modelId="{2C11945E-3431-4F98-87B3-5641C06062DD}" srcId="{10A8B3CC-AE41-4C11-8C70-AD33001E4901}" destId="{AA42450C-7E77-4279-948F-55B3BE558893}" srcOrd="1" destOrd="0" parTransId="{36F3DDD3-180D-4CAD-AD49-AB54F99D4317}" sibTransId="{5FEDCFF3-4EFD-4689-9AFB-D55C5CDE239A}"/>
    <dgm:cxn modelId="{645C0E4E-B2F0-483C-96D4-29643FAC1A9E}" type="presOf" srcId="{7D91D799-810A-4B20-B439-7C3B4F57CFB7}" destId="{17EAC502-B46B-485E-A1B5-66ECAE22A666}" srcOrd="0" destOrd="0" presId="urn:microsoft.com/office/officeart/2005/8/layout/rings+Icon"/>
    <dgm:cxn modelId="{A2F7656F-ADB4-4E9E-8877-A122E8B1F082}" srcId="{10A8B3CC-AE41-4C11-8C70-AD33001E4901}" destId="{F8B523FE-D298-48A1-8E11-35AA6DAF157C}" srcOrd="2" destOrd="0" parTransId="{079F42E3-C540-48FB-882B-528E769A99A0}" sibTransId="{4875E610-7E39-4561-AC71-CFEC3946628F}"/>
    <dgm:cxn modelId="{0803956F-1060-4A7F-AC0F-915C06B216F3}" type="presOf" srcId="{F8B523FE-D298-48A1-8E11-35AA6DAF157C}" destId="{88BC9FE4-00F7-4547-A26E-8C143B03C076}" srcOrd="0" destOrd="0" presId="urn:microsoft.com/office/officeart/2005/8/layout/rings+Icon"/>
    <dgm:cxn modelId="{C1C41F86-5CB0-45BC-B7DA-A7D93716A070}" type="presOf" srcId="{AA42450C-7E77-4279-948F-55B3BE558893}" destId="{FF2C2259-9708-4FF0-94CF-980C6E25AD0A}" srcOrd="0" destOrd="0" presId="urn:microsoft.com/office/officeart/2005/8/layout/rings+Icon"/>
    <dgm:cxn modelId="{6E191BCB-1311-43F8-A44C-513FBFD95F1D}" type="presOf" srcId="{10A8B3CC-AE41-4C11-8C70-AD33001E4901}" destId="{DB112E58-1CE4-4DE5-903D-91C4C0200385}" srcOrd="0" destOrd="0" presId="urn:microsoft.com/office/officeart/2005/8/layout/rings+Icon"/>
    <dgm:cxn modelId="{9907899B-573A-4550-919A-D8F54873AAB9}" type="presParOf" srcId="{DB112E58-1CE4-4DE5-903D-91C4C0200385}" destId="{17EAC502-B46B-485E-A1B5-66ECAE22A666}" srcOrd="0" destOrd="0" presId="urn:microsoft.com/office/officeart/2005/8/layout/rings+Icon"/>
    <dgm:cxn modelId="{D243AC25-1DFA-4D06-8ECB-82886EE23DD2}" type="presParOf" srcId="{DB112E58-1CE4-4DE5-903D-91C4C0200385}" destId="{FF2C2259-9708-4FF0-94CF-980C6E25AD0A}" srcOrd="1" destOrd="0" presId="urn:microsoft.com/office/officeart/2005/8/layout/rings+Icon"/>
    <dgm:cxn modelId="{5DFDE989-0533-44A6-8F91-EEFB0C56815F}" type="presParOf" srcId="{DB112E58-1CE4-4DE5-903D-91C4C0200385}" destId="{88BC9FE4-00F7-4547-A26E-8C143B03C076}" srcOrd="2" destOrd="0" presId="urn:microsoft.com/office/officeart/2005/8/layout/rings+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D1D87E-BEC8-4409-A17E-4F4D38665A8F}"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B7BC727C-A760-4551-AEB7-F0A0180A0503}">
      <dgm:prSet phldrT="[Text]"/>
      <dgm:spPr/>
      <dgm:t>
        <a:bodyPr/>
        <a:lstStyle/>
        <a:p>
          <a:r>
            <a:rPr lang="en-GB" dirty="0"/>
            <a:t>319 Oxygen caseload</a:t>
          </a:r>
        </a:p>
      </dgm:t>
    </dgm:pt>
    <dgm:pt modelId="{46D9B489-E51A-4895-9DB5-EFED6A246923}" type="parTrans" cxnId="{97FDED74-7C46-4F62-9842-36183B67A718}">
      <dgm:prSet/>
      <dgm:spPr/>
      <dgm:t>
        <a:bodyPr/>
        <a:lstStyle/>
        <a:p>
          <a:endParaRPr lang="en-GB"/>
        </a:p>
      </dgm:t>
    </dgm:pt>
    <dgm:pt modelId="{EB110039-80B2-4057-94E4-B1172D5E39F5}" type="sibTrans" cxnId="{97FDED74-7C46-4F62-9842-36183B67A718}">
      <dgm:prSet/>
      <dgm:spPr/>
      <dgm:t>
        <a:bodyPr/>
        <a:lstStyle/>
        <a:p>
          <a:endParaRPr lang="en-GB"/>
        </a:p>
      </dgm:t>
    </dgm:pt>
    <dgm:pt modelId="{478BBE68-12B6-468E-9273-B6DA987B2B27}" type="pres">
      <dgm:prSet presAssocID="{4BD1D87E-BEC8-4409-A17E-4F4D38665A8F}" presName="Name0" presStyleCnt="0">
        <dgm:presLayoutVars>
          <dgm:chMax val="7"/>
          <dgm:dir/>
          <dgm:resizeHandles val="exact"/>
        </dgm:presLayoutVars>
      </dgm:prSet>
      <dgm:spPr/>
    </dgm:pt>
    <dgm:pt modelId="{FCE943B3-4584-4C63-901F-DA1E7D1CA582}" type="pres">
      <dgm:prSet presAssocID="{4BD1D87E-BEC8-4409-A17E-4F4D38665A8F}" presName="ellipse1" presStyleLbl="vennNode1" presStyleIdx="0" presStyleCnt="1" custScaleX="84216" custScaleY="82672" custLinFactNeighborX="-2854" custLinFactNeighborY="-77">
        <dgm:presLayoutVars>
          <dgm:bulletEnabled val="1"/>
        </dgm:presLayoutVars>
      </dgm:prSet>
      <dgm:spPr/>
    </dgm:pt>
  </dgm:ptLst>
  <dgm:cxnLst>
    <dgm:cxn modelId="{97FDED74-7C46-4F62-9842-36183B67A718}" srcId="{4BD1D87E-BEC8-4409-A17E-4F4D38665A8F}" destId="{B7BC727C-A760-4551-AEB7-F0A0180A0503}" srcOrd="0" destOrd="0" parTransId="{46D9B489-E51A-4895-9DB5-EFED6A246923}" sibTransId="{EB110039-80B2-4057-94E4-B1172D5E39F5}"/>
    <dgm:cxn modelId="{AD1537D8-4989-40FA-B693-C3A72CDBD676}" type="presOf" srcId="{4BD1D87E-BEC8-4409-A17E-4F4D38665A8F}" destId="{478BBE68-12B6-468E-9273-B6DA987B2B27}" srcOrd="0" destOrd="0" presId="urn:microsoft.com/office/officeart/2005/8/layout/rings+Icon"/>
    <dgm:cxn modelId="{C78D98E6-57D3-4C80-BF96-A764345D436C}" type="presOf" srcId="{B7BC727C-A760-4551-AEB7-F0A0180A0503}" destId="{FCE943B3-4584-4C63-901F-DA1E7D1CA582}" srcOrd="0" destOrd="0" presId="urn:microsoft.com/office/officeart/2005/8/layout/rings+Icon"/>
    <dgm:cxn modelId="{25699DD2-AFCB-4467-AEFD-7F1A272D0DB3}" type="presParOf" srcId="{478BBE68-12B6-468E-9273-B6DA987B2B27}" destId="{FCE943B3-4584-4C63-901F-DA1E7D1CA582}" srcOrd="0"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50A53A-B83F-48E9-8E78-C8047DCE2BD5}">
      <dsp:nvSpPr>
        <dsp:cNvPr id="0" name=""/>
        <dsp:cNvSpPr/>
      </dsp:nvSpPr>
      <dsp:spPr>
        <a:xfrm>
          <a:off x="1435763" y="1515421"/>
          <a:ext cx="1926167" cy="1666212"/>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B7</a:t>
          </a:r>
        </a:p>
        <a:p>
          <a:pPr marL="0" lvl="0" indent="0" algn="ctr" defTabSz="577850">
            <a:lnSpc>
              <a:spcPct val="90000"/>
            </a:lnSpc>
            <a:spcBef>
              <a:spcPct val="0"/>
            </a:spcBef>
            <a:spcAft>
              <a:spcPct val="35000"/>
            </a:spcAft>
            <a:buNone/>
          </a:pPr>
          <a:r>
            <a:rPr lang="en-GB" sz="1300" kern="1200" dirty="0"/>
            <a:t>Senior Respiratory Nurse</a:t>
          </a:r>
        </a:p>
        <a:p>
          <a:pPr marL="0" lvl="0" indent="0" algn="ctr" defTabSz="577850">
            <a:lnSpc>
              <a:spcPct val="90000"/>
            </a:lnSpc>
            <a:spcBef>
              <a:spcPct val="0"/>
            </a:spcBef>
            <a:spcAft>
              <a:spcPct val="35000"/>
            </a:spcAft>
            <a:buNone/>
          </a:pPr>
          <a:r>
            <a:rPr lang="en-GB" sz="1300" kern="1200" dirty="0"/>
            <a:t>2 WTE</a:t>
          </a:r>
        </a:p>
      </dsp:txBody>
      <dsp:txXfrm>
        <a:off x="1754956" y="1791536"/>
        <a:ext cx="1287781" cy="1113982"/>
      </dsp:txXfrm>
    </dsp:sp>
    <dsp:sp modelId="{6D74B851-7CBA-451E-894C-CA175CAA7251}">
      <dsp:nvSpPr>
        <dsp:cNvPr id="0" name=""/>
        <dsp:cNvSpPr/>
      </dsp:nvSpPr>
      <dsp:spPr>
        <a:xfrm>
          <a:off x="2641914" y="718251"/>
          <a:ext cx="726737" cy="62618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EAB99C-F2F2-423D-9AED-32CD71BDFECE}">
      <dsp:nvSpPr>
        <dsp:cNvPr id="0" name=""/>
        <dsp:cNvSpPr/>
      </dsp:nvSpPr>
      <dsp:spPr>
        <a:xfrm>
          <a:off x="1613191" y="0"/>
          <a:ext cx="1578480" cy="1365570"/>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b="1" kern="1200" dirty="0"/>
            <a:t>North</a:t>
          </a:r>
        </a:p>
        <a:p>
          <a:pPr marL="0" lvl="0" indent="0" algn="ctr" defTabSz="577850">
            <a:lnSpc>
              <a:spcPct val="90000"/>
            </a:lnSpc>
            <a:spcBef>
              <a:spcPct val="0"/>
            </a:spcBef>
            <a:spcAft>
              <a:spcPct val="35000"/>
            </a:spcAft>
            <a:buNone/>
          </a:pPr>
          <a:r>
            <a:rPr lang="en-GB" sz="1300" kern="1200" dirty="0"/>
            <a:t>1.6 WTE B6 nurses</a:t>
          </a:r>
        </a:p>
      </dsp:txBody>
      <dsp:txXfrm>
        <a:off x="1874779" y="226304"/>
        <a:ext cx="1055304" cy="912962"/>
      </dsp:txXfrm>
    </dsp:sp>
    <dsp:sp modelId="{73CC7352-9524-4DD7-AE59-32AA54E431A6}">
      <dsp:nvSpPr>
        <dsp:cNvPr id="0" name=""/>
        <dsp:cNvSpPr/>
      </dsp:nvSpPr>
      <dsp:spPr>
        <a:xfrm>
          <a:off x="3490072" y="1888875"/>
          <a:ext cx="726737" cy="62618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AE27BE-AFCC-4FBC-AF92-BDCA41259E9A}">
      <dsp:nvSpPr>
        <dsp:cNvPr id="0" name=""/>
        <dsp:cNvSpPr/>
      </dsp:nvSpPr>
      <dsp:spPr>
        <a:xfrm>
          <a:off x="3043935" y="844014"/>
          <a:ext cx="1578480" cy="1365570"/>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b="1" kern="1200" dirty="0"/>
            <a:t>North-East</a:t>
          </a:r>
        </a:p>
        <a:p>
          <a:pPr marL="0" lvl="0" indent="0" algn="ctr" defTabSz="577850">
            <a:lnSpc>
              <a:spcPct val="90000"/>
            </a:lnSpc>
            <a:spcBef>
              <a:spcPct val="0"/>
            </a:spcBef>
            <a:spcAft>
              <a:spcPct val="35000"/>
            </a:spcAft>
            <a:buNone/>
          </a:pPr>
          <a:r>
            <a:rPr lang="en-GB" sz="1300" kern="1200" dirty="0"/>
            <a:t>1.6 WTE B6 nurses</a:t>
          </a:r>
        </a:p>
      </dsp:txBody>
      <dsp:txXfrm>
        <a:off x="3305523" y="1070318"/>
        <a:ext cx="1055304" cy="912962"/>
      </dsp:txXfrm>
    </dsp:sp>
    <dsp:sp modelId="{4239FD3F-84F9-40E9-9773-3E69F2FE4450}">
      <dsp:nvSpPr>
        <dsp:cNvPr id="0" name=""/>
        <dsp:cNvSpPr/>
      </dsp:nvSpPr>
      <dsp:spPr>
        <a:xfrm>
          <a:off x="2900887" y="3210289"/>
          <a:ext cx="726737" cy="62618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1462E2-39D5-4136-AF3C-3B6ECC55E8ED}">
      <dsp:nvSpPr>
        <dsp:cNvPr id="0" name=""/>
        <dsp:cNvSpPr/>
      </dsp:nvSpPr>
      <dsp:spPr>
        <a:xfrm>
          <a:off x="3060840" y="2491098"/>
          <a:ext cx="1578480" cy="1365570"/>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Dearne</a:t>
          </a:r>
        </a:p>
        <a:p>
          <a:pPr marL="0" lvl="0" indent="0" algn="ctr" defTabSz="577850">
            <a:lnSpc>
              <a:spcPct val="90000"/>
            </a:lnSpc>
            <a:spcBef>
              <a:spcPct val="0"/>
            </a:spcBef>
            <a:spcAft>
              <a:spcPct val="35000"/>
            </a:spcAft>
            <a:buNone/>
          </a:pPr>
          <a:r>
            <a:rPr lang="en-GB" sz="1300" kern="1200" dirty="0"/>
            <a:t>1.6 WTE B6 nurses</a:t>
          </a:r>
        </a:p>
      </dsp:txBody>
      <dsp:txXfrm>
        <a:off x="3322428" y="2717402"/>
        <a:ext cx="1055304" cy="912962"/>
      </dsp:txXfrm>
    </dsp:sp>
    <dsp:sp modelId="{9095E0E6-85C2-46B9-BAB2-E33AB16CD015}">
      <dsp:nvSpPr>
        <dsp:cNvPr id="0" name=""/>
        <dsp:cNvSpPr/>
      </dsp:nvSpPr>
      <dsp:spPr>
        <a:xfrm>
          <a:off x="1439347" y="3347457"/>
          <a:ext cx="726737" cy="62618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DA5C57-D0A6-4AAC-B564-C616878AAF2C}">
      <dsp:nvSpPr>
        <dsp:cNvPr id="0" name=""/>
        <dsp:cNvSpPr/>
      </dsp:nvSpPr>
      <dsp:spPr>
        <a:xfrm>
          <a:off x="1613191" y="3331955"/>
          <a:ext cx="1578480" cy="1365570"/>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South</a:t>
          </a:r>
        </a:p>
        <a:p>
          <a:pPr marL="0" lvl="0" indent="0" algn="ctr" defTabSz="577850">
            <a:lnSpc>
              <a:spcPct val="90000"/>
            </a:lnSpc>
            <a:spcBef>
              <a:spcPct val="0"/>
            </a:spcBef>
            <a:spcAft>
              <a:spcPct val="35000"/>
            </a:spcAft>
            <a:buNone/>
          </a:pPr>
          <a:r>
            <a:rPr lang="en-GB" sz="1300" kern="1200" dirty="0"/>
            <a:t>1.6 WTE B6 nurses</a:t>
          </a:r>
        </a:p>
      </dsp:txBody>
      <dsp:txXfrm>
        <a:off x="1874779" y="3558259"/>
        <a:ext cx="1055304" cy="912962"/>
      </dsp:txXfrm>
    </dsp:sp>
    <dsp:sp modelId="{E4B5C49B-EC20-4B2B-A5B7-CB980E8B546D}">
      <dsp:nvSpPr>
        <dsp:cNvPr id="0" name=""/>
        <dsp:cNvSpPr/>
      </dsp:nvSpPr>
      <dsp:spPr>
        <a:xfrm>
          <a:off x="577299" y="2177303"/>
          <a:ext cx="726737" cy="62618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4CBE67-C3C9-49EE-98A7-0F10003C901A}">
      <dsp:nvSpPr>
        <dsp:cNvPr id="0" name=""/>
        <dsp:cNvSpPr/>
      </dsp:nvSpPr>
      <dsp:spPr>
        <a:xfrm>
          <a:off x="158820" y="2492037"/>
          <a:ext cx="1578480" cy="1365570"/>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Penistone</a:t>
          </a:r>
        </a:p>
        <a:p>
          <a:pPr marL="0" lvl="0" indent="0" algn="ctr" defTabSz="577850">
            <a:lnSpc>
              <a:spcPct val="90000"/>
            </a:lnSpc>
            <a:spcBef>
              <a:spcPct val="0"/>
            </a:spcBef>
            <a:spcAft>
              <a:spcPct val="35000"/>
            </a:spcAft>
            <a:buNone/>
          </a:pPr>
          <a:r>
            <a:rPr lang="en-GB" sz="1300" kern="1200" dirty="0"/>
            <a:t>1.6 WTE B6 nurses</a:t>
          </a:r>
        </a:p>
      </dsp:txBody>
      <dsp:txXfrm>
        <a:off x="420408" y="2718341"/>
        <a:ext cx="1055304" cy="912962"/>
      </dsp:txXfrm>
    </dsp:sp>
    <dsp:sp modelId="{87D3BDAD-A195-4E5B-933B-E0B713653214}">
      <dsp:nvSpPr>
        <dsp:cNvPr id="0" name=""/>
        <dsp:cNvSpPr/>
      </dsp:nvSpPr>
      <dsp:spPr>
        <a:xfrm>
          <a:off x="158820" y="838038"/>
          <a:ext cx="1578480" cy="1365570"/>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Central</a:t>
          </a:r>
        </a:p>
        <a:p>
          <a:pPr marL="0" lvl="0" indent="0" algn="ctr" defTabSz="577850">
            <a:lnSpc>
              <a:spcPct val="90000"/>
            </a:lnSpc>
            <a:spcBef>
              <a:spcPct val="0"/>
            </a:spcBef>
            <a:spcAft>
              <a:spcPct val="35000"/>
            </a:spcAft>
            <a:buNone/>
          </a:pPr>
          <a:r>
            <a:rPr lang="en-GB" sz="1300" kern="1200" dirty="0"/>
            <a:t>1 WTE B6 nurses</a:t>
          </a:r>
        </a:p>
      </dsp:txBody>
      <dsp:txXfrm>
        <a:off x="420408" y="1064342"/>
        <a:ext cx="1055304" cy="9129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AC502-B46B-485E-A1B5-66ECAE22A666}">
      <dsp:nvSpPr>
        <dsp:cNvPr id="0" name=""/>
        <dsp:cNvSpPr/>
      </dsp:nvSpPr>
      <dsp:spPr>
        <a:xfrm>
          <a:off x="7611" y="1390819"/>
          <a:ext cx="2085390" cy="208536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0" kern="1200" dirty="0"/>
            <a:t>Exacerbation &amp; Crisis Support </a:t>
          </a:r>
        </a:p>
        <a:p>
          <a:pPr marL="0" lvl="0" indent="0" algn="ctr" defTabSz="577850">
            <a:lnSpc>
              <a:spcPct val="90000"/>
            </a:lnSpc>
            <a:spcBef>
              <a:spcPct val="0"/>
            </a:spcBef>
            <a:spcAft>
              <a:spcPct val="35000"/>
            </a:spcAft>
            <a:buNone/>
          </a:pPr>
          <a:r>
            <a:rPr lang="en-GB" sz="1300" b="1" kern="1200" dirty="0"/>
            <a:t>Mon-Fri 12-8pm x2 nurses</a:t>
          </a:r>
        </a:p>
      </dsp:txBody>
      <dsp:txXfrm>
        <a:off x="313009" y="1696213"/>
        <a:ext cx="1474594" cy="1474572"/>
      </dsp:txXfrm>
    </dsp:sp>
    <dsp:sp modelId="{FF2C2259-9708-4FF0-94CF-980C6E25AD0A}">
      <dsp:nvSpPr>
        <dsp:cNvPr id="0" name=""/>
        <dsp:cNvSpPr/>
      </dsp:nvSpPr>
      <dsp:spPr>
        <a:xfrm>
          <a:off x="1072430" y="0"/>
          <a:ext cx="2082095" cy="214076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t>Core hours Mon-Fri 8am-4pm</a:t>
          </a:r>
        </a:p>
        <a:p>
          <a:pPr marL="0" lvl="0" indent="0" algn="ctr" defTabSz="577850">
            <a:lnSpc>
              <a:spcPct val="90000"/>
            </a:lnSpc>
            <a:spcBef>
              <a:spcPct val="0"/>
            </a:spcBef>
            <a:spcAft>
              <a:spcPct val="35000"/>
            </a:spcAft>
            <a:buNone/>
          </a:pPr>
          <a:r>
            <a:rPr lang="en-GB" sz="1300" kern="1200" dirty="0"/>
            <a:t>Routine reviews, Oxygen assessments, Nurse led clinics</a:t>
          </a:r>
        </a:p>
        <a:p>
          <a:pPr marL="0" lvl="0" indent="0" algn="ctr" defTabSz="577850">
            <a:lnSpc>
              <a:spcPct val="90000"/>
            </a:lnSpc>
            <a:spcBef>
              <a:spcPct val="0"/>
            </a:spcBef>
            <a:spcAft>
              <a:spcPct val="35000"/>
            </a:spcAft>
            <a:buNone/>
          </a:pPr>
          <a:endParaRPr lang="en-GB" sz="1300" kern="1200" dirty="0"/>
        </a:p>
      </dsp:txBody>
      <dsp:txXfrm>
        <a:off x="1377346" y="313508"/>
        <a:ext cx="1472263" cy="1513752"/>
      </dsp:txXfrm>
    </dsp:sp>
    <dsp:sp modelId="{88BC9FE4-00F7-4547-A26E-8C143B03C076}">
      <dsp:nvSpPr>
        <dsp:cNvPr id="0" name=""/>
        <dsp:cNvSpPr/>
      </dsp:nvSpPr>
      <dsp:spPr>
        <a:xfrm>
          <a:off x="2148450" y="1326757"/>
          <a:ext cx="2109872" cy="214942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Exacerbation &amp; Crisis Support </a:t>
          </a:r>
        </a:p>
        <a:p>
          <a:pPr marL="0" lvl="0" indent="0" algn="ctr" defTabSz="577850">
            <a:lnSpc>
              <a:spcPct val="90000"/>
            </a:lnSpc>
            <a:spcBef>
              <a:spcPct val="0"/>
            </a:spcBef>
            <a:spcAft>
              <a:spcPct val="35000"/>
            </a:spcAft>
            <a:buNone/>
          </a:pPr>
          <a:r>
            <a:rPr lang="en-GB" sz="1300" b="1" kern="1200" dirty="0"/>
            <a:t>Weekends 8am-8pm</a:t>
          </a:r>
        </a:p>
        <a:p>
          <a:pPr marL="0" lvl="0" indent="0" algn="ctr" defTabSz="577850">
            <a:lnSpc>
              <a:spcPct val="90000"/>
            </a:lnSpc>
            <a:spcBef>
              <a:spcPct val="0"/>
            </a:spcBef>
            <a:spcAft>
              <a:spcPct val="35000"/>
            </a:spcAft>
            <a:buNone/>
          </a:pPr>
          <a:r>
            <a:rPr lang="en-GB" sz="1300" b="1" kern="1200" dirty="0"/>
            <a:t>X 2 nurses</a:t>
          </a:r>
        </a:p>
      </dsp:txBody>
      <dsp:txXfrm>
        <a:off x="2457434" y="1641533"/>
        <a:ext cx="1491904" cy="15198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E943B3-4584-4C63-901F-DA1E7D1CA582}">
      <dsp:nvSpPr>
        <dsp:cNvPr id="0" name=""/>
        <dsp:cNvSpPr/>
      </dsp:nvSpPr>
      <dsp:spPr>
        <a:xfrm>
          <a:off x="479029" y="218787"/>
          <a:ext cx="2145733" cy="210639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319 Oxygen caseload</a:t>
          </a:r>
        </a:p>
      </dsp:txBody>
      <dsp:txXfrm>
        <a:off x="793264" y="527261"/>
        <a:ext cx="1517263" cy="1489446"/>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3.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CCF137-FC39-486E-9395-3C0A3241E639}" type="datetimeFigureOut">
              <a:rPr lang="en-GB" smtClean="0"/>
              <a:t>21/10/2024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77184-8A73-4D10-85D3-C4469187D714}" type="slidenum">
              <a:rPr lang="en-GB" smtClean="0"/>
              <a:t>‹#›</a:t>
            </a:fld>
            <a:endParaRPr lang="en-GB"/>
          </a:p>
        </p:txBody>
      </p:sp>
    </p:spTree>
    <p:extLst>
      <p:ext uri="{BB962C8B-B14F-4D97-AF65-F5344CB8AC3E}">
        <p14:creationId xmlns:p14="http://schemas.microsoft.com/office/powerpoint/2010/main" val="2507858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2868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46487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NHS Organisational Logo Standard Template_A4_CMYK_Right Aligned tiny RGB.png"/>
          <p:cNvPicPr>
            <a:picLocks noChangeAspect="1"/>
          </p:cNvPicPr>
          <p:nvPr userDrawn="1"/>
        </p:nvPicPr>
        <p:blipFill>
          <a:blip r:embed="rId3"/>
          <a:stretch>
            <a:fillRect/>
          </a:stretch>
        </p:blipFill>
        <p:spPr>
          <a:xfrm>
            <a:off x="6241142" y="363084"/>
            <a:ext cx="2535292" cy="1132431"/>
          </a:xfrm>
          <a:prstGeom prst="rect">
            <a:avLst/>
          </a:prstGeom>
        </p:spPr>
      </p:pic>
      <p:pic>
        <p:nvPicPr>
          <p:cNvPr id="6" name="Picture 5" descr="with all of us in mind tiny RGB.png"/>
          <p:cNvPicPr>
            <a:picLocks noChangeAspect="1"/>
          </p:cNvPicPr>
          <p:nvPr userDrawn="1"/>
        </p:nvPicPr>
        <p:blipFill>
          <a:blip r:embed="rId4"/>
          <a:stretch>
            <a:fillRect/>
          </a:stretch>
        </p:blipFill>
        <p:spPr>
          <a:xfrm>
            <a:off x="6986663" y="5779325"/>
            <a:ext cx="1789771" cy="732600"/>
          </a:xfrm>
          <a:prstGeom prst="rect">
            <a:avLst/>
          </a:prstGeom>
        </p:spPr>
      </p:pic>
    </p:spTree>
    <p:extLst>
      <p:ext uri="{BB962C8B-B14F-4D97-AF65-F5344CB8AC3E}">
        <p14:creationId xmlns:p14="http://schemas.microsoft.com/office/powerpoint/2010/main" val="1083164152"/>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NHS Organisational Logo Standard Template_A4_CMYK_Right Aligned tiny RGB.png"/>
          <p:cNvPicPr>
            <a:picLocks noChangeAspect="1"/>
          </p:cNvPicPr>
          <p:nvPr userDrawn="1"/>
        </p:nvPicPr>
        <p:blipFill>
          <a:blip r:embed="rId3"/>
          <a:stretch>
            <a:fillRect/>
          </a:stretch>
        </p:blipFill>
        <p:spPr>
          <a:xfrm>
            <a:off x="6241142" y="363084"/>
            <a:ext cx="2535292" cy="1132431"/>
          </a:xfrm>
          <a:prstGeom prst="rect">
            <a:avLst/>
          </a:prstGeom>
        </p:spPr>
      </p:pic>
    </p:spTree>
    <p:extLst>
      <p:ext uri="{BB962C8B-B14F-4D97-AF65-F5344CB8AC3E}">
        <p14:creationId xmlns:p14="http://schemas.microsoft.com/office/powerpoint/2010/main" val="3238103903"/>
      </p:ext>
    </p:extLst>
  </p:cSld>
  <p:clrMap bg1="lt1" tx1="dk1" bg2="lt2" tx2="dk2" accent1="accent1" accent2="accent2" accent3="accent3" accent4="accent4" accent5="accent5" accent6="accent6" hlink="hlink" folHlink="folHlink"/>
  <p:sldLayoutIdLst>
    <p:sldLayoutId id="214748365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breathe.service@swyt.nhs.uk"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ircle.png"/>
          <p:cNvPicPr>
            <a:picLocks noChangeAspect="1"/>
          </p:cNvPicPr>
          <p:nvPr/>
        </p:nvPicPr>
        <p:blipFill>
          <a:blip r:embed="rId2"/>
          <a:stretch>
            <a:fillRect/>
          </a:stretch>
        </p:blipFill>
        <p:spPr>
          <a:xfrm>
            <a:off x="328448" y="1641929"/>
            <a:ext cx="8448275" cy="3672652"/>
          </a:xfrm>
          <a:prstGeom prst="rect">
            <a:avLst/>
          </a:prstGeom>
        </p:spPr>
      </p:pic>
      <p:sp>
        <p:nvSpPr>
          <p:cNvPr id="10" name="Oval 9"/>
          <p:cNvSpPr/>
          <p:nvPr/>
        </p:nvSpPr>
        <p:spPr>
          <a:xfrm>
            <a:off x="2856410" y="1777929"/>
            <a:ext cx="3352800" cy="3352800"/>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Box 2"/>
          <p:cNvSpPr txBox="1">
            <a:spLocks noChangeArrowheads="1"/>
          </p:cNvSpPr>
          <p:nvPr/>
        </p:nvSpPr>
        <p:spPr bwMode="auto">
          <a:xfrm>
            <a:off x="3016387" y="2432098"/>
            <a:ext cx="3032845" cy="209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Geneva" charset="0"/>
              </a:defRPr>
            </a:lvl1pPr>
            <a:lvl2pPr fontAlgn="base">
              <a:spcBef>
                <a:spcPct val="0"/>
              </a:spcBef>
              <a:spcAft>
                <a:spcPct val="0"/>
              </a:spcAft>
              <a:defRPr sz="2400">
                <a:solidFill>
                  <a:schemeClr val="tx1"/>
                </a:solidFill>
                <a:latin typeface="Arial" charset="0"/>
                <a:ea typeface="Geneva" charset="0"/>
              </a:defRPr>
            </a:lvl2pPr>
            <a:lvl3pPr fontAlgn="base">
              <a:spcBef>
                <a:spcPct val="0"/>
              </a:spcBef>
              <a:spcAft>
                <a:spcPct val="0"/>
              </a:spcAft>
              <a:defRPr sz="2400">
                <a:solidFill>
                  <a:schemeClr val="tx1"/>
                </a:solidFill>
                <a:latin typeface="Arial" charset="0"/>
                <a:ea typeface="Geneva" charset="0"/>
              </a:defRPr>
            </a:lvl3pPr>
            <a:lvl4pPr fontAlgn="base">
              <a:spcBef>
                <a:spcPct val="0"/>
              </a:spcBef>
              <a:spcAft>
                <a:spcPct val="0"/>
              </a:spcAft>
              <a:defRPr sz="2400">
                <a:solidFill>
                  <a:schemeClr val="tx1"/>
                </a:solidFill>
                <a:latin typeface="Arial" charset="0"/>
                <a:ea typeface="Geneva" charset="0"/>
              </a:defRPr>
            </a:lvl4pPr>
            <a:lvl5pPr fontAlgn="base">
              <a:spcBef>
                <a:spcPct val="0"/>
              </a:spcBef>
              <a:spcAft>
                <a:spcPct val="0"/>
              </a:spcAft>
              <a:defRPr sz="2400">
                <a:solidFill>
                  <a:schemeClr val="tx1"/>
                </a:solidFill>
                <a:latin typeface="Arial" charset="0"/>
                <a:ea typeface="Geneva" charset="0"/>
              </a:defRPr>
            </a:lvl5pPr>
            <a:lvl6pPr fontAlgn="base">
              <a:spcBef>
                <a:spcPct val="0"/>
              </a:spcBef>
              <a:spcAft>
                <a:spcPct val="0"/>
              </a:spcAft>
              <a:defRPr sz="2400">
                <a:solidFill>
                  <a:schemeClr val="tx1"/>
                </a:solidFill>
                <a:latin typeface="Arial" charset="0"/>
                <a:ea typeface="Geneva" charset="0"/>
              </a:defRPr>
            </a:lvl6pPr>
            <a:lvl7pPr fontAlgn="base">
              <a:spcBef>
                <a:spcPct val="0"/>
              </a:spcBef>
              <a:spcAft>
                <a:spcPct val="0"/>
              </a:spcAft>
              <a:defRPr sz="2400">
                <a:solidFill>
                  <a:schemeClr val="tx1"/>
                </a:solidFill>
                <a:latin typeface="Arial" charset="0"/>
                <a:ea typeface="Geneva" charset="0"/>
              </a:defRPr>
            </a:lvl7pPr>
            <a:lvl8pPr fontAlgn="base">
              <a:spcBef>
                <a:spcPct val="0"/>
              </a:spcBef>
              <a:spcAft>
                <a:spcPct val="0"/>
              </a:spcAft>
              <a:defRPr sz="2400">
                <a:solidFill>
                  <a:schemeClr val="tx1"/>
                </a:solidFill>
                <a:latin typeface="Arial" charset="0"/>
                <a:ea typeface="Geneva" charset="0"/>
              </a:defRPr>
            </a:lvl8pPr>
            <a:lvl9pPr fontAlgn="base">
              <a:spcBef>
                <a:spcPct val="0"/>
              </a:spcBef>
              <a:spcAft>
                <a:spcPct val="0"/>
              </a:spcAft>
              <a:defRPr sz="2400">
                <a:solidFill>
                  <a:schemeClr val="tx1"/>
                </a:solidFill>
                <a:latin typeface="Arial" charset="0"/>
                <a:ea typeface="Geneva" charset="0"/>
              </a:defRPr>
            </a:lvl9pPr>
          </a:lstStyle>
          <a:p>
            <a:pPr lvl="0" algn="ctr" defTabSz="914400">
              <a:spcAft>
                <a:spcPts val="250"/>
              </a:spcAft>
            </a:pPr>
            <a:r>
              <a:rPr lang="en-GB" sz="3200" b="1" dirty="0">
                <a:solidFill>
                  <a:schemeClr val="tx2"/>
                </a:solidFill>
                <a:latin typeface="Arial Black" panose="020B0A04020102020204" pitchFamily="34" charset="0"/>
                <a:cs typeface="Arial" panose="020B0604020202020204" pitchFamily="34" charset="0"/>
              </a:rPr>
              <a:t>BREATHE Service</a:t>
            </a:r>
            <a:br>
              <a:rPr lang="en-GB" sz="3200" b="1" dirty="0">
                <a:solidFill>
                  <a:schemeClr val="tx2"/>
                </a:solidFill>
                <a:latin typeface="Arial Black" panose="020B0A04020102020204" pitchFamily="34" charset="0"/>
                <a:cs typeface="Arial" panose="020B0604020202020204" pitchFamily="34" charset="0"/>
              </a:rPr>
            </a:br>
            <a:r>
              <a:rPr lang="en-GB" sz="3200" b="1" dirty="0">
                <a:solidFill>
                  <a:schemeClr val="tx2"/>
                </a:solidFill>
                <a:latin typeface="Arial Black" panose="020B0A04020102020204" pitchFamily="34" charset="0"/>
                <a:cs typeface="Arial" panose="020B0604020202020204" pitchFamily="34" charset="0"/>
              </a:rPr>
              <a:t>&amp; </a:t>
            </a:r>
            <a:br>
              <a:rPr lang="en-GB" sz="3200" b="1" dirty="0">
                <a:solidFill>
                  <a:schemeClr val="tx2"/>
                </a:solidFill>
                <a:latin typeface="Arial Black" panose="020B0A04020102020204" pitchFamily="34" charset="0"/>
                <a:cs typeface="Arial" panose="020B0604020202020204" pitchFamily="34" charset="0"/>
              </a:rPr>
            </a:br>
            <a:r>
              <a:rPr lang="en-GB" sz="3200" b="1" dirty="0">
                <a:solidFill>
                  <a:schemeClr val="tx2"/>
                </a:solidFill>
                <a:latin typeface="Arial Black" panose="020B0A04020102020204" pitchFamily="34" charset="0"/>
                <a:cs typeface="Arial" panose="020B0604020202020204" pitchFamily="34" charset="0"/>
              </a:rPr>
              <a:t>Virtual Ward</a:t>
            </a:r>
            <a:br>
              <a:rPr lang="en-GB" sz="3200" b="1" dirty="0">
                <a:latin typeface="Arial" panose="020B0604020202020204" pitchFamily="34" charset="0"/>
                <a:cs typeface="Arial" panose="020B0604020202020204" pitchFamily="34" charset="0"/>
              </a:rPr>
            </a:br>
            <a:br>
              <a:rPr lang="en-GB" sz="3200" b="1"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endParaRPr kumimoji="0" lang="en-US" b="1" i="0" u="none" strike="noStrike" cap="none" normalizeH="0" baseline="0" dirty="0">
              <a:ln>
                <a:noFill/>
              </a:ln>
              <a:solidFill>
                <a:schemeClr val="tx1"/>
              </a:solidFill>
              <a:effectLst/>
              <a:ea typeface="ÇlÇr ñæí©" charset="0"/>
            </a:endParaRPr>
          </a:p>
        </p:txBody>
      </p:sp>
      <p:sp>
        <p:nvSpPr>
          <p:cNvPr id="3" name="TextBox 2">
            <a:extLst>
              <a:ext uri="{FF2B5EF4-FFF2-40B4-BE49-F238E27FC236}">
                <a16:creationId xmlns:a16="http://schemas.microsoft.com/office/drawing/2014/main" id="{07EAB057-EED0-0BF9-CE07-5ADB1F861AFD}"/>
              </a:ext>
            </a:extLst>
          </p:cNvPr>
          <p:cNvSpPr txBox="1"/>
          <p:nvPr/>
        </p:nvSpPr>
        <p:spPr>
          <a:xfrm>
            <a:off x="328448" y="530015"/>
            <a:ext cx="5673213" cy="523220"/>
          </a:xfrm>
          <a:prstGeom prst="rect">
            <a:avLst/>
          </a:prstGeom>
          <a:noFill/>
        </p:spPr>
        <p:txBody>
          <a:bodyPr wrap="square" rtlCol="0">
            <a:spAutoFit/>
          </a:bodyPr>
          <a:lstStyle/>
          <a:p>
            <a:r>
              <a:rPr lang="en-GB" sz="2800" dirty="0">
                <a:solidFill>
                  <a:schemeClr val="tx2"/>
                </a:solidFill>
                <a:latin typeface="Arial Black" panose="020B0A04020102020204" pitchFamily="34" charset="0"/>
                <a:cs typeface="Arial" panose="020B0604020202020204" pitchFamily="34" charset="0"/>
              </a:rPr>
              <a:t>Services/Pathway overview</a:t>
            </a:r>
            <a:endParaRPr lang="en-GB" sz="2800" dirty="0">
              <a:solidFill>
                <a:schemeClr val="tx2"/>
              </a:solidFill>
              <a:latin typeface="Arial Black" panose="020B0A04020102020204" pitchFamily="34" charset="0"/>
            </a:endParaRPr>
          </a:p>
        </p:txBody>
      </p:sp>
      <p:sp>
        <p:nvSpPr>
          <p:cNvPr id="6" name="TextBox 5">
            <a:extLst>
              <a:ext uri="{FF2B5EF4-FFF2-40B4-BE49-F238E27FC236}">
                <a16:creationId xmlns:a16="http://schemas.microsoft.com/office/drawing/2014/main" id="{E7C299DC-E5C9-F15B-50DB-6BF690CE3726}"/>
              </a:ext>
            </a:extLst>
          </p:cNvPr>
          <p:cNvSpPr txBox="1"/>
          <p:nvPr/>
        </p:nvSpPr>
        <p:spPr>
          <a:xfrm>
            <a:off x="570409" y="5519407"/>
            <a:ext cx="6253178" cy="1200329"/>
          </a:xfrm>
          <a:prstGeom prst="rect">
            <a:avLst/>
          </a:prstGeom>
          <a:noFill/>
        </p:spPr>
        <p:txBody>
          <a:bodyPr wrap="square">
            <a:spAutoFit/>
          </a:bodyPr>
          <a:lstStyle/>
          <a:p>
            <a:r>
              <a:rPr lang="en-GB" b="1" dirty="0">
                <a:solidFill>
                  <a:schemeClr val="tx2"/>
                </a:solidFill>
                <a:latin typeface="Arial Black" panose="020B0A04020102020204" pitchFamily="34" charset="0"/>
                <a:cs typeface="Arial" panose="020B0604020202020204" pitchFamily="34" charset="0"/>
              </a:rPr>
              <a:t>Dr Akhtar – Respiratory Consultant, BHNFT</a:t>
            </a:r>
          </a:p>
          <a:p>
            <a:br>
              <a:rPr lang="en-GB" b="1" dirty="0">
                <a:solidFill>
                  <a:schemeClr val="tx2"/>
                </a:solidFill>
                <a:latin typeface="Arial Black" panose="020B0A04020102020204" pitchFamily="34" charset="0"/>
                <a:cs typeface="Arial" panose="020B0604020202020204" pitchFamily="34" charset="0"/>
              </a:rPr>
            </a:br>
            <a:r>
              <a:rPr lang="en-GB" b="1" dirty="0">
                <a:solidFill>
                  <a:schemeClr val="tx2"/>
                </a:solidFill>
                <a:latin typeface="Arial Black" panose="020B0A04020102020204" pitchFamily="34" charset="0"/>
                <a:cs typeface="Arial" panose="020B0604020202020204" pitchFamily="34" charset="0"/>
              </a:rPr>
              <a:t>Laura Gill – Senior Respiratory Nurse, SWYPFT</a:t>
            </a:r>
            <a:br>
              <a:rPr lang="en-GB" b="1" dirty="0">
                <a:latin typeface="Arial" panose="020B0604020202020204" pitchFamily="34" charset="0"/>
                <a:cs typeface="Arial" panose="020B0604020202020204" pitchFamily="34" charset="0"/>
              </a:rPr>
            </a:br>
            <a:endParaRPr lang="en-GB" dirty="0"/>
          </a:p>
        </p:txBody>
      </p:sp>
    </p:spTree>
    <p:extLst>
      <p:ext uri="{BB962C8B-B14F-4D97-AF65-F5344CB8AC3E}">
        <p14:creationId xmlns:p14="http://schemas.microsoft.com/office/powerpoint/2010/main" val="793778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5D783F-4FD4-FB93-0DB3-547DF2CB46D4}"/>
              </a:ext>
            </a:extLst>
          </p:cNvPr>
          <p:cNvSpPr txBox="1"/>
          <p:nvPr/>
        </p:nvSpPr>
        <p:spPr>
          <a:xfrm>
            <a:off x="130628" y="723150"/>
            <a:ext cx="8806107" cy="5139869"/>
          </a:xfrm>
          <a:prstGeom prst="rect">
            <a:avLst/>
          </a:prstGeom>
          <a:noFill/>
        </p:spPr>
        <p:txBody>
          <a:bodyPr wrap="square">
            <a:spAutoFit/>
          </a:bodyPr>
          <a:lstStyle/>
          <a:p>
            <a:pPr algn="ctr">
              <a:spcAft>
                <a:spcPts val="250"/>
              </a:spcAft>
            </a:pPr>
            <a:r>
              <a:rPr lang="en-US" dirty="0">
                <a:solidFill>
                  <a:srgbClr val="005EB8"/>
                </a:solidFill>
                <a:latin typeface="Arial Black" panose="020B0A04020102020204" pitchFamily="34" charset="0"/>
                <a:ea typeface="ÇlÇr ñæí©" charset="0"/>
                <a:cs typeface="Arial" panose="020B0604020202020204" pitchFamily="34" charset="0"/>
              </a:rPr>
              <a:t>Patient A, male, aged 55</a:t>
            </a:r>
          </a:p>
          <a:p>
            <a:pPr algn="ctr">
              <a:spcAft>
                <a:spcPts val="250"/>
              </a:spcAft>
            </a:pPr>
            <a:endParaRPr lang="en-US" sz="1700" dirty="0">
              <a:solidFill>
                <a:srgbClr val="005EB8"/>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1800" b="1" dirty="0">
                <a:latin typeface="Arial" panose="020B0604020202020204" pitchFamily="34" charset="0"/>
                <a:ea typeface="Calibri" panose="020F0502020204030204" pitchFamily="34" charset="0"/>
                <a:cs typeface="Arial" panose="020B0604020202020204" pitchFamily="34" charset="0"/>
              </a:rPr>
              <a:t>Referred by YAS: </a:t>
            </a:r>
            <a:r>
              <a:rPr lang="en-GB" sz="1800" dirty="0">
                <a:latin typeface="Arial" panose="020B0604020202020204" pitchFamily="34" charset="0"/>
                <a:ea typeface="Calibri" panose="020F0502020204030204" pitchFamily="34" charset="0"/>
                <a:cs typeface="Arial" panose="020B0604020202020204" pitchFamily="34" charset="0"/>
              </a:rPr>
              <a:t>4</a:t>
            </a:r>
            <a:r>
              <a:rPr lang="en-GB" sz="1800" baseline="30000" dirty="0">
                <a:latin typeface="Arial" panose="020B0604020202020204" pitchFamily="34" charset="0"/>
                <a:ea typeface="Calibri" panose="020F0502020204030204" pitchFamily="34" charset="0"/>
                <a:cs typeface="Arial" panose="020B0604020202020204" pitchFamily="34" charset="0"/>
              </a:rPr>
              <a:t>th</a:t>
            </a:r>
            <a:r>
              <a:rPr lang="en-GB" sz="1800" dirty="0">
                <a:latin typeface="Arial" panose="020B0604020202020204" pitchFamily="34" charset="0"/>
                <a:ea typeface="Calibri" panose="020F0502020204030204" pitchFamily="34" charset="0"/>
                <a:cs typeface="Arial" panose="020B0604020202020204" pitchFamily="34" charset="0"/>
              </a:rPr>
              <a:t> January 2024, 14.53pm.     </a:t>
            </a:r>
          </a:p>
          <a:p>
            <a:pPr marL="285750" indent="-285750" algn="just">
              <a:buFont typeface="Arial" panose="020B0604020202020204" pitchFamily="34" charset="0"/>
              <a:buChar char="•"/>
            </a:pPr>
            <a:r>
              <a:rPr lang="en-GB" sz="1800" b="1" dirty="0">
                <a:latin typeface="Arial" panose="020B0604020202020204" pitchFamily="34" charset="0"/>
                <a:ea typeface="Calibri" panose="020F0502020204030204" pitchFamily="34" charset="0"/>
                <a:cs typeface="Arial" panose="020B0604020202020204" pitchFamily="34" charset="0"/>
              </a:rPr>
              <a:t>History: </a:t>
            </a:r>
            <a:r>
              <a:rPr lang="en-GB" sz="1800" dirty="0">
                <a:latin typeface="Arial" panose="020B0604020202020204" pitchFamily="34" charset="0"/>
                <a:ea typeface="Calibri" panose="020F0502020204030204" pitchFamily="34" charset="0"/>
                <a:cs typeface="Arial" panose="020B0604020202020204" pitchFamily="34" charset="0"/>
              </a:rPr>
              <a:t>Known COPD, 3-day history of shortness of breath and generally feeling unwell. Salbutamol nebuliser given by paramedic, to good effect.  Taking Amoxicillin prophylactically.  Patient and paramedics happy that they were safe at home until BREATHE attended. </a:t>
            </a:r>
          </a:p>
          <a:p>
            <a:pPr algn="just"/>
            <a:endParaRPr lang="en-GB" sz="1800" dirty="0">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r>
              <a:rPr lang="en-GB" sz="1800" b="1" dirty="0">
                <a:latin typeface="Arial" panose="020B0604020202020204" pitchFamily="34" charset="0"/>
                <a:ea typeface="Calibri" panose="020F0502020204030204" pitchFamily="34" charset="0"/>
                <a:cs typeface="Arial" panose="020B0604020202020204" pitchFamily="34" charset="0"/>
              </a:rPr>
              <a:t>BREATHE input:</a:t>
            </a:r>
            <a:r>
              <a:rPr lang="en-GB" sz="1800" dirty="0">
                <a:latin typeface="Arial" panose="020B0604020202020204" pitchFamily="34" charset="0"/>
                <a:ea typeface="Calibri" panose="020F0502020204030204" pitchFamily="34" charset="0"/>
                <a:cs typeface="Arial" panose="020B0604020202020204" pitchFamily="34" charset="0"/>
              </a:rPr>
              <a:t> Home visit at 16:45pm. Full assessment and history taken. Point of Care Testing CRP carried out during assessment and was raised: treated for infective exacerbation of COPD. BREATHE nurse prescribed antibiotics, steroids and salbutamol nebulisers. Issued with nebuliser compressor and shown how to administer and care for machine. Daily face to face visits for 3 days post crisis visit, followed by telephone review. </a:t>
            </a:r>
          </a:p>
          <a:p>
            <a:pPr marL="285750" indent="-285750" algn="just">
              <a:buFont typeface="Arial" panose="020B0604020202020204" pitchFamily="34" charset="0"/>
              <a:buChar char="•"/>
            </a:pPr>
            <a:r>
              <a:rPr lang="en-GB" sz="1800" dirty="0">
                <a:latin typeface="Arial" panose="020B0604020202020204" pitchFamily="34" charset="0"/>
                <a:cs typeface="Arial" panose="020B0604020202020204" pitchFamily="34" charset="0"/>
              </a:rPr>
              <a:t>Respiratory Consultant led Clinic appointment arranged following Multi-disciplinary team discussion about the patient’s condition and future management plan. </a:t>
            </a:r>
          </a:p>
          <a:p>
            <a:pPr algn="just"/>
            <a:endParaRPr lang="en-GB" sz="18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1800" b="1" dirty="0">
                <a:latin typeface="Arial" panose="020B0604020202020204" pitchFamily="34" charset="0"/>
                <a:cs typeface="Arial" panose="020B0604020202020204" pitchFamily="34" charset="0"/>
              </a:rPr>
              <a:t>Outcome</a:t>
            </a:r>
            <a:r>
              <a:rPr lang="en-GB" sz="1800" dirty="0">
                <a:latin typeface="Arial" panose="020B0604020202020204" pitchFamily="34" charset="0"/>
                <a:cs typeface="Arial" panose="020B0604020202020204" pitchFamily="34" charset="0"/>
              </a:rPr>
              <a:t>: Successfully avoided hospital admission and conveyance to ED</a:t>
            </a:r>
            <a:endParaRPr lang="en-GB"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6571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1FF803-6D59-907E-9FC9-5E85DCD70256}"/>
              </a:ext>
            </a:extLst>
          </p:cNvPr>
          <p:cNvSpPr txBox="1"/>
          <p:nvPr/>
        </p:nvSpPr>
        <p:spPr>
          <a:xfrm>
            <a:off x="130629" y="463298"/>
            <a:ext cx="8891451" cy="5947782"/>
          </a:xfrm>
          <a:prstGeom prst="rect">
            <a:avLst/>
          </a:prstGeom>
          <a:noFill/>
        </p:spPr>
        <p:txBody>
          <a:bodyPr wrap="square">
            <a:spAutoFit/>
          </a:bodyPr>
          <a:lstStyle/>
          <a:p>
            <a:pPr algn="ctr">
              <a:spcAft>
                <a:spcPts val="250"/>
              </a:spcAft>
            </a:pPr>
            <a:r>
              <a:rPr lang="en-US" dirty="0">
                <a:solidFill>
                  <a:srgbClr val="005EB8"/>
                </a:solidFill>
                <a:latin typeface="Arial Black" charset="0"/>
                <a:ea typeface="ÇlÇr ñæí©" charset="0"/>
              </a:rPr>
              <a:t>Patient B, Female, aged 82</a:t>
            </a:r>
          </a:p>
          <a:p>
            <a:pPr marL="285750" indent="-285750" algn="just">
              <a:buFont typeface="Arial" panose="020B0604020202020204" pitchFamily="34" charset="0"/>
              <a:buChar char="•"/>
            </a:pPr>
            <a:r>
              <a:rPr lang="en-GB" b="1" dirty="0">
                <a:latin typeface="Arial" panose="020B0604020202020204" pitchFamily="34" charset="0"/>
                <a:ea typeface="Calibri" panose="020F0502020204030204" pitchFamily="34" charset="0"/>
                <a:cs typeface="Arial" panose="020B0604020202020204" pitchFamily="34" charset="0"/>
              </a:rPr>
              <a:t>Referred by YAS: </a:t>
            </a:r>
            <a:r>
              <a:rPr lang="en-GB" dirty="0">
                <a:latin typeface="Arial" panose="020B0604020202020204" pitchFamily="34" charset="0"/>
                <a:ea typeface="Calibri" panose="020F0502020204030204" pitchFamily="34" charset="0"/>
                <a:cs typeface="Arial" panose="020B0604020202020204" pitchFamily="34" charset="0"/>
              </a:rPr>
              <a:t>19</a:t>
            </a:r>
            <a:r>
              <a:rPr lang="en-GB" baseline="30000" dirty="0">
                <a:latin typeface="Arial" panose="020B0604020202020204" pitchFamily="34" charset="0"/>
                <a:ea typeface="Calibri" panose="020F0502020204030204" pitchFamily="34" charset="0"/>
                <a:cs typeface="Arial" panose="020B0604020202020204" pitchFamily="34" charset="0"/>
              </a:rPr>
              <a:t>th</a:t>
            </a:r>
            <a:r>
              <a:rPr lang="en-GB" dirty="0">
                <a:latin typeface="Arial" panose="020B0604020202020204" pitchFamily="34" charset="0"/>
                <a:ea typeface="Calibri" panose="020F0502020204030204" pitchFamily="34" charset="0"/>
                <a:cs typeface="Arial" panose="020B0604020202020204" pitchFamily="34" charset="0"/>
              </a:rPr>
              <a:t>  December 2023, 11.15am.     </a:t>
            </a:r>
          </a:p>
          <a:p>
            <a:pPr marL="285750" indent="-285750" algn="just">
              <a:buFont typeface="Arial" panose="020B0604020202020204" pitchFamily="34" charset="0"/>
              <a:buChar char="•"/>
            </a:pPr>
            <a:endParaRPr lang="en-GB" dirty="0">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r>
              <a:rPr lang="en-GB" b="1" dirty="0">
                <a:latin typeface="Arial" panose="020B0604020202020204" pitchFamily="34" charset="0"/>
                <a:ea typeface="Calibri" panose="020F0502020204030204" pitchFamily="34" charset="0"/>
                <a:cs typeface="Arial" panose="020B0604020202020204" pitchFamily="34" charset="0"/>
              </a:rPr>
              <a:t>History: </a:t>
            </a:r>
            <a:r>
              <a:rPr lang="en-GB" dirty="0">
                <a:latin typeface="Arial" panose="020B0604020202020204" pitchFamily="34" charset="0"/>
                <a:ea typeface="Calibri" panose="020F0502020204030204" pitchFamily="34" charset="0"/>
                <a:cs typeface="Arial" panose="020B0604020202020204" pitchFamily="34" charset="0"/>
              </a:rPr>
              <a:t>Care home resident, background of COPD and </a:t>
            </a:r>
          </a:p>
          <a:p>
            <a:pPr marL="285750" indent="-285750" algn="just">
              <a:buFont typeface="Arial" panose="020B0604020202020204" pitchFamily="34" charset="0"/>
              <a:buChar char="•"/>
            </a:pPr>
            <a:r>
              <a:rPr lang="en-GB" dirty="0">
                <a:latin typeface="Arial" panose="020B0604020202020204" pitchFamily="34" charset="0"/>
                <a:ea typeface="Calibri" panose="020F0502020204030204" pitchFamily="34" charset="0"/>
                <a:cs typeface="Arial" panose="020B0604020202020204" pitchFamily="34" charset="0"/>
              </a:rPr>
              <a:t>dementia.  Gradual deterioration of symptoms for 3 months, had not been taking inhalers.  Shortness of breath, cough and struggling to expectorate. Previous hospital admission 3</a:t>
            </a:r>
            <a:r>
              <a:rPr lang="en-GB" baseline="30000" dirty="0">
                <a:latin typeface="Arial" panose="020B0604020202020204" pitchFamily="34" charset="0"/>
                <a:ea typeface="Calibri" panose="020F0502020204030204" pitchFamily="34" charset="0"/>
                <a:cs typeface="Arial" panose="020B0604020202020204" pitchFamily="34" charset="0"/>
              </a:rPr>
              <a:t>rd</a:t>
            </a:r>
            <a:r>
              <a:rPr lang="en-GB" dirty="0">
                <a:latin typeface="Arial" panose="020B0604020202020204" pitchFamily="34" charset="0"/>
                <a:ea typeface="Calibri" panose="020F0502020204030204" pitchFamily="34" charset="0"/>
                <a:cs typeface="Arial" panose="020B0604020202020204" pitchFamily="34" charset="0"/>
              </a:rPr>
              <a:t> December 2023.  Last seen by BREATHE January 2021. Salbutamol nebuliser given by paramedic, to good effect.</a:t>
            </a:r>
          </a:p>
          <a:p>
            <a:pPr algn="just"/>
            <a:r>
              <a:rPr lang="en-GB" dirty="0">
                <a:latin typeface="Arial" panose="020B0604020202020204" pitchFamily="34" charset="0"/>
                <a:ea typeface="Calibri" panose="020F0502020204030204" pitchFamily="34" charset="0"/>
                <a:cs typeface="Arial" panose="020B0604020202020204" pitchFamily="34" charset="0"/>
              </a:rPr>
              <a:t> </a:t>
            </a:r>
          </a:p>
          <a:p>
            <a:pPr marL="285750" indent="-285750" algn="just">
              <a:buFont typeface="Arial" panose="020B0604020202020204" pitchFamily="34" charset="0"/>
              <a:buChar char="•"/>
            </a:pPr>
            <a:r>
              <a:rPr lang="en-GB" b="1" dirty="0">
                <a:latin typeface="Arial" panose="020B0604020202020204" pitchFamily="34" charset="0"/>
                <a:ea typeface="Calibri" panose="020F0502020204030204" pitchFamily="34" charset="0"/>
                <a:cs typeface="Arial" panose="020B0604020202020204" pitchFamily="34" charset="0"/>
              </a:rPr>
              <a:t>BREATHE input:  </a:t>
            </a:r>
            <a:r>
              <a:rPr lang="en-GB" dirty="0">
                <a:latin typeface="Arial" panose="020B0604020202020204" pitchFamily="34" charset="0"/>
                <a:ea typeface="Calibri" panose="020F0502020204030204" pitchFamily="34" charset="0"/>
                <a:cs typeface="Arial" panose="020B0604020202020204" pitchFamily="34" charset="0"/>
              </a:rPr>
              <a:t>Care home visit 12.05pm.</a:t>
            </a:r>
            <a:r>
              <a:rPr lang="en-GB" b="1" dirty="0">
                <a:latin typeface="Arial" panose="020B0604020202020204" pitchFamily="34" charset="0"/>
                <a:ea typeface="Calibri" panose="020F0502020204030204" pitchFamily="34" charset="0"/>
                <a:cs typeface="Arial" panose="020B0604020202020204" pitchFamily="34" charset="0"/>
              </a:rPr>
              <a:t> </a:t>
            </a:r>
            <a:r>
              <a:rPr lang="en-GB" dirty="0">
                <a:latin typeface="Arial" panose="020B0604020202020204" pitchFamily="34" charset="0"/>
                <a:ea typeface="Calibri" panose="020F0502020204030204" pitchFamily="34" charset="0"/>
                <a:cs typeface="Arial" panose="020B0604020202020204" pitchFamily="34" charset="0"/>
              </a:rPr>
              <a:t>Full comprehensive respiratory assessment including Point of care testing CRP (C-reactive Protein) - no indication for antibiotics.  Commenced steroid treatment (weaning course) as had several back-to-back courses recently.  Inhaler switched to device compatible with </a:t>
            </a:r>
            <a:r>
              <a:rPr lang="en-GB" dirty="0" err="1">
                <a:latin typeface="Arial" panose="020B0604020202020204" pitchFamily="34" charset="0"/>
                <a:ea typeface="Calibri" panose="020F0502020204030204" pitchFamily="34" charset="0"/>
                <a:cs typeface="Arial" panose="020B0604020202020204" pitchFamily="34" charset="0"/>
              </a:rPr>
              <a:t>AeroChamber</a:t>
            </a:r>
            <a:r>
              <a:rPr lang="en-GB" dirty="0">
                <a:latin typeface="Arial" panose="020B0604020202020204" pitchFamily="34" charset="0"/>
                <a:ea typeface="Calibri" panose="020F0502020204030204" pitchFamily="34" charset="0"/>
                <a:cs typeface="Arial" panose="020B0604020202020204" pitchFamily="34" charset="0"/>
              </a:rPr>
              <a:t>, to allow carers to assist.  Education given to care staff and discussed the role of the BREATHE service, as they were unaware of the service.  Follow up phone calls with the care home to check on the patient and offer further support and advice.  Follow up appointment booked to review efficacy of inhaler use. </a:t>
            </a:r>
          </a:p>
          <a:p>
            <a:pPr algn="just"/>
            <a:endParaRPr lang="en-GB" dirty="0">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r>
              <a:rPr lang="en-GB" b="1" dirty="0">
                <a:latin typeface="Arial" panose="020B0604020202020204" pitchFamily="34" charset="0"/>
                <a:ea typeface="Calibri" panose="020F0502020204030204" pitchFamily="34" charset="0"/>
                <a:cs typeface="Arial" panose="020B0604020202020204" pitchFamily="34" charset="0"/>
              </a:rPr>
              <a:t>Outcome:</a:t>
            </a:r>
            <a:r>
              <a:rPr lang="en-GB" dirty="0">
                <a:latin typeface="Arial" panose="020B0604020202020204" pitchFamily="34" charset="0"/>
                <a:ea typeface="Calibri" panose="020F050202020403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Admission avoidance, treatment optimisation, care                         </a:t>
            </a:r>
          </a:p>
          <a:p>
            <a:pPr algn="just"/>
            <a:r>
              <a:rPr lang="en-GB" dirty="0">
                <a:latin typeface="Arial" panose="020B0604020202020204" pitchFamily="34" charset="0"/>
                <a:cs typeface="Arial" panose="020B0604020202020204" pitchFamily="34" charset="0"/>
              </a:rPr>
              <a:t>     home aware of service remit for ongoing/future respiratory support.  </a:t>
            </a:r>
          </a:p>
        </p:txBody>
      </p:sp>
    </p:spTree>
    <p:extLst>
      <p:ext uri="{BB962C8B-B14F-4D97-AF65-F5344CB8AC3E}">
        <p14:creationId xmlns:p14="http://schemas.microsoft.com/office/powerpoint/2010/main" val="969817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335497-2E09-53B6-5BFE-C9B95E11651A}"/>
              </a:ext>
            </a:extLst>
          </p:cNvPr>
          <p:cNvSpPr txBox="1"/>
          <p:nvPr/>
        </p:nvSpPr>
        <p:spPr>
          <a:xfrm>
            <a:off x="0" y="1292352"/>
            <a:ext cx="9144000" cy="5016758"/>
          </a:xfrm>
          <a:prstGeom prst="rect">
            <a:avLst/>
          </a:prstGeom>
          <a:noFill/>
        </p:spPr>
        <p:txBody>
          <a:bodyPr wrap="square">
            <a:spAutoFit/>
          </a:bodyPr>
          <a:lstStyle/>
          <a:p>
            <a:pPr marL="285750" indent="-285750">
              <a:buFont typeface="Arial" panose="020B0604020202020204" pitchFamily="34" charset="0"/>
              <a:buChar char="•"/>
            </a:pPr>
            <a:r>
              <a:rPr lang="en-GB" sz="1600" b="1" dirty="0">
                <a:latin typeface="Arial" panose="020B0604020202020204" pitchFamily="34" charset="0"/>
                <a:cs typeface="Arial" panose="020B0604020202020204" pitchFamily="34" charset="0"/>
              </a:rPr>
              <a:t>Referred by BHNFT/SSU:</a:t>
            </a:r>
            <a:r>
              <a:rPr lang="en-GB" sz="1600" dirty="0">
                <a:latin typeface="Arial" panose="020B0604020202020204" pitchFamily="34" charset="0"/>
                <a:cs typeface="Arial" panose="020B0604020202020204" pitchFamily="34" charset="0"/>
              </a:rPr>
              <a:t> 1</a:t>
            </a:r>
            <a:r>
              <a:rPr lang="en-GB" sz="1600" baseline="30000" dirty="0">
                <a:latin typeface="Arial" panose="020B0604020202020204" pitchFamily="34" charset="0"/>
                <a:cs typeface="Arial" panose="020B0604020202020204" pitchFamily="34" charset="0"/>
              </a:rPr>
              <a:t>st</a:t>
            </a:r>
            <a:r>
              <a:rPr lang="en-GB" sz="1600" dirty="0">
                <a:latin typeface="Arial" panose="020B0604020202020204" pitchFamily="34" charset="0"/>
                <a:cs typeface="Arial" panose="020B0604020202020204" pitchFamily="34" charset="0"/>
              </a:rPr>
              <a:t> April 2024</a:t>
            </a:r>
          </a:p>
          <a:p>
            <a:pPr marL="285750" indent="-285750">
              <a:buFont typeface="Arial" panose="020B0604020202020204" pitchFamily="34" charset="0"/>
              <a:buChar char="•"/>
            </a:pPr>
            <a:r>
              <a:rPr lang="en-GB" sz="1600" b="1" dirty="0">
                <a:latin typeface="Arial" panose="020B0604020202020204" pitchFamily="34" charset="0"/>
                <a:cs typeface="Arial" panose="020B0604020202020204" pitchFamily="34" charset="0"/>
              </a:rPr>
              <a:t>History: </a:t>
            </a:r>
            <a:r>
              <a:rPr lang="en-GB" sz="1600" dirty="0">
                <a:latin typeface="Arial" panose="020B0604020202020204" pitchFamily="34" charset="0"/>
                <a:cs typeface="Arial" panose="020B0604020202020204" pitchFamily="34" charset="0"/>
              </a:rPr>
              <a:t>COPD, lung Ca under WPH – palliative Chemo, recent admission for IECOPD.</a:t>
            </a:r>
          </a:p>
          <a:p>
            <a:pPr marL="285750" indent="-285750">
              <a:buFont typeface="Arial" panose="020B0604020202020204" pitchFamily="34" charset="0"/>
              <a:buChar char="•"/>
            </a:pPr>
            <a:r>
              <a:rPr lang="en-GB" sz="1600" b="1" dirty="0">
                <a:latin typeface="Arial" panose="020B0604020202020204" pitchFamily="34" charset="0"/>
                <a:cs typeface="Arial" panose="020B0604020202020204" pitchFamily="34" charset="0"/>
              </a:rPr>
              <a:t>BREATHE input: </a:t>
            </a:r>
            <a:r>
              <a:rPr lang="en-GB" sz="1600" dirty="0">
                <a:latin typeface="Arial" panose="020B0604020202020204" pitchFamily="34" charset="0"/>
                <a:cs typeface="Arial" panose="020B0604020202020204" pitchFamily="34" charset="0"/>
              </a:rPr>
              <a:t>2</a:t>
            </a:r>
            <a:r>
              <a:rPr lang="en-GB" sz="1600" baseline="30000" dirty="0">
                <a:latin typeface="Arial" panose="020B0604020202020204" pitchFamily="34" charset="0"/>
                <a:cs typeface="Arial" panose="020B0604020202020204" pitchFamily="34" charset="0"/>
              </a:rPr>
              <a:t>nd</a:t>
            </a:r>
            <a:r>
              <a:rPr lang="en-GB" sz="1600" dirty="0">
                <a:latin typeface="Arial" panose="020B0604020202020204" pitchFamily="34" charset="0"/>
                <a:cs typeface="Arial" panose="020B0604020202020204" pitchFamily="34" charset="0"/>
              </a:rPr>
              <a:t> April– f2f visit, full </a:t>
            </a:r>
            <a:r>
              <a:rPr lang="en-GB" sz="1600" dirty="0" err="1">
                <a:latin typeface="Arial" panose="020B0604020202020204" pitchFamily="34" charset="0"/>
                <a:cs typeface="Arial" panose="020B0604020202020204" pitchFamily="34" charset="0"/>
              </a:rPr>
              <a:t>ax</a:t>
            </a:r>
            <a:r>
              <a:rPr lang="en-GB" sz="1600" dirty="0">
                <a:latin typeface="Arial" panose="020B0604020202020204" pitchFamily="34" charset="0"/>
                <a:cs typeface="Arial" panose="020B0604020202020204" pitchFamily="34" charset="0"/>
              </a:rPr>
              <a:t>. Ensured optimised. Booked AOT </a:t>
            </a:r>
            <a:r>
              <a:rPr lang="en-GB" sz="1600" dirty="0" err="1">
                <a:latin typeface="Arial" panose="020B0604020202020204" pitchFamily="34" charset="0"/>
                <a:cs typeface="Arial" panose="020B0604020202020204" pitchFamily="34" charset="0"/>
              </a:rPr>
              <a:t>ax</a:t>
            </a:r>
            <a:r>
              <a:rPr lang="en-GB" sz="1600" dirty="0">
                <a:latin typeface="Arial" panose="020B0604020202020204" pitchFamily="34" charset="0"/>
                <a:cs typeface="Arial" panose="020B0604020202020204" pitchFamily="34" charset="0"/>
              </a:rPr>
              <a:t> –  postponed due to exacerbation.</a:t>
            </a:r>
          </a:p>
          <a:p>
            <a:r>
              <a:rPr lang="en-GB" sz="1600" dirty="0">
                <a:latin typeface="Arial" panose="020B0604020202020204" pitchFamily="34" charset="0"/>
                <a:cs typeface="Arial" panose="020B0604020202020204" pitchFamily="34" charset="0"/>
              </a:rPr>
              <a:t>     21</a:t>
            </a:r>
            <a:r>
              <a:rPr lang="en-GB" sz="1600" baseline="30000" dirty="0">
                <a:latin typeface="Arial" panose="020B0604020202020204" pitchFamily="34" charset="0"/>
                <a:cs typeface="Arial" panose="020B0604020202020204" pitchFamily="34" charset="0"/>
              </a:rPr>
              <a:t>st</a:t>
            </a:r>
            <a:r>
              <a:rPr lang="en-GB" sz="1600" dirty="0">
                <a:latin typeface="Arial" panose="020B0604020202020204" pitchFamily="34" charset="0"/>
                <a:cs typeface="Arial" panose="020B0604020202020204" pitchFamily="34" charset="0"/>
              </a:rPr>
              <a:t> May – pt contacted service due to increased SOB, inhalers and nebuliser not helping.   </a:t>
            </a:r>
          </a:p>
          <a:p>
            <a:r>
              <a:rPr lang="en-GB" sz="1600" dirty="0">
                <a:latin typeface="Arial" panose="020B0604020202020204" pitchFamily="34" charset="0"/>
                <a:cs typeface="Arial" panose="020B0604020202020204" pitchFamily="34" charset="0"/>
              </a:rPr>
              <a:t>     F2F visit same day.          </a:t>
            </a:r>
          </a:p>
          <a:p>
            <a:r>
              <a:rPr lang="en-GB" sz="1600" dirty="0">
                <a:latin typeface="Arial" panose="020B0604020202020204" pitchFamily="34" charset="0"/>
                <a:cs typeface="Arial" panose="020B0604020202020204" pitchFamily="34" charset="0"/>
              </a:rPr>
              <a:t>     Pt v SOB on minimal exertion, SpO2 dipping to 63%, long time to recover to baseline. SpO2 90- </a:t>
            </a:r>
          </a:p>
          <a:p>
            <a:r>
              <a:rPr lang="en-GB" sz="1600" dirty="0">
                <a:latin typeface="Arial" panose="020B0604020202020204" pitchFamily="34" charset="0"/>
                <a:cs typeface="Arial" panose="020B0604020202020204" pitchFamily="34" charset="0"/>
              </a:rPr>
              <a:t>     91% at rest.      </a:t>
            </a:r>
          </a:p>
          <a:p>
            <a:r>
              <a:rPr lang="en-GB" sz="1600" dirty="0">
                <a:latin typeface="Arial" panose="020B0604020202020204" pitchFamily="34" charset="0"/>
                <a:cs typeface="Arial" panose="020B0604020202020204" pitchFamily="34" charset="0"/>
              </a:rPr>
              <a:t>     Difficulty talking in full sentences, pursed lip breathing. No signs of acute infection, refused </a:t>
            </a:r>
          </a:p>
          <a:p>
            <a:r>
              <a:rPr lang="en-GB" sz="1600" dirty="0">
                <a:latin typeface="Arial" panose="020B0604020202020204" pitchFamily="34" charset="0"/>
                <a:cs typeface="Arial" panose="020B0604020202020204" pitchFamily="34" charset="0"/>
              </a:rPr>
              <a:t>     hospital admission. Discussed pharmacological and non-pharmacological ways to manage </a:t>
            </a:r>
          </a:p>
          <a:p>
            <a:r>
              <a:rPr lang="en-GB" sz="1600" dirty="0">
                <a:latin typeface="Arial" panose="020B0604020202020204" pitchFamily="34" charset="0"/>
                <a:cs typeface="Arial" panose="020B0604020202020204" pitchFamily="34" charset="0"/>
              </a:rPr>
              <a:t>     breathlessness. Palliative O2 ordered. </a:t>
            </a:r>
          </a:p>
          <a:p>
            <a:r>
              <a:rPr lang="en-GB" sz="1600" dirty="0">
                <a:latin typeface="Arial" panose="020B0604020202020204" pitchFamily="34" charset="0"/>
                <a:cs typeface="Arial" panose="020B0604020202020204" pitchFamily="34" charset="0"/>
              </a:rPr>
              <a:t>     Returned same day to titrate O2. Continued palliative care discussions. Switched </a:t>
            </a:r>
            <a:r>
              <a:rPr lang="en-GB" sz="1600" dirty="0" err="1">
                <a:latin typeface="Arial" panose="020B0604020202020204" pitchFamily="34" charset="0"/>
                <a:cs typeface="Arial" panose="020B0604020202020204" pitchFamily="34" charset="0"/>
              </a:rPr>
              <a:t>carbocystine</a:t>
            </a:r>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     to NACSYS.   </a:t>
            </a:r>
          </a:p>
          <a:p>
            <a:r>
              <a:rPr lang="en-GB" sz="1600" dirty="0">
                <a:latin typeface="Arial" panose="020B0604020202020204" pitchFamily="34" charset="0"/>
                <a:cs typeface="Arial" panose="020B0604020202020204" pitchFamily="34" charset="0"/>
              </a:rPr>
              <a:t>     Ordered commode. Requested GP palliative review. </a:t>
            </a:r>
          </a:p>
          <a:p>
            <a:r>
              <a:rPr lang="en-GB" sz="1600" dirty="0">
                <a:latin typeface="Arial" panose="020B0604020202020204" pitchFamily="34" charset="0"/>
                <a:cs typeface="Arial" panose="020B0604020202020204" pitchFamily="34" charset="0"/>
              </a:rPr>
              <a:t>     4</a:t>
            </a:r>
            <a:r>
              <a:rPr lang="en-GB" sz="1600" baseline="30000" dirty="0">
                <a:latin typeface="Arial" panose="020B0604020202020204" pitchFamily="34" charset="0"/>
                <a:cs typeface="Arial" panose="020B0604020202020204" pitchFamily="34" charset="0"/>
              </a:rPr>
              <a:t>th</a:t>
            </a:r>
            <a:r>
              <a:rPr lang="en-GB" sz="1600" dirty="0">
                <a:latin typeface="Arial" panose="020B0604020202020204" pitchFamily="34" charset="0"/>
                <a:cs typeface="Arial" panose="020B0604020202020204" pitchFamily="34" charset="0"/>
              </a:rPr>
              <a:t> June – follow up visit to r/v palliative O2 and NACSYS and continue palliative support. </a:t>
            </a:r>
          </a:p>
          <a:p>
            <a:endParaRPr lang="en-GB" sz="1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b="1" dirty="0">
                <a:latin typeface="Arial" panose="020B0604020202020204" pitchFamily="34" charset="0"/>
                <a:cs typeface="Arial" panose="020B0604020202020204" pitchFamily="34" charset="0"/>
              </a:rPr>
              <a:t>Outcome: </a:t>
            </a:r>
            <a:r>
              <a:rPr lang="en-GB" sz="1600" dirty="0">
                <a:latin typeface="Arial" panose="020B0604020202020204" pitchFamily="34" charset="0"/>
                <a:cs typeface="Arial" panose="020B0604020202020204" pitchFamily="34" charset="0"/>
              </a:rPr>
              <a:t>Successfully avoided hospital admission and supported patient’s wishes.</a:t>
            </a:r>
          </a:p>
          <a:p>
            <a:r>
              <a:rPr lang="en-GB" sz="1600" b="1"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Will continue to receive ongoing support from BREATHE. Stepped down to DN support once </a:t>
            </a:r>
          </a:p>
          <a:p>
            <a:r>
              <a:rPr lang="en-GB" sz="1600" dirty="0">
                <a:latin typeface="Arial" panose="020B0604020202020204" pitchFamily="34" charset="0"/>
                <a:cs typeface="Arial" panose="020B0604020202020204" pitchFamily="34" charset="0"/>
              </a:rPr>
              <a:t>     stable.</a:t>
            </a:r>
          </a:p>
          <a:p>
            <a:r>
              <a:rPr lang="en-GB" sz="1600" dirty="0">
                <a:latin typeface="Arial" panose="020B0604020202020204" pitchFamily="34" charset="0"/>
                <a:cs typeface="Arial" panose="020B0604020202020204" pitchFamily="34" charset="0"/>
              </a:rPr>
              <a:t>     Patient was able to die in her preferred place of care: home. </a:t>
            </a:r>
            <a:endParaRPr lang="en-GB" sz="1600" dirty="0"/>
          </a:p>
        </p:txBody>
      </p:sp>
      <p:sp>
        <p:nvSpPr>
          <p:cNvPr id="4" name="TextBox 3">
            <a:extLst>
              <a:ext uri="{FF2B5EF4-FFF2-40B4-BE49-F238E27FC236}">
                <a16:creationId xmlns:a16="http://schemas.microsoft.com/office/drawing/2014/main" id="{FCABEBCD-3D98-95F5-B945-775462DE6F7B}"/>
              </a:ext>
            </a:extLst>
          </p:cNvPr>
          <p:cNvSpPr txBox="1"/>
          <p:nvPr/>
        </p:nvSpPr>
        <p:spPr>
          <a:xfrm>
            <a:off x="1563189" y="512137"/>
            <a:ext cx="4867470" cy="461665"/>
          </a:xfrm>
          <a:prstGeom prst="rect">
            <a:avLst/>
          </a:prstGeom>
          <a:noFill/>
        </p:spPr>
        <p:txBody>
          <a:bodyPr wrap="square">
            <a:spAutoFit/>
          </a:bodyPr>
          <a:lstStyle/>
          <a:p>
            <a:pPr algn="ctr" fontAlgn="base">
              <a:spcBef>
                <a:spcPct val="0"/>
              </a:spcBef>
              <a:spcAft>
                <a:spcPts val="250"/>
              </a:spcAft>
            </a:pPr>
            <a:r>
              <a:rPr lang="en-US" sz="2400" b="1" dirty="0">
                <a:solidFill>
                  <a:srgbClr val="005EB8"/>
                </a:solidFill>
                <a:latin typeface="Arial Black" panose="020B0A04020102020204" pitchFamily="34" charset="0"/>
                <a:ea typeface="ÇlÇr ñæí©" charset="0"/>
                <a:cs typeface="Arial" panose="020B0604020202020204" pitchFamily="34" charset="0"/>
              </a:rPr>
              <a:t>Patient C, Female, aged 83</a:t>
            </a:r>
          </a:p>
        </p:txBody>
      </p:sp>
    </p:spTree>
    <p:extLst>
      <p:ext uri="{BB962C8B-B14F-4D97-AF65-F5344CB8AC3E}">
        <p14:creationId xmlns:p14="http://schemas.microsoft.com/office/powerpoint/2010/main" val="1572299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032C09-9015-D213-8851-F4C6144B4AD6}"/>
              </a:ext>
            </a:extLst>
          </p:cNvPr>
          <p:cNvSpPr txBox="1"/>
          <p:nvPr/>
        </p:nvSpPr>
        <p:spPr>
          <a:xfrm>
            <a:off x="0" y="856357"/>
            <a:ext cx="9133114" cy="6001643"/>
          </a:xfrm>
          <a:prstGeom prst="rect">
            <a:avLst/>
          </a:prstGeom>
          <a:noFill/>
        </p:spPr>
        <p:txBody>
          <a:bodyPr wrap="square">
            <a:spAutoFit/>
          </a:bodyPr>
          <a:lstStyle/>
          <a:p>
            <a:pPr marL="285750" indent="-285750">
              <a:buFont typeface="Arial" panose="020B0604020202020204" pitchFamily="34" charset="0"/>
              <a:buChar char="•"/>
            </a:pPr>
            <a:r>
              <a:rPr lang="en-GB" sz="1600" b="1" dirty="0">
                <a:latin typeface="Arial" panose="020B0604020202020204" pitchFamily="34" charset="0"/>
                <a:cs typeface="Arial" panose="020B0604020202020204" pitchFamily="34" charset="0"/>
              </a:rPr>
              <a:t>Referred by GP </a:t>
            </a:r>
            <a:r>
              <a:rPr lang="en-GB" sz="1600" dirty="0">
                <a:latin typeface="Arial" panose="020B0604020202020204" pitchFamily="34" charset="0"/>
                <a:cs typeface="Arial" panose="020B0604020202020204" pitchFamily="34" charset="0"/>
              </a:rPr>
              <a:t>July 2021 for worsening SOB ? For AOT</a:t>
            </a:r>
          </a:p>
          <a:p>
            <a:pPr marL="285750" indent="-285750">
              <a:buFont typeface="Arial" panose="020B0604020202020204" pitchFamily="34" charset="0"/>
              <a:buChar char="•"/>
            </a:pPr>
            <a:r>
              <a:rPr lang="en-GB" sz="1600" b="1" dirty="0">
                <a:latin typeface="Arial" panose="020B0604020202020204" pitchFamily="34" charset="0"/>
                <a:cs typeface="Arial" panose="020B0604020202020204" pitchFamily="34" charset="0"/>
              </a:rPr>
              <a:t>History: </a:t>
            </a:r>
            <a:r>
              <a:rPr lang="en-GB" sz="1600" dirty="0">
                <a:latin typeface="Arial" panose="020B0604020202020204" pitchFamily="34" charset="0"/>
                <a:cs typeface="Arial" panose="020B0604020202020204" pitchFamily="34" charset="0"/>
              </a:rPr>
              <a:t>Spirometry2018, FEV1/FVC 29%, FEV1 24%, FVC 63%,                                increasing breathlessness over the past 6 months, breathless on minimal                        exertion. </a:t>
            </a:r>
            <a:r>
              <a:rPr lang="en-GB" sz="1600" dirty="0" err="1">
                <a:latin typeface="Arial" panose="020B0604020202020204" pitchFamily="34" charset="0"/>
                <a:cs typeface="Arial" panose="020B0604020202020204" pitchFamily="34" charset="0"/>
              </a:rPr>
              <a:t>mMRC</a:t>
            </a:r>
            <a:r>
              <a:rPr lang="en-GB" sz="1600" dirty="0">
                <a:latin typeface="Arial" panose="020B0604020202020204" pitchFamily="34" charset="0"/>
                <a:cs typeface="Arial" panose="020B0604020202020204" pitchFamily="34" charset="0"/>
              </a:rPr>
              <a:t> score 5. New diagnosis of CCF. 2 exacerbations in last 12 months. Reduced appetite, frail, emaciated. Evidence of polypharmacy. </a:t>
            </a:r>
          </a:p>
          <a:p>
            <a:endParaRPr lang="en-GB" sz="1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b="1" dirty="0">
                <a:latin typeface="Arial" panose="020B0604020202020204" pitchFamily="34" charset="0"/>
                <a:cs typeface="Arial" panose="020B0604020202020204" pitchFamily="34" charset="0"/>
              </a:rPr>
              <a:t>BREATHE input: </a:t>
            </a:r>
            <a:r>
              <a:rPr lang="en-GB" sz="1600" dirty="0">
                <a:latin typeface="Arial" panose="020B0604020202020204" pitchFamily="34" charset="0"/>
                <a:cs typeface="Arial" panose="020B0604020202020204" pitchFamily="34" charset="0"/>
              </a:rPr>
              <a:t>1</a:t>
            </a:r>
            <a:r>
              <a:rPr lang="en-GB" sz="1600" baseline="30000" dirty="0">
                <a:latin typeface="Arial" panose="020B0604020202020204" pitchFamily="34" charset="0"/>
                <a:cs typeface="Arial" panose="020B0604020202020204" pitchFamily="34" charset="0"/>
              </a:rPr>
              <a:t>st</a:t>
            </a:r>
            <a:r>
              <a:rPr lang="en-GB" sz="1600" dirty="0">
                <a:latin typeface="Arial" panose="020B0604020202020204" pitchFamily="34" charset="0"/>
                <a:cs typeface="Arial" panose="020B0604020202020204" pitchFamily="34" charset="0"/>
              </a:rPr>
              <a:t> F2F visit, Discussed anxiety management/referral to IAPT (patient declined)/pacing &amp; breathing techniques/directed to BLF website/corrected inhaler technique/nutritional advice. Stepped up from </a:t>
            </a:r>
            <a:r>
              <a:rPr lang="en-GB" sz="1600" dirty="0" err="1">
                <a:latin typeface="Arial" panose="020B0604020202020204" pitchFamily="34" charset="0"/>
                <a:cs typeface="Arial" panose="020B0604020202020204" pitchFamily="34" charset="0"/>
              </a:rPr>
              <a:t>ultibro</a:t>
            </a:r>
            <a:r>
              <a:rPr lang="en-GB" sz="1600" dirty="0">
                <a:latin typeface="Arial" panose="020B0604020202020204" pitchFamily="34" charset="0"/>
                <a:cs typeface="Arial" panose="020B0604020202020204" pitchFamily="34" charset="0"/>
              </a:rPr>
              <a:t> to </a:t>
            </a:r>
            <a:r>
              <a:rPr lang="en-GB" sz="1600" dirty="0" err="1">
                <a:latin typeface="Arial" panose="020B0604020202020204" pitchFamily="34" charset="0"/>
                <a:cs typeface="Arial" panose="020B0604020202020204" pitchFamily="34" charset="0"/>
              </a:rPr>
              <a:t>trimbow</a:t>
            </a:r>
            <a:r>
              <a:rPr lang="en-GB" sz="1600" dirty="0">
                <a:latin typeface="Arial" panose="020B0604020202020204" pitchFamily="34" charset="0"/>
                <a:cs typeface="Arial" panose="020B0604020202020204" pitchFamily="34" charset="0"/>
              </a:rPr>
              <a:t>.</a:t>
            </a:r>
          </a:p>
          <a:p>
            <a:r>
              <a:rPr lang="en-GB" sz="1600" b="1"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7 days later – referral from pt’s wife, commenced rescue pack 3 days prior no improvement.  </a:t>
            </a:r>
          </a:p>
          <a:p>
            <a:r>
              <a:rPr lang="en-GB" sz="1600" dirty="0">
                <a:latin typeface="Arial" panose="020B0604020202020204" pitchFamily="34" charset="0"/>
                <a:cs typeface="Arial" panose="020B0604020202020204" pitchFamily="34" charset="0"/>
              </a:rPr>
              <a:t>      Unable to get out of  bed due to breathlessness.</a:t>
            </a:r>
          </a:p>
          <a:p>
            <a:r>
              <a:rPr lang="en-GB" sz="1600" dirty="0">
                <a:latin typeface="Arial" panose="020B0604020202020204" pitchFamily="34" charset="0"/>
                <a:cs typeface="Arial" panose="020B0604020202020204" pitchFamily="34" charset="0"/>
              </a:rPr>
              <a:t>      Same day BREATHE nurse home visit – using accessory muscles, unable to speak in full     </a:t>
            </a:r>
          </a:p>
          <a:p>
            <a:r>
              <a:rPr lang="en-GB" sz="1600" dirty="0">
                <a:latin typeface="Arial" panose="020B0604020202020204" pitchFamily="34" charset="0"/>
                <a:cs typeface="Arial" panose="020B0604020202020204" pitchFamily="34" charset="0"/>
              </a:rPr>
              <a:t>      sentences.  </a:t>
            </a:r>
          </a:p>
          <a:p>
            <a:r>
              <a:rPr lang="en-GB" sz="1600" dirty="0">
                <a:latin typeface="Arial" panose="020B0604020202020204" pitchFamily="34" charset="0"/>
                <a:cs typeface="Arial" panose="020B0604020202020204" pitchFamily="34" charset="0"/>
              </a:rPr>
              <a:t>      Trialled salbutamol inhaler, tidal breathing via spacer but unable to tolerate due to  </a:t>
            </a:r>
          </a:p>
          <a:p>
            <a:r>
              <a:rPr lang="en-GB" sz="1600" dirty="0">
                <a:latin typeface="Arial" panose="020B0604020202020204" pitchFamily="34" charset="0"/>
                <a:cs typeface="Arial" panose="020B0604020202020204" pitchFamily="34" charset="0"/>
              </a:rPr>
              <a:t>      breathlessness.  </a:t>
            </a:r>
          </a:p>
          <a:p>
            <a:r>
              <a:rPr lang="en-GB" sz="1600" dirty="0">
                <a:latin typeface="Arial" panose="020B0604020202020204" pitchFamily="34" charset="0"/>
                <a:cs typeface="Arial" panose="020B0604020202020204" pitchFamily="34" charset="0"/>
              </a:rPr>
              <a:t>      Trialled fan therapy. Clinical observations recorded: T 36.3, HR 124bpm (regular), BP </a:t>
            </a:r>
          </a:p>
          <a:p>
            <a:r>
              <a:rPr lang="en-GB" sz="1600" dirty="0">
                <a:latin typeface="Arial" panose="020B0604020202020204" pitchFamily="34" charset="0"/>
                <a:cs typeface="Arial" panose="020B0604020202020204" pitchFamily="34" charset="0"/>
              </a:rPr>
              <a:t>      100/62mmHg, SpO2 90% ORA, RR 26bpm. </a:t>
            </a:r>
          </a:p>
          <a:p>
            <a:r>
              <a:rPr lang="en-GB" sz="1600" dirty="0">
                <a:latin typeface="Arial" panose="020B0604020202020204" pitchFamily="34" charset="0"/>
                <a:cs typeface="Arial" panose="020B0604020202020204" pitchFamily="34" charset="0"/>
              </a:rPr>
              <a:t>      999 – conveyance to ED</a:t>
            </a:r>
          </a:p>
          <a:p>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b="1" dirty="0">
                <a:latin typeface="Arial" panose="020B0604020202020204" pitchFamily="34" charset="0"/>
                <a:cs typeface="Arial" panose="020B0604020202020204" pitchFamily="34" charset="0"/>
              </a:rPr>
              <a:t>Outcome: </a:t>
            </a:r>
            <a:r>
              <a:rPr lang="en-GB" sz="1600" dirty="0">
                <a:latin typeface="Arial" panose="020B0604020202020204" pitchFamily="34" charset="0"/>
                <a:cs typeface="Arial" panose="020B0604020202020204" pitchFamily="34" charset="0"/>
              </a:rPr>
              <a:t>Respiratory arrest in ED, RIP</a:t>
            </a:r>
          </a:p>
          <a:p>
            <a:pPr marL="285750" indent="-285750">
              <a:buFont typeface="Arial" panose="020B0604020202020204" pitchFamily="34" charset="0"/>
              <a:buChar char="•"/>
            </a:pPr>
            <a:r>
              <a:rPr lang="en-GB" sz="1600" b="1" dirty="0">
                <a:latin typeface="Arial" panose="020B0604020202020204" pitchFamily="34" charset="0"/>
                <a:cs typeface="Arial" panose="020B0604020202020204" pitchFamily="34" charset="0"/>
              </a:rPr>
              <a:t>Next Steps: </a:t>
            </a:r>
            <a:r>
              <a:rPr lang="en-GB" sz="1600" dirty="0">
                <a:latin typeface="Arial" panose="020B0604020202020204" pitchFamily="34" charset="0"/>
                <a:cs typeface="Arial" panose="020B0604020202020204" pitchFamily="34" charset="0"/>
              </a:rPr>
              <a:t>Discussed as a case study within BREATHE. Further                      education/training on recognising pts who may be coming to the                                              end of their life. </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Education/training on having advanced care planning discussions. </a:t>
            </a:r>
            <a:endParaRPr lang="en-GB" sz="16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43E5649-097A-906A-9C1F-7AE802A06DC2}"/>
              </a:ext>
            </a:extLst>
          </p:cNvPr>
          <p:cNvSpPr txBox="1"/>
          <p:nvPr/>
        </p:nvSpPr>
        <p:spPr>
          <a:xfrm>
            <a:off x="1446735" y="491996"/>
            <a:ext cx="4572000" cy="461665"/>
          </a:xfrm>
          <a:prstGeom prst="rect">
            <a:avLst/>
          </a:prstGeom>
          <a:noFill/>
        </p:spPr>
        <p:txBody>
          <a:bodyPr wrap="square">
            <a:spAutoFit/>
          </a:bodyPr>
          <a:lstStyle/>
          <a:p>
            <a:pPr algn="ctr" fontAlgn="base">
              <a:spcBef>
                <a:spcPct val="0"/>
              </a:spcBef>
              <a:spcAft>
                <a:spcPts val="250"/>
              </a:spcAft>
            </a:pPr>
            <a:r>
              <a:rPr lang="en-US" sz="2400" dirty="0">
                <a:solidFill>
                  <a:srgbClr val="005EB8"/>
                </a:solidFill>
                <a:latin typeface="Arial Black" charset="0"/>
                <a:ea typeface="ÇlÇr ñæí©" charset="0"/>
              </a:rPr>
              <a:t>Patient D, Male, aged 73</a:t>
            </a:r>
          </a:p>
        </p:txBody>
      </p:sp>
    </p:spTree>
    <p:extLst>
      <p:ext uri="{BB962C8B-B14F-4D97-AF65-F5344CB8AC3E}">
        <p14:creationId xmlns:p14="http://schemas.microsoft.com/office/powerpoint/2010/main" val="1190506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trapline small RGB.png"/>
          <p:cNvPicPr>
            <a:picLocks noChangeAspect="1"/>
          </p:cNvPicPr>
          <p:nvPr/>
        </p:nvPicPr>
        <p:blipFill>
          <a:blip r:embed="rId2"/>
          <a:stretch>
            <a:fillRect/>
          </a:stretch>
        </p:blipFill>
        <p:spPr>
          <a:xfrm>
            <a:off x="1836737" y="2476046"/>
            <a:ext cx="5870575" cy="2378075"/>
          </a:xfrm>
          <a:prstGeom prst="rect">
            <a:avLst/>
          </a:prstGeom>
        </p:spPr>
      </p:pic>
    </p:spTree>
    <p:extLst>
      <p:ext uri="{BB962C8B-B14F-4D97-AF65-F5344CB8AC3E}">
        <p14:creationId xmlns:p14="http://schemas.microsoft.com/office/powerpoint/2010/main" val="2700713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D0882A-0AB3-DDC6-707C-27B7A1E97F43}"/>
              </a:ext>
            </a:extLst>
          </p:cNvPr>
          <p:cNvSpPr txBox="1"/>
          <p:nvPr/>
        </p:nvSpPr>
        <p:spPr>
          <a:xfrm>
            <a:off x="344129" y="1575772"/>
            <a:ext cx="8652387" cy="4770537"/>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n-GB" sz="1600" dirty="0"/>
              <a:t>Community respiratory service</a:t>
            </a:r>
          </a:p>
          <a:p>
            <a:pPr marL="285750" indent="-285750">
              <a:buFont typeface="Arial" panose="020B0604020202020204" pitchFamily="34" charset="0"/>
              <a:buChar char="•"/>
            </a:pPr>
            <a:r>
              <a:rPr lang="en-GB" sz="1600" dirty="0"/>
              <a:t>Provides specialist respiratory support to adults in Barnsley living with chronic respiratory diseases.</a:t>
            </a:r>
          </a:p>
          <a:p>
            <a:pPr marL="285750" indent="-285750">
              <a:buFont typeface="Arial" panose="020B0604020202020204" pitchFamily="34" charset="0"/>
              <a:buChar char="•"/>
            </a:pPr>
            <a:endParaRPr lang="en-GB" sz="1600" dirty="0"/>
          </a:p>
          <a:p>
            <a:r>
              <a:rPr lang="en-GB" sz="1600" b="1" dirty="0"/>
              <a:t>Service offer includes:</a:t>
            </a:r>
          </a:p>
          <a:p>
            <a:pPr marL="285750" indent="-285750">
              <a:buFont typeface="Arial" panose="020B0604020202020204" pitchFamily="34" charset="0"/>
              <a:buChar char="•"/>
            </a:pPr>
            <a:r>
              <a:rPr lang="en-GB" sz="1600" dirty="0"/>
              <a:t>Exacerbation support service - Admission avoidance/Early supported discharge/Virtual Ward </a:t>
            </a:r>
          </a:p>
          <a:p>
            <a:pPr marL="285750" indent="-285750">
              <a:buFont typeface="Arial" panose="020B0604020202020204" pitchFamily="34" charset="0"/>
              <a:buChar char="•"/>
            </a:pPr>
            <a:r>
              <a:rPr lang="en-GB" sz="1600" dirty="0"/>
              <a:t>Home oxygen service </a:t>
            </a:r>
          </a:p>
          <a:p>
            <a:pPr marL="285750" indent="-285750">
              <a:buFont typeface="Arial" panose="020B0604020202020204" pitchFamily="34" charset="0"/>
              <a:buChar char="•"/>
            </a:pPr>
            <a:r>
              <a:rPr lang="en-GB" sz="1600" dirty="0"/>
              <a:t>Post acute discharge review</a:t>
            </a:r>
          </a:p>
          <a:p>
            <a:pPr marL="285750" indent="-285750">
              <a:buFont typeface="Arial" panose="020B0604020202020204" pitchFamily="34" charset="0"/>
              <a:buChar char="•"/>
            </a:pPr>
            <a:r>
              <a:rPr lang="en-GB" sz="1600" dirty="0"/>
              <a:t>Specialist review for complex patients and those who are difficult to manage in primary care</a:t>
            </a:r>
          </a:p>
          <a:p>
            <a:pPr marL="285750" indent="-285750">
              <a:buFont typeface="Arial" panose="020B0604020202020204" pitchFamily="34" charset="0"/>
              <a:buChar char="•"/>
            </a:pPr>
            <a:r>
              <a:rPr lang="en-GB" sz="1600" dirty="0"/>
              <a:t>Home oxygen service – LTOT/AOT/POT/SBOT</a:t>
            </a:r>
          </a:p>
          <a:p>
            <a:pPr marL="285750" indent="-285750">
              <a:buFont typeface="Arial" panose="020B0604020202020204" pitchFamily="34" charset="0"/>
              <a:buChar char="•"/>
            </a:pPr>
            <a:r>
              <a:rPr lang="en-GB" sz="1600" dirty="0"/>
              <a:t>Nebuliser assessment service – patients with COPD who have distressing or disabling breathlessness despite maximal therapy using inhalers, patients with palliative care needs</a:t>
            </a:r>
          </a:p>
          <a:p>
            <a:pPr marL="285750" indent="-285750">
              <a:buFont typeface="Arial" panose="020B0604020202020204" pitchFamily="34" charset="0"/>
              <a:buChar char="•"/>
            </a:pPr>
            <a:r>
              <a:rPr lang="en-GB" sz="1600" dirty="0"/>
              <a:t>Enduring support</a:t>
            </a:r>
          </a:p>
          <a:p>
            <a:pPr marL="285750" indent="-285750">
              <a:buFont typeface="Arial" panose="020B0604020202020204" pitchFamily="34" charset="0"/>
              <a:buChar char="•"/>
            </a:pPr>
            <a:r>
              <a:rPr lang="en-GB" sz="1600" dirty="0"/>
              <a:t>Email advice with a 2-working day turnaround (</a:t>
            </a:r>
            <a:r>
              <a:rPr lang="en-GB" sz="1600" dirty="0">
                <a:hlinkClick r:id="rId2"/>
              </a:rPr>
              <a:t>breathe.service@swyt.nhs.uk</a:t>
            </a:r>
            <a:r>
              <a:rPr lang="en-GB" sz="1600" dirty="0"/>
              <a:t>)</a:t>
            </a:r>
          </a:p>
          <a:p>
            <a:pPr marL="285750" indent="-285750">
              <a:buFont typeface="Arial" panose="020B0604020202020204" pitchFamily="34" charset="0"/>
              <a:buChar char="•"/>
            </a:pPr>
            <a:r>
              <a:rPr lang="en-GB" sz="1600" dirty="0"/>
              <a:t>Telephone contact support 8am-8pm (via SPA)</a:t>
            </a:r>
          </a:p>
          <a:p>
            <a:pPr marL="285750" indent="-285750">
              <a:buFont typeface="Arial" panose="020B0604020202020204" pitchFamily="34" charset="0"/>
              <a:buChar char="•"/>
            </a:pPr>
            <a:r>
              <a:rPr lang="en-GB" sz="1600" dirty="0"/>
              <a:t>Respiratory Consultant advice and guidance Mon-Fri 8:30-9:30am (via SPA)</a:t>
            </a:r>
          </a:p>
          <a:p>
            <a:pPr marL="285750" indent="-285750">
              <a:buFont typeface="Arial" panose="020B0604020202020204" pitchFamily="34" charset="0"/>
              <a:buChar char="•"/>
            </a:pPr>
            <a:r>
              <a:rPr lang="en-GB" sz="1600" dirty="0"/>
              <a:t>Nurse led clinics/Consultant Community Clinics</a:t>
            </a:r>
          </a:p>
          <a:p>
            <a:endParaRPr lang="en-GB" sz="1600" dirty="0"/>
          </a:p>
          <a:p>
            <a:r>
              <a:rPr lang="en-GB" sz="1600" b="1" dirty="0"/>
              <a:t>Aims: </a:t>
            </a:r>
          </a:p>
          <a:p>
            <a:pPr marL="285750" indent="-285750">
              <a:buFont typeface="Arial" panose="020B0604020202020204" pitchFamily="34" charset="0"/>
              <a:buChar char="•"/>
            </a:pPr>
            <a:r>
              <a:rPr lang="en-GB" sz="1600" dirty="0"/>
              <a:t>To enable patients with chronic respiratory diseases to be seen and treated in their own homes.</a:t>
            </a:r>
          </a:p>
        </p:txBody>
      </p:sp>
      <p:sp>
        <p:nvSpPr>
          <p:cNvPr id="5" name="TextBox 4">
            <a:extLst>
              <a:ext uri="{FF2B5EF4-FFF2-40B4-BE49-F238E27FC236}">
                <a16:creationId xmlns:a16="http://schemas.microsoft.com/office/drawing/2014/main" id="{74347502-BBB9-CDB3-EAF2-E8DB02BB5655}"/>
              </a:ext>
            </a:extLst>
          </p:cNvPr>
          <p:cNvSpPr txBox="1"/>
          <p:nvPr/>
        </p:nvSpPr>
        <p:spPr>
          <a:xfrm>
            <a:off x="270387" y="385605"/>
            <a:ext cx="6681019" cy="584775"/>
          </a:xfrm>
          <a:prstGeom prst="rect">
            <a:avLst/>
          </a:prstGeom>
          <a:noFill/>
        </p:spPr>
        <p:txBody>
          <a:bodyPr wrap="square">
            <a:spAutoFit/>
          </a:bodyPr>
          <a:lstStyle/>
          <a:p>
            <a:r>
              <a:rPr lang="en-GB" sz="3200" b="1" dirty="0">
                <a:solidFill>
                  <a:srgbClr val="005EB8"/>
                </a:solidFill>
                <a:latin typeface="Arial Black" panose="020B0A04020102020204" pitchFamily="34" charset="0"/>
                <a:cs typeface="Arial" panose="020B0604020202020204" pitchFamily="34" charset="0"/>
              </a:rPr>
              <a:t>BREATHE - Service Overview  </a:t>
            </a:r>
          </a:p>
        </p:txBody>
      </p:sp>
    </p:spTree>
    <p:extLst>
      <p:ext uri="{BB962C8B-B14F-4D97-AF65-F5344CB8AC3E}">
        <p14:creationId xmlns:p14="http://schemas.microsoft.com/office/powerpoint/2010/main" val="211768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1975DAE-483D-AC88-C3FA-DF68B97A1B6B}"/>
              </a:ext>
            </a:extLst>
          </p:cNvPr>
          <p:cNvGraphicFramePr/>
          <p:nvPr>
            <p:extLst>
              <p:ext uri="{D42A27DB-BD31-4B8C-83A1-F6EECF244321}">
                <p14:modId xmlns:p14="http://schemas.microsoft.com/office/powerpoint/2010/main" val="841341695"/>
              </p:ext>
            </p:extLst>
          </p:nvPr>
        </p:nvGraphicFramePr>
        <p:xfrm>
          <a:off x="0" y="1641987"/>
          <a:ext cx="4798142" cy="46975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a:extLst>
              <a:ext uri="{FF2B5EF4-FFF2-40B4-BE49-F238E27FC236}">
                <a16:creationId xmlns:a16="http://schemas.microsoft.com/office/drawing/2014/main" id="{D2050ABD-2549-03B1-07A3-B3C686A46E58}"/>
              </a:ext>
            </a:extLst>
          </p:cNvPr>
          <p:cNvGraphicFramePr/>
          <p:nvPr>
            <p:extLst>
              <p:ext uri="{D42A27DB-BD31-4B8C-83A1-F6EECF244321}">
                <p14:modId xmlns:p14="http://schemas.microsoft.com/office/powerpoint/2010/main" val="575056818"/>
              </p:ext>
            </p:extLst>
          </p:nvPr>
        </p:nvGraphicFramePr>
        <p:xfrm>
          <a:off x="4729315" y="1882402"/>
          <a:ext cx="4258323" cy="34761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TextBox 4">
            <a:extLst>
              <a:ext uri="{FF2B5EF4-FFF2-40B4-BE49-F238E27FC236}">
                <a16:creationId xmlns:a16="http://schemas.microsoft.com/office/drawing/2014/main" id="{C56DB286-268C-EB81-4BF6-4EBE48384904}"/>
              </a:ext>
            </a:extLst>
          </p:cNvPr>
          <p:cNvSpPr txBox="1"/>
          <p:nvPr/>
        </p:nvSpPr>
        <p:spPr>
          <a:xfrm>
            <a:off x="717755" y="368668"/>
            <a:ext cx="5884606" cy="584775"/>
          </a:xfrm>
          <a:prstGeom prst="rect">
            <a:avLst/>
          </a:prstGeom>
          <a:noFill/>
        </p:spPr>
        <p:txBody>
          <a:bodyPr wrap="square">
            <a:spAutoFit/>
          </a:bodyPr>
          <a:lstStyle/>
          <a:p>
            <a:pPr algn="ctr"/>
            <a:r>
              <a:rPr lang="en-GB" sz="3200" b="1" dirty="0">
                <a:solidFill>
                  <a:srgbClr val="005EB8"/>
                </a:solidFill>
                <a:latin typeface="Arial Black" panose="020B0A04020102020204" pitchFamily="34" charset="0"/>
                <a:cs typeface="Arial" panose="020B0604020202020204" pitchFamily="34" charset="0"/>
              </a:rPr>
              <a:t>7 Day Service 8am – 8pm  </a:t>
            </a:r>
          </a:p>
        </p:txBody>
      </p:sp>
    </p:spTree>
    <p:extLst>
      <p:ext uri="{BB962C8B-B14F-4D97-AF65-F5344CB8AC3E}">
        <p14:creationId xmlns:p14="http://schemas.microsoft.com/office/powerpoint/2010/main" val="1744623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FE9E237-AD84-73A1-8135-A788315D07F6}"/>
              </a:ext>
            </a:extLst>
          </p:cNvPr>
          <p:cNvGraphicFramePr>
            <a:graphicFrameLocks noGrp="1"/>
          </p:cNvGraphicFramePr>
          <p:nvPr>
            <p:extLst>
              <p:ext uri="{D42A27DB-BD31-4B8C-83A1-F6EECF244321}">
                <p14:modId xmlns:p14="http://schemas.microsoft.com/office/powerpoint/2010/main" val="3630952148"/>
              </p:ext>
            </p:extLst>
          </p:nvPr>
        </p:nvGraphicFramePr>
        <p:xfrm>
          <a:off x="113071" y="2900578"/>
          <a:ext cx="8917858" cy="3933825"/>
        </p:xfrm>
        <a:graphic>
          <a:graphicData uri="http://schemas.openxmlformats.org/drawingml/2006/table">
            <a:tbl>
              <a:tblPr firstRow="1" bandRow="1">
                <a:tableStyleId>{5C22544A-7EE6-4342-B048-85BDC9FD1C3A}</a:tableStyleId>
              </a:tblPr>
              <a:tblGrid>
                <a:gridCol w="1645042">
                  <a:extLst>
                    <a:ext uri="{9D8B030D-6E8A-4147-A177-3AD203B41FA5}">
                      <a16:colId xmlns:a16="http://schemas.microsoft.com/office/drawing/2014/main" val="1724232150"/>
                    </a:ext>
                  </a:extLst>
                </a:gridCol>
                <a:gridCol w="7272816">
                  <a:extLst>
                    <a:ext uri="{9D8B030D-6E8A-4147-A177-3AD203B41FA5}">
                      <a16:colId xmlns:a16="http://schemas.microsoft.com/office/drawing/2014/main" val="2418452159"/>
                    </a:ext>
                  </a:extLst>
                </a:gridCol>
              </a:tblGrid>
              <a:tr h="336747">
                <a:tc>
                  <a:txBody>
                    <a:bodyPr/>
                    <a:lstStyle/>
                    <a:p>
                      <a:r>
                        <a:rPr lang="en-GB" sz="1600" dirty="0"/>
                        <a:t>Response time</a:t>
                      </a:r>
                    </a:p>
                  </a:txBody>
                  <a:tcPr/>
                </a:tc>
                <a:tc>
                  <a:txBody>
                    <a:bodyPr/>
                    <a:lstStyle/>
                    <a:p>
                      <a:r>
                        <a:rPr lang="en-GB" sz="1600" dirty="0"/>
                        <a:t>Description</a:t>
                      </a:r>
                    </a:p>
                  </a:txBody>
                  <a:tcPr/>
                </a:tc>
                <a:extLst>
                  <a:ext uri="{0D108BD9-81ED-4DB2-BD59-A6C34878D82A}">
                    <a16:rowId xmlns:a16="http://schemas.microsoft.com/office/drawing/2014/main" val="447643601"/>
                  </a:ext>
                </a:extLst>
              </a:tr>
              <a:tr h="1094427">
                <a:tc>
                  <a:txBody>
                    <a:bodyPr/>
                    <a:lstStyle/>
                    <a:p>
                      <a:r>
                        <a:rPr lang="en-GB" sz="1600" dirty="0"/>
                        <a:t>Crisis (2 hrs)</a:t>
                      </a:r>
                    </a:p>
                  </a:txBody>
                  <a:tcPr/>
                </a:tc>
                <a:tc>
                  <a:txBody>
                    <a:bodyPr/>
                    <a:lstStyle/>
                    <a:p>
                      <a:r>
                        <a:rPr lang="en-GB" sz="1600" b="0" i="0" u="none" strike="noStrike" kern="1200" baseline="0" dirty="0">
                          <a:solidFill>
                            <a:schemeClr val="dk1"/>
                          </a:solidFill>
                          <a:latin typeface="+mn-lt"/>
                          <a:ea typeface="+mn-ea"/>
                          <a:cs typeface="+mn-cs"/>
                        </a:rPr>
                        <a:t>At risk of hospital admission and requires assessment because of – </a:t>
                      </a:r>
                    </a:p>
                    <a:p>
                      <a:pPr marL="285750" indent="-285750">
                        <a:buFont typeface="Arial" panose="020B0604020202020204" pitchFamily="34" charset="0"/>
                        <a:buChar char="•"/>
                      </a:pPr>
                      <a:r>
                        <a:rPr lang="en-GB" sz="1600" b="0" i="0" u="none" strike="noStrike" kern="1200" baseline="0" dirty="0">
                          <a:solidFill>
                            <a:schemeClr val="dk1"/>
                          </a:solidFill>
                          <a:latin typeface="+mn-lt"/>
                          <a:ea typeface="+mn-ea"/>
                          <a:cs typeface="+mn-cs"/>
                        </a:rPr>
                        <a:t>A diagnosed condition e.g. chest infection</a:t>
                      </a:r>
                    </a:p>
                    <a:p>
                      <a:pPr marL="285750" indent="-285750">
                        <a:buFont typeface="Arial" panose="020B0604020202020204" pitchFamily="34" charset="0"/>
                        <a:buChar char="•"/>
                      </a:pPr>
                      <a:r>
                        <a:rPr lang="en-GB" sz="1600" b="0" i="0" u="none" strike="noStrike" kern="1200" baseline="0" dirty="0">
                          <a:solidFill>
                            <a:schemeClr val="dk1"/>
                          </a:solidFill>
                          <a:latin typeface="+mn-lt"/>
                          <a:ea typeface="+mn-ea"/>
                          <a:cs typeface="+mn-cs"/>
                        </a:rPr>
                        <a:t>Is experiencing a deterioration / exacerbation of a long-term condition </a:t>
                      </a:r>
                    </a:p>
                    <a:p>
                      <a:pPr marL="285750" indent="-285750">
                        <a:buFont typeface="Arial" panose="020B0604020202020204" pitchFamily="34" charset="0"/>
                        <a:buChar char="•"/>
                      </a:pPr>
                      <a:r>
                        <a:rPr lang="en-GB" sz="1600" b="0" i="0" u="none" strike="noStrike" kern="1200" baseline="0" dirty="0">
                          <a:solidFill>
                            <a:schemeClr val="dk1"/>
                          </a:solidFill>
                          <a:latin typeface="+mn-lt"/>
                          <a:ea typeface="+mn-ea"/>
                          <a:cs typeface="+mn-cs"/>
                        </a:rPr>
                        <a:t>Has become unable to manage at home due to recent hospital discharge</a:t>
                      </a:r>
                    </a:p>
                  </a:txBody>
                  <a:tcPr/>
                </a:tc>
                <a:extLst>
                  <a:ext uri="{0D108BD9-81ED-4DB2-BD59-A6C34878D82A}">
                    <a16:rowId xmlns:a16="http://schemas.microsoft.com/office/drawing/2014/main" val="2968244900"/>
                  </a:ext>
                </a:extLst>
              </a:tr>
              <a:tr h="1094427">
                <a:tc>
                  <a:txBody>
                    <a:bodyPr/>
                    <a:lstStyle/>
                    <a:p>
                      <a:r>
                        <a:rPr lang="en-GB" sz="1600" dirty="0"/>
                        <a:t>Urgent (24hrs)</a:t>
                      </a:r>
                    </a:p>
                  </a:txBody>
                  <a:tcPr/>
                </a:tc>
                <a:tc>
                  <a:txBody>
                    <a:bodyPr/>
                    <a:lstStyle/>
                    <a:p>
                      <a:r>
                        <a:rPr lang="en-GB" sz="1600" b="0" i="0" u="none" strike="noStrike" kern="1200" baseline="0" dirty="0">
                          <a:solidFill>
                            <a:schemeClr val="dk1"/>
                          </a:solidFill>
                          <a:latin typeface="+mn-lt"/>
                          <a:ea typeface="+mn-ea"/>
                          <a:cs typeface="+mn-cs"/>
                        </a:rPr>
                        <a:t>At risk of deterioration to crisis point without same day assessment because of – </a:t>
                      </a:r>
                    </a:p>
                    <a:p>
                      <a:pPr marL="285750" indent="-285750">
                        <a:buFont typeface="Arial" panose="020B0604020202020204" pitchFamily="34" charset="0"/>
                        <a:buChar char="•"/>
                      </a:pPr>
                      <a:r>
                        <a:rPr lang="en-GB" sz="1600" b="0" i="0" u="none" strike="noStrike" kern="1200" baseline="0" dirty="0">
                          <a:solidFill>
                            <a:schemeClr val="dk1"/>
                          </a:solidFill>
                          <a:latin typeface="+mn-lt"/>
                          <a:ea typeface="+mn-ea"/>
                          <a:cs typeface="+mn-cs"/>
                        </a:rPr>
                        <a:t>Is experiencing an exacerbation of a long-term condition that is normally stable </a:t>
                      </a:r>
                    </a:p>
                    <a:p>
                      <a:pPr marL="285750" indent="-285750">
                        <a:buFont typeface="Arial" panose="020B0604020202020204" pitchFamily="34" charset="0"/>
                        <a:buChar char="•"/>
                      </a:pPr>
                      <a:r>
                        <a:rPr lang="en-GB" sz="1600" b="0" i="0" u="none" strike="noStrike" kern="1200" baseline="0" dirty="0">
                          <a:solidFill>
                            <a:schemeClr val="dk1"/>
                          </a:solidFill>
                          <a:latin typeface="+mn-lt"/>
                          <a:ea typeface="+mn-ea"/>
                          <a:cs typeface="+mn-cs"/>
                        </a:rPr>
                        <a:t>Deteriorating condition </a:t>
                      </a:r>
                    </a:p>
                    <a:p>
                      <a:pPr marL="285750" indent="-285750">
                        <a:buFont typeface="Arial" panose="020B0604020202020204" pitchFamily="34" charset="0"/>
                        <a:buChar char="•"/>
                      </a:pPr>
                      <a:r>
                        <a:rPr lang="en-GB" sz="1600" b="0" i="0" u="none" strike="noStrike" kern="1200" baseline="0" dirty="0">
                          <a:solidFill>
                            <a:schemeClr val="dk1"/>
                          </a:solidFill>
                          <a:latin typeface="+mn-lt"/>
                          <a:ea typeface="+mn-ea"/>
                          <a:cs typeface="+mn-cs"/>
                        </a:rPr>
                        <a:t>Currently safe to remain at home </a:t>
                      </a:r>
                    </a:p>
                  </a:txBody>
                  <a:tcPr/>
                </a:tc>
                <a:extLst>
                  <a:ext uri="{0D108BD9-81ED-4DB2-BD59-A6C34878D82A}">
                    <a16:rowId xmlns:a16="http://schemas.microsoft.com/office/drawing/2014/main" val="1988783363"/>
                  </a:ext>
                </a:extLst>
              </a:tr>
              <a:tr h="341424">
                <a:tc>
                  <a:txBody>
                    <a:bodyPr/>
                    <a:lstStyle/>
                    <a:p>
                      <a:r>
                        <a:rPr lang="en-GB" sz="1600" dirty="0"/>
                        <a:t>Routine (72hrs)</a:t>
                      </a:r>
                    </a:p>
                  </a:txBody>
                  <a:tcPr/>
                </a:tc>
                <a:tc>
                  <a:txBody>
                    <a:bodyPr/>
                    <a:lstStyle/>
                    <a:p>
                      <a:r>
                        <a:rPr lang="en-GB" sz="1600" b="0" i="0" u="none" strike="noStrike" kern="1200" baseline="0" dirty="0">
                          <a:solidFill>
                            <a:schemeClr val="dk1"/>
                          </a:solidFill>
                          <a:latin typeface="+mn-lt"/>
                          <a:ea typeface="+mn-ea"/>
                          <a:cs typeface="+mn-cs"/>
                        </a:rPr>
                        <a:t>In a stable condition but requires care or support after a short illness. </a:t>
                      </a:r>
                    </a:p>
                  </a:txBody>
                  <a:tcPr/>
                </a:tc>
                <a:extLst>
                  <a:ext uri="{0D108BD9-81ED-4DB2-BD59-A6C34878D82A}">
                    <a16:rowId xmlns:a16="http://schemas.microsoft.com/office/drawing/2014/main" val="3689745661"/>
                  </a:ext>
                </a:extLst>
              </a:tr>
              <a:tr h="841867">
                <a:tc>
                  <a:txBody>
                    <a:bodyPr/>
                    <a:lstStyle/>
                    <a:p>
                      <a:r>
                        <a:rPr lang="en-GB" sz="1600" b="0" i="0" u="none" strike="noStrike" kern="1200" baseline="0" dirty="0">
                          <a:solidFill>
                            <a:schemeClr val="dk1"/>
                          </a:solidFill>
                          <a:latin typeface="+mn-lt"/>
                          <a:ea typeface="+mn-ea"/>
                          <a:cs typeface="+mn-cs"/>
                        </a:rPr>
                        <a:t>Planned (7 days)</a:t>
                      </a:r>
                    </a:p>
                    <a:p>
                      <a:r>
                        <a:rPr lang="en-GB" sz="1600" b="0" i="0" u="none" strike="noStrike" kern="1200" baseline="0" dirty="0">
                          <a:solidFill>
                            <a:schemeClr val="dk1"/>
                          </a:solidFill>
                          <a:latin typeface="+mn-lt"/>
                          <a:ea typeface="+mn-ea"/>
                          <a:cs typeface="+mn-cs"/>
                        </a:rPr>
                        <a:t>Proactive (7 days +)</a:t>
                      </a:r>
                    </a:p>
                  </a:txBody>
                  <a:tcPr/>
                </a:tc>
                <a:tc>
                  <a:txBody>
                    <a:bodyPr/>
                    <a:lstStyle/>
                    <a:p>
                      <a:r>
                        <a:rPr lang="en-GB" sz="1600" b="0" i="0" u="none" strike="noStrike" kern="1200" baseline="0" dirty="0">
                          <a:solidFill>
                            <a:schemeClr val="dk1"/>
                          </a:solidFill>
                          <a:latin typeface="+mn-lt"/>
                          <a:ea typeface="+mn-ea"/>
                          <a:cs typeface="+mn-cs"/>
                        </a:rPr>
                        <a:t>Stable long-term condition or health need or identified as at risk of deteriorating health through risk stratification of caseload. Will benefit from preventative interventions. </a:t>
                      </a:r>
                    </a:p>
                    <a:p>
                      <a:r>
                        <a:rPr lang="en-GB" sz="1600" b="0" i="0" u="none" strike="noStrike" kern="1200" baseline="0" dirty="0">
                          <a:solidFill>
                            <a:schemeClr val="dk1"/>
                          </a:solidFill>
                          <a:latin typeface="+mn-lt"/>
                          <a:ea typeface="+mn-ea"/>
                          <a:cs typeface="+mn-cs"/>
                        </a:rPr>
                        <a:t>  </a:t>
                      </a:r>
                    </a:p>
                  </a:txBody>
                  <a:tcPr/>
                </a:tc>
                <a:extLst>
                  <a:ext uri="{0D108BD9-81ED-4DB2-BD59-A6C34878D82A}">
                    <a16:rowId xmlns:a16="http://schemas.microsoft.com/office/drawing/2014/main" val="4277995757"/>
                  </a:ext>
                </a:extLst>
              </a:tr>
            </a:tbl>
          </a:graphicData>
        </a:graphic>
      </p:graphicFrame>
      <p:sp>
        <p:nvSpPr>
          <p:cNvPr id="3" name="TextBox 2">
            <a:extLst>
              <a:ext uri="{FF2B5EF4-FFF2-40B4-BE49-F238E27FC236}">
                <a16:creationId xmlns:a16="http://schemas.microsoft.com/office/drawing/2014/main" id="{5CC4F826-5FDA-ECE8-77EE-8D65290A56E6}"/>
              </a:ext>
            </a:extLst>
          </p:cNvPr>
          <p:cNvSpPr txBox="1"/>
          <p:nvPr/>
        </p:nvSpPr>
        <p:spPr>
          <a:xfrm>
            <a:off x="113071" y="1197170"/>
            <a:ext cx="4267200" cy="1754326"/>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Diagnosed Respiratory Condition – COPD, Asthma, Bronchiectasis, ILD, Oxygen Ax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Barnsley GP</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Over the age of 18</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C429579-4F83-ED65-B219-D58965E4AD5D}"/>
              </a:ext>
            </a:extLst>
          </p:cNvPr>
          <p:cNvSpPr txBox="1"/>
          <p:nvPr/>
        </p:nvSpPr>
        <p:spPr>
          <a:xfrm>
            <a:off x="4478493" y="1147947"/>
            <a:ext cx="4935894" cy="1477328"/>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Heart failure (unless for oxygen </a:t>
            </a:r>
            <a:r>
              <a:rPr lang="en-GB" dirty="0" err="1">
                <a:latin typeface="Arial" panose="020B0604020202020204" pitchFamily="34" charset="0"/>
                <a:cs typeface="Arial" panose="020B0604020202020204" pitchFamily="34" charset="0"/>
              </a:rPr>
              <a:t>ax</a:t>
            </a:r>
            <a:r>
              <a:rPr lang="en-GB" dirty="0">
                <a:latin typeface="Arial" panose="020B0604020202020204" pitchFamily="34" charset="0"/>
                <a:cs typeface="Arial" panose="020B0604020202020204" pitchFamily="34" charset="0"/>
              </a:rPr>
              <a:t> of optimally managed patient)</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OSA</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Neuromuscular disorders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Pulmonary Rehabilitation</a:t>
            </a:r>
          </a:p>
        </p:txBody>
      </p:sp>
      <p:sp>
        <p:nvSpPr>
          <p:cNvPr id="6" name="TextBox 5">
            <a:extLst>
              <a:ext uri="{FF2B5EF4-FFF2-40B4-BE49-F238E27FC236}">
                <a16:creationId xmlns:a16="http://schemas.microsoft.com/office/drawing/2014/main" id="{3F9B135A-71D3-9AEF-9A81-EBF56A190649}"/>
              </a:ext>
            </a:extLst>
          </p:cNvPr>
          <p:cNvSpPr txBox="1"/>
          <p:nvPr/>
        </p:nvSpPr>
        <p:spPr>
          <a:xfrm>
            <a:off x="336756" y="343141"/>
            <a:ext cx="4704734" cy="461665"/>
          </a:xfrm>
          <a:prstGeom prst="rect">
            <a:avLst/>
          </a:prstGeom>
          <a:noFill/>
        </p:spPr>
        <p:txBody>
          <a:bodyPr wrap="square">
            <a:spAutoFit/>
          </a:bodyPr>
          <a:lstStyle/>
          <a:p>
            <a:r>
              <a:rPr lang="en-GB" sz="2400" b="1" dirty="0">
                <a:solidFill>
                  <a:srgbClr val="005EB8"/>
                </a:solidFill>
                <a:latin typeface="Arial Black" panose="020B0A04020102020204" pitchFamily="34" charset="0"/>
                <a:cs typeface="Arial" panose="020B0604020202020204" pitchFamily="34" charset="0"/>
              </a:rPr>
              <a:t>Referral criteria</a:t>
            </a:r>
          </a:p>
        </p:txBody>
      </p:sp>
      <p:sp>
        <p:nvSpPr>
          <p:cNvPr id="8" name="TextBox 7">
            <a:extLst>
              <a:ext uri="{FF2B5EF4-FFF2-40B4-BE49-F238E27FC236}">
                <a16:creationId xmlns:a16="http://schemas.microsoft.com/office/drawing/2014/main" id="{C7E1C41F-B382-0488-C151-39324A30942C}"/>
              </a:ext>
            </a:extLst>
          </p:cNvPr>
          <p:cNvSpPr txBox="1"/>
          <p:nvPr/>
        </p:nvSpPr>
        <p:spPr>
          <a:xfrm>
            <a:off x="4478493" y="0"/>
            <a:ext cx="5275006" cy="1200329"/>
          </a:xfrm>
          <a:prstGeom prst="rect">
            <a:avLst/>
          </a:prstGeom>
          <a:solidFill>
            <a:schemeClr val="bg1"/>
          </a:solidFill>
        </p:spPr>
        <p:txBody>
          <a:bodyPr wrap="square">
            <a:spAutoFit/>
          </a:bodyPr>
          <a:lstStyle/>
          <a:p>
            <a:endParaRPr lang="en-GB" sz="2400" b="1" dirty="0">
              <a:solidFill>
                <a:srgbClr val="005EB8"/>
              </a:solidFill>
              <a:latin typeface="Arial Black" panose="020B0A04020102020204" pitchFamily="34" charset="0"/>
              <a:cs typeface="Arial" panose="020B0604020202020204" pitchFamily="34" charset="0"/>
            </a:endParaRPr>
          </a:p>
          <a:p>
            <a:r>
              <a:rPr lang="en-GB" sz="2400" b="1" dirty="0">
                <a:solidFill>
                  <a:srgbClr val="005EB8"/>
                </a:solidFill>
                <a:latin typeface="Arial Black" panose="020B0A04020102020204" pitchFamily="34" charset="0"/>
                <a:cs typeface="Arial" panose="020B0604020202020204" pitchFamily="34" charset="0"/>
              </a:rPr>
              <a:t>Exclusion Criteria</a:t>
            </a:r>
          </a:p>
          <a:p>
            <a:endParaRPr lang="en-GB" sz="2400" b="1"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998546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4295F1-FAE0-9EC7-9632-215BEB5B74D0}"/>
              </a:ext>
            </a:extLst>
          </p:cNvPr>
          <p:cNvSpPr txBox="1"/>
          <p:nvPr/>
        </p:nvSpPr>
        <p:spPr>
          <a:xfrm>
            <a:off x="270388" y="684915"/>
            <a:ext cx="5761703" cy="5632311"/>
          </a:xfrm>
          <a:prstGeom prst="rect">
            <a:avLst/>
          </a:prstGeom>
          <a:noFill/>
        </p:spPr>
        <p:txBody>
          <a:bodyPr wrap="square">
            <a:spAutoFit/>
          </a:bodyPr>
          <a:lstStyle/>
          <a:p>
            <a:pPr marL="285750" indent="-285750">
              <a:buFont typeface="Arial" panose="020B0604020202020204" pitchFamily="34" charset="0"/>
              <a:buChar char="•"/>
            </a:pPr>
            <a:r>
              <a:rPr lang="en-GB" sz="1800" dirty="0"/>
              <a:t>Respiratory Assessment</a:t>
            </a:r>
          </a:p>
          <a:p>
            <a:endParaRPr lang="en-GB" sz="1800" dirty="0"/>
          </a:p>
          <a:p>
            <a:pPr marL="285750" indent="-285750">
              <a:buFont typeface="Arial" panose="020B0604020202020204" pitchFamily="34" charset="0"/>
              <a:buChar char="•"/>
            </a:pPr>
            <a:r>
              <a:rPr lang="en-GB" dirty="0"/>
              <a:t>Home Oxygen Assessment</a:t>
            </a:r>
            <a:endParaRPr lang="en-GB" sz="1800" dirty="0"/>
          </a:p>
          <a:p>
            <a:endParaRPr lang="en-GB" sz="1800" dirty="0"/>
          </a:p>
          <a:p>
            <a:pPr marL="285750" indent="-285750">
              <a:buFont typeface="Arial" panose="020B0604020202020204" pitchFamily="34" charset="0"/>
              <a:buChar char="•"/>
            </a:pPr>
            <a:r>
              <a:rPr lang="en-GB" sz="1800" dirty="0"/>
              <a:t>Short-term nebuliser provision</a:t>
            </a:r>
          </a:p>
          <a:p>
            <a:endParaRPr lang="en-GB" sz="1800" dirty="0"/>
          </a:p>
          <a:p>
            <a:pPr marL="285750" indent="-285750">
              <a:buFont typeface="Arial" panose="020B0604020202020204" pitchFamily="34" charset="0"/>
              <a:buChar char="•"/>
            </a:pPr>
            <a:r>
              <a:rPr lang="en-GB" sz="1800" dirty="0"/>
              <a:t>Pharmacological and non-pharmacological treatment</a:t>
            </a:r>
          </a:p>
          <a:p>
            <a:endParaRPr lang="en-GB" sz="1800" dirty="0"/>
          </a:p>
          <a:p>
            <a:pPr marL="285750" indent="-285750">
              <a:buFont typeface="Arial" panose="020B0604020202020204" pitchFamily="34" charset="0"/>
              <a:buChar char="•"/>
            </a:pPr>
            <a:r>
              <a:rPr lang="en-GB" sz="1800" dirty="0"/>
              <a:t>POCT – ABG/CRP</a:t>
            </a:r>
          </a:p>
          <a:p>
            <a:endParaRPr lang="en-GB" sz="1800" dirty="0"/>
          </a:p>
          <a:p>
            <a:pPr marL="285750" indent="-285750">
              <a:buFont typeface="Arial" panose="020B0604020202020204" pitchFamily="34" charset="0"/>
              <a:buChar char="•"/>
            </a:pPr>
            <a:r>
              <a:rPr lang="en-GB" sz="1800" dirty="0"/>
              <a:t>Anxiety and breathlessness management </a:t>
            </a:r>
          </a:p>
          <a:p>
            <a:endParaRPr lang="en-GB" sz="1800" dirty="0"/>
          </a:p>
          <a:p>
            <a:pPr marL="285750" indent="-285750">
              <a:buFont typeface="Arial" panose="020B0604020202020204" pitchFamily="34" charset="0"/>
              <a:buChar char="•"/>
            </a:pPr>
            <a:r>
              <a:rPr lang="en-GB" sz="1800" dirty="0"/>
              <a:t>Chest clearance techniques</a:t>
            </a:r>
          </a:p>
          <a:p>
            <a:endParaRPr lang="en-GB" sz="1800" dirty="0"/>
          </a:p>
          <a:p>
            <a:pPr marL="285750" indent="-285750">
              <a:buFont typeface="Arial" panose="020B0604020202020204" pitchFamily="34" charset="0"/>
              <a:buChar char="•"/>
            </a:pPr>
            <a:r>
              <a:rPr lang="en-GB" sz="1800" dirty="0"/>
              <a:t>Make every contact count (lifestyle advice, falls, malnutrition, welfare, fuel poverty and housing advice)</a:t>
            </a:r>
          </a:p>
          <a:p>
            <a:endParaRPr lang="en-GB" sz="1800" dirty="0"/>
          </a:p>
          <a:p>
            <a:pPr marL="285750" indent="-285750">
              <a:buFont typeface="Arial" panose="020B0604020202020204" pitchFamily="34" charset="0"/>
              <a:buChar char="•"/>
            </a:pPr>
            <a:r>
              <a:rPr lang="en-GB" sz="1800" dirty="0"/>
              <a:t>Advanced care planning</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Access to BREATHE physiotherapist </a:t>
            </a:r>
          </a:p>
        </p:txBody>
      </p:sp>
      <p:sp>
        <p:nvSpPr>
          <p:cNvPr id="5" name="TextBox 4">
            <a:extLst>
              <a:ext uri="{FF2B5EF4-FFF2-40B4-BE49-F238E27FC236}">
                <a16:creationId xmlns:a16="http://schemas.microsoft.com/office/drawing/2014/main" id="{15CC3DC5-C5E9-7B1B-2384-E059A368F75C}"/>
              </a:ext>
            </a:extLst>
          </p:cNvPr>
          <p:cNvSpPr txBox="1"/>
          <p:nvPr/>
        </p:nvSpPr>
        <p:spPr>
          <a:xfrm>
            <a:off x="6184490" y="2717266"/>
            <a:ext cx="2689122" cy="1423467"/>
          </a:xfrm>
          <a:prstGeom prst="rect">
            <a:avLst/>
          </a:prstGeom>
          <a:noFill/>
        </p:spPr>
        <p:txBody>
          <a:bodyPr wrap="square">
            <a:spAutoFit/>
          </a:bodyPr>
          <a:lstStyle/>
          <a:p>
            <a:pPr>
              <a:spcAft>
                <a:spcPts val="250"/>
              </a:spcAft>
            </a:pPr>
            <a:r>
              <a:rPr lang="en-US" sz="2800" dirty="0">
                <a:solidFill>
                  <a:srgbClr val="005EB8"/>
                </a:solidFill>
                <a:latin typeface="Arial Black" charset="0"/>
                <a:ea typeface="ÇlÇr ñæí©" charset="0"/>
              </a:rPr>
              <a:t>BREATHE Support</a:t>
            </a:r>
          </a:p>
          <a:p>
            <a:r>
              <a:rPr lang="en-US" sz="2800" b="1" dirty="0">
                <a:ea typeface="ÇlÇr ñæí©" charset="0"/>
              </a:rPr>
              <a:t>What to expect</a:t>
            </a:r>
            <a:endParaRPr lang="en-US" sz="2800" dirty="0"/>
          </a:p>
        </p:txBody>
      </p:sp>
    </p:spTree>
    <p:extLst>
      <p:ext uri="{BB962C8B-B14F-4D97-AF65-F5344CB8AC3E}">
        <p14:creationId xmlns:p14="http://schemas.microsoft.com/office/powerpoint/2010/main" val="1132933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8558F8-3957-B983-E0C1-D3F4BDB149E8}"/>
              </a:ext>
            </a:extLst>
          </p:cNvPr>
          <p:cNvPicPr>
            <a:picLocks noChangeAspect="1"/>
          </p:cNvPicPr>
          <p:nvPr/>
        </p:nvPicPr>
        <p:blipFill rotWithShape="1">
          <a:blip r:embed="rId2"/>
          <a:srcRect l="19470" t="31911" r="47937" b="42770"/>
          <a:stretch/>
        </p:blipFill>
        <p:spPr>
          <a:xfrm>
            <a:off x="336404" y="1215375"/>
            <a:ext cx="5747404" cy="2511471"/>
          </a:xfrm>
          <a:prstGeom prst="rect">
            <a:avLst/>
          </a:prstGeom>
        </p:spPr>
      </p:pic>
      <p:sp>
        <p:nvSpPr>
          <p:cNvPr id="4" name="TextBox 3">
            <a:extLst>
              <a:ext uri="{FF2B5EF4-FFF2-40B4-BE49-F238E27FC236}">
                <a16:creationId xmlns:a16="http://schemas.microsoft.com/office/drawing/2014/main" id="{60DE838B-C322-C6A8-CAAD-21B0E02D7E26}"/>
              </a:ext>
            </a:extLst>
          </p:cNvPr>
          <p:cNvSpPr txBox="1"/>
          <p:nvPr/>
        </p:nvSpPr>
        <p:spPr>
          <a:xfrm>
            <a:off x="336404" y="418838"/>
            <a:ext cx="4572000" cy="461665"/>
          </a:xfrm>
          <a:prstGeom prst="rect">
            <a:avLst/>
          </a:prstGeom>
          <a:noFill/>
        </p:spPr>
        <p:txBody>
          <a:bodyPr wrap="square">
            <a:spAutoFit/>
          </a:bodyPr>
          <a:lstStyle/>
          <a:p>
            <a:r>
              <a:rPr lang="en-GB" sz="2400" b="1" dirty="0">
                <a:solidFill>
                  <a:srgbClr val="005EB8"/>
                </a:solidFill>
                <a:latin typeface="Arial Black" panose="020B0A04020102020204" pitchFamily="34" charset="0"/>
                <a:cs typeface="Arial" panose="020B0604020202020204" pitchFamily="34" charset="0"/>
              </a:rPr>
              <a:t>Activity</a:t>
            </a:r>
            <a:endParaRPr lang="en-GB" sz="2400" dirty="0">
              <a:solidFill>
                <a:srgbClr val="005EB8"/>
              </a:solidFill>
              <a:latin typeface="Arial Black" panose="020B0A04020102020204" pitchFamily="34" charset="0"/>
            </a:endParaRPr>
          </a:p>
        </p:txBody>
      </p:sp>
      <p:sp>
        <p:nvSpPr>
          <p:cNvPr id="5" name="TextBox 4">
            <a:extLst>
              <a:ext uri="{FF2B5EF4-FFF2-40B4-BE49-F238E27FC236}">
                <a16:creationId xmlns:a16="http://schemas.microsoft.com/office/drawing/2014/main" id="{D2CA4E8B-C87E-CA59-CEB4-4D977FF527BC}"/>
              </a:ext>
            </a:extLst>
          </p:cNvPr>
          <p:cNvSpPr txBox="1"/>
          <p:nvPr/>
        </p:nvSpPr>
        <p:spPr>
          <a:xfrm>
            <a:off x="1662136" y="880503"/>
            <a:ext cx="3808520" cy="369332"/>
          </a:xfrm>
          <a:prstGeom prst="rect">
            <a:avLst/>
          </a:prstGeom>
          <a:noFill/>
        </p:spPr>
        <p:txBody>
          <a:bodyPr wrap="square" rtlCol="0">
            <a:spAutoFit/>
          </a:bodyPr>
          <a:lstStyle/>
          <a:p>
            <a:r>
              <a:rPr lang="en-GB" u="sng" dirty="0"/>
              <a:t>April 2023 - March 2024 </a:t>
            </a:r>
          </a:p>
        </p:txBody>
      </p:sp>
      <p:graphicFrame>
        <p:nvGraphicFramePr>
          <p:cNvPr id="6" name="Diagram 5">
            <a:extLst>
              <a:ext uri="{FF2B5EF4-FFF2-40B4-BE49-F238E27FC236}">
                <a16:creationId xmlns:a16="http://schemas.microsoft.com/office/drawing/2014/main" id="{9406DA35-BF86-4EF5-0E3E-AD56A26180D3}"/>
              </a:ext>
            </a:extLst>
          </p:cNvPr>
          <p:cNvGraphicFramePr/>
          <p:nvPr>
            <p:extLst>
              <p:ext uri="{D42A27DB-BD31-4B8C-83A1-F6EECF244321}">
                <p14:modId xmlns:p14="http://schemas.microsoft.com/office/powerpoint/2010/main" val="714825379"/>
              </p:ext>
            </p:extLst>
          </p:nvPr>
        </p:nvGraphicFramePr>
        <p:xfrm>
          <a:off x="6083808" y="1624376"/>
          <a:ext cx="3249227" cy="25478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74B3DDBD-BE48-7BDB-1A99-3F5D5C714B6D}"/>
              </a:ext>
            </a:extLst>
          </p:cNvPr>
          <p:cNvPicPr>
            <a:picLocks noChangeAspect="1"/>
          </p:cNvPicPr>
          <p:nvPr/>
        </p:nvPicPr>
        <p:blipFill rotWithShape="1">
          <a:blip r:embed="rId8"/>
          <a:srcRect l="486" t="27314" r="1190" b="43948"/>
          <a:stretch/>
        </p:blipFill>
        <p:spPr>
          <a:xfrm>
            <a:off x="49892" y="4172269"/>
            <a:ext cx="8894595" cy="1662474"/>
          </a:xfrm>
          <a:prstGeom prst="rect">
            <a:avLst/>
          </a:prstGeom>
        </p:spPr>
      </p:pic>
    </p:spTree>
    <p:extLst>
      <p:ext uri="{BB962C8B-B14F-4D97-AF65-F5344CB8AC3E}">
        <p14:creationId xmlns:p14="http://schemas.microsoft.com/office/powerpoint/2010/main" val="2513930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5305EC-A724-274C-B679-758816371C41}"/>
              </a:ext>
            </a:extLst>
          </p:cNvPr>
          <p:cNvSpPr txBox="1"/>
          <p:nvPr/>
        </p:nvSpPr>
        <p:spPr>
          <a:xfrm>
            <a:off x="310896" y="431030"/>
            <a:ext cx="4572000" cy="523220"/>
          </a:xfrm>
          <a:prstGeom prst="rect">
            <a:avLst/>
          </a:prstGeom>
          <a:noFill/>
        </p:spPr>
        <p:txBody>
          <a:bodyPr wrap="square">
            <a:spAutoFit/>
          </a:bodyPr>
          <a:lstStyle/>
          <a:p>
            <a:r>
              <a:rPr lang="en-GB" sz="2800" b="1" dirty="0">
                <a:solidFill>
                  <a:srgbClr val="005EB8"/>
                </a:solidFill>
                <a:latin typeface="Arial Black" panose="020B0A04020102020204" pitchFamily="34" charset="0"/>
                <a:cs typeface="Arial" panose="020B0604020202020204" pitchFamily="34" charset="0"/>
              </a:rPr>
              <a:t> Activity </a:t>
            </a:r>
          </a:p>
        </p:txBody>
      </p:sp>
      <p:sp>
        <p:nvSpPr>
          <p:cNvPr id="5" name="TextBox 4">
            <a:extLst>
              <a:ext uri="{FF2B5EF4-FFF2-40B4-BE49-F238E27FC236}">
                <a16:creationId xmlns:a16="http://schemas.microsoft.com/office/drawing/2014/main" id="{50B93FE9-D1F5-1C25-FE1B-A43E5A3407D8}"/>
              </a:ext>
            </a:extLst>
          </p:cNvPr>
          <p:cNvSpPr txBox="1"/>
          <p:nvPr/>
        </p:nvSpPr>
        <p:spPr>
          <a:xfrm>
            <a:off x="445008" y="1031712"/>
            <a:ext cx="4572000" cy="369332"/>
          </a:xfrm>
          <a:prstGeom prst="rect">
            <a:avLst/>
          </a:prstGeom>
          <a:noFill/>
        </p:spPr>
        <p:txBody>
          <a:bodyPr wrap="square">
            <a:spAutoFit/>
          </a:bodyPr>
          <a:lstStyle/>
          <a:p>
            <a:r>
              <a:rPr lang="en-GB" u="sng" dirty="0"/>
              <a:t>April 2024 – Sept 2024 </a:t>
            </a:r>
          </a:p>
        </p:txBody>
      </p:sp>
      <p:grpSp>
        <p:nvGrpSpPr>
          <p:cNvPr id="6" name="Group 5">
            <a:extLst>
              <a:ext uri="{FF2B5EF4-FFF2-40B4-BE49-F238E27FC236}">
                <a16:creationId xmlns:a16="http://schemas.microsoft.com/office/drawing/2014/main" id="{31E5A5D0-758A-B0FB-F940-C3F6D52F193D}"/>
              </a:ext>
            </a:extLst>
          </p:cNvPr>
          <p:cNvGrpSpPr/>
          <p:nvPr/>
        </p:nvGrpSpPr>
        <p:grpSpPr>
          <a:xfrm>
            <a:off x="859516" y="1560782"/>
            <a:ext cx="1840141" cy="1715818"/>
            <a:chOff x="0" y="0"/>
            <a:chExt cx="1475271" cy="1475271"/>
          </a:xfrm>
        </p:grpSpPr>
        <p:sp>
          <p:nvSpPr>
            <p:cNvPr id="7" name="Oval 6">
              <a:extLst>
                <a:ext uri="{FF2B5EF4-FFF2-40B4-BE49-F238E27FC236}">
                  <a16:creationId xmlns:a16="http://schemas.microsoft.com/office/drawing/2014/main" id="{D27E775C-14D5-5272-0373-92E2F163CA4F}"/>
                </a:ext>
              </a:extLst>
            </p:cNvPr>
            <p:cNvSpPr/>
            <p:nvPr/>
          </p:nvSpPr>
          <p:spPr>
            <a:xfrm>
              <a:off x="0" y="0"/>
              <a:ext cx="1475271" cy="1475271"/>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GB"/>
            </a:p>
          </p:txBody>
        </p:sp>
        <p:sp>
          <p:nvSpPr>
            <p:cNvPr id="8" name="Oval 4">
              <a:extLst>
                <a:ext uri="{FF2B5EF4-FFF2-40B4-BE49-F238E27FC236}">
                  <a16:creationId xmlns:a16="http://schemas.microsoft.com/office/drawing/2014/main" id="{CCE8D1B4-141B-F32A-D355-63E118FD0A9E}"/>
                </a:ext>
              </a:extLst>
            </p:cNvPr>
            <p:cNvSpPr txBox="1"/>
            <p:nvPr/>
          </p:nvSpPr>
          <p:spPr>
            <a:xfrm>
              <a:off x="216048" y="216048"/>
              <a:ext cx="1043175" cy="104317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339 Oxygen caseload</a:t>
              </a:r>
            </a:p>
          </p:txBody>
        </p:sp>
      </p:grpSp>
      <p:pic>
        <p:nvPicPr>
          <p:cNvPr id="9" name="Picture 8" descr="A green bar graph with numbers&#10;&#10;Description automatically generated">
            <a:extLst>
              <a:ext uri="{FF2B5EF4-FFF2-40B4-BE49-F238E27FC236}">
                <a16:creationId xmlns:a16="http://schemas.microsoft.com/office/drawing/2014/main" id="{D2AC108A-D697-D7D1-3EF1-88E8AA9083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4542" y="245329"/>
            <a:ext cx="5251116" cy="2790724"/>
          </a:xfrm>
          <a:prstGeom prst="rect">
            <a:avLst/>
          </a:prstGeom>
        </p:spPr>
      </p:pic>
      <p:pic>
        <p:nvPicPr>
          <p:cNvPr id="10" name="Picture 9">
            <a:extLst>
              <a:ext uri="{FF2B5EF4-FFF2-40B4-BE49-F238E27FC236}">
                <a16:creationId xmlns:a16="http://schemas.microsoft.com/office/drawing/2014/main" id="{54781DB9-725C-03F8-394A-5791EFA0B331}"/>
              </a:ext>
            </a:extLst>
          </p:cNvPr>
          <p:cNvPicPr>
            <a:picLocks noChangeAspect="1"/>
          </p:cNvPicPr>
          <p:nvPr/>
        </p:nvPicPr>
        <p:blipFill>
          <a:blip r:embed="rId3"/>
          <a:stretch>
            <a:fillRect/>
          </a:stretch>
        </p:blipFill>
        <p:spPr>
          <a:xfrm>
            <a:off x="252974" y="3429000"/>
            <a:ext cx="8638052" cy="1533410"/>
          </a:xfrm>
          <a:prstGeom prst="rect">
            <a:avLst/>
          </a:prstGeom>
        </p:spPr>
      </p:pic>
      <p:pic>
        <p:nvPicPr>
          <p:cNvPr id="11" name="Picture 10">
            <a:extLst>
              <a:ext uri="{FF2B5EF4-FFF2-40B4-BE49-F238E27FC236}">
                <a16:creationId xmlns:a16="http://schemas.microsoft.com/office/drawing/2014/main" id="{C6139F24-DB54-1FA9-DF2A-F647693415B3}"/>
              </a:ext>
            </a:extLst>
          </p:cNvPr>
          <p:cNvPicPr>
            <a:picLocks noChangeAspect="1"/>
          </p:cNvPicPr>
          <p:nvPr/>
        </p:nvPicPr>
        <p:blipFill>
          <a:blip r:embed="rId4"/>
          <a:stretch>
            <a:fillRect/>
          </a:stretch>
        </p:blipFill>
        <p:spPr>
          <a:xfrm>
            <a:off x="1048511" y="4995269"/>
            <a:ext cx="8876516" cy="1617402"/>
          </a:xfrm>
          <a:prstGeom prst="rect">
            <a:avLst/>
          </a:prstGeom>
        </p:spPr>
      </p:pic>
      <p:sp>
        <p:nvSpPr>
          <p:cNvPr id="12" name="Rectangle 11">
            <a:extLst>
              <a:ext uri="{FF2B5EF4-FFF2-40B4-BE49-F238E27FC236}">
                <a16:creationId xmlns:a16="http://schemas.microsoft.com/office/drawing/2014/main" id="{09A30249-33EE-197B-A61F-95EAD412E41E}"/>
              </a:ext>
            </a:extLst>
          </p:cNvPr>
          <p:cNvSpPr/>
          <p:nvPr/>
        </p:nvSpPr>
        <p:spPr>
          <a:xfrm>
            <a:off x="46654" y="3195791"/>
            <a:ext cx="979714" cy="66735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3393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AFBE96-0CB4-0E79-DBA6-1B974489F8C4}"/>
              </a:ext>
            </a:extLst>
          </p:cNvPr>
          <p:cNvSpPr txBox="1"/>
          <p:nvPr/>
        </p:nvSpPr>
        <p:spPr>
          <a:xfrm>
            <a:off x="505968" y="711446"/>
            <a:ext cx="4572000" cy="584775"/>
          </a:xfrm>
          <a:prstGeom prst="rect">
            <a:avLst/>
          </a:prstGeom>
          <a:noFill/>
        </p:spPr>
        <p:txBody>
          <a:bodyPr wrap="square">
            <a:spAutoFit/>
          </a:bodyPr>
          <a:lstStyle/>
          <a:p>
            <a:r>
              <a:rPr lang="en-GB" sz="2800" b="1" dirty="0">
                <a:solidFill>
                  <a:srgbClr val="005EB8"/>
                </a:solidFill>
                <a:latin typeface="Arial Black" panose="020B0A04020102020204" pitchFamily="34" charset="0"/>
                <a:cs typeface="Arial" panose="020B0604020202020204" pitchFamily="34" charset="0"/>
              </a:rPr>
              <a:t> </a:t>
            </a:r>
            <a:r>
              <a:rPr lang="en-GB" sz="3200" b="1" dirty="0">
                <a:solidFill>
                  <a:srgbClr val="005EB8"/>
                </a:solidFill>
                <a:latin typeface="Arial Black" panose="020B0A04020102020204" pitchFamily="34" charset="0"/>
                <a:cs typeface="Arial" panose="020B0604020202020204" pitchFamily="34" charset="0"/>
              </a:rPr>
              <a:t>Activity </a:t>
            </a:r>
            <a:endParaRPr lang="en-GB" sz="2800" b="1" dirty="0">
              <a:solidFill>
                <a:srgbClr val="005EB8"/>
              </a:solidFill>
              <a:latin typeface="Arial Black" panose="020B0A040201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204D0AB-D728-FD37-7EC6-359F6E6B3A2F}"/>
              </a:ext>
            </a:extLst>
          </p:cNvPr>
          <p:cNvSpPr txBox="1"/>
          <p:nvPr/>
        </p:nvSpPr>
        <p:spPr>
          <a:xfrm>
            <a:off x="3392318" y="2327205"/>
            <a:ext cx="2833280" cy="369332"/>
          </a:xfrm>
          <a:prstGeom prst="rect">
            <a:avLst/>
          </a:prstGeom>
          <a:noFill/>
        </p:spPr>
        <p:txBody>
          <a:bodyPr wrap="square" rtlCol="0">
            <a:spAutoFit/>
          </a:bodyPr>
          <a:lstStyle/>
          <a:p>
            <a:pPr algn="ctr"/>
            <a:r>
              <a:rPr lang="en-GB" u="sng" dirty="0"/>
              <a:t>April 2023 – March 2024 </a:t>
            </a:r>
          </a:p>
        </p:txBody>
      </p:sp>
      <p:pic>
        <p:nvPicPr>
          <p:cNvPr id="7" name="Picture 6">
            <a:extLst>
              <a:ext uri="{FF2B5EF4-FFF2-40B4-BE49-F238E27FC236}">
                <a16:creationId xmlns:a16="http://schemas.microsoft.com/office/drawing/2014/main" id="{D25FABAB-085A-EAD1-81B8-FEA3549B0241}"/>
              </a:ext>
            </a:extLst>
          </p:cNvPr>
          <p:cNvPicPr>
            <a:picLocks noChangeAspect="1"/>
          </p:cNvPicPr>
          <p:nvPr/>
        </p:nvPicPr>
        <p:blipFill rotWithShape="1">
          <a:blip r:embed="rId2"/>
          <a:srcRect l="728" t="34693" r="37451" b="51586"/>
          <a:stretch/>
        </p:blipFill>
        <p:spPr>
          <a:xfrm>
            <a:off x="148766" y="2868602"/>
            <a:ext cx="8976946" cy="1120796"/>
          </a:xfrm>
          <a:prstGeom prst="rect">
            <a:avLst/>
          </a:prstGeom>
        </p:spPr>
      </p:pic>
    </p:spTree>
    <p:extLst>
      <p:ext uri="{BB962C8B-B14F-4D97-AF65-F5344CB8AC3E}">
        <p14:creationId xmlns:p14="http://schemas.microsoft.com/office/powerpoint/2010/main" val="3547672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17DD83AB-FF5B-1C1C-E84C-0BAD815B59D9}"/>
              </a:ext>
            </a:extLst>
          </p:cNvPr>
          <p:cNvSpPr/>
          <p:nvPr/>
        </p:nvSpPr>
        <p:spPr>
          <a:xfrm>
            <a:off x="58657" y="57573"/>
            <a:ext cx="4700016" cy="2840499"/>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t>“It is good that we can telephone breathe team if we have any concerns or need reassurance and we always receive a prompt callback. Breathe called us back straightaway today and came out within about half an hour and spent valuable time with us and sorted out my husband's oxygen and explained everything to us. The nurse was very polite and friendly whilst remaining professional throughout her visit and I can't think of anything that could be done better”</a:t>
            </a:r>
          </a:p>
        </p:txBody>
      </p:sp>
      <p:sp>
        <p:nvSpPr>
          <p:cNvPr id="5" name="Speech Bubble: Rectangle with Corners Rounded 4">
            <a:extLst>
              <a:ext uri="{FF2B5EF4-FFF2-40B4-BE49-F238E27FC236}">
                <a16:creationId xmlns:a16="http://schemas.microsoft.com/office/drawing/2014/main" id="{EEA9F5D8-32F0-AE55-5D6F-67A2AF9F59AA}"/>
              </a:ext>
            </a:extLst>
          </p:cNvPr>
          <p:cNvSpPr/>
          <p:nvPr/>
        </p:nvSpPr>
        <p:spPr>
          <a:xfrm>
            <a:off x="4864609" y="40885"/>
            <a:ext cx="4231810" cy="1407525"/>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t>“Just to say everything was explained to me very well, the staff are brilliant and knowing that they are there puts my mind at rest.  I cannot fault this service, fantastic”</a:t>
            </a:r>
          </a:p>
        </p:txBody>
      </p:sp>
      <p:sp>
        <p:nvSpPr>
          <p:cNvPr id="6" name="Speech Bubble: Rectangle with Corners Rounded 5">
            <a:extLst>
              <a:ext uri="{FF2B5EF4-FFF2-40B4-BE49-F238E27FC236}">
                <a16:creationId xmlns:a16="http://schemas.microsoft.com/office/drawing/2014/main" id="{2A826E39-7998-2DF5-C7DC-1CB826EF3139}"/>
              </a:ext>
            </a:extLst>
          </p:cNvPr>
          <p:cNvSpPr/>
          <p:nvPr/>
        </p:nvSpPr>
        <p:spPr>
          <a:xfrm>
            <a:off x="2633119" y="4086872"/>
            <a:ext cx="6523906" cy="2463822"/>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t>“Although I was present in a supporting role for my mother-in-law, I too found the information, service and procedures provided was excellent, very professional and as well as my mother-in-law, I also learned quite a lot and feel better equipped to deal with new situations. My mother-in-law also praised the service that you provide and spoke very highly when she left. She now feels more confident in managing her condition. The response I received from telephone conversations was dealt with promptly and professionally. Thank you BREATHE team”</a:t>
            </a:r>
          </a:p>
        </p:txBody>
      </p:sp>
      <p:sp>
        <p:nvSpPr>
          <p:cNvPr id="7" name="Speech Bubble: Rectangle with Corners Rounded 6">
            <a:extLst>
              <a:ext uri="{FF2B5EF4-FFF2-40B4-BE49-F238E27FC236}">
                <a16:creationId xmlns:a16="http://schemas.microsoft.com/office/drawing/2014/main" id="{CEDAFB68-F424-FF2A-DFE5-C43BD33A501F}"/>
              </a:ext>
            </a:extLst>
          </p:cNvPr>
          <p:cNvSpPr/>
          <p:nvPr/>
        </p:nvSpPr>
        <p:spPr>
          <a:xfrm>
            <a:off x="4758673" y="1564592"/>
            <a:ext cx="2272799" cy="1179766"/>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t>“Came out to visit very quickly with excellent advice and follow up plan”</a:t>
            </a:r>
          </a:p>
        </p:txBody>
      </p:sp>
      <p:sp>
        <p:nvSpPr>
          <p:cNvPr id="8" name="Speech Bubble: Rectangle with Corners Rounded 7">
            <a:extLst>
              <a:ext uri="{FF2B5EF4-FFF2-40B4-BE49-F238E27FC236}">
                <a16:creationId xmlns:a16="http://schemas.microsoft.com/office/drawing/2014/main" id="{CFE2FA62-307E-C943-5556-F3BBC547CC67}"/>
              </a:ext>
            </a:extLst>
          </p:cNvPr>
          <p:cNvSpPr/>
          <p:nvPr/>
        </p:nvSpPr>
        <p:spPr>
          <a:xfrm>
            <a:off x="7138617" y="1517638"/>
            <a:ext cx="1946726" cy="1179766"/>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t>“Very informative and caring.  She was very good”</a:t>
            </a:r>
          </a:p>
        </p:txBody>
      </p:sp>
      <p:sp>
        <p:nvSpPr>
          <p:cNvPr id="10" name="Speech Bubble: Rectangle with Corners Rounded 9">
            <a:extLst>
              <a:ext uri="{FF2B5EF4-FFF2-40B4-BE49-F238E27FC236}">
                <a16:creationId xmlns:a16="http://schemas.microsoft.com/office/drawing/2014/main" id="{18130298-8967-F145-6C6A-65FFBBE6EDEC}"/>
              </a:ext>
            </a:extLst>
          </p:cNvPr>
          <p:cNvSpPr/>
          <p:nvPr/>
        </p:nvSpPr>
        <p:spPr>
          <a:xfrm>
            <a:off x="58657" y="4086872"/>
            <a:ext cx="2446095" cy="2372414"/>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t>“The team were very understanding and empathetic.  The nurse went over and above to contact other medical professionals to help with my care needs” </a:t>
            </a:r>
          </a:p>
        </p:txBody>
      </p:sp>
      <p:sp>
        <p:nvSpPr>
          <p:cNvPr id="13" name="Speech Bubble: Rectangle with Corners Rounded 12">
            <a:extLst>
              <a:ext uri="{FF2B5EF4-FFF2-40B4-BE49-F238E27FC236}">
                <a16:creationId xmlns:a16="http://schemas.microsoft.com/office/drawing/2014/main" id="{5214E8B1-3453-0D1E-CCB6-086347D5BB3F}"/>
              </a:ext>
            </a:extLst>
          </p:cNvPr>
          <p:cNvSpPr/>
          <p:nvPr/>
        </p:nvSpPr>
        <p:spPr>
          <a:xfrm>
            <a:off x="1764047" y="2910777"/>
            <a:ext cx="7321296" cy="1025685"/>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t>“I had a fantastic service today, she told me more than anyone has before.  She checked my mobility and did all checks, talked us through the support and help we can get.  She was absolutely amazing, made me and my wife understand it all and we felt comfortable”</a:t>
            </a:r>
          </a:p>
        </p:txBody>
      </p:sp>
    </p:spTree>
    <p:extLst>
      <p:ext uri="{BB962C8B-B14F-4D97-AF65-F5344CB8AC3E}">
        <p14:creationId xmlns:p14="http://schemas.microsoft.com/office/powerpoint/2010/main" val="22233874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E1A62EF90196E40AF3BD72BAE732BE1" ma:contentTypeVersion="93" ma:contentTypeDescription="Create a new document." ma:contentTypeScope="" ma:versionID="ea63c1c39a0631708aa7976c89956875">
  <xsd:schema xmlns:xsd="http://www.w3.org/2001/XMLSchema" xmlns:xs="http://www.w3.org/2001/XMLSchema" xmlns:p="http://schemas.microsoft.com/office/2006/metadata/properties" xmlns:ns1="http://schemas.microsoft.com/sharepoint/v3" xmlns:ns2="e9d70efa-cf0d-4760-b298-15933b01a82c" xmlns:ns3="26e3df61-b2a8-4cd3-81ae-a7a2807b0239" targetNamespace="http://schemas.microsoft.com/office/2006/metadata/properties" ma:root="true" ma:fieldsID="bd2038b3cea7825655b11ff1bdc813cd" ns1:_="" ns2:_="" ns3:_="">
    <xsd:import namespace="http://schemas.microsoft.com/sharepoint/v3"/>
    <xsd:import namespace="e9d70efa-cf0d-4760-b298-15933b01a82c"/>
    <xsd:import namespace="26e3df61-b2a8-4cd3-81ae-a7a2807b0239"/>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2:SharedWithUsers" minOccurs="0"/>
                <xsd:element ref="ns2:SharedWithDetail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9d70efa-cf0d-4760-b298-15933b01a82c" elementFormDefault="qualified">
    <xsd:import namespace="http://schemas.microsoft.com/office/2006/documentManagement/types"/>
    <xsd:import namespace="http://schemas.microsoft.com/office/infopath/2007/PartnerControls"/>
    <xsd:element name="_dlc_DocId" ma:index="6" nillable="true" ma:displayName="Document ID Value" ma:description="The value of the document ID assigned to this item." ma:internalName="_dlc_DocId" ma:readOnly="true">
      <xsd:simpleType>
        <xsd:restriction base="dms:Text"/>
      </xsd:simpleType>
    </xsd:element>
    <xsd:element name="_dlc_DocIdUrl" ma:index="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8" nillable="true" ma:displayName="Persist ID" ma:description="Keep ID on add." ma:hidden="true" ma:internalName="_dlc_DocIdPersistId" ma:readOnly="true">
      <xsd:simpleType>
        <xsd:restriction base="dms:Boolean"/>
      </xsd:simple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9770ce0-751b-4541-9c50-2264129a1cea}" ma:internalName="TaxCatchAll" ma:showField="CatchAllData" ma:web="e9d70efa-cf0d-4760-b298-15933b01a82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6e3df61-b2a8-4cd3-81ae-a7a2807b0239"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0c02227-7b59-4427-bc73-69c6f176d323"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EventHashCode" ma:index="25" nillable="true" ma:displayName="MediaServiceEventHashCode" ma:hidden="true" ma:internalName="MediaServiceEventHashCode"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e9d70efa-cf0d-4760-b298-15933b01a82c">ZEXKAYJVUWQ7-106-240</_dlc_DocId>
    <_dlc_DocIdUrl xmlns="e9d70efa-cf0d-4760-b298-15933b01a82c">
      <Url>https://swyt.sharepoint.com/sites/Intranet/communications/_layouts/15/DocIdRedir.aspx?ID=ZEXKAYJVUWQ7-106-240</Url>
      <Description>ZEXKAYJVUWQ7-106-240</Description>
    </_dlc_DocIdUrl>
    <TaxCatchAll xmlns="e9d70efa-cf0d-4760-b298-15933b01a82c" xsi:nil="true"/>
    <lcf76f155ced4ddcb4097134ff3c332f xmlns="26e3df61-b2a8-4cd3-81ae-a7a2807b023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16B3669-9B55-4B3A-81F4-EF5729BA62CF}">
  <ds:schemaRefs>
    <ds:schemaRef ds:uri="http://schemas.microsoft.com/sharepoint/v3/contenttype/forms"/>
  </ds:schemaRefs>
</ds:datastoreItem>
</file>

<file path=customXml/itemProps2.xml><?xml version="1.0" encoding="utf-8"?>
<ds:datastoreItem xmlns:ds="http://schemas.openxmlformats.org/officeDocument/2006/customXml" ds:itemID="{8A320BFC-1DB1-40F6-9AAC-5DE46F2333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9d70efa-cf0d-4760-b298-15933b01a82c"/>
    <ds:schemaRef ds:uri="26e3df61-b2a8-4cd3-81ae-a7a2807b02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C71973D-CE92-4387-B473-CD8C0F3B024E}">
  <ds:schemaRefs>
    <ds:schemaRef ds:uri="http://schemas.microsoft.com/sharepoint/events"/>
  </ds:schemaRefs>
</ds:datastoreItem>
</file>

<file path=customXml/itemProps4.xml><?xml version="1.0" encoding="utf-8"?>
<ds:datastoreItem xmlns:ds="http://schemas.openxmlformats.org/officeDocument/2006/customXml" ds:itemID="{14001D04-CBB0-4455-8703-14C25759224B}">
  <ds:schemaRefs>
    <ds:schemaRef ds:uri="26e3df61-b2a8-4cd3-81ae-a7a2807b0239"/>
    <ds:schemaRef ds:uri="http://schemas.microsoft.com/office/infopath/2007/PartnerControls"/>
    <ds:schemaRef ds:uri="http://schemas.microsoft.com/office/2006/documentManagement/types"/>
    <ds:schemaRef ds:uri="http://www.w3.org/XML/1998/namespace"/>
    <ds:schemaRef ds:uri="http://schemas.microsoft.com/sharepoint/v3"/>
    <ds:schemaRef ds:uri="http://purl.org/dc/dcmitype/"/>
    <ds:schemaRef ds:uri="http://schemas.microsoft.com/office/2006/metadata/properties"/>
    <ds:schemaRef ds:uri="http://purl.org/dc/elements/1.1/"/>
    <ds:schemaRef ds:uri="http://schemas.openxmlformats.org/package/2006/metadata/core-properties"/>
    <ds:schemaRef ds:uri="e9d70efa-cf0d-4760-b298-15933b01a82c"/>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316</TotalTime>
  <Words>1731</Words>
  <Application>Microsoft Office PowerPoint</Application>
  <PresentationFormat>On-screen Show (4:3)</PresentationFormat>
  <Paragraphs>167</Paragraphs>
  <Slides>14</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Arial Black</vt:lpstr>
      <vt:lpstr>Calibri</vt:lpstr>
      <vt:lpstr>ÇlÇr ñæí©</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Manifest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Senior</dc:creator>
  <cp:lastModifiedBy>SMITH, Emma (BHF LUNDWOOD SURGERY)</cp:lastModifiedBy>
  <cp:revision>21</cp:revision>
  <dcterms:created xsi:type="dcterms:W3CDTF">2017-07-06T11:24:39Z</dcterms:created>
  <dcterms:modified xsi:type="dcterms:W3CDTF">2024-10-21T15:39:27Z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0x010100CE1A62EF90196E40AF3BD72BAE732BE1</vt:lpwstr>
  </property>
  <property fmtid="{D5CDD505-2E9C-101B-9397-08002B2CF9AE}" pid="3" name="_dlc_DocIdItemGuid">
    <vt:lpwstr>2fdeb411-0499-460f-aecf-f7cf10076cbf</vt:lpwstr>
  </property>
  <property fmtid="{D5CDD505-2E9C-101B-9397-08002B2CF9AE}" pid="4" name="Order">
    <vt:r8>24000</vt:r8>
  </property>
  <property fmtid="{D5CDD505-2E9C-101B-9397-08002B2CF9AE}" pid="5" name="MediaServiceImageTags">
    <vt:lpwstr/>
  </property>
</Properties>
</file>