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2" r:id="rId3"/>
    <p:sldId id="263" r:id="rId4"/>
    <p:sldId id="264" r:id="rId5"/>
    <p:sldId id="2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88B9D-AB3E-DE46-89AC-B337DDA2348E}" v="4" dt="2024-10-15T18:37:01.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694"/>
  </p:normalViewPr>
  <p:slideViewPr>
    <p:cSldViewPr snapToGrid="0">
      <p:cViewPr varScale="1">
        <p:scale>
          <a:sx n="104" d="100"/>
          <a:sy n="104" d="100"/>
        </p:scale>
        <p:origin x="9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F90C5-9DED-C34D-BDA0-F72E384F01DA}"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04A7B-B339-7440-B619-C759A8436854}" type="slidenum">
              <a:rPr lang="en-US" smtClean="0"/>
              <a:t>‹#›</a:t>
            </a:fld>
            <a:endParaRPr lang="en-US"/>
          </a:p>
        </p:txBody>
      </p:sp>
    </p:spTree>
    <p:extLst>
      <p:ext uri="{BB962C8B-B14F-4D97-AF65-F5344CB8AC3E}">
        <p14:creationId xmlns:p14="http://schemas.microsoft.com/office/powerpoint/2010/main" val="394065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u="none" strike="noStrike" dirty="0">
                <a:solidFill>
                  <a:srgbClr val="0A4740"/>
                </a:solidFill>
                <a:effectLst/>
                <a:latin typeface="Arial" panose="020B0604020202020204" pitchFamily="34" charset="0"/>
                <a:cs typeface="Arial" panose="020B0604020202020204" pitchFamily="34" charset="0"/>
              </a:rPr>
              <a:t>The service aims to provide: </a:t>
            </a:r>
          </a:p>
          <a:p>
            <a:pPr algn="just"/>
            <a:endParaRPr lang="en-GB" b="0" i="0" u="none" strike="noStrike" dirty="0">
              <a:solidFill>
                <a:srgbClr val="0A474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GB" b="0" i="0" u="none" strike="noStrike" dirty="0">
                <a:solidFill>
                  <a:srgbClr val="0A4740"/>
                </a:solidFill>
                <a:effectLst/>
                <a:latin typeface="Arial" panose="020B0604020202020204" pitchFamily="34" charset="0"/>
                <a:cs typeface="Arial" panose="020B0604020202020204" pitchFamily="34" charset="0"/>
              </a:rPr>
              <a:t>People greater choice from where people can access contraception services; and </a:t>
            </a:r>
          </a:p>
          <a:p>
            <a:pPr algn="just">
              <a:buFont typeface="Arial" panose="020B0604020202020204" pitchFamily="34" charset="0"/>
              <a:buChar char="•"/>
            </a:pPr>
            <a:endParaRPr lang="en-GB" b="0" i="0" u="none" strike="noStrike" dirty="0">
              <a:solidFill>
                <a:srgbClr val="0A474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GB" b="0" i="0" u="none" strike="noStrike" dirty="0">
                <a:solidFill>
                  <a:srgbClr val="0A4740"/>
                </a:solidFill>
                <a:effectLst/>
                <a:latin typeface="Arial" panose="020B0604020202020204" pitchFamily="34" charset="0"/>
                <a:cs typeface="Arial" panose="020B0604020202020204" pitchFamily="34" charset="0"/>
              </a:rPr>
              <a:t>Extra capacity in primary care and sexual health clinics (or equivalent) to support meeting the demand for more complex assessments. </a:t>
            </a:r>
          </a:p>
          <a:p>
            <a:endParaRPr lang="en-US" dirty="0"/>
          </a:p>
        </p:txBody>
      </p:sp>
      <p:sp>
        <p:nvSpPr>
          <p:cNvPr id="4" name="Slide Number Placeholder 3"/>
          <p:cNvSpPr>
            <a:spLocks noGrp="1"/>
          </p:cNvSpPr>
          <p:nvPr>
            <p:ph type="sldNum" sz="quarter" idx="5"/>
          </p:nvPr>
        </p:nvSpPr>
        <p:spPr/>
        <p:txBody>
          <a:bodyPr/>
          <a:lstStyle/>
          <a:p>
            <a:fld id="{23504A7B-B339-7440-B619-C759A8436854}" type="slidenum">
              <a:rPr lang="en-US" smtClean="0"/>
              <a:t>2</a:t>
            </a:fld>
            <a:endParaRPr lang="en-US"/>
          </a:p>
        </p:txBody>
      </p:sp>
    </p:spTree>
    <p:extLst>
      <p:ext uri="{BB962C8B-B14F-4D97-AF65-F5344CB8AC3E}">
        <p14:creationId xmlns:p14="http://schemas.microsoft.com/office/powerpoint/2010/main" val="31906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5DB6-A522-C24B-9E2C-E22736ACCA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52B0E-CA17-8201-DEF0-792DD4728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55975-B347-B394-1DA7-68D04E10EF88}"/>
              </a:ext>
            </a:extLst>
          </p:cNvPr>
          <p:cNvSpPr>
            <a:spLocks noGrp="1"/>
          </p:cNvSpPr>
          <p:nvPr>
            <p:ph type="body" idx="1"/>
          </p:nvPr>
        </p:nvSpPr>
        <p:spPr/>
        <p:txBody>
          <a:bodyPr/>
          <a:lstStyle/>
          <a:p>
            <a:pPr algn="just"/>
            <a:r>
              <a:rPr lang="en-GB" b="0" i="0" u="none" strike="noStrike" dirty="0">
                <a:solidFill>
                  <a:srgbClr val="0A4740"/>
                </a:solidFill>
                <a:effectLst/>
                <a:latin typeface="Arial" panose="020B0604020202020204" pitchFamily="34" charset="0"/>
                <a:cs typeface="Arial" panose="020B0604020202020204" pitchFamily="34" charset="0"/>
              </a:rPr>
              <a:t>The service aims to provide: </a:t>
            </a:r>
          </a:p>
          <a:p>
            <a:pPr algn="just"/>
            <a:endParaRPr lang="en-GB" b="0" i="0" u="none" strike="noStrike" dirty="0">
              <a:solidFill>
                <a:srgbClr val="0A474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GB" b="0" i="0" u="none" strike="noStrike" dirty="0">
                <a:solidFill>
                  <a:srgbClr val="0A4740"/>
                </a:solidFill>
                <a:effectLst/>
                <a:latin typeface="Arial" panose="020B0604020202020204" pitchFamily="34" charset="0"/>
                <a:cs typeface="Arial" panose="020B0604020202020204" pitchFamily="34" charset="0"/>
              </a:rPr>
              <a:t>People greater choice from where people can access contraception services; and </a:t>
            </a:r>
          </a:p>
          <a:p>
            <a:pPr algn="just">
              <a:buFont typeface="Arial" panose="020B0604020202020204" pitchFamily="34" charset="0"/>
              <a:buChar char="•"/>
            </a:pPr>
            <a:endParaRPr lang="en-GB" b="0" i="0" u="none" strike="noStrike" dirty="0">
              <a:solidFill>
                <a:srgbClr val="0A474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GB" b="0" i="0" u="none" strike="noStrike" dirty="0">
                <a:solidFill>
                  <a:srgbClr val="0A4740"/>
                </a:solidFill>
                <a:effectLst/>
                <a:latin typeface="Arial" panose="020B0604020202020204" pitchFamily="34" charset="0"/>
                <a:cs typeface="Arial" panose="020B0604020202020204" pitchFamily="34" charset="0"/>
              </a:rPr>
              <a:t>Extra capacity in primary care and sexual health clinics (or equivalent) to support meeting the demand for more complex assessments. </a:t>
            </a:r>
          </a:p>
          <a:p>
            <a:endParaRPr lang="en-US" dirty="0"/>
          </a:p>
        </p:txBody>
      </p:sp>
      <p:sp>
        <p:nvSpPr>
          <p:cNvPr id="4" name="Slide Number Placeholder 3">
            <a:extLst>
              <a:ext uri="{FF2B5EF4-FFF2-40B4-BE49-F238E27FC236}">
                <a16:creationId xmlns:a16="http://schemas.microsoft.com/office/drawing/2014/main" id="{7FF2F21E-BBD3-5223-C12D-6582345FF33A}"/>
              </a:ext>
            </a:extLst>
          </p:cNvPr>
          <p:cNvSpPr>
            <a:spLocks noGrp="1"/>
          </p:cNvSpPr>
          <p:nvPr>
            <p:ph type="sldNum" sz="quarter" idx="5"/>
          </p:nvPr>
        </p:nvSpPr>
        <p:spPr/>
        <p:txBody>
          <a:bodyPr/>
          <a:lstStyle/>
          <a:p>
            <a:fld id="{23504A7B-B339-7440-B619-C759A8436854}" type="slidenum">
              <a:rPr lang="en-US" smtClean="0"/>
              <a:t>3</a:t>
            </a:fld>
            <a:endParaRPr lang="en-US"/>
          </a:p>
        </p:txBody>
      </p:sp>
    </p:spTree>
    <p:extLst>
      <p:ext uri="{BB962C8B-B14F-4D97-AF65-F5344CB8AC3E}">
        <p14:creationId xmlns:p14="http://schemas.microsoft.com/office/powerpoint/2010/main" val="2346639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10D5-EC90-F9EB-0240-BA8B35B913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47041-0D1A-E3FC-7D72-29A9B511F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9F543B-8C87-69A7-A4D1-2A04B700EA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23898E2-55B2-9101-B1E1-D24F71808264}"/>
              </a:ext>
            </a:extLst>
          </p:cNvPr>
          <p:cNvSpPr>
            <a:spLocks noGrp="1"/>
          </p:cNvSpPr>
          <p:nvPr>
            <p:ph type="sldNum" sz="quarter" idx="5"/>
          </p:nvPr>
        </p:nvSpPr>
        <p:spPr/>
        <p:txBody>
          <a:bodyPr/>
          <a:lstStyle/>
          <a:p>
            <a:fld id="{23504A7B-B339-7440-B619-C759A8436854}" type="slidenum">
              <a:rPr lang="en-US" smtClean="0"/>
              <a:t>4</a:t>
            </a:fld>
            <a:endParaRPr lang="en-US"/>
          </a:p>
        </p:txBody>
      </p:sp>
    </p:spTree>
    <p:extLst>
      <p:ext uri="{BB962C8B-B14F-4D97-AF65-F5344CB8AC3E}">
        <p14:creationId xmlns:p14="http://schemas.microsoft.com/office/powerpoint/2010/main" val="343422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63AF6-CE85-691F-3BD5-86E41AA37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0139E-C63B-2FA2-C078-A37E1EECA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17DDA8-B5EE-FCE2-7655-562C745ED3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2AC52A-1E72-A80C-BC54-499923590AE5}"/>
              </a:ext>
            </a:extLst>
          </p:cNvPr>
          <p:cNvSpPr>
            <a:spLocks noGrp="1"/>
          </p:cNvSpPr>
          <p:nvPr>
            <p:ph type="sldNum" sz="quarter" idx="5"/>
          </p:nvPr>
        </p:nvSpPr>
        <p:spPr/>
        <p:txBody>
          <a:bodyPr/>
          <a:lstStyle/>
          <a:p>
            <a:fld id="{23504A7B-B339-7440-B619-C759A8436854}" type="slidenum">
              <a:rPr lang="en-US" smtClean="0"/>
              <a:t>5</a:t>
            </a:fld>
            <a:endParaRPr lang="en-US"/>
          </a:p>
        </p:txBody>
      </p:sp>
    </p:spTree>
    <p:extLst>
      <p:ext uri="{BB962C8B-B14F-4D97-AF65-F5344CB8AC3E}">
        <p14:creationId xmlns:p14="http://schemas.microsoft.com/office/powerpoint/2010/main" val="400539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16C0-ECB1-0E29-B8E0-A1E70891775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816CEB-EF6E-CF4E-F34D-1CCF0C5705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1786AE9-C19B-C0BC-FBB6-A307539BC64D}"/>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5" name="Footer Placeholder 4">
            <a:extLst>
              <a:ext uri="{FF2B5EF4-FFF2-40B4-BE49-F238E27FC236}">
                <a16:creationId xmlns:a16="http://schemas.microsoft.com/office/drawing/2014/main" id="{3662965C-5ACE-7083-056D-C5E14D8FA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306BB-92EE-83C6-9083-783D0BBB32BD}"/>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299788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756F-B2DE-5653-A9D3-B283C76276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862E61-1ABA-2C9F-77A8-3B48E15F22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16AC8A-479A-8606-71A8-98BF8258545B}"/>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5" name="Footer Placeholder 4">
            <a:extLst>
              <a:ext uri="{FF2B5EF4-FFF2-40B4-BE49-F238E27FC236}">
                <a16:creationId xmlns:a16="http://schemas.microsoft.com/office/drawing/2014/main" id="{74D46871-825F-3B22-0FFD-B18871418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EF0B68-9702-FE4B-6575-D8992CA09953}"/>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180389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63995-EFE1-6334-2B9C-B6788A3297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17F1CC-A46B-DC41-1827-AFDE9341EAB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A242ED-A218-FFBC-2DEB-A4441236F7A6}"/>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5" name="Footer Placeholder 4">
            <a:extLst>
              <a:ext uri="{FF2B5EF4-FFF2-40B4-BE49-F238E27FC236}">
                <a16:creationId xmlns:a16="http://schemas.microsoft.com/office/drawing/2014/main" id="{F96C8CE5-7BC5-DD35-5729-657390DEC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4E491-DEBB-9ECB-E5AA-94604FB57D76}"/>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172727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22A1D-AA79-BD4B-7432-1F83DE7027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C06ED5-19DA-D968-8AB4-EB221F0E621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6DEBD5-B73C-D01B-2113-F0636E229019}"/>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5" name="Footer Placeholder 4">
            <a:extLst>
              <a:ext uri="{FF2B5EF4-FFF2-40B4-BE49-F238E27FC236}">
                <a16:creationId xmlns:a16="http://schemas.microsoft.com/office/drawing/2014/main" id="{735E8154-2016-3121-3248-B7AAEBC78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A9EA2-C029-CD99-C2C5-80E1303B6A53}"/>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138162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FB6F0-DA96-87AA-DA80-54CD879915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2E4D3A-F464-1F68-BC00-75848257C9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5A6EAC-92B1-B172-D90C-CE7109392464}"/>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5" name="Footer Placeholder 4">
            <a:extLst>
              <a:ext uri="{FF2B5EF4-FFF2-40B4-BE49-F238E27FC236}">
                <a16:creationId xmlns:a16="http://schemas.microsoft.com/office/drawing/2014/main" id="{C94A881B-52EB-77CC-085E-B3143E744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1C526-5A3A-B536-51E8-FE1D4D010D9C}"/>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266790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A8F9E-100D-4C7B-5C73-4B303E594F7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E04892-C616-8A12-FEB9-0EAACFD6EAA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6A48C33-4F0E-63F4-6329-2CC78A92BFB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6CF17B6-0415-5EAC-7930-6D9E9D4E75C6}"/>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6" name="Footer Placeholder 5">
            <a:extLst>
              <a:ext uri="{FF2B5EF4-FFF2-40B4-BE49-F238E27FC236}">
                <a16:creationId xmlns:a16="http://schemas.microsoft.com/office/drawing/2014/main" id="{43AD5897-4879-3285-EB1F-54C62BC82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5E77D-A8A4-F63C-D8EF-51638224D967}"/>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374607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65F2B-AF52-29E1-8018-C60D3B23A84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AF19B06-C160-54BE-4CB7-91F5D078E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E471C3-9D0E-0E9F-0FCF-0382327EEBD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ED7D4CF-CD89-0BD1-9A28-9A7667C7FD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F76076-B63B-F485-9110-FED5784D818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9F0E259-B3E2-A38C-5855-9DCA9032F1BD}"/>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8" name="Footer Placeholder 7">
            <a:extLst>
              <a:ext uri="{FF2B5EF4-FFF2-40B4-BE49-F238E27FC236}">
                <a16:creationId xmlns:a16="http://schemas.microsoft.com/office/drawing/2014/main" id="{113C1908-0F34-B5F7-3506-0F0757354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48084D-8B0F-1905-01C9-143D28605150}"/>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3612948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7D00-6365-8A90-2B3D-A87DD19BDA8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197894-EE05-864E-DA3C-5610A3F80EB4}"/>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4" name="Footer Placeholder 3">
            <a:extLst>
              <a:ext uri="{FF2B5EF4-FFF2-40B4-BE49-F238E27FC236}">
                <a16:creationId xmlns:a16="http://schemas.microsoft.com/office/drawing/2014/main" id="{CEEC7E6A-9552-D0D8-6C73-12D7BCA32D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54DCB7-5979-296F-0323-CDA2B63EAB5C}"/>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271946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4CB34-254B-6CA9-AF2D-6BE8FCAAAEF8}"/>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3" name="Footer Placeholder 2">
            <a:extLst>
              <a:ext uri="{FF2B5EF4-FFF2-40B4-BE49-F238E27FC236}">
                <a16:creationId xmlns:a16="http://schemas.microsoft.com/office/drawing/2014/main" id="{B48852B3-E1EA-793B-E227-B386CA2ED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0EFB23-A7CA-0237-5A65-A87C5DB1CC69}"/>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250954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3E34-D708-B023-9666-A3A649F607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E669D2D-3F25-83AE-234A-A9049F3A4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125235B-C563-9E9E-8A20-ADAF8908E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07FF69-4FA7-AF2D-88CB-E0633BFAAA50}"/>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6" name="Footer Placeholder 5">
            <a:extLst>
              <a:ext uri="{FF2B5EF4-FFF2-40B4-BE49-F238E27FC236}">
                <a16:creationId xmlns:a16="http://schemas.microsoft.com/office/drawing/2014/main" id="{7FD47B50-B769-B233-742C-66E4C597C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EC9A5-3080-F924-86D1-5CA3F7C88007}"/>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244370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E2F-1DDA-8C32-2811-80EB45AD30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39FFFE0-0528-CA06-A375-91471730ED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5F029D-ADB8-DC0D-D162-FE7FB2B3F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BAA002-0436-DE0B-E60B-29164592345A}"/>
              </a:ext>
            </a:extLst>
          </p:cNvPr>
          <p:cNvSpPr>
            <a:spLocks noGrp="1"/>
          </p:cNvSpPr>
          <p:nvPr>
            <p:ph type="dt" sz="half" idx="10"/>
          </p:nvPr>
        </p:nvSpPr>
        <p:spPr/>
        <p:txBody>
          <a:bodyPr/>
          <a:lstStyle/>
          <a:p>
            <a:fld id="{18CF9518-ED11-C847-9BE0-362EEC369143}" type="datetimeFigureOut">
              <a:rPr lang="en-US" smtClean="0"/>
              <a:t>10/16/2024</a:t>
            </a:fld>
            <a:endParaRPr lang="en-US"/>
          </a:p>
        </p:txBody>
      </p:sp>
      <p:sp>
        <p:nvSpPr>
          <p:cNvPr id="6" name="Footer Placeholder 5">
            <a:extLst>
              <a:ext uri="{FF2B5EF4-FFF2-40B4-BE49-F238E27FC236}">
                <a16:creationId xmlns:a16="http://schemas.microsoft.com/office/drawing/2014/main" id="{3C073304-969F-2A45-DC6D-634AA577B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986D5-6BCF-D450-335C-1C8B2AE205BF}"/>
              </a:ext>
            </a:extLst>
          </p:cNvPr>
          <p:cNvSpPr>
            <a:spLocks noGrp="1"/>
          </p:cNvSpPr>
          <p:nvPr>
            <p:ph type="sldNum" sz="quarter" idx="12"/>
          </p:nvPr>
        </p:nvSpPr>
        <p:spPr/>
        <p:txBody>
          <a:bodyPr/>
          <a:lstStyle/>
          <a:p>
            <a:fld id="{DEAC011F-BE7E-BF48-98AB-3F4FBCF8F6DE}" type="slidenum">
              <a:rPr lang="en-US" smtClean="0"/>
              <a:t>‹#›</a:t>
            </a:fld>
            <a:endParaRPr lang="en-US"/>
          </a:p>
        </p:txBody>
      </p:sp>
    </p:spTree>
    <p:extLst>
      <p:ext uri="{BB962C8B-B14F-4D97-AF65-F5344CB8AC3E}">
        <p14:creationId xmlns:p14="http://schemas.microsoft.com/office/powerpoint/2010/main" val="26041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D9CF1-E9D0-1519-912F-38C03CCC1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FF8D1D-9FCC-B687-C738-DA4DBD514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C4B53A-0E4B-8DC2-7A8E-F6E1FAEC4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CF9518-ED11-C847-9BE0-362EEC369143}" type="datetimeFigureOut">
              <a:rPr lang="en-US" smtClean="0"/>
              <a:t>10/16/2024</a:t>
            </a:fld>
            <a:endParaRPr lang="en-US"/>
          </a:p>
        </p:txBody>
      </p:sp>
      <p:sp>
        <p:nvSpPr>
          <p:cNvPr id="5" name="Footer Placeholder 4">
            <a:extLst>
              <a:ext uri="{FF2B5EF4-FFF2-40B4-BE49-F238E27FC236}">
                <a16:creationId xmlns:a16="http://schemas.microsoft.com/office/drawing/2014/main" id="{FEA132F5-F842-7721-3AF2-11069317A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5E4266-A7B5-1D43-A130-7BD3D12CA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AC011F-BE7E-BF48-98AB-3F4FBCF8F6DE}" type="slidenum">
              <a:rPr lang="en-US" smtClean="0"/>
              <a:t>‹#›</a:t>
            </a:fld>
            <a:endParaRPr lang="en-US"/>
          </a:p>
        </p:txBody>
      </p:sp>
    </p:spTree>
    <p:extLst>
      <p:ext uri="{BB962C8B-B14F-4D97-AF65-F5344CB8AC3E}">
        <p14:creationId xmlns:p14="http://schemas.microsoft.com/office/powerpoint/2010/main" val="3872983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pe.org.uk/national-pharmacy-services/advanced-services/community-pharmacist-consultation-servi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808010-5534-3C48-4C8B-D5D854F54EF9}"/>
              </a:ext>
            </a:extLst>
          </p:cNvPr>
          <p:cNvSpPr>
            <a:spLocks noGrp="1"/>
          </p:cNvSpPr>
          <p:nvPr>
            <p:ph type="ctrTitle"/>
          </p:nvPr>
        </p:nvSpPr>
        <p:spPr>
          <a:xfrm>
            <a:off x="808638" y="386930"/>
            <a:ext cx="9236700" cy="1188950"/>
          </a:xfrm>
        </p:spPr>
        <p:txBody>
          <a:bodyPr vert="horz" lIns="91440" tIns="45720" rIns="91440" bIns="45720" rtlCol="0" anchor="b">
            <a:normAutofit/>
          </a:bodyPr>
          <a:lstStyle/>
          <a:p>
            <a:pPr algn="l"/>
            <a:r>
              <a:rPr lang="en-US" sz="4200" kern="1200">
                <a:solidFill>
                  <a:schemeClr val="tx1"/>
                </a:solidFill>
                <a:latin typeface="+mj-lt"/>
                <a:ea typeface="+mj-ea"/>
                <a:cs typeface="+mj-cs"/>
              </a:rPr>
              <a:t>Community Pharmacy Advance Services </a:t>
            </a:r>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7081CF-1922-C501-998D-2404A5E6A405}"/>
              </a:ext>
            </a:extLst>
          </p:cNvPr>
          <p:cNvSpPr>
            <a:spLocks noGrp="1"/>
          </p:cNvSpPr>
          <p:nvPr>
            <p:ph type="subTitle" idx="1"/>
          </p:nvPr>
        </p:nvSpPr>
        <p:spPr>
          <a:xfrm>
            <a:off x="793660" y="2599509"/>
            <a:ext cx="10143668" cy="3435531"/>
          </a:xfrm>
        </p:spPr>
        <p:txBody>
          <a:bodyPr vert="horz" lIns="91440" tIns="45720" rIns="91440" bIns="45720" rtlCol="0" anchor="ctr">
            <a:normAutofit/>
          </a:bodyPr>
          <a:lstStyle/>
          <a:p>
            <a:pPr algn="l"/>
            <a:r>
              <a:rPr lang="en-US" dirty="0"/>
              <a:t>Thomas Bisset</a:t>
            </a:r>
          </a:p>
          <a:p>
            <a:pPr algn="l"/>
            <a:r>
              <a:rPr lang="en-US" dirty="0"/>
              <a:t>Pharmacy BEST </a:t>
            </a:r>
          </a:p>
          <a:p>
            <a:pPr algn="l"/>
            <a:r>
              <a:rPr lang="en-US" dirty="0"/>
              <a:t>Clinical Lead</a:t>
            </a:r>
          </a:p>
          <a:p>
            <a:pPr indent="-228600" algn="l">
              <a:buFont typeface="Arial" panose="020B0604020202020204" pitchFamily="34" charset="0"/>
              <a:buChar char="•"/>
            </a:pPr>
            <a:endParaRPr lang="en-US" dirty="0"/>
          </a:p>
        </p:txBody>
      </p:sp>
    </p:spTree>
    <p:extLst>
      <p:ext uri="{BB962C8B-B14F-4D97-AF65-F5344CB8AC3E}">
        <p14:creationId xmlns:p14="http://schemas.microsoft.com/office/powerpoint/2010/main" val="221565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61FFF3-5497-B759-FE5C-FA16F803CB7C}"/>
              </a:ext>
            </a:extLst>
          </p:cNvPr>
          <p:cNvSpPr>
            <a:spLocks noGrp="1"/>
          </p:cNvSpPr>
          <p:nvPr>
            <p:ph type="title"/>
          </p:nvPr>
        </p:nvSpPr>
        <p:spPr>
          <a:xfrm>
            <a:off x="808638" y="386930"/>
            <a:ext cx="9236700" cy="1188950"/>
          </a:xfrm>
        </p:spPr>
        <p:txBody>
          <a:bodyPr anchor="b">
            <a:normAutofit/>
          </a:bodyPr>
          <a:lstStyle/>
          <a:p>
            <a:r>
              <a:rPr lang="en-US" sz="5400" dirty="0">
                <a:latin typeface="Arial" panose="020B0604020202020204" pitchFamily="34" charset="0"/>
                <a:cs typeface="Arial" panose="020B0604020202020204" pitchFamily="34" charset="0"/>
              </a:rPr>
              <a:t>Contraception</a:t>
            </a:r>
          </a:p>
        </p:txBody>
      </p:sp>
      <p:grpSp>
        <p:nvGrpSpPr>
          <p:cNvPr id="21" name="Group 2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2" name="Rectangle 2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44332C-126A-D974-A7AD-11516EE959B6}"/>
              </a:ext>
            </a:extLst>
          </p:cNvPr>
          <p:cNvSpPr>
            <a:spLocks noGrp="1"/>
          </p:cNvSpPr>
          <p:nvPr>
            <p:ph idx="1"/>
          </p:nvPr>
        </p:nvSpPr>
        <p:spPr>
          <a:xfrm>
            <a:off x="793660" y="2599509"/>
            <a:ext cx="10143668" cy="3435531"/>
          </a:xfrm>
        </p:spPr>
        <p:txBody>
          <a:bodyPr anchor="ctr">
            <a:normAutofit/>
          </a:bodyPr>
          <a:lstStyle/>
          <a:p>
            <a:pPr marL="0" indent="0">
              <a:buNone/>
            </a:pPr>
            <a:r>
              <a:rPr lang="en-GB" sz="2000" b="0" i="0" u="none" strike="noStrike">
                <a:effectLst/>
                <a:latin typeface="Arial" panose="020B0604020202020204" pitchFamily="34" charset="0"/>
                <a:cs typeface="Arial" panose="020B0604020202020204" pitchFamily="34" charset="0"/>
              </a:rPr>
              <a:t>The objectives of the service are to: </a:t>
            </a:r>
          </a:p>
          <a:p>
            <a:endParaRPr lang="en-GB" sz="2000" b="0" i="0" u="none" strike="noStrike">
              <a:effectLst/>
              <a:latin typeface="Arial" panose="020B0604020202020204" pitchFamily="34" charset="0"/>
              <a:cs typeface="Arial" panose="020B0604020202020204" pitchFamily="34" charset="0"/>
            </a:endParaRPr>
          </a:p>
          <a:p>
            <a:pPr lvl="1"/>
            <a:r>
              <a:rPr lang="en-GB" sz="2000" b="0" i="0" u="none" strike="noStrike">
                <a:effectLst/>
                <a:latin typeface="Arial" panose="020B0604020202020204" pitchFamily="34" charset="0"/>
                <a:cs typeface="Arial" panose="020B0604020202020204" pitchFamily="34" charset="0"/>
              </a:rPr>
              <a:t>Provide a model for community pharmacy teams to initiate provision of OC, </a:t>
            </a:r>
            <a:r>
              <a:rPr lang="en-GB" sz="2000" b="1" i="0" u="none" strike="noStrike">
                <a:effectLst/>
                <a:latin typeface="Arial" panose="020B0604020202020204" pitchFamily="34" charset="0"/>
                <a:cs typeface="Arial" panose="020B0604020202020204" pitchFamily="34" charset="0"/>
              </a:rPr>
              <a:t>and to </a:t>
            </a:r>
            <a:r>
              <a:rPr lang="en-GB" sz="2000" b="0" i="0" u="none" strike="noStrike">
                <a:effectLst/>
                <a:latin typeface="Arial" panose="020B0604020202020204" pitchFamily="34" charset="0"/>
                <a:cs typeface="Arial" panose="020B0604020202020204" pitchFamily="34" charset="0"/>
              </a:rPr>
              <a:t>continue the provision of OC supplies initiated in primary care (including general practice and pharmacies) or sexual health clinics and equivalent. Both initiation and ongoing supply will be undertaken using PGDs to support the review and supply process; and </a:t>
            </a:r>
          </a:p>
          <a:p>
            <a:pPr lvl="1"/>
            <a:endParaRPr lang="en-GB" sz="2000" b="0" i="0" u="none" strike="noStrike">
              <a:effectLst/>
              <a:latin typeface="Arial" panose="020B0604020202020204" pitchFamily="34" charset="0"/>
              <a:cs typeface="Arial" panose="020B0604020202020204" pitchFamily="34" charset="0"/>
            </a:endParaRPr>
          </a:p>
          <a:p>
            <a:pPr lvl="1"/>
            <a:r>
              <a:rPr lang="en-GB" sz="2000" b="0" i="0" u="none" strike="noStrike">
                <a:effectLst/>
                <a:latin typeface="Arial" panose="020B0604020202020204" pitchFamily="34" charset="0"/>
                <a:cs typeface="Arial" panose="020B0604020202020204" pitchFamily="34" charset="0"/>
              </a:rPr>
              <a:t>Establish an integrated pathway between existing services and community pharmacies that provides people with greater choice and access when considering continuing their current form of OC. </a:t>
            </a:r>
          </a:p>
          <a:p>
            <a:pPr>
              <a:buFont typeface="Arial" panose="020B0604020202020204" pitchFamily="34" charset="0"/>
              <a:buChar char="•"/>
            </a:pPr>
            <a:endParaRPr lang="en-GB" sz="2000" b="0" i="0" u="none" strike="noStrike">
              <a:effectLst/>
              <a:latin typeface="Arial" panose="020B0604020202020204" pitchFamily="34" charset="0"/>
              <a:cs typeface="Arial" panose="020B0604020202020204" pitchFamily="34" charset="0"/>
            </a:endParaRPr>
          </a:p>
          <a:p>
            <a:endParaRPr lang="en-US" sz="2000"/>
          </a:p>
        </p:txBody>
      </p:sp>
    </p:spTree>
    <p:extLst>
      <p:ext uri="{BB962C8B-B14F-4D97-AF65-F5344CB8AC3E}">
        <p14:creationId xmlns:p14="http://schemas.microsoft.com/office/powerpoint/2010/main" val="5411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650D66-C107-F0A2-661D-599206F127C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2B159-D871-4999-4877-2C1B0C646A4F}"/>
              </a:ext>
            </a:extLst>
          </p:cNvPr>
          <p:cNvSpPr>
            <a:spLocks noGrp="1"/>
          </p:cNvSpPr>
          <p:nvPr>
            <p:ph type="title"/>
          </p:nvPr>
        </p:nvSpPr>
        <p:spPr>
          <a:xfrm>
            <a:off x="793662" y="386930"/>
            <a:ext cx="10066122" cy="1298448"/>
          </a:xfrm>
        </p:spPr>
        <p:txBody>
          <a:bodyPr anchor="b">
            <a:normAutofit/>
          </a:bodyPr>
          <a:lstStyle/>
          <a:p>
            <a:r>
              <a:rPr lang="en-US" sz="4800" dirty="0">
                <a:latin typeface="Arial" panose="020B0604020202020204" pitchFamily="34" charset="0"/>
                <a:cs typeface="Arial" panose="020B0604020202020204" pitchFamily="34" charset="0"/>
              </a:rPr>
              <a:t>Pharmacy First </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FEBB0B-752F-025B-032F-7C6D5D9BB858}"/>
              </a:ext>
            </a:extLst>
          </p:cNvPr>
          <p:cNvSpPr>
            <a:spLocks noGrp="1"/>
          </p:cNvSpPr>
          <p:nvPr>
            <p:ph idx="1"/>
          </p:nvPr>
        </p:nvSpPr>
        <p:spPr>
          <a:xfrm>
            <a:off x="793661" y="2599509"/>
            <a:ext cx="4530898" cy="3639450"/>
          </a:xfrm>
        </p:spPr>
        <p:txBody>
          <a:bodyPr anchor="ctr">
            <a:normAutofit/>
          </a:bodyPr>
          <a:lstStyle/>
          <a:p>
            <a:r>
              <a:rPr lang="en-GB" sz="1400">
                <a:latin typeface="Arial" panose="020B0604020202020204" pitchFamily="34" charset="0"/>
                <a:cs typeface="Arial" panose="020B0604020202020204" pitchFamily="34" charset="0"/>
              </a:rPr>
              <a:t>I</a:t>
            </a:r>
            <a:r>
              <a:rPr lang="en-GB" sz="1400" b="0" i="0" u="none" strike="noStrike">
                <a:effectLst/>
                <a:latin typeface="Arial" panose="020B0604020202020204" pitchFamily="34" charset="0"/>
                <a:cs typeface="Arial" panose="020B0604020202020204" pitchFamily="34" charset="0"/>
              </a:rPr>
              <a:t>nvolves pharmacists providing advice and NHS-funded treatment, where clinically appropriate, for seven common conditions (age restrictions apply):</a:t>
            </a:r>
          </a:p>
          <a:p>
            <a:r>
              <a:rPr lang="en-GB" sz="1400" b="0" i="0" u="none" strike="noStrike">
                <a:effectLst/>
                <a:latin typeface="Arial" panose="020B0604020202020204" pitchFamily="34" charset="0"/>
                <a:cs typeface="Arial" panose="020B0604020202020204" pitchFamily="34" charset="0"/>
              </a:rPr>
              <a:t>Consultations for these seven clinical pathways can be provided to patients presenting to the pharmacy as well as those referred electronically by NHS 111, general practices and others.</a:t>
            </a:r>
          </a:p>
          <a:p>
            <a:r>
              <a:rPr lang="en-GB" sz="1400" b="0" i="0" u="none" strike="noStrike">
                <a:effectLst/>
                <a:latin typeface="Arial" panose="020B0604020202020204" pitchFamily="34" charset="0"/>
                <a:cs typeface="Arial" panose="020B0604020202020204" pitchFamily="34" charset="0"/>
              </a:rPr>
              <a:t>The service also incorporates the elements of the </a:t>
            </a:r>
            <a:r>
              <a:rPr lang="en-GB" sz="1400" b="1" i="0" u="sng" strike="noStrike">
                <a:effectLst/>
                <a:latin typeface="Arial" panose="020B0604020202020204" pitchFamily="34" charset="0"/>
                <a:cs typeface="Arial" panose="020B0604020202020204" pitchFamily="34" charset="0"/>
                <a:hlinkClick r:id="rId3"/>
              </a:rPr>
              <a:t>Community Pharmacist Consultation Service</a:t>
            </a:r>
            <a:r>
              <a:rPr lang="en-GB" sz="1400" b="0" i="0" u="none" strike="noStrike">
                <a:effectLst/>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rPr>
              <a:t>which are</a:t>
            </a:r>
            <a:r>
              <a:rPr lang="en-GB" sz="1400" b="0" i="0" u="none" strike="noStrike">
                <a:effectLst/>
                <a:latin typeface="Arial" panose="020B0604020202020204" pitchFamily="34" charset="0"/>
                <a:cs typeface="Arial" panose="020B0604020202020204" pitchFamily="34" charset="0"/>
              </a:rPr>
              <a:t> minor illness consultations with a pharmacist and the supply of urgent medicines </a:t>
            </a:r>
            <a:r>
              <a:rPr lang="en-GB" sz="1400" b="0" i="1" u="none" strike="noStrike">
                <a:effectLst/>
                <a:latin typeface="Arial" panose="020B0604020202020204" pitchFamily="34" charset="0"/>
                <a:cs typeface="Arial" panose="020B0604020202020204" pitchFamily="34" charset="0"/>
              </a:rPr>
              <a:t>(NHS 111 only)</a:t>
            </a:r>
            <a:r>
              <a:rPr lang="en-GB" sz="1400" b="0" i="0" u="none" strike="noStrike">
                <a:effectLst/>
                <a:latin typeface="Arial" panose="020B0604020202020204" pitchFamily="34" charset="0"/>
                <a:cs typeface="Arial" panose="020B0604020202020204" pitchFamily="34" charset="0"/>
              </a:rPr>
              <a:t>, both following an electronic referral from NHS 111, general practices and other authorised healthcare providers </a:t>
            </a:r>
          </a:p>
          <a:p>
            <a:r>
              <a:rPr lang="en-GB" sz="1400" b="0" i="1" u="none" strike="noStrike">
                <a:effectLst/>
                <a:latin typeface="Arial" panose="020B0604020202020204" pitchFamily="34" charset="0"/>
                <a:cs typeface="Arial" panose="020B0604020202020204" pitchFamily="34" charset="0"/>
              </a:rPr>
              <a:t>(i.e. patients are not able to present to the pharmacy without an electronic referral).</a:t>
            </a:r>
          </a:p>
          <a:p>
            <a:pPr marL="0" indent="0">
              <a:buNone/>
            </a:pPr>
            <a:endParaRPr lang="en-GB" sz="1400" b="0" i="0" u="none" strike="noStrike">
              <a:effectLst/>
              <a:latin typeface="Arial" panose="020B0604020202020204" pitchFamily="34" charset="0"/>
              <a:cs typeface="Arial" panose="020B0604020202020204" pitchFamily="34" charset="0"/>
            </a:endParaRPr>
          </a:p>
        </p:txBody>
      </p:sp>
      <p:pic>
        <p:nvPicPr>
          <p:cNvPr id="4" name="Picture 4">
            <a:extLst>
              <a:ext uri="{FF2B5EF4-FFF2-40B4-BE49-F238E27FC236}">
                <a16:creationId xmlns:a16="http://schemas.microsoft.com/office/drawing/2014/main" id="{72C76185-9DA1-ECE0-75AB-BC333D7B97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24558" y="2894711"/>
            <a:ext cx="6088859" cy="278565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62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CB7754-50FF-A5A0-0ECE-5B052F52D3F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F562C6-B08E-8A5C-653C-1DD040AB7911}"/>
              </a:ext>
            </a:extLst>
          </p:cNvPr>
          <p:cNvSpPr>
            <a:spLocks noGrp="1"/>
          </p:cNvSpPr>
          <p:nvPr>
            <p:ph type="title"/>
          </p:nvPr>
        </p:nvSpPr>
        <p:spPr>
          <a:xfrm>
            <a:off x="808638" y="386930"/>
            <a:ext cx="9236700" cy="1188950"/>
          </a:xfrm>
        </p:spPr>
        <p:txBody>
          <a:bodyPr anchor="b">
            <a:normAutofit/>
          </a:bodyPr>
          <a:lstStyle/>
          <a:p>
            <a:r>
              <a:rPr lang="en-US" sz="4800" dirty="0">
                <a:latin typeface="Arial" panose="020B0604020202020204" pitchFamily="34" charset="0"/>
                <a:cs typeface="Arial" panose="020B0604020202020204" pitchFamily="34" charset="0"/>
              </a:rPr>
              <a:t>Hypertension Case Finding</a:t>
            </a:r>
          </a:p>
        </p:txBody>
      </p:sp>
      <p:grpSp>
        <p:nvGrpSpPr>
          <p:cNvPr id="22" name="Group 21">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 name="Rectangle 22">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53055DF-4BC9-390C-1BCB-3CBFFEB6CBF8}"/>
              </a:ext>
            </a:extLst>
          </p:cNvPr>
          <p:cNvSpPr>
            <a:spLocks noGrp="1"/>
          </p:cNvSpPr>
          <p:nvPr>
            <p:ph idx="1"/>
          </p:nvPr>
        </p:nvSpPr>
        <p:spPr>
          <a:xfrm>
            <a:off x="793660" y="2599509"/>
            <a:ext cx="10143668" cy="3435531"/>
          </a:xfrm>
        </p:spPr>
        <p:txBody>
          <a:bodyPr anchor="ctr">
            <a:normAutofit/>
          </a:bodyPr>
          <a:lstStyle/>
          <a:p>
            <a:pPr marL="0" indent="0">
              <a:buNone/>
            </a:pPr>
            <a:r>
              <a:rPr lang="en-GB" sz="2000" b="0" i="0" u="none" strike="noStrike">
                <a:effectLst/>
                <a:latin typeface="DM Sans" pitchFamily="2" charset="77"/>
              </a:rPr>
              <a:t>The service aims to:</a:t>
            </a:r>
          </a:p>
          <a:p>
            <a:pPr>
              <a:buFont typeface="Arial" panose="020B0604020202020204" pitchFamily="34" charset="0"/>
              <a:buChar char="•"/>
            </a:pPr>
            <a:r>
              <a:rPr lang="en-GB" sz="2000" b="0" i="0" u="none" strike="noStrike">
                <a:effectLst/>
                <a:latin typeface="DM Sans" pitchFamily="2" charset="77"/>
              </a:rPr>
              <a:t>Identify people aged 40 years or older, or at the discretion of pharmacy staff, people under the age of 40, with high blood pressure (who have previously not had a confirmed diagnosis of hypertension), and to refer them to general practice to confirm diagnosis and for appropriate management;</a:t>
            </a:r>
          </a:p>
          <a:p>
            <a:pPr>
              <a:buFont typeface="Arial" panose="020B0604020202020204" pitchFamily="34" charset="0"/>
              <a:buChar char="•"/>
            </a:pPr>
            <a:r>
              <a:rPr lang="en-GB" sz="2000" b="0" i="0" u="none" strike="noStrike">
                <a:effectLst/>
                <a:latin typeface="DM Sans" pitchFamily="2" charset="77"/>
              </a:rPr>
              <a:t>At the request of a general practice, undertake ad hoc clinic and ambulatory blood pressure measurements. These requests can be in relation to people either with or without a diagnosis of hypertension; and</a:t>
            </a:r>
          </a:p>
          <a:p>
            <a:pPr>
              <a:buFont typeface="Arial" panose="020B0604020202020204" pitchFamily="34" charset="0"/>
              <a:buChar char="•"/>
            </a:pPr>
            <a:r>
              <a:rPr lang="en-GB" sz="2000" b="0" i="0" u="none" strike="noStrike">
                <a:effectLst/>
                <a:latin typeface="DM Sans" pitchFamily="2" charset="77"/>
              </a:rPr>
              <a:t>Provide another opportunity to promote healthy behaviours to patients.</a:t>
            </a:r>
          </a:p>
          <a:p>
            <a:endParaRPr lang="en-US" sz="2000"/>
          </a:p>
        </p:txBody>
      </p:sp>
    </p:spTree>
    <p:extLst>
      <p:ext uri="{BB962C8B-B14F-4D97-AF65-F5344CB8AC3E}">
        <p14:creationId xmlns:p14="http://schemas.microsoft.com/office/powerpoint/2010/main" val="61811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9EA3B3-6D7B-D220-63D5-DB515D2DFB28}"/>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2F5D329-6791-295B-C1BA-3CC4EC3C0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13D7C-6EF1-886B-D831-20495534FBED}"/>
              </a:ext>
            </a:extLst>
          </p:cNvPr>
          <p:cNvSpPr>
            <a:spLocks noGrp="1"/>
          </p:cNvSpPr>
          <p:nvPr>
            <p:ph type="title"/>
          </p:nvPr>
        </p:nvSpPr>
        <p:spPr>
          <a:xfrm>
            <a:off x="808638" y="386930"/>
            <a:ext cx="9236700" cy="1188950"/>
          </a:xfrm>
        </p:spPr>
        <p:txBody>
          <a:bodyPr anchor="b">
            <a:normAutofit fontScale="90000"/>
          </a:bodyPr>
          <a:lstStyle/>
          <a:p>
            <a:r>
              <a:rPr lang="en-US" sz="5400" dirty="0">
                <a:latin typeface="Arial" panose="020B0604020202020204" pitchFamily="34" charset="0"/>
                <a:cs typeface="Arial" panose="020B0604020202020204" pitchFamily="34" charset="0"/>
              </a:rPr>
              <a:t>Resources: </a:t>
            </a:r>
            <a:r>
              <a:rPr lang="en-US" sz="4000" dirty="0" err="1">
                <a:latin typeface="Arial" panose="020B0604020202020204" pitchFamily="34" charset="0"/>
                <a:cs typeface="Arial" panose="020B0604020202020204" pitchFamily="34" charset="0"/>
              </a:rPr>
              <a:t>southyorkshire.communitypharmacy.org.uk</a:t>
            </a:r>
            <a:endParaRPr lang="en-US" sz="5400" dirty="0">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97D4DC17-1064-9A23-6349-73AD85C4D9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3" name="Rectangle 22">
              <a:extLst>
                <a:ext uri="{FF2B5EF4-FFF2-40B4-BE49-F238E27FC236}">
                  <a16:creationId xmlns:a16="http://schemas.microsoft.com/office/drawing/2014/main" id="{665DAD81-7CC5-5186-39AC-207FB93F0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0F9BE02-FD11-BF6F-6993-0680EDE9F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CA0EBD2-CE44-72C0-97A7-5DF9D8F61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screenshot of a medical service&#10;&#10;Description automatically generated">
            <a:extLst>
              <a:ext uri="{FF2B5EF4-FFF2-40B4-BE49-F238E27FC236}">
                <a16:creationId xmlns:a16="http://schemas.microsoft.com/office/drawing/2014/main" id="{5E1D9E12-BF33-BA39-2681-DA4A24D713E0}"/>
              </a:ext>
            </a:extLst>
          </p:cNvPr>
          <p:cNvPicPr>
            <a:picLocks noGrp="1" noChangeAspect="1"/>
          </p:cNvPicPr>
          <p:nvPr>
            <p:ph idx="1"/>
          </p:nvPr>
        </p:nvPicPr>
        <p:blipFill>
          <a:blip r:embed="rId3"/>
          <a:stretch>
            <a:fillRect/>
          </a:stretch>
        </p:blipFill>
        <p:spPr>
          <a:xfrm>
            <a:off x="6443857" y="2343711"/>
            <a:ext cx="4408870" cy="3742029"/>
          </a:xfrm>
        </p:spPr>
      </p:pic>
      <p:pic>
        <p:nvPicPr>
          <p:cNvPr id="9" name="Picture 8" descr="A screenshot of a website&#10;&#10;Description automatically generated">
            <a:extLst>
              <a:ext uri="{FF2B5EF4-FFF2-40B4-BE49-F238E27FC236}">
                <a16:creationId xmlns:a16="http://schemas.microsoft.com/office/drawing/2014/main" id="{2A2C3C80-C330-90F7-8C8A-2B1B76EFD850}"/>
              </a:ext>
            </a:extLst>
          </p:cNvPr>
          <p:cNvPicPr>
            <a:picLocks noChangeAspect="1"/>
          </p:cNvPicPr>
          <p:nvPr/>
        </p:nvPicPr>
        <p:blipFill>
          <a:blip r:embed="rId4"/>
          <a:srcRect t="15190" r="5110" b="385"/>
          <a:stretch/>
        </p:blipFill>
        <p:spPr>
          <a:xfrm>
            <a:off x="325252" y="2389218"/>
            <a:ext cx="5715806" cy="2718491"/>
          </a:xfrm>
          <a:prstGeom prst="rect">
            <a:avLst/>
          </a:prstGeom>
        </p:spPr>
      </p:pic>
    </p:spTree>
    <p:extLst>
      <p:ext uri="{BB962C8B-B14F-4D97-AF65-F5344CB8AC3E}">
        <p14:creationId xmlns:p14="http://schemas.microsoft.com/office/powerpoint/2010/main" val="400602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425</Words>
  <Application>Microsoft Office PowerPoint</Application>
  <PresentationFormat>Widescreen</PresentationFormat>
  <Paragraphs>35</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DM Sans</vt:lpstr>
      <vt:lpstr>Office Theme</vt:lpstr>
      <vt:lpstr>Community Pharmacy Advance Services </vt:lpstr>
      <vt:lpstr>Contraception</vt:lpstr>
      <vt:lpstr>Pharmacy First </vt:lpstr>
      <vt:lpstr>Hypertension Case Finding</vt:lpstr>
      <vt:lpstr>Resources: southyorkshire.communitypharmacy.org.uk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Pharmacy Advance Services </dc:title>
  <dc:creator>Thomas Bisset</dc:creator>
  <cp:lastModifiedBy>SMITH, Emma (BHF LUNDWOOD SURGERY)</cp:lastModifiedBy>
  <cp:revision>2</cp:revision>
  <dcterms:created xsi:type="dcterms:W3CDTF">2024-10-15T18:00:35Z</dcterms:created>
  <dcterms:modified xsi:type="dcterms:W3CDTF">2024-10-16T08:02:15Z</dcterms:modified>
</cp:coreProperties>
</file>