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84" r:id="rId4"/>
    <p:sldId id="275" r:id="rId5"/>
    <p:sldId id="289" r:id="rId6"/>
    <p:sldId id="288" r:id="rId7"/>
    <p:sldId id="287" r:id="rId8"/>
    <p:sldId id="260" r:id="rId9"/>
    <p:sldId id="259" r:id="rId10"/>
    <p:sldId id="273" r:id="rId11"/>
    <p:sldId id="283" r:id="rId12"/>
    <p:sldId id="291" r:id="rId13"/>
    <p:sldId id="270" r:id="rId14"/>
    <p:sldId id="276" r:id="rId15"/>
    <p:sldId id="277" r:id="rId16"/>
    <p:sldId id="281" r:id="rId17"/>
    <p:sldId id="290" r:id="rId18"/>
    <p:sldId id="261" r:id="rId19"/>
    <p:sldId id="269" r:id="rId20"/>
    <p:sldId id="262" r:id="rId21"/>
    <p:sldId id="274" r:id="rId22"/>
    <p:sldId id="263" r:id="rId23"/>
    <p:sldId id="264" r:id="rId24"/>
    <p:sldId id="272" r:id="rId25"/>
    <p:sldId id="265" r:id="rId26"/>
    <p:sldId id="280" r:id="rId27"/>
    <p:sldId id="267" r:id="rId28"/>
    <p:sldId id="285" r:id="rId29"/>
    <p:sldId id="268"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83401" autoAdjust="0"/>
  </p:normalViewPr>
  <p:slideViewPr>
    <p:cSldViewPr>
      <p:cViewPr varScale="1">
        <p:scale>
          <a:sx n="52" d="100"/>
          <a:sy n="52" d="100"/>
        </p:scale>
        <p:origin x="1596"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83B04-D5F5-4F20-8EB3-3BA0D52695A8}" type="datetimeFigureOut">
              <a:rPr lang="en-GB" smtClean="0"/>
              <a:pPr/>
              <a:t>11/10/2024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0AD25-8552-4506-A2FD-AEA731DB4EEC}" type="slidenum">
              <a:rPr lang="en-GB" smtClean="0"/>
              <a:pPr/>
              <a:t>‹#›</a:t>
            </a:fld>
            <a:endParaRPr lang="en-GB"/>
          </a:p>
        </p:txBody>
      </p:sp>
    </p:spTree>
    <p:extLst>
      <p:ext uri="{BB962C8B-B14F-4D97-AF65-F5344CB8AC3E}">
        <p14:creationId xmlns:p14="http://schemas.microsoft.com/office/powerpoint/2010/main" val="154765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down queries as we go through – time for questions at the end.</a:t>
            </a:r>
          </a:p>
        </p:txBody>
      </p:sp>
      <p:sp>
        <p:nvSpPr>
          <p:cNvPr id="4" name="Slide Number Placeholder 3"/>
          <p:cNvSpPr>
            <a:spLocks noGrp="1"/>
          </p:cNvSpPr>
          <p:nvPr>
            <p:ph type="sldNum" sz="quarter" idx="5"/>
          </p:nvPr>
        </p:nvSpPr>
        <p:spPr/>
        <p:txBody>
          <a:bodyPr/>
          <a:lstStyle/>
          <a:p>
            <a:fld id="{23A0AD25-8552-4506-A2FD-AEA731DB4EEC}" type="slidenum">
              <a:rPr lang="en-GB" smtClean="0"/>
              <a:pPr/>
              <a:t>2</a:t>
            </a:fld>
            <a:endParaRPr lang="en-GB"/>
          </a:p>
        </p:txBody>
      </p:sp>
    </p:spTree>
    <p:extLst>
      <p:ext uri="{BB962C8B-B14F-4D97-AF65-F5344CB8AC3E}">
        <p14:creationId xmlns:p14="http://schemas.microsoft.com/office/powerpoint/2010/main" val="2084324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Subcut</a:t>
            </a:r>
            <a:r>
              <a:rPr lang="en-GB" dirty="0"/>
              <a:t> infusions – dose ranges for titration, small ranges, this facility is to allow for nursing teams to make changes on response to PRN use of analgesia in dying patients</a:t>
            </a:r>
          </a:p>
          <a:p>
            <a:r>
              <a:rPr lang="en-GB" dirty="0"/>
              <a:t>Very wide ranges prescribed in advance are not appropriate (</a:t>
            </a:r>
            <a:r>
              <a:rPr lang="en-GB" dirty="0" err="1"/>
              <a:t>eg</a:t>
            </a:r>
            <a:r>
              <a:rPr lang="en-GB" dirty="0"/>
              <a:t> morphine/oxycodone titration 10 – 200mg /24)</a:t>
            </a:r>
          </a:p>
          <a:p>
            <a:r>
              <a:rPr lang="en-GB" dirty="0"/>
              <a:t>Take into consideration previous background oral opioid dose, previous PRN use, presence of additional opioid patch</a:t>
            </a:r>
          </a:p>
          <a:p>
            <a:r>
              <a:rPr lang="en-GB" dirty="0"/>
              <a:t>SEEK SPC ADVICE</a:t>
            </a:r>
          </a:p>
          <a:p>
            <a:endParaRPr lang="en-GB" dirty="0"/>
          </a:p>
          <a:p>
            <a:r>
              <a:rPr lang="en-GB" dirty="0"/>
              <a:t>Wide range – responsive to patient need</a:t>
            </a:r>
          </a:p>
          <a:p>
            <a:r>
              <a:rPr lang="en-GB" dirty="0"/>
              <a:t>¼ - 1/3 </a:t>
            </a:r>
          </a:p>
          <a:p>
            <a:r>
              <a:rPr lang="en-GB" dirty="0"/>
              <a:t>Risk harm, litigation, coroner if range is too big</a:t>
            </a:r>
          </a:p>
          <a:p>
            <a:endParaRPr lang="en-GB" dirty="0"/>
          </a:p>
        </p:txBody>
      </p:sp>
      <p:sp>
        <p:nvSpPr>
          <p:cNvPr id="4" name="Slide Number Placeholder 3"/>
          <p:cNvSpPr>
            <a:spLocks noGrp="1"/>
          </p:cNvSpPr>
          <p:nvPr>
            <p:ph type="sldNum" sz="quarter" idx="5"/>
          </p:nvPr>
        </p:nvSpPr>
        <p:spPr/>
        <p:txBody>
          <a:bodyPr/>
          <a:lstStyle/>
          <a:p>
            <a:fld id="{23A0AD25-8552-4506-A2FD-AEA731DB4EEC}" type="slidenum">
              <a:rPr lang="en-GB" smtClean="0"/>
              <a:pPr/>
              <a:t>19</a:t>
            </a:fld>
            <a:endParaRPr lang="en-GB"/>
          </a:p>
        </p:txBody>
      </p:sp>
    </p:spTree>
    <p:extLst>
      <p:ext uri="{BB962C8B-B14F-4D97-AF65-F5344CB8AC3E}">
        <p14:creationId xmlns:p14="http://schemas.microsoft.com/office/powerpoint/2010/main" val="810011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BAA9202-14C1-4E2E-88D9-472FF833D6F1}" type="slidenum">
              <a:rPr lang="en-GB" altLang="en-US" smtClean="0"/>
              <a:pPr eaLnBrk="1" hangingPunct="1">
                <a:spcBef>
                  <a:spcPct val="0"/>
                </a:spcBef>
              </a:pPr>
              <a:t>20</a:t>
            </a:fld>
            <a:endParaRPr lang="en-GB" altLang="en-US"/>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The scope for correcting reversible causes of breathlessness becomes limited but it may still be appropriate to give diuretics for breathlessness due to heart failure. In most cases the priority is to address the symptom of breathlessness and the fear and anxiety that go with it.</a:t>
            </a:r>
          </a:p>
          <a:p>
            <a:pPr eaLnBrk="1" hangingPunct="1"/>
            <a:r>
              <a:rPr lang="en-GB" altLang="en-US" dirty="0"/>
              <a:t>General supportive measures are important although these will depend on the conscious level of the patient as to how well they are able to participate in relaxation and breathing exercises for instance. Face masks may be uncomfortable and intrusive at this time – and this and nasal </a:t>
            </a:r>
            <a:r>
              <a:rPr lang="en-GB" altLang="en-US" dirty="0" err="1"/>
              <a:t>cannulae</a:t>
            </a:r>
            <a:r>
              <a:rPr lang="en-GB" altLang="en-US" dirty="0"/>
              <a:t> may be a barrier to relatives getting close to the patient – but oxygen therapy can help some patients. Opioids and benzodiazepines can be helpful. If the patient is already on an opioid for pain then this can be titrated for </a:t>
            </a:r>
            <a:r>
              <a:rPr lang="en-GB" altLang="en-US" dirty="0" err="1"/>
              <a:t>dyspoea</a:t>
            </a:r>
            <a:r>
              <a:rPr lang="en-GB" altLang="en-US" dirty="0"/>
              <a:t> and</a:t>
            </a:r>
            <a:r>
              <a:rPr lang="en-GB" altLang="en-US" baseline="0" dirty="0"/>
              <a:t> used PRN</a:t>
            </a:r>
            <a:r>
              <a:rPr lang="en-GB" altLang="en-US" dirty="0"/>
              <a:t>. If a patient is still able to take oral medication then lorazepam can be useful, otherwise midazolam can be given subcutaneously.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Gabapentinoids</a:t>
            </a:r>
            <a:r>
              <a:rPr lang="en-GB" dirty="0"/>
              <a:t> also respiratory depressants</a:t>
            </a:r>
          </a:p>
        </p:txBody>
      </p:sp>
      <p:sp>
        <p:nvSpPr>
          <p:cNvPr id="4" name="Slide Number Placeholder 3"/>
          <p:cNvSpPr>
            <a:spLocks noGrp="1"/>
          </p:cNvSpPr>
          <p:nvPr>
            <p:ph type="sldNum" sz="quarter" idx="5"/>
          </p:nvPr>
        </p:nvSpPr>
        <p:spPr/>
        <p:txBody>
          <a:bodyPr/>
          <a:lstStyle/>
          <a:p>
            <a:fld id="{23A0AD25-8552-4506-A2FD-AEA731DB4EEC}" type="slidenum">
              <a:rPr lang="en-GB" smtClean="0"/>
              <a:pPr/>
              <a:t>21</a:t>
            </a:fld>
            <a:endParaRPr lang="en-GB"/>
          </a:p>
        </p:txBody>
      </p:sp>
    </p:spTree>
    <p:extLst>
      <p:ext uri="{BB962C8B-B14F-4D97-AF65-F5344CB8AC3E}">
        <p14:creationId xmlns:p14="http://schemas.microsoft.com/office/powerpoint/2010/main" val="1078964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9D0BFF-F093-4263-BFD6-EE3FFDD97D43}" type="slidenum">
              <a:rPr lang="en-GB" altLang="en-US" smtClean="0"/>
              <a:pPr eaLnBrk="1" hangingPunct="1">
                <a:spcBef>
                  <a:spcPct val="0"/>
                </a:spcBef>
              </a:pPr>
              <a:t>22</a:t>
            </a:fld>
            <a:endParaRPr lang="en-GB" altLang="en-US"/>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xfrm>
            <a:off x="692150" y="41402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err="1"/>
              <a:t>Buscopan</a:t>
            </a:r>
            <a:r>
              <a:rPr lang="en-GB" altLang="en-US" dirty="0"/>
              <a:t> is not a respiratory depressant and it acts peripherally, stops secretions developing, so using a good dose early is more likely to be effective.</a:t>
            </a:r>
          </a:p>
          <a:p>
            <a:pPr eaLnBrk="1" hangingPunct="1"/>
            <a:endParaRPr lang="en-GB" altLang="en-US" dirty="0"/>
          </a:p>
          <a:p>
            <a:pPr eaLnBrk="1" hangingPunct="1"/>
            <a:r>
              <a:rPr lang="en-GB" altLang="en-US" dirty="0"/>
              <a:t>Inability to clear secretions from the oropharynx and trachea results in noisy breathing or death rattle as secretions move up and down in time with inspiration and expiration in a patient who is close to death and is unable to clear secretions by coughing or swallowing. This lack of coughing and coughing associated with being nursed lying down results in secretions pooling in the oropharynx and bronchi. Relatives and members of the team are often more distressed by this than the patient is often drowsy or comatose by this time. It is important to explain the symptoms to those close to the patient, and this along with changing the patients position so that they are on their side may be all that is needed. </a:t>
            </a:r>
          </a:p>
          <a:p>
            <a:pPr eaLnBrk="1" hangingPunct="1"/>
            <a:r>
              <a:rPr lang="en-GB" altLang="en-US" dirty="0"/>
              <a:t>Once secretions have formed they will not be diminished by </a:t>
            </a:r>
            <a:r>
              <a:rPr lang="en-GB" altLang="en-US" dirty="0" err="1"/>
              <a:t>antimuscarinic</a:t>
            </a:r>
            <a:r>
              <a:rPr lang="en-GB" altLang="en-US" dirty="0"/>
              <a:t> drugs and gentle suction may be required. Therefore these need to be started at the first sign of rattling. </a:t>
            </a:r>
            <a:r>
              <a:rPr lang="en-GB" altLang="en-US" dirty="0" err="1"/>
              <a:t>Hyposcine</a:t>
            </a:r>
            <a:r>
              <a:rPr lang="en-GB" altLang="en-US" baseline="0" dirty="0"/>
              <a:t> </a:t>
            </a:r>
            <a:r>
              <a:rPr lang="en-GB" altLang="en-US" dirty="0"/>
              <a:t>butyl bromide, a quaternary amine. Because it’s a big molecule it doesn’t cross the blood brain barrier and so doesn’t cause the central side effects of sedation and confusion like hyoscine </a:t>
            </a:r>
            <a:r>
              <a:rPr lang="en-GB" altLang="en-US" dirty="0" err="1"/>
              <a:t>hydrobromide</a:t>
            </a:r>
            <a:r>
              <a:rPr lang="en-GB" altLang="en-US" dirty="0"/>
              <a:t>. Sometimes I would quite like to be able to use something that was sedating at the same time but having said that you can get a paradoxical restlessness with hyoscine </a:t>
            </a:r>
            <a:r>
              <a:rPr lang="en-GB" altLang="en-US" dirty="0" err="1"/>
              <a:t>hydrobromide</a:t>
            </a:r>
            <a:r>
              <a:rPr lang="en-GB" altLang="en-US" dirty="0"/>
              <a:t>. The other option is </a:t>
            </a:r>
            <a:r>
              <a:rPr lang="en-GB" altLang="en-US" dirty="0" err="1"/>
              <a:t>glycopyrrhonium</a:t>
            </a:r>
            <a:r>
              <a:rPr lang="en-GB" altLang="en-US" dirty="0"/>
              <a:t>.</a:t>
            </a:r>
          </a:p>
          <a:p>
            <a:pPr eaLnBrk="1" hangingPunct="1"/>
            <a:r>
              <a:rPr lang="en-GB" altLang="en-US" dirty="0"/>
              <a:t>Refractory secretions may be due to pulmonary oedema (when opioids may be helpful) or infection.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2982A50-BDD6-4669-B283-B25420C62B43}" type="slidenum">
              <a:rPr lang="en-GB" altLang="en-US" smtClean="0"/>
              <a:pPr eaLnBrk="1" hangingPunct="1">
                <a:spcBef>
                  <a:spcPct val="0"/>
                </a:spcBef>
              </a:pPr>
              <a:t>23</a:t>
            </a:fld>
            <a:endParaRPr lang="en-GB" altLang="en-US"/>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xfrm>
            <a:off x="692150" y="41402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000" dirty="0"/>
              <a:t>In the terminal phase of illness, restlessness and delirium are often signs of impending death. Delirium is often associated with hallucinations and paranoid ideas and may occur in an agitated, hyper or hypo active form. The causes may be direct malignant involvement of the brain or a manifestation of a paraneoplastic syndrome, terminal </a:t>
            </a:r>
            <a:r>
              <a:rPr lang="en-GB" altLang="en-US" sz="1000" dirty="0" err="1"/>
              <a:t>multiorgan</a:t>
            </a:r>
            <a:r>
              <a:rPr lang="en-GB" altLang="en-US" sz="1000" dirty="0"/>
              <a:t> failure, dehydration, hypercalcaemia or drug side effects. However, it is important to look for reasons why a patient may be restless and/or confused as this may guide treatment. Many of the drugs we use frequently can cause symptoms. Symptoms of opioid toxicity can be alleviated with haloperidol while the dose is adjusted. Sudden opioid toxicity in a previously stable patient may herald the deterioration in renal function preceding death. What might you look out for to indicate opioid toxicity? However, unrelieved pain can be a potent cause of restlessness, and in a patient less able to vocalise problems this needs to be thought about, as do a full bowel or bladder. It’s sometimes a difficult decision, dealing with severe constipation at the end of life but usually popping a catheter in is a relatively easy thing to do. Depending on the estimated prognosis it may not be appropriate to go looking for a raised calcium for instance if the patient would not live long enough to benefit from an infusion of bisphosphonates. It might be reasonable be rehydrate a patient with subcutaneous fluids for 24 hours if it was thought that dehydration was a possible reversible cause but it should be reviewed critically after 24 hours or before if the patient is no better or deteriorating.</a:t>
            </a:r>
          </a:p>
          <a:p>
            <a:pPr eaLnBrk="1" hangingPunct="1"/>
            <a:r>
              <a:rPr lang="en-GB" altLang="en-US" sz="1000" dirty="0"/>
              <a:t>The company of people familiar </a:t>
            </a:r>
            <a:r>
              <a:rPr lang="en-GB" altLang="en-US" sz="1000" dirty="0" err="1"/>
              <a:t>ot</a:t>
            </a:r>
            <a:r>
              <a:rPr lang="en-GB" altLang="en-US" sz="1000" dirty="0"/>
              <a:t> the patient and a comfortable safe and quiet environment are important and reassuring. Remember that poor hearing and vision compounds confusion. Also, suffering from emotional and spiritual anguish can not be </a:t>
            </a:r>
            <a:r>
              <a:rPr lang="en-GB" altLang="en-US" sz="1000" dirty="0" err="1"/>
              <a:t>releived</a:t>
            </a:r>
            <a:r>
              <a:rPr lang="en-GB" altLang="en-US" sz="1000" dirty="0"/>
              <a:t> by drugs and if the patient is still able to talk through issues then this is much more appropriate than sedating them. Sadly, there may come a time when they do not have the physical strength or the cognitive ability to come to grips with this and then it may be necessary to recourse to drug treatment.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FA7E668-A77F-4FAC-A13D-7CE26F1C9445}" type="slidenum">
              <a:rPr lang="en-GB" altLang="en-US" smtClean="0"/>
              <a:pPr eaLnBrk="1" hangingPunct="1">
                <a:spcBef>
                  <a:spcPct val="0"/>
                </a:spcBef>
              </a:pPr>
              <a:t>25</a:t>
            </a:fld>
            <a:endParaRPr lang="en-GB" altLang="en-US"/>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a:p>
            <a:pPr eaLnBrk="1" hangingPunct="1"/>
            <a:r>
              <a:rPr lang="en-GB" altLang="en-US" dirty="0"/>
              <a:t>Haloperidol is useful if the confusion is thought to be drug induced or due to metabolic upset. Midazolam can be given alone for anxiety and distress or combined with haloperidol if there is delirium too.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Amber G</a:t>
            </a:r>
          </a:p>
        </p:txBody>
      </p:sp>
      <p:sp>
        <p:nvSpPr>
          <p:cNvPr id="4" name="Slide Number Placeholder 3"/>
          <p:cNvSpPr>
            <a:spLocks noGrp="1"/>
          </p:cNvSpPr>
          <p:nvPr>
            <p:ph type="sldNum" sz="quarter" idx="5"/>
          </p:nvPr>
        </p:nvSpPr>
        <p:spPr/>
        <p:txBody>
          <a:bodyPr/>
          <a:lstStyle/>
          <a:p>
            <a:fld id="{23A0AD25-8552-4506-A2FD-AEA731DB4EEC}" type="slidenum">
              <a:rPr lang="en-GB" smtClean="0"/>
              <a:pPr/>
              <a:t>28</a:t>
            </a:fld>
            <a:endParaRPr lang="en-GB"/>
          </a:p>
        </p:txBody>
      </p:sp>
    </p:spTree>
    <p:extLst>
      <p:ext uri="{BB962C8B-B14F-4D97-AF65-F5344CB8AC3E}">
        <p14:creationId xmlns:p14="http://schemas.microsoft.com/office/powerpoint/2010/main" val="5342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ask ‘do you want to be resuscitated?’</a:t>
            </a:r>
          </a:p>
          <a:p>
            <a:r>
              <a:rPr lang="en-GB" dirty="0"/>
              <a:t>Don’t ask family either</a:t>
            </a:r>
          </a:p>
          <a:p>
            <a:endParaRPr lang="en-GB" dirty="0"/>
          </a:p>
        </p:txBody>
      </p:sp>
      <p:sp>
        <p:nvSpPr>
          <p:cNvPr id="4" name="Slide Number Placeholder 3"/>
          <p:cNvSpPr>
            <a:spLocks noGrp="1"/>
          </p:cNvSpPr>
          <p:nvPr>
            <p:ph type="sldNum" sz="quarter" idx="5"/>
          </p:nvPr>
        </p:nvSpPr>
        <p:spPr/>
        <p:txBody>
          <a:bodyPr/>
          <a:lstStyle/>
          <a:p>
            <a:fld id="{23A0AD25-8552-4506-A2FD-AEA731DB4EEC}" type="slidenum">
              <a:rPr lang="en-GB" smtClean="0"/>
              <a:pPr/>
              <a:t>4</a:t>
            </a:fld>
            <a:endParaRPr lang="en-GB"/>
          </a:p>
        </p:txBody>
      </p:sp>
    </p:spTree>
    <p:extLst>
      <p:ext uri="{BB962C8B-B14F-4D97-AF65-F5344CB8AC3E}">
        <p14:creationId xmlns:p14="http://schemas.microsoft.com/office/powerpoint/2010/main" val="133141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not admit if dying of cancer</a:t>
            </a:r>
          </a:p>
          <a:p>
            <a:r>
              <a:rPr lang="en-GB" dirty="0"/>
              <a:t>I don’t want to die in hospital</a:t>
            </a:r>
          </a:p>
        </p:txBody>
      </p:sp>
      <p:sp>
        <p:nvSpPr>
          <p:cNvPr id="4" name="Slide Number Placeholder 3"/>
          <p:cNvSpPr>
            <a:spLocks noGrp="1"/>
          </p:cNvSpPr>
          <p:nvPr>
            <p:ph type="sldNum" sz="quarter" idx="5"/>
          </p:nvPr>
        </p:nvSpPr>
        <p:spPr/>
        <p:txBody>
          <a:bodyPr/>
          <a:lstStyle/>
          <a:p>
            <a:fld id="{23A0AD25-8552-4506-A2FD-AEA731DB4EEC}" type="slidenum">
              <a:rPr lang="en-GB" smtClean="0"/>
              <a:pPr/>
              <a:t>7</a:t>
            </a:fld>
            <a:endParaRPr lang="en-GB"/>
          </a:p>
        </p:txBody>
      </p:sp>
    </p:spTree>
    <p:extLst>
      <p:ext uri="{BB962C8B-B14F-4D97-AF65-F5344CB8AC3E}">
        <p14:creationId xmlns:p14="http://schemas.microsoft.com/office/powerpoint/2010/main" val="114133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is patient comfort</a:t>
            </a:r>
          </a:p>
          <a:p>
            <a:r>
              <a:rPr lang="en-GB" dirty="0"/>
              <a:t>Never ask a question to which you don’t want to know the answer</a:t>
            </a:r>
          </a:p>
          <a:p>
            <a:r>
              <a:rPr lang="en-GB" dirty="0"/>
              <a:t>Thank about OOH, and continuity of results</a:t>
            </a:r>
          </a:p>
          <a:p>
            <a:endParaRPr lang="en-GB" dirty="0"/>
          </a:p>
          <a:p>
            <a:r>
              <a:rPr lang="en-GB" dirty="0"/>
              <a:t>Delirium, thirst </a:t>
            </a:r>
          </a:p>
          <a:p>
            <a:r>
              <a:rPr lang="en-GB" dirty="0"/>
              <a:t>Consider other treatments also for these problems</a:t>
            </a:r>
          </a:p>
          <a:p>
            <a:r>
              <a:rPr lang="en-GB" dirty="0"/>
              <a:t>Pulmonary and peripheral oedema, secretions, </a:t>
            </a:r>
          </a:p>
        </p:txBody>
      </p:sp>
      <p:sp>
        <p:nvSpPr>
          <p:cNvPr id="4" name="Slide Number Placeholder 3"/>
          <p:cNvSpPr>
            <a:spLocks noGrp="1"/>
          </p:cNvSpPr>
          <p:nvPr>
            <p:ph type="sldNum" sz="quarter" idx="5"/>
          </p:nvPr>
        </p:nvSpPr>
        <p:spPr/>
        <p:txBody>
          <a:bodyPr/>
          <a:lstStyle/>
          <a:p>
            <a:fld id="{23A0AD25-8552-4506-A2FD-AEA731DB4EEC}" type="slidenum">
              <a:rPr lang="en-GB" smtClean="0"/>
              <a:pPr/>
              <a:t>11</a:t>
            </a:fld>
            <a:endParaRPr lang="en-GB"/>
          </a:p>
        </p:txBody>
      </p:sp>
    </p:spTree>
    <p:extLst>
      <p:ext uri="{BB962C8B-B14F-4D97-AF65-F5344CB8AC3E}">
        <p14:creationId xmlns:p14="http://schemas.microsoft.com/office/powerpoint/2010/main" val="311736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Dexamethasone</a:t>
            </a:r>
          </a:p>
          <a:p>
            <a:pPr lvl="1"/>
            <a:r>
              <a:rPr lang="en-GB" dirty="0" err="1"/>
              <a:t>Subcut</a:t>
            </a:r>
            <a:r>
              <a:rPr lang="en-GB" dirty="0"/>
              <a:t> - Dexamethasone 3.8mg/ml, 3.3mg/ml</a:t>
            </a:r>
          </a:p>
          <a:p>
            <a:r>
              <a:rPr lang="en-GB" dirty="0"/>
              <a:t>Indications in cancer medicine</a:t>
            </a:r>
          </a:p>
          <a:p>
            <a:pPr marL="171450" indent="-171450">
              <a:buFontTx/>
              <a:buChar char="-"/>
            </a:pPr>
            <a:r>
              <a:rPr lang="en-GB" dirty="0"/>
              <a:t>Brain tumours</a:t>
            </a:r>
          </a:p>
          <a:p>
            <a:pPr marL="171450" indent="-171450">
              <a:buFontTx/>
              <a:buChar char="-"/>
            </a:pPr>
            <a:r>
              <a:rPr lang="en-GB" dirty="0"/>
              <a:t>Anti-emetic</a:t>
            </a:r>
          </a:p>
          <a:p>
            <a:pPr marL="171450" indent="-171450">
              <a:buFontTx/>
              <a:buChar char="-"/>
            </a:pPr>
            <a:r>
              <a:rPr lang="en-GB" dirty="0"/>
              <a:t>SVCO</a:t>
            </a:r>
          </a:p>
          <a:p>
            <a:pPr marL="171450" indent="-171450">
              <a:buFontTx/>
              <a:buChar char="-"/>
            </a:pPr>
            <a:r>
              <a:rPr lang="en-GB" dirty="0"/>
              <a:t>bronchial or tracheal obstruction</a:t>
            </a:r>
          </a:p>
          <a:p>
            <a:pPr marL="171450" indent="-171450">
              <a:buFontTx/>
              <a:buChar char="-"/>
            </a:pPr>
            <a:r>
              <a:rPr lang="en-GB" dirty="0"/>
              <a:t>lymphangitis</a:t>
            </a:r>
          </a:p>
          <a:p>
            <a:pPr marL="171450" indent="-171450">
              <a:buFontTx/>
              <a:buChar char="-"/>
            </a:pPr>
            <a:r>
              <a:rPr lang="en-GB" dirty="0"/>
              <a:t>MSCC, or radiculopathy / nerve compression</a:t>
            </a:r>
          </a:p>
          <a:p>
            <a:pPr marL="171450" indent="-171450">
              <a:buFontTx/>
              <a:buChar char="-"/>
            </a:pPr>
            <a:r>
              <a:rPr lang="en-GB" dirty="0"/>
              <a:t>Appetite / wellbeing</a:t>
            </a:r>
          </a:p>
          <a:p>
            <a:pPr marL="171450" indent="-171450">
              <a:buFontTx/>
              <a:buChar char="-"/>
            </a:pPr>
            <a:r>
              <a:rPr lang="en-GB" dirty="0"/>
              <a:t>Bowel obstruction, ureteric obstruction</a:t>
            </a:r>
          </a:p>
          <a:p>
            <a:r>
              <a:rPr lang="en-GB" dirty="0"/>
              <a:t>Steroid equivalent doses</a:t>
            </a:r>
          </a:p>
          <a:p>
            <a:r>
              <a:rPr lang="en-GB" dirty="0"/>
              <a:t>Side effects</a:t>
            </a:r>
          </a:p>
          <a:p>
            <a:r>
              <a:rPr lang="en-GB" dirty="0"/>
              <a:t>Protecting bones</a:t>
            </a:r>
          </a:p>
          <a:p>
            <a:r>
              <a:rPr lang="en-GB" dirty="0"/>
              <a:t>Titration</a:t>
            </a:r>
          </a:p>
          <a:p>
            <a:r>
              <a:rPr lang="en-GB" dirty="0"/>
              <a:t>Adrenal suppression</a:t>
            </a:r>
          </a:p>
          <a:p>
            <a:endParaRPr lang="en-GB" dirty="0"/>
          </a:p>
        </p:txBody>
      </p:sp>
      <p:sp>
        <p:nvSpPr>
          <p:cNvPr id="4" name="Slide Number Placeholder 3"/>
          <p:cNvSpPr>
            <a:spLocks noGrp="1"/>
          </p:cNvSpPr>
          <p:nvPr>
            <p:ph type="sldNum" sz="quarter" idx="5"/>
          </p:nvPr>
        </p:nvSpPr>
        <p:spPr/>
        <p:txBody>
          <a:bodyPr/>
          <a:lstStyle/>
          <a:p>
            <a:fld id="{23A0AD25-8552-4506-A2FD-AEA731DB4EEC}" type="slidenum">
              <a:rPr lang="en-GB" smtClean="0"/>
              <a:pPr/>
              <a:t>14</a:t>
            </a:fld>
            <a:endParaRPr lang="en-GB"/>
          </a:p>
        </p:txBody>
      </p:sp>
    </p:spTree>
    <p:extLst>
      <p:ext uri="{BB962C8B-B14F-4D97-AF65-F5344CB8AC3E}">
        <p14:creationId xmlns:p14="http://schemas.microsoft.com/office/powerpoint/2010/main" val="348593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Midaz</a:t>
            </a:r>
            <a:r>
              <a:rPr lang="en-GB" dirty="0"/>
              <a:t> – fits and anxiety, in last days, sleepy anyway</a:t>
            </a:r>
          </a:p>
          <a:p>
            <a:r>
              <a:rPr lang="en-GB" dirty="0"/>
              <a:t>Keppra – difficult seizure management, already on Keppra </a:t>
            </a:r>
            <a:r>
              <a:rPr lang="en-GB" dirty="0" err="1"/>
              <a:t>nad</a:t>
            </a:r>
            <a:r>
              <a:rPr lang="en-GB" dirty="0"/>
              <a:t> other AEDs, maintain quality of alertness</a:t>
            </a:r>
          </a:p>
        </p:txBody>
      </p:sp>
      <p:sp>
        <p:nvSpPr>
          <p:cNvPr id="4" name="Slide Number Placeholder 3"/>
          <p:cNvSpPr>
            <a:spLocks noGrp="1"/>
          </p:cNvSpPr>
          <p:nvPr>
            <p:ph type="sldNum" sz="quarter" idx="5"/>
          </p:nvPr>
        </p:nvSpPr>
        <p:spPr/>
        <p:txBody>
          <a:bodyPr/>
          <a:lstStyle/>
          <a:p>
            <a:fld id="{23A0AD25-8552-4506-A2FD-AEA731DB4EEC}" type="slidenum">
              <a:rPr lang="en-GB" smtClean="0"/>
              <a:pPr/>
              <a:t>15</a:t>
            </a:fld>
            <a:endParaRPr lang="en-GB"/>
          </a:p>
        </p:txBody>
      </p:sp>
    </p:spTree>
    <p:extLst>
      <p:ext uri="{BB962C8B-B14F-4D97-AF65-F5344CB8AC3E}">
        <p14:creationId xmlns:p14="http://schemas.microsoft.com/office/powerpoint/2010/main" val="408284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Conversion ratios are never more than an approximate guide and there will be inter-individual variation</a:t>
            </a:r>
          </a:p>
          <a:p>
            <a:r>
              <a:rPr lang="en-GB" dirty="0"/>
              <a:t>Current advice in our formulary re morphine and oxycodone – see PCF </a:t>
            </a:r>
          </a:p>
          <a:p>
            <a:r>
              <a:rPr lang="en-GB" dirty="0"/>
              <a:t>(note there has been some change in this, and in next review on it may look a little different BNF reads differently)</a:t>
            </a:r>
          </a:p>
          <a:p>
            <a:r>
              <a:rPr lang="en-GB" dirty="0"/>
              <a:t>Make a calculation in morphine equivalent doses, use a chart</a:t>
            </a:r>
          </a:p>
          <a:p>
            <a:r>
              <a:rPr lang="en-GB" dirty="0"/>
              <a:t>Dose lower to be safe </a:t>
            </a:r>
          </a:p>
          <a:p>
            <a:endParaRPr lang="en-GB" dirty="0"/>
          </a:p>
          <a:p>
            <a:r>
              <a:rPr lang="en-GB" dirty="0"/>
              <a:t>MR bd preparations Morphine / oxycodone – can start syringe driver 8 – 12 hours after last MR dose</a:t>
            </a:r>
          </a:p>
          <a:p>
            <a:r>
              <a:rPr lang="en-GB" dirty="0"/>
              <a:t>If switching to a patch start patch with final dose of MR preparation</a:t>
            </a:r>
          </a:p>
          <a:p>
            <a:endParaRPr lang="en-GB" dirty="0"/>
          </a:p>
          <a:p>
            <a:r>
              <a:rPr lang="en-GB" dirty="0"/>
              <a:t>Avoid inadvertently mixing opioids – use same as background if oral MR preparation, if patch – fentanyl/buprenorphine then PRN opioid will be different – morphine or oxycodone</a:t>
            </a:r>
          </a:p>
          <a:p>
            <a:r>
              <a:rPr lang="en-GB" dirty="0"/>
              <a:t>If on 2 different background opioids (</a:t>
            </a:r>
            <a:r>
              <a:rPr lang="en-GB" dirty="0" err="1"/>
              <a:t>unusal</a:t>
            </a:r>
            <a:r>
              <a:rPr lang="en-GB" dirty="0"/>
              <a:t>) seek advice</a:t>
            </a:r>
          </a:p>
        </p:txBody>
      </p:sp>
      <p:sp>
        <p:nvSpPr>
          <p:cNvPr id="4" name="Slide Number Placeholder 3"/>
          <p:cNvSpPr>
            <a:spLocks noGrp="1"/>
          </p:cNvSpPr>
          <p:nvPr>
            <p:ph type="sldNum" sz="quarter" idx="5"/>
          </p:nvPr>
        </p:nvSpPr>
        <p:spPr/>
        <p:txBody>
          <a:bodyPr/>
          <a:lstStyle/>
          <a:p>
            <a:fld id="{23A0AD25-8552-4506-A2FD-AEA731DB4EEC}" type="slidenum">
              <a:rPr lang="en-GB" smtClean="0"/>
              <a:pPr/>
              <a:t>16</a:t>
            </a:fld>
            <a:endParaRPr lang="en-GB"/>
          </a:p>
        </p:txBody>
      </p:sp>
    </p:spTree>
    <p:extLst>
      <p:ext uri="{BB962C8B-B14F-4D97-AF65-F5344CB8AC3E}">
        <p14:creationId xmlns:p14="http://schemas.microsoft.com/office/powerpoint/2010/main" val="2591100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fentanyl left in the patch, importance of disposal</a:t>
            </a:r>
          </a:p>
        </p:txBody>
      </p:sp>
      <p:sp>
        <p:nvSpPr>
          <p:cNvPr id="4" name="Slide Number Placeholder 3"/>
          <p:cNvSpPr>
            <a:spLocks noGrp="1"/>
          </p:cNvSpPr>
          <p:nvPr>
            <p:ph type="sldNum" sz="quarter" idx="5"/>
          </p:nvPr>
        </p:nvSpPr>
        <p:spPr/>
        <p:txBody>
          <a:bodyPr/>
          <a:lstStyle/>
          <a:p>
            <a:fld id="{23A0AD25-8552-4506-A2FD-AEA731DB4EEC}" type="slidenum">
              <a:rPr lang="en-GB" smtClean="0"/>
              <a:pPr/>
              <a:t>17</a:t>
            </a:fld>
            <a:endParaRPr lang="en-GB"/>
          </a:p>
        </p:txBody>
      </p:sp>
    </p:spTree>
    <p:extLst>
      <p:ext uri="{BB962C8B-B14F-4D97-AF65-F5344CB8AC3E}">
        <p14:creationId xmlns:p14="http://schemas.microsoft.com/office/powerpoint/2010/main" val="229208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DA0C4E9-71ED-42DA-B6CF-4DF59A4C3009}" type="slidenum">
              <a:rPr lang="en-GB" altLang="en-US" smtClean="0"/>
              <a:pPr eaLnBrk="1" hangingPunct="1">
                <a:spcBef>
                  <a:spcPct val="0"/>
                </a:spcBef>
              </a:pPr>
              <a:t>18</a:t>
            </a:fld>
            <a:endParaRPr lang="en-GB" altLang="en-US"/>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Several studies have shown that around half of patients do not require any more analgesia in the terminal phase. However, others may develop new pains related to progression of disease or to a </a:t>
            </a:r>
            <a:r>
              <a:rPr lang="en-GB" altLang="en-US" dirty="0" err="1"/>
              <a:t>preterminal</a:t>
            </a:r>
            <a:r>
              <a:rPr lang="en-GB" altLang="en-US" dirty="0"/>
              <a:t> event such as bowel perforation or stiffness from increasing mobility. As swallowing becomes more difficult, medication that has no direct effect on symptom control should be stopped. More common opioid switching now we have a range of opioids to switch to even via the </a:t>
            </a:r>
            <a:r>
              <a:rPr lang="en-GB" altLang="en-US" dirty="0" err="1"/>
              <a:t>sc</a:t>
            </a:r>
            <a:r>
              <a:rPr lang="en-GB" altLang="en-US" dirty="0"/>
              <a:t> route.</a:t>
            </a:r>
            <a:br>
              <a:rPr lang="en-GB" altLang="en-US" dirty="0"/>
            </a:br>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10/11/2024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passionindying.org.uk/resource/rethinking-uk-approach-dying/" TargetMode="External"/><Relationship Id="rId2" Type="http://schemas.openxmlformats.org/officeDocument/2006/relationships/hyperlink" Target="https://www.bmj.com/content/386/bmj-2022-07166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best.barnsleyccg.nhs.uk/prescribing-guidelines/palliative-care-formulary/1628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pict.org.uk/spict-4al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best.barnsleyccg.nhs.uk/clinical-support/medicines-management/diabetes-guidelines.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Barnsley BEST meeting 16/10/24</a:t>
            </a:r>
            <a:endParaRPr lang="en-GB" sz="3600" dirty="0"/>
          </a:p>
        </p:txBody>
      </p:sp>
      <p:sp>
        <p:nvSpPr>
          <p:cNvPr id="3" name="Subtitle 2"/>
          <p:cNvSpPr>
            <a:spLocks noGrp="1"/>
          </p:cNvSpPr>
          <p:nvPr>
            <p:ph type="subTitle" idx="1"/>
          </p:nvPr>
        </p:nvSpPr>
        <p:spPr>
          <a:xfrm>
            <a:off x="1371600" y="4114800"/>
            <a:ext cx="6400800" cy="1752600"/>
          </a:xfrm>
        </p:spPr>
        <p:txBody>
          <a:bodyPr>
            <a:normAutofit/>
          </a:bodyPr>
          <a:lstStyle/>
          <a:p>
            <a:pPr algn="l"/>
            <a:endParaRPr lang="en-GB"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4722-1D92-41B1-90BD-5CA77A0E4C6A}"/>
              </a:ext>
            </a:extLst>
          </p:cNvPr>
          <p:cNvSpPr>
            <a:spLocks noGrp="1"/>
          </p:cNvSpPr>
          <p:nvPr>
            <p:ph type="title"/>
          </p:nvPr>
        </p:nvSpPr>
        <p:spPr>
          <a:xfrm>
            <a:off x="443753" y="199644"/>
            <a:ext cx="8229600" cy="667512"/>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31C863AF-1A02-411A-9CAB-E632E18CE4CC}"/>
              </a:ext>
            </a:extLst>
          </p:cNvPr>
          <p:cNvSpPr>
            <a:spLocks noGrp="1"/>
          </p:cNvSpPr>
          <p:nvPr>
            <p:ph idx="1"/>
          </p:nvPr>
        </p:nvSpPr>
        <p:spPr>
          <a:xfrm>
            <a:off x="443753" y="1234440"/>
            <a:ext cx="8229600" cy="4389120"/>
          </a:xfrm>
        </p:spPr>
        <p:txBody>
          <a:bodyPr>
            <a:normAutofit/>
          </a:bodyPr>
          <a:lstStyle/>
          <a:p>
            <a:r>
              <a:rPr lang="en-GB" dirty="0"/>
              <a:t>Caring for dying patients in community</a:t>
            </a:r>
          </a:p>
          <a:p>
            <a:pPr marL="0" indent="0">
              <a:buNone/>
            </a:pPr>
            <a:r>
              <a:rPr lang="en-GB" dirty="0">
                <a:hlinkClick r:id="rId2"/>
              </a:rPr>
              <a:t>https://www.bmj.com/content/386/bmj-2022-071661</a:t>
            </a:r>
            <a:endParaRPr lang="en-GB" dirty="0"/>
          </a:p>
          <a:p>
            <a:pPr marL="0" indent="0">
              <a:buNone/>
            </a:pPr>
            <a:endParaRPr lang="en-GB" dirty="0"/>
          </a:p>
          <a:p>
            <a:pPr marL="0" indent="0">
              <a:buNone/>
            </a:pPr>
            <a:endParaRPr lang="en-GB" dirty="0"/>
          </a:p>
          <a:p>
            <a:r>
              <a:rPr lang="en-GB" dirty="0"/>
              <a:t>Rethinking the UK’s approach to dying report</a:t>
            </a:r>
          </a:p>
          <a:p>
            <a:pPr marL="0" indent="0">
              <a:buNone/>
            </a:pPr>
            <a:r>
              <a:rPr lang="en-GB" dirty="0">
                <a:hlinkClick r:id="rId3"/>
              </a:rPr>
              <a:t>https://compassionindying.org.uk/resource/rethinking-uk-approach-dying/</a:t>
            </a:r>
            <a:endParaRPr lang="en-GB" dirty="0"/>
          </a:p>
        </p:txBody>
      </p:sp>
    </p:spTree>
    <p:extLst>
      <p:ext uri="{BB962C8B-B14F-4D97-AF65-F5344CB8AC3E}">
        <p14:creationId xmlns:p14="http://schemas.microsoft.com/office/powerpoint/2010/main" val="3339565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1162-63A5-46DF-A151-F85772CD407C}"/>
              </a:ext>
            </a:extLst>
          </p:cNvPr>
          <p:cNvSpPr>
            <a:spLocks noGrp="1"/>
          </p:cNvSpPr>
          <p:nvPr>
            <p:ph type="title"/>
          </p:nvPr>
        </p:nvSpPr>
        <p:spPr>
          <a:xfrm>
            <a:off x="435864" y="381000"/>
            <a:ext cx="8229600" cy="1143000"/>
          </a:xfrm>
        </p:spPr>
        <p:txBody>
          <a:bodyPr/>
          <a:lstStyle/>
          <a:p>
            <a:r>
              <a:rPr lang="en-GB" dirty="0"/>
              <a:t>Blood tests and fluids</a:t>
            </a:r>
          </a:p>
        </p:txBody>
      </p:sp>
      <p:sp>
        <p:nvSpPr>
          <p:cNvPr id="3" name="Content Placeholder 2">
            <a:extLst>
              <a:ext uri="{FF2B5EF4-FFF2-40B4-BE49-F238E27FC236}">
                <a16:creationId xmlns:a16="http://schemas.microsoft.com/office/drawing/2014/main" id="{96BDEDAB-C3FA-441A-B4CB-AD68CF118A20}"/>
              </a:ext>
            </a:extLst>
          </p:cNvPr>
          <p:cNvSpPr>
            <a:spLocks noGrp="1"/>
          </p:cNvSpPr>
          <p:nvPr>
            <p:ph idx="1"/>
          </p:nvPr>
        </p:nvSpPr>
        <p:spPr>
          <a:xfrm>
            <a:off x="457200" y="1524000"/>
            <a:ext cx="8229600" cy="4389120"/>
          </a:xfrm>
        </p:spPr>
        <p:txBody>
          <a:bodyPr>
            <a:normAutofit fontScale="85000" lnSpcReduction="10000"/>
          </a:bodyPr>
          <a:lstStyle/>
          <a:p>
            <a:r>
              <a:rPr lang="en-GB" dirty="0"/>
              <a:t>If you are considering blood tests, be clear in advance what you will do with the results</a:t>
            </a:r>
          </a:p>
          <a:p>
            <a:r>
              <a:rPr lang="en-GB" dirty="0"/>
              <a:t>What is the rationale for the test?</a:t>
            </a:r>
          </a:p>
          <a:p>
            <a:r>
              <a:rPr lang="en-GB" dirty="0" err="1"/>
              <a:t>eg</a:t>
            </a:r>
            <a:r>
              <a:rPr lang="en-GB" dirty="0"/>
              <a:t> renal impairment</a:t>
            </a:r>
          </a:p>
          <a:p>
            <a:endParaRPr lang="en-GB" dirty="0"/>
          </a:p>
          <a:p>
            <a:r>
              <a:rPr lang="en-GB" dirty="0"/>
              <a:t>Decisions about parenteral fluids in the last days or weeks of life</a:t>
            </a:r>
          </a:p>
          <a:p>
            <a:r>
              <a:rPr lang="en-GB" dirty="0"/>
              <a:t>We do not have evidence to inform one way or the other whether </a:t>
            </a:r>
            <a:r>
              <a:rPr lang="en-GB" dirty="0" err="1"/>
              <a:t>subcut</a:t>
            </a:r>
            <a:r>
              <a:rPr lang="en-GB" dirty="0"/>
              <a:t> fluids helps or harms in last days</a:t>
            </a:r>
          </a:p>
          <a:p>
            <a:r>
              <a:rPr lang="en-GB" dirty="0"/>
              <a:t>Reducing intake is normal part of dying</a:t>
            </a:r>
          </a:p>
          <a:p>
            <a:r>
              <a:rPr lang="en-GB" dirty="0"/>
              <a:t>If </a:t>
            </a:r>
            <a:r>
              <a:rPr lang="en-GB" dirty="0" err="1"/>
              <a:t>subcut</a:t>
            </a:r>
            <a:r>
              <a:rPr lang="en-GB" dirty="0"/>
              <a:t> fluids may be indicated consider possible harms including that of prolonging dying, and make a plan for time limited trial then re-assess</a:t>
            </a:r>
          </a:p>
          <a:p>
            <a:endParaRPr lang="en-GB" dirty="0"/>
          </a:p>
        </p:txBody>
      </p:sp>
    </p:spTree>
    <p:extLst>
      <p:ext uri="{BB962C8B-B14F-4D97-AF65-F5344CB8AC3E}">
        <p14:creationId xmlns:p14="http://schemas.microsoft.com/office/powerpoint/2010/main" val="834500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DEA6E-2A69-4995-9CD8-28FC0FAFC5E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ACA133E-7902-439D-ABB2-CAADDBA72B3A}"/>
              </a:ext>
            </a:extLst>
          </p:cNvPr>
          <p:cNvSpPr>
            <a:spLocks noGrp="1"/>
          </p:cNvSpPr>
          <p:nvPr>
            <p:ph idx="1"/>
          </p:nvPr>
        </p:nvSpPr>
        <p:spPr/>
        <p:txBody>
          <a:bodyPr/>
          <a:lstStyle/>
          <a:p>
            <a:r>
              <a:rPr lang="en-GB" dirty="0"/>
              <a:t>Barnsley Palliative Care Formulary</a:t>
            </a:r>
          </a:p>
          <a:p>
            <a:r>
              <a:rPr lang="en-GB" dirty="0">
                <a:hlinkClick r:id="rId2"/>
              </a:rPr>
              <a:t>https://best.barnsleyccg.nhs.uk/prescribing-guidelines/palliative-care-formulary/16288</a:t>
            </a:r>
            <a:endParaRPr lang="en-GB" dirty="0"/>
          </a:p>
        </p:txBody>
      </p:sp>
    </p:spTree>
    <p:extLst>
      <p:ext uri="{BB962C8B-B14F-4D97-AF65-F5344CB8AC3E}">
        <p14:creationId xmlns:p14="http://schemas.microsoft.com/office/powerpoint/2010/main" val="234610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GB" dirty="0"/>
              <a:t>Rationalising medication</a:t>
            </a:r>
          </a:p>
        </p:txBody>
      </p:sp>
      <p:sp>
        <p:nvSpPr>
          <p:cNvPr id="3" name="Content Placeholder 2"/>
          <p:cNvSpPr>
            <a:spLocks noGrp="1"/>
          </p:cNvSpPr>
          <p:nvPr>
            <p:ph idx="1"/>
          </p:nvPr>
        </p:nvSpPr>
        <p:spPr>
          <a:xfrm>
            <a:off x="457200" y="1828800"/>
            <a:ext cx="8229600" cy="4419600"/>
          </a:xfrm>
        </p:spPr>
        <p:txBody>
          <a:bodyPr>
            <a:normAutofit lnSpcReduction="10000"/>
          </a:bodyPr>
          <a:lstStyle/>
          <a:p>
            <a:r>
              <a:rPr lang="en-GB" dirty="0"/>
              <a:t>Tablet burden</a:t>
            </a:r>
          </a:p>
          <a:p>
            <a:pPr lvl="1"/>
            <a:r>
              <a:rPr lang="en-GB" dirty="0"/>
              <a:t>Continue meds that are important for symptom management</a:t>
            </a:r>
          </a:p>
          <a:p>
            <a:pPr lvl="1"/>
            <a:r>
              <a:rPr lang="en-GB" dirty="0"/>
              <a:t>Discontinue others</a:t>
            </a:r>
          </a:p>
          <a:p>
            <a:endParaRPr lang="en-GB" dirty="0"/>
          </a:p>
          <a:p>
            <a:r>
              <a:rPr lang="en-GB" dirty="0"/>
              <a:t>Unable to swallow – alternative route of administration, usually </a:t>
            </a:r>
            <a:r>
              <a:rPr lang="en-GB" dirty="0" err="1"/>
              <a:t>subcut</a:t>
            </a:r>
            <a:endParaRPr lang="en-GB" dirty="0"/>
          </a:p>
          <a:p>
            <a:pPr lvl="1"/>
            <a:r>
              <a:rPr lang="en-GB" dirty="0"/>
              <a:t>Regular oral opioid analgesia</a:t>
            </a:r>
          </a:p>
          <a:p>
            <a:pPr lvl="1"/>
            <a:r>
              <a:rPr lang="en-GB" dirty="0"/>
              <a:t>Other symptom management</a:t>
            </a:r>
          </a:p>
          <a:p>
            <a:pPr lvl="1"/>
            <a:r>
              <a:rPr lang="en-GB" dirty="0"/>
              <a:t>Steroids?</a:t>
            </a:r>
          </a:p>
          <a:p>
            <a:pPr lvl="1"/>
            <a:r>
              <a:rPr lang="en-GB" dirty="0"/>
              <a:t>Anti-epileptics</a:t>
            </a:r>
          </a:p>
        </p:txBody>
      </p:sp>
    </p:spTree>
    <p:extLst>
      <p:ext uri="{BB962C8B-B14F-4D97-AF65-F5344CB8AC3E}">
        <p14:creationId xmlns:p14="http://schemas.microsoft.com/office/powerpoint/2010/main" val="191802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D8FD-7CB3-4823-B928-FA7D3537FDFD}"/>
              </a:ext>
            </a:extLst>
          </p:cNvPr>
          <p:cNvSpPr>
            <a:spLocks noGrp="1"/>
          </p:cNvSpPr>
          <p:nvPr>
            <p:ph type="title"/>
          </p:nvPr>
        </p:nvSpPr>
        <p:spPr/>
        <p:txBody>
          <a:bodyPr/>
          <a:lstStyle/>
          <a:p>
            <a:r>
              <a:rPr lang="en-GB" dirty="0"/>
              <a:t>Steroids in palliative care</a:t>
            </a:r>
          </a:p>
        </p:txBody>
      </p:sp>
      <p:sp>
        <p:nvSpPr>
          <p:cNvPr id="3" name="Content Placeholder 2">
            <a:extLst>
              <a:ext uri="{FF2B5EF4-FFF2-40B4-BE49-F238E27FC236}">
                <a16:creationId xmlns:a16="http://schemas.microsoft.com/office/drawing/2014/main" id="{E5E99C07-6997-4F14-A1EB-88D8E9F7FF91}"/>
              </a:ext>
            </a:extLst>
          </p:cNvPr>
          <p:cNvSpPr>
            <a:spLocks noGrp="1"/>
          </p:cNvSpPr>
          <p:nvPr>
            <p:ph idx="1"/>
          </p:nvPr>
        </p:nvSpPr>
        <p:spPr/>
        <p:txBody>
          <a:bodyPr>
            <a:normAutofit fontScale="92500" lnSpcReduction="10000"/>
          </a:bodyPr>
          <a:lstStyle/>
          <a:p>
            <a:r>
              <a:rPr lang="en-GB" dirty="0"/>
              <a:t>Dexamethasone</a:t>
            </a:r>
          </a:p>
          <a:p>
            <a:pPr lvl="1"/>
            <a:r>
              <a:rPr lang="en-GB" dirty="0"/>
              <a:t>Oral : </a:t>
            </a:r>
            <a:r>
              <a:rPr lang="en-GB" dirty="0" err="1"/>
              <a:t>subcut</a:t>
            </a:r>
            <a:r>
              <a:rPr lang="en-GB" dirty="0"/>
              <a:t> 1:1</a:t>
            </a:r>
          </a:p>
          <a:p>
            <a:pPr lvl="1"/>
            <a:r>
              <a:rPr lang="en-GB" dirty="0" err="1"/>
              <a:t>Subcut</a:t>
            </a:r>
            <a:r>
              <a:rPr lang="en-GB" dirty="0"/>
              <a:t> - Dexamethasone 3.8mg/ml, 3.3mg/ml</a:t>
            </a:r>
          </a:p>
          <a:p>
            <a:r>
              <a:rPr lang="en-GB" dirty="0"/>
              <a:t>Indications</a:t>
            </a:r>
          </a:p>
          <a:p>
            <a:r>
              <a:rPr lang="en-GB" dirty="0"/>
              <a:t>Steroid approximate equivalent oral doses</a:t>
            </a:r>
          </a:p>
          <a:p>
            <a:pPr lvl="1"/>
            <a:r>
              <a:rPr lang="en-GB" dirty="0" err="1"/>
              <a:t>Dex</a:t>
            </a:r>
            <a:r>
              <a:rPr lang="en-GB" dirty="0"/>
              <a:t> 0.75mg = Pred 5mg = Hydrocortisone 20mg</a:t>
            </a:r>
          </a:p>
          <a:p>
            <a:r>
              <a:rPr lang="en-GB" dirty="0"/>
              <a:t>Side effects</a:t>
            </a:r>
          </a:p>
          <a:p>
            <a:r>
              <a:rPr lang="en-GB" dirty="0"/>
              <a:t>Protecting bones</a:t>
            </a:r>
          </a:p>
          <a:p>
            <a:r>
              <a:rPr lang="en-GB" dirty="0"/>
              <a:t>Titration</a:t>
            </a:r>
          </a:p>
          <a:p>
            <a:r>
              <a:rPr lang="en-GB" dirty="0"/>
              <a:t>Adrenal suppression </a:t>
            </a:r>
          </a:p>
          <a:p>
            <a:pPr lvl="1"/>
            <a:r>
              <a:rPr lang="en-GB" dirty="0"/>
              <a:t>Doses &gt; 7.5mg pred and 1mg </a:t>
            </a:r>
            <a:r>
              <a:rPr lang="en-GB" dirty="0" err="1"/>
              <a:t>dex</a:t>
            </a:r>
            <a:endParaRPr lang="en-GB" dirty="0"/>
          </a:p>
        </p:txBody>
      </p:sp>
    </p:spTree>
    <p:extLst>
      <p:ext uri="{BB962C8B-B14F-4D97-AF65-F5344CB8AC3E}">
        <p14:creationId xmlns:p14="http://schemas.microsoft.com/office/powerpoint/2010/main" val="1494346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F8D0-345E-4597-A498-49CE7B96FB74}"/>
              </a:ext>
            </a:extLst>
          </p:cNvPr>
          <p:cNvSpPr>
            <a:spLocks noGrp="1"/>
          </p:cNvSpPr>
          <p:nvPr>
            <p:ph type="title"/>
          </p:nvPr>
        </p:nvSpPr>
        <p:spPr/>
        <p:txBody>
          <a:bodyPr/>
          <a:lstStyle/>
          <a:p>
            <a:r>
              <a:rPr lang="en-GB" dirty="0"/>
              <a:t>Managing seizures </a:t>
            </a:r>
          </a:p>
        </p:txBody>
      </p:sp>
      <p:sp>
        <p:nvSpPr>
          <p:cNvPr id="3" name="Content Placeholder 2">
            <a:extLst>
              <a:ext uri="{FF2B5EF4-FFF2-40B4-BE49-F238E27FC236}">
                <a16:creationId xmlns:a16="http://schemas.microsoft.com/office/drawing/2014/main" id="{9AEC232B-0150-43C2-860F-7787C307E343}"/>
              </a:ext>
            </a:extLst>
          </p:cNvPr>
          <p:cNvSpPr>
            <a:spLocks noGrp="1"/>
          </p:cNvSpPr>
          <p:nvPr>
            <p:ph idx="1"/>
          </p:nvPr>
        </p:nvSpPr>
        <p:spPr>
          <a:xfrm>
            <a:off x="457200" y="2133600"/>
            <a:ext cx="8229600" cy="4218432"/>
          </a:xfrm>
        </p:spPr>
        <p:txBody>
          <a:bodyPr>
            <a:normAutofit fontScale="92500"/>
          </a:bodyPr>
          <a:lstStyle/>
          <a:p>
            <a:r>
              <a:rPr lang="en-GB" dirty="0"/>
              <a:t>Risk of seizures MIDAZOLAM 20-30mg/24hrs </a:t>
            </a:r>
            <a:r>
              <a:rPr lang="en-GB" dirty="0" err="1"/>
              <a:t>sc</a:t>
            </a:r>
            <a:r>
              <a:rPr lang="en-GB" dirty="0"/>
              <a:t> infusion</a:t>
            </a:r>
          </a:p>
          <a:p>
            <a:endParaRPr lang="en-GB" dirty="0"/>
          </a:p>
          <a:p>
            <a:r>
              <a:rPr lang="en-GB" dirty="0"/>
              <a:t>PRN midazolam </a:t>
            </a:r>
            <a:r>
              <a:rPr lang="en-GB" dirty="0" err="1"/>
              <a:t>subcut</a:t>
            </a:r>
            <a:r>
              <a:rPr lang="en-GB" dirty="0"/>
              <a:t> / buccal (10mg/ml)</a:t>
            </a:r>
          </a:p>
          <a:p>
            <a:endParaRPr lang="en-GB" dirty="0"/>
          </a:p>
          <a:p>
            <a:r>
              <a:rPr lang="en-GB" dirty="0"/>
              <a:t>Levetiracetam (Keppra) can be given </a:t>
            </a:r>
            <a:r>
              <a:rPr lang="en-GB" dirty="0" err="1"/>
              <a:t>subcut</a:t>
            </a:r>
            <a:r>
              <a:rPr lang="en-GB" dirty="0"/>
              <a:t> up to 2g /24hrs in normal saline, often prescribed in an additional syringe driver but accumulating evidence of mixing</a:t>
            </a:r>
          </a:p>
          <a:p>
            <a:endParaRPr lang="en-GB" dirty="0"/>
          </a:p>
          <a:p>
            <a:r>
              <a:rPr lang="en-GB" dirty="0"/>
              <a:t>Dexamethasone in brain tumours</a:t>
            </a:r>
          </a:p>
        </p:txBody>
      </p:sp>
    </p:spTree>
    <p:extLst>
      <p:ext uri="{BB962C8B-B14F-4D97-AF65-F5344CB8AC3E}">
        <p14:creationId xmlns:p14="http://schemas.microsoft.com/office/powerpoint/2010/main" val="263432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226B4C-0CF3-4764-BCAF-6134B33CA789}"/>
              </a:ext>
            </a:extLst>
          </p:cNvPr>
          <p:cNvSpPr>
            <a:spLocks noGrp="1"/>
          </p:cNvSpPr>
          <p:nvPr>
            <p:ph type="title"/>
          </p:nvPr>
        </p:nvSpPr>
        <p:spPr>
          <a:xfrm>
            <a:off x="457200" y="506506"/>
            <a:ext cx="8229600" cy="1143000"/>
          </a:xfrm>
        </p:spPr>
        <p:txBody>
          <a:bodyPr/>
          <a:lstStyle/>
          <a:p>
            <a:r>
              <a:rPr lang="en-GB" dirty="0"/>
              <a:t>Opioid analgesia</a:t>
            </a:r>
          </a:p>
        </p:txBody>
      </p:sp>
      <p:sp>
        <p:nvSpPr>
          <p:cNvPr id="3" name="Content Placeholder 2">
            <a:extLst>
              <a:ext uri="{FF2B5EF4-FFF2-40B4-BE49-F238E27FC236}">
                <a16:creationId xmlns:a16="http://schemas.microsoft.com/office/drawing/2014/main" id="{DAFF3DB7-EBD2-4BA7-9558-2534EAE694B1}"/>
              </a:ext>
            </a:extLst>
          </p:cNvPr>
          <p:cNvSpPr>
            <a:spLocks noGrp="1"/>
          </p:cNvSpPr>
          <p:nvPr>
            <p:ph idx="1"/>
          </p:nvPr>
        </p:nvSpPr>
        <p:spPr/>
        <p:txBody>
          <a:bodyPr>
            <a:normAutofit fontScale="92500"/>
          </a:bodyPr>
          <a:lstStyle/>
          <a:p>
            <a:pPr marL="0" indent="0">
              <a:buNone/>
            </a:pPr>
            <a:r>
              <a:rPr lang="en-GB" dirty="0"/>
              <a:t>Switching opioid preparations and routes of administration</a:t>
            </a:r>
          </a:p>
          <a:p>
            <a:r>
              <a:rPr lang="en-GB" dirty="0"/>
              <a:t>Opioid equivalencies – principles</a:t>
            </a:r>
          </a:p>
          <a:p>
            <a:pPr lvl="1"/>
            <a:r>
              <a:rPr lang="en-GB" dirty="0"/>
              <a:t>Conversion ratios are </a:t>
            </a:r>
            <a:r>
              <a:rPr lang="en-GB" b="1" i="1" dirty="0"/>
              <a:t>never</a:t>
            </a:r>
            <a:r>
              <a:rPr lang="en-GB" dirty="0"/>
              <a:t> more than an approximate guide</a:t>
            </a:r>
          </a:p>
          <a:p>
            <a:pPr lvl="1"/>
            <a:r>
              <a:rPr lang="en-GB" dirty="0"/>
              <a:t>When switching consider dose reduction 25-50%</a:t>
            </a:r>
          </a:p>
          <a:p>
            <a:r>
              <a:rPr lang="en-GB" dirty="0"/>
              <a:t>MR preparations</a:t>
            </a:r>
          </a:p>
          <a:p>
            <a:r>
              <a:rPr lang="en-GB" dirty="0"/>
              <a:t>Patches</a:t>
            </a:r>
          </a:p>
          <a:p>
            <a:r>
              <a:rPr lang="en-GB" dirty="0" err="1"/>
              <a:t>Subcut</a:t>
            </a:r>
            <a:r>
              <a:rPr lang="en-GB" dirty="0"/>
              <a:t> infusions</a:t>
            </a:r>
          </a:p>
          <a:p>
            <a:endParaRPr lang="en-GB" dirty="0"/>
          </a:p>
          <a:p>
            <a:r>
              <a:rPr lang="en-GB" dirty="0"/>
              <a:t>Avoid inadvertently mixing opioids </a:t>
            </a:r>
          </a:p>
          <a:p>
            <a:r>
              <a:rPr lang="en-GB" dirty="0"/>
              <a:t>Seek SPC advice if needed</a:t>
            </a:r>
          </a:p>
        </p:txBody>
      </p:sp>
    </p:spTree>
    <p:extLst>
      <p:ext uri="{BB962C8B-B14F-4D97-AF65-F5344CB8AC3E}">
        <p14:creationId xmlns:p14="http://schemas.microsoft.com/office/powerpoint/2010/main" val="61105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DDB-37FC-46C3-B806-54D09D51C809}"/>
              </a:ext>
            </a:extLst>
          </p:cNvPr>
          <p:cNvSpPr>
            <a:spLocks noGrp="1"/>
          </p:cNvSpPr>
          <p:nvPr>
            <p:ph type="title"/>
          </p:nvPr>
        </p:nvSpPr>
        <p:spPr>
          <a:xfrm>
            <a:off x="457200" y="1103197"/>
            <a:ext cx="8229600" cy="1143000"/>
          </a:xfrm>
        </p:spPr>
        <p:txBody>
          <a:bodyPr>
            <a:normAutofit fontScale="90000"/>
          </a:bodyPr>
          <a:lstStyle/>
          <a:p>
            <a:r>
              <a:rPr lang="en-GB" dirty="0"/>
              <a:t>Transdermal patches not the easy option</a:t>
            </a:r>
          </a:p>
        </p:txBody>
      </p:sp>
      <p:sp>
        <p:nvSpPr>
          <p:cNvPr id="3" name="Content Placeholder 2">
            <a:extLst>
              <a:ext uri="{FF2B5EF4-FFF2-40B4-BE49-F238E27FC236}">
                <a16:creationId xmlns:a16="http://schemas.microsoft.com/office/drawing/2014/main" id="{DCAFAD0C-09BB-4CF0-B81B-9C6B8F0B5000}"/>
              </a:ext>
            </a:extLst>
          </p:cNvPr>
          <p:cNvSpPr>
            <a:spLocks noGrp="1"/>
          </p:cNvSpPr>
          <p:nvPr>
            <p:ph idx="1"/>
          </p:nvPr>
        </p:nvSpPr>
        <p:spPr>
          <a:xfrm>
            <a:off x="609600" y="2246197"/>
            <a:ext cx="7391400" cy="3931920"/>
          </a:xfrm>
        </p:spPr>
        <p:txBody>
          <a:bodyPr>
            <a:normAutofit/>
          </a:bodyPr>
          <a:lstStyle/>
          <a:p>
            <a:pPr marL="0" indent="0">
              <a:buNone/>
            </a:pPr>
            <a:r>
              <a:rPr lang="en-GB" dirty="0"/>
              <a:t>Complex pharmacokinetics</a:t>
            </a:r>
          </a:p>
          <a:p>
            <a:pPr marL="0" indent="0">
              <a:buNone/>
            </a:pPr>
            <a:r>
              <a:rPr lang="en-GB" sz="1500" dirty="0" err="1"/>
              <a:t>eg</a:t>
            </a:r>
            <a:r>
              <a:rPr lang="en-GB" sz="1500" dirty="0"/>
              <a:t> Fentanyl 25 microg/hour patch </a:t>
            </a:r>
          </a:p>
          <a:p>
            <a:pPr marL="0" indent="0">
              <a:buNone/>
            </a:pPr>
            <a:r>
              <a:rPr lang="en-GB" sz="1500" dirty="0"/>
              <a:t>     3-23 hours onset action</a:t>
            </a:r>
          </a:p>
          <a:p>
            <a:pPr marL="0" indent="0">
              <a:buNone/>
            </a:pPr>
            <a:r>
              <a:rPr lang="en-GB" sz="1500" dirty="0"/>
              <a:t>     steady state &gt;100hours</a:t>
            </a:r>
          </a:p>
          <a:p>
            <a:pPr marL="0" indent="0">
              <a:buNone/>
            </a:pPr>
            <a:r>
              <a:rPr lang="en-GB" sz="1500" dirty="0"/>
              <a:t>     Conversion from morphine varies from 60mg-120mg/day </a:t>
            </a:r>
          </a:p>
          <a:p>
            <a:pPr marL="0" indent="0">
              <a:buNone/>
            </a:pPr>
            <a:r>
              <a:rPr lang="en-GB" sz="1500" dirty="0"/>
              <a:t>     Plasma fentanyl concentrations up to ½ lower in cachectic patients</a:t>
            </a:r>
          </a:p>
          <a:p>
            <a:pPr marL="0" indent="0">
              <a:buNone/>
            </a:pPr>
            <a:endParaRPr lang="en-GB" sz="1500" dirty="0"/>
          </a:p>
          <a:p>
            <a:pPr marL="0" indent="0">
              <a:buNone/>
            </a:pPr>
            <a:r>
              <a:rPr lang="en-GB" dirty="0"/>
              <a:t>Serious adverse events including deaths</a:t>
            </a:r>
          </a:p>
          <a:p>
            <a:pPr marL="0" indent="0">
              <a:buNone/>
            </a:pPr>
            <a:r>
              <a:rPr lang="en-GB" sz="1575" dirty="0"/>
              <a:t>Inappropriate use for short term/acute pain</a:t>
            </a:r>
          </a:p>
          <a:p>
            <a:pPr marL="0" indent="0">
              <a:buNone/>
            </a:pPr>
            <a:r>
              <a:rPr lang="en-GB" sz="1575" dirty="0"/>
              <a:t>Lack of education re safety, storage and disposal</a:t>
            </a:r>
          </a:p>
          <a:p>
            <a:pPr marL="0" indent="0">
              <a:buNone/>
            </a:pPr>
            <a:r>
              <a:rPr lang="en-GB" sz="1575" dirty="0"/>
              <a:t>Lack of awareness impact of direct heat</a:t>
            </a:r>
          </a:p>
          <a:p>
            <a:pPr marL="0" indent="0">
              <a:buNone/>
            </a:pPr>
            <a:r>
              <a:rPr lang="en-GB" sz="1575" dirty="0"/>
              <a:t>Failure to remove old patches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005115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04088"/>
            <a:ext cx="8229600" cy="1124712"/>
          </a:xfrm>
        </p:spPr>
        <p:txBody>
          <a:bodyPr/>
          <a:lstStyle/>
          <a:p>
            <a:pPr eaLnBrk="1" hangingPunct="1">
              <a:defRPr/>
            </a:pPr>
            <a:r>
              <a:rPr lang="en-GB" dirty="0"/>
              <a:t>SYMPTOM CONTROL - PAIN</a:t>
            </a:r>
          </a:p>
        </p:txBody>
      </p:sp>
      <p:sp>
        <p:nvSpPr>
          <p:cNvPr id="32771" name="Rectangle 3"/>
          <p:cNvSpPr>
            <a:spLocks noGrp="1" noChangeArrowheads="1"/>
          </p:cNvSpPr>
          <p:nvPr>
            <p:ph idx="1"/>
          </p:nvPr>
        </p:nvSpPr>
        <p:spPr>
          <a:xfrm>
            <a:off x="457200" y="2057400"/>
            <a:ext cx="8229600" cy="4389120"/>
          </a:xfrm>
        </p:spPr>
        <p:txBody>
          <a:bodyPr/>
          <a:lstStyle/>
          <a:p>
            <a:pPr eaLnBrk="1" hangingPunct="1">
              <a:defRPr/>
            </a:pPr>
            <a:r>
              <a:rPr lang="en-GB" dirty="0"/>
              <a:t>Around half of patients require an unchanged dose of analgesic in last days of life</a:t>
            </a:r>
          </a:p>
          <a:p>
            <a:pPr eaLnBrk="1" hangingPunct="1">
              <a:defRPr/>
            </a:pPr>
            <a:r>
              <a:rPr lang="en-GB" dirty="0"/>
              <a:t>Route may need to be changed to </a:t>
            </a:r>
            <a:r>
              <a:rPr lang="en-GB" dirty="0" err="1"/>
              <a:t>subcut</a:t>
            </a:r>
            <a:r>
              <a:rPr lang="en-GB" dirty="0"/>
              <a:t> if oral route no longer an option (morphine, oxycodone, alfentanil)</a:t>
            </a:r>
          </a:p>
          <a:p>
            <a:pPr eaLnBrk="1" hangingPunct="1">
              <a:defRPr/>
            </a:pPr>
            <a:endParaRPr lang="en-GB" dirty="0"/>
          </a:p>
          <a:p>
            <a:pPr eaLnBrk="1" hangingPunct="1">
              <a:defRPr/>
            </a:pPr>
            <a:r>
              <a:rPr lang="en-GB" dirty="0"/>
              <a:t>Do not remove </a:t>
            </a:r>
            <a:r>
              <a:rPr lang="en-GB" dirty="0" err="1"/>
              <a:t>opioid</a:t>
            </a:r>
            <a:r>
              <a:rPr lang="en-GB" dirty="0"/>
              <a:t> patches</a:t>
            </a:r>
          </a:p>
          <a:p>
            <a:pPr lvl="1">
              <a:defRPr/>
            </a:pPr>
            <a:r>
              <a:rPr lang="en-GB" dirty="0" err="1"/>
              <a:t>Buprenorphine</a:t>
            </a:r>
            <a:r>
              <a:rPr lang="en-GB" dirty="0"/>
              <a:t>, </a:t>
            </a:r>
            <a:r>
              <a:rPr lang="en-GB" dirty="0" err="1"/>
              <a:t>Fentanyl</a:t>
            </a:r>
            <a:endParaRPr lang="en-GB" dirty="0"/>
          </a:p>
        </p:txBody>
      </p:sp>
    </p:spTree>
    <p:extLst>
      <p:ext uri="{BB962C8B-B14F-4D97-AF65-F5344CB8AC3E}">
        <p14:creationId xmlns:p14="http://schemas.microsoft.com/office/powerpoint/2010/main" val="145909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SYMPTOM CONTROL - PAIN</a:t>
            </a:r>
          </a:p>
        </p:txBody>
      </p:sp>
      <p:sp>
        <p:nvSpPr>
          <p:cNvPr id="3" name="Content Placeholder 2"/>
          <p:cNvSpPr>
            <a:spLocks noGrp="1"/>
          </p:cNvSpPr>
          <p:nvPr>
            <p:ph idx="1"/>
          </p:nvPr>
        </p:nvSpPr>
        <p:spPr/>
        <p:txBody>
          <a:bodyPr>
            <a:normAutofit lnSpcReduction="10000"/>
          </a:bodyPr>
          <a:lstStyle/>
          <a:p>
            <a:r>
              <a:rPr lang="en-GB" dirty="0"/>
              <a:t>In a subcutaneous infusion of morphine use ½ the total daily dose of oral morphine</a:t>
            </a:r>
          </a:p>
          <a:p>
            <a:r>
              <a:rPr lang="en-GB" dirty="0"/>
              <a:t>Principle of converting </a:t>
            </a:r>
            <a:r>
              <a:rPr lang="en-GB" dirty="0" err="1"/>
              <a:t>oxycodone</a:t>
            </a:r>
            <a:r>
              <a:rPr lang="en-GB" dirty="0"/>
              <a:t> is the same</a:t>
            </a:r>
          </a:p>
          <a:p>
            <a:r>
              <a:rPr lang="en-GB" dirty="0"/>
              <a:t>Prescribe 1/10 – 1/6 of the daily dose PRN </a:t>
            </a:r>
            <a:r>
              <a:rPr lang="en-GB" dirty="0" err="1"/>
              <a:t>subcut</a:t>
            </a:r>
            <a:endParaRPr lang="en-GB" dirty="0"/>
          </a:p>
          <a:p>
            <a:endParaRPr lang="en-GB" dirty="0"/>
          </a:p>
          <a:p>
            <a:r>
              <a:rPr lang="en-GB" dirty="0"/>
              <a:t>If &gt;2 breakthrough doses needed per day consider titrating background</a:t>
            </a:r>
          </a:p>
          <a:p>
            <a:r>
              <a:rPr lang="en-GB" dirty="0"/>
              <a:t>Titration ranges – d/w SPC team if unsure</a:t>
            </a:r>
          </a:p>
          <a:p>
            <a:endParaRPr lang="en-GB" dirty="0"/>
          </a:p>
          <a:p>
            <a:r>
              <a:rPr lang="en-GB" dirty="0"/>
              <a:t>Co-analgesics via </a:t>
            </a:r>
            <a:r>
              <a:rPr lang="en-GB" dirty="0" err="1"/>
              <a:t>sc</a:t>
            </a:r>
            <a:r>
              <a:rPr lang="en-GB" dirty="0"/>
              <a:t> route </a:t>
            </a:r>
            <a:r>
              <a:rPr lang="en-GB" dirty="0" err="1"/>
              <a:t>eg</a:t>
            </a:r>
            <a:r>
              <a:rPr lang="en-GB" dirty="0"/>
              <a:t> NSAID, benzodiazepine</a:t>
            </a:r>
          </a:p>
          <a:p>
            <a:endParaRPr lang="en-GB" dirty="0"/>
          </a:p>
        </p:txBody>
      </p:sp>
    </p:spTree>
    <p:extLst>
      <p:ext uri="{BB962C8B-B14F-4D97-AF65-F5344CB8AC3E}">
        <p14:creationId xmlns:p14="http://schemas.microsoft.com/office/powerpoint/2010/main" val="166052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a:xfrm>
            <a:off x="445008" y="2438400"/>
            <a:ext cx="8229600" cy="4114800"/>
          </a:xfrm>
        </p:spPr>
        <p:txBody>
          <a:bodyPr>
            <a:normAutofit/>
          </a:bodyPr>
          <a:lstStyle/>
          <a:p>
            <a:r>
              <a:rPr lang="en-GB" dirty="0"/>
              <a:t>Mix of information reflecting queries we get from you</a:t>
            </a:r>
          </a:p>
          <a:p>
            <a:endParaRPr lang="en-GB" dirty="0"/>
          </a:p>
          <a:p>
            <a:r>
              <a:rPr lang="en-GB" dirty="0"/>
              <a:t>Decision-making and communication issues in EOLC</a:t>
            </a:r>
          </a:p>
          <a:p>
            <a:r>
              <a:rPr lang="en-GB" dirty="0"/>
              <a:t>Prescribing </a:t>
            </a:r>
          </a:p>
          <a:p>
            <a:pPr lvl="1"/>
            <a:r>
              <a:rPr lang="en-GB" dirty="0"/>
              <a:t>Prescribing for last days of life</a:t>
            </a:r>
          </a:p>
          <a:p>
            <a:pPr lvl="1"/>
            <a:r>
              <a:rPr lang="en-GB" dirty="0"/>
              <a:t>Routes of administration</a:t>
            </a:r>
          </a:p>
          <a:p>
            <a:pPr lvl="1"/>
            <a:r>
              <a:rPr lang="en-GB" dirty="0"/>
              <a:t>specific drugs</a:t>
            </a:r>
          </a:p>
          <a:p>
            <a:r>
              <a:rPr lang="en-GB" dirty="0"/>
              <a:t>Discussion – please ask 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pPr eaLnBrk="1" hangingPunct="1">
              <a:defRPr/>
            </a:pPr>
            <a:r>
              <a:rPr lang="en-GB" sz="4000" dirty="0"/>
              <a:t>SYMPTOM CONTROL - BREATHLESSNESS</a:t>
            </a:r>
          </a:p>
        </p:txBody>
      </p:sp>
      <p:sp>
        <p:nvSpPr>
          <p:cNvPr id="65539" name="Rectangle 3"/>
          <p:cNvSpPr>
            <a:spLocks noGrp="1" noChangeArrowheads="1"/>
          </p:cNvSpPr>
          <p:nvPr>
            <p:ph idx="1"/>
          </p:nvPr>
        </p:nvSpPr>
        <p:spPr/>
        <p:txBody>
          <a:bodyPr>
            <a:normAutofit/>
          </a:bodyPr>
          <a:lstStyle/>
          <a:p>
            <a:pPr eaLnBrk="1" hangingPunct="1">
              <a:lnSpc>
                <a:spcPct val="90000"/>
              </a:lnSpc>
              <a:defRPr/>
            </a:pPr>
            <a:r>
              <a:rPr lang="en-GB" sz="2800" dirty="0"/>
              <a:t>Treat what may be treatable to help symptoms</a:t>
            </a:r>
          </a:p>
          <a:p>
            <a:pPr lvl="1">
              <a:lnSpc>
                <a:spcPct val="90000"/>
              </a:lnSpc>
              <a:defRPr/>
            </a:pPr>
            <a:r>
              <a:rPr lang="en-GB" sz="2600" dirty="0" err="1"/>
              <a:t>Bronchspasm</a:t>
            </a:r>
            <a:r>
              <a:rPr lang="en-GB" sz="2600" dirty="0"/>
              <a:t>, infection, PE, pulmonary oedema, pleural effusion, lymphangitis, SVCO, anaemia</a:t>
            </a:r>
          </a:p>
          <a:p>
            <a:pPr eaLnBrk="1" hangingPunct="1">
              <a:lnSpc>
                <a:spcPct val="90000"/>
              </a:lnSpc>
              <a:defRPr/>
            </a:pPr>
            <a:r>
              <a:rPr lang="en-GB" sz="2800" dirty="0"/>
              <a:t>In cancer particularly look out for diaphragmatic splinting by abdominal disease and ascites</a:t>
            </a:r>
          </a:p>
          <a:p>
            <a:pPr eaLnBrk="1" hangingPunct="1">
              <a:lnSpc>
                <a:spcPct val="90000"/>
              </a:lnSpc>
              <a:defRPr/>
            </a:pPr>
            <a:endParaRPr lang="en-GB" sz="2800" dirty="0"/>
          </a:p>
          <a:p>
            <a:pPr eaLnBrk="1" hangingPunct="1">
              <a:lnSpc>
                <a:spcPct val="90000"/>
              </a:lnSpc>
              <a:defRPr/>
            </a:pPr>
            <a:r>
              <a:rPr lang="en-GB" sz="2800" dirty="0"/>
              <a:t>General supportive measures – explanation, position, fan or cool airflow, relaxation techniques</a:t>
            </a:r>
          </a:p>
          <a:p>
            <a:pPr>
              <a:lnSpc>
                <a:spcPct val="90000"/>
              </a:lnSpc>
              <a:defRPr/>
            </a:pPr>
            <a:r>
              <a:rPr lang="en-GB" sz="2800" dirty="0"/>
              <a:t>O</a:t>
            </a:r>
            <a:r>
              <a:rPr lang="en-GB" sz="2800" baseline="-25000" dirty="0"/>
              <a:t>2 </a:t>
            </a:r>
            <a:r>
              <a:rPr lang="en-GB" sz="2800" dirty="0"/>
              <a:t>therapy (O</a:t>
            </a:r>
            <a:r>
              <a:rPr lang="en-GB" sz="2800" baseline="-25000" dirty="0"/>
              <a:t>2  </a:t>
            </a:r>
            <a:r>
              <a:rPr lang="en-GB" sz="2800" dirty="0" err="1"/>
              <a:t>sats</a:t>
            </a:r>
            <a:r>
              <a:rPr lang="en-GB" sz="2800" dirty="0"/>
              <a:t> &lt;92%)</a:t>
            </a:r>
          </a:p>
        </p:txBody>
      </p:sp>
    </p:spTree>
    <p:extLst>
      <p:ext uri="{BB962C8B-B14F-4D97-AF65-F5344CB8AC3E}">
        <p14:creationId xmlns:p14="http://schemas.microsoft.com/office/powerpoint/2010/main" val="3855006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7738-16FB-4D34-B38E-23B4267EB486}"/>
              </a:ext>
            </a:extLst>
          </p:cNvPr>
          <p:cNvSpPr>
            <a:spLocks noGrp="1"/>
          </p:cNvSpPr>
          <p:nvPr>
            <p:ph type="title"/>
          </p:nvPr>
        </p:nvSpPr>
        <p:spPr/>
        <p:txBody>
          <a:bodyPr/>
          <a:lstStyle/>
          <a:p>
            <a:r>
              <a:rPr lang="en-GB" dirty="0"/>
              <a:t>End stage respiratory disease</a:t>
            </a:r>
          </a:p>
        </p:txBody>
      </p:sp>
      <p:sp>
        <p:nvSpPr>
          <p:cNvPr id="3" name="Content Placeholder 2">
            <a:extLst>
              <a:ext uri="{FF2B5EF4-FFF2-40B4-BE49-F238E27FC236}">
                <a16:creationId xmlns:a16="http://schemas.microsoft.com/office/drawing/2014/main" id="{F77AE1FD-A63A-4BB7-A35C-E612403D2DF5}"/>
              </a:ext>
            </a:extLst>
          </p:cNvPr>
          <p:cNvSpPr>
            <a:spLocks noGrp="1"/>
          </p:cNvSpPr>
          <p:nvPr>
            <p:ph idx="1"/>
          </p:nvPr>
        </p:nvSpPr>
        <p:spPr>
          <a:xfrm>
            <a:off x="457200" y="2057400"/>
            <a:ext cx="8229600" cy="4389120"/>
          </a:xfrm>
        </p:spPr>
        <p:txBody>
          <a:bodyPr>
            <a:normAutofit fontScale="92500" lnSpcReduction="20000"/>
          </a:bodyPr>
          <a:lstStyle/>
          <a:p>
            <a:r>
              <a:rPr lang="en-GB" dirty="0"/>
              <a:t>All drugs for relief of breathlessness are respiratory sedatives </a:t>
            </a:r>
          </a:p>
          <a:p>
            <a:pPr lvl="1"/>
            <a:r>
              <a:rPr lang="en-GB" dirty="0"/>
              <a:t>Monitor titration carefully</a:t>
            </a:r>
          </a:p>
          <a:p>
            <a:pPr lvl="1"/>
            <a:r>
              <a:rPr lang="en-GB" dirty="0"/>
              <a:t>In terminal stage of illness benefits usually outweigh risks</a:t>
            </a:r>
          </a:p>
          <a:p>
            <a:r>
              <a:rPr lang="en-GB" dirty="0"/>
              <a:t>Opioids – steady state is better</a:t>
            </a:r>
          </a:p>
          <a:p>
            <a:pPr lvl="1"/>
            <a:r>
              <a:rPr lang="en-GB" dirty="0"/>
              <a:t>Morphine MR start at 5 or 10mg bd (also prescribe laxative)</a:t>
            </a:r>
          </a:p>
          <a:p>
            <a:pPr lvl="1"/>
            <a:r>
              <a:rPr lang="en-GB" dirty="0"/>
              <a:t>Up to 15mg bd good evidence for benefit over risk</a:t>
            </a:r>
          </a:p>
          <a:p>
            <a:pPr lvl="1"/>
            <a:r>
              <a:rPr lang="en-GB" dirty="0"/>
              <a:t>Care at doses above this monitor benefit and risks</a:t>
            </a:r>
          </a:p>
          <a:p>
            <a:r>
              <a:rPr lang="en-GB" dirty="0"/>
              <a:t>Benzodiazepines</a:t>
            </a:r>
          </a:p>
          <a:p>
            <a:pPr lvl="1"/>
            <a:r>
              <a:rPr lang="en-GB" dirty="0"/>
              <a:t>Lorazepam 500mcg sublingual for rapid relief during panic attacks</a:t>
            </a:r>
          </a:p>
          <a:p>
            <a:r>
              <a:rPr lang="en-GB" dirty="0"/>
              <a:t>Consider mirtazapine if anxiety is a significant driver of breathlessness</a:t>
            </a:r>
          </a:p>
        </p:txBody>
      </p:sp>
    </p:spTree>
    <p:extLst>
      <p:ext uri="{BB962C8B-B14F-4D97-AF65-F5344CB8AC3E}">
        <p14:creationId xmlns:p14="http://schemas.microsoft.com/office/powerpoint/2010/main" val="2526747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defRPr/>
            </a:pPr>
            <a:r>
              <a:rPr lang="en-GB" sz="3600" dirty="0"/>
              <a:t>SYMPTOM CONTROL - SECRETIONS</a:t>
            </a:r>
          </a:p>
        </p:txBody>
      </p:sp>
      <p:sp>
        <p:nvSpPr>
          <p:cNvPr id="40963" name="Rectangle 3"/>
          <p:cNvSpPr>
            <a:spLocks noGrp="1" noChangeArrowheads="1"/>
          </p:cNvSpPr>
          <p:nvPr>
            <p:ph idx="1"/>
          </p:nvPr>
        </p:nvSpPr>
        <p:spPr/>
        <p:txBody>
          <a:bodyPr>
            <a:normAutofit lnSpcReduction="10000"/>
          </a:bodyPr>
          <a:lstStyle/>
          <a:p>
            <a:pPr eaLnBrk="1" hangingPunct="1">
              <a:defRPr/>
            </a:pPr>
            <a:r>
              <a:rPr lang="en-GB" sz="2800" dirty="0"/>
              <a:t>Noisy breathing or ‘death rattle’ caused by turbulent air passing over secretions</a:t>
            </a:r>
          </a:p>
          <a:p>
            <a:pPr eaLnBrk="1" hangingPunct="1">
              <a:defRPr/>
            </a:pPr>
            <a:r>
              <a:rPr lang="en-GB" sz="2800" dirty="0"/>
              <a:t>Manage by:</a:t>
            </a:r>
          </a:p>
          <a:p>
            <a:pPr lvl="1" eaLnBrk="1" hangingPunct="1">
              <a:defRPr/>
            </a:pPr>
            <a:r>
              <a:rPr lang="en-GB" sz="2400" b="1" dirty="0"/>
              <a:t>Explanation</a:t>
            </a:r>
            <a:r>
              <a:rPr lang="en-GB" sz="2400" dirty="0"/>
              <a:t> </a:t>
            </a:r>
          </a:p>
          <a:p>
            <a:pPr lvl="1" eaLnBrk="1" hangingPunct="1">
              <a:defRPr/>
            </a:pPr>
            <a:r>
              <a:rPr lang="en-GB" sz="2400" b="1" dirty="0"/>
              <a:t>Nurse patient on their side and at 45 degrees</a:t>
            </a:r>
          </a:p>
          <a:p>
            <a:pPr lvl="1" eaLnBrk="1" hangingPunct="1">
              <a:defRPr/>
            </a:pPr>
            <a:r>
              <a:rPr lang="en-GB" sz="2400" dirty="0" err="1"/>
              <a:t>Antimuscarinic</a:t>
            </a:r>
            <a:r>
              <a:rPr lang="en-GB" sz="2400" dirty="0"/>
              <a:t> drugs – HYOSCINE BUTYLBROMIDE  (</a:t>
            </a:r>
            <a:r>
              <a:rPr lang="en-GB" sz="2400" dirty="0" err="1"/>
              <a:t>Buscopan</a:t>
            </a:r>
            <a:r>
              <a:rPr lang="en-GB" sz="2400" dirty="0"/>
              <a:t>)</a:t>
            </a:r>
          </a:p>
          <a:p>
            <a:pPr lvl="2">
              <a:defRPr/>
            </a:pPr>
            <a:r>
              <a:rPr lang="en-GB" sz="2000" dirty="0"/>
              <a:t>20mg </a:t>
            </a:r>
            <a:r>
              <a:rPr lang="en-GB" sz="2000" dirty="0" err="1"/>
              <a:t>subcut</a:t>
            </a:r>
            <a:r>
              <a:rPr lang="en-GB" sz="2000" dirty="0"/>
              <a:t> PRN 1 hourly</a:t>
            </a:r>
          </a:p>
          <a:p>
            <a:pPr lvl="2">
              <a:defRPr/>
            </a:pPr>
            <a:r>
              <a:rPr lang="en-GB" sz="2000" dirty="0"/>
              <a:t>60mg-300mg/24hrs via syringe driver</a:t>
            </a:r>
          </a:p>
          <a:p>
            <a:pPr lvl="1" eaLnBrk="1" hangingPunct="1">
              <a:defRPr/>
            </a:pPr>
            <a:r>
              <a:rPr lang="en-GB" dirty="0" err="1"/>
              <a:t>G</a:t>
            </a:r>
            <a:r>
              <a:rPr lang="en-GB" sz="2400" dirty="0" err="1"/>
              <a:t>lycopyrronium</a:t>
            </a:r>
            <a:endParaRPr lang="en-GB" sz="2400" dirty="0"/>
          </a:p>
          <a:p>
            <a:pPr lvl="2">
              <a:defRPr/>
            </a:pPr>
            <a:r>
              <a:rPr lang="en-GB" sz="2000" dirty="0"/>
              <a:t>200 - 400mcg </a:t>
            </a:r>
            <a:r>
              <a:rPr lang="en-GB" sz="2000" dirty="0" err="1"/>
              <a:t>sc</a:t>
            </a:r>
            <a:r>
              <a:rPr lang="en-GB" sz="2000" dirty="0"/>
              <a:t> PRN, 1200mcg/24hrs </a:t>
            </a:r>
            <a:r>
              <a:rPr lang="en-GB" sz="2000" dirty="0" err="1"/>
              <a:t>sc</a:t>
            </a:r>
            <a:r>
              <a:rPr lang="en-GB" sz="2000" dirty="0"/>
              <a:t> infusion</a:t>
            </a:r>
          </a:p>
        </p:txBody>
      </p:sp>
    </p:spTree>
    <p:extLst>
      <p:ext uri="{BB962C8B-B14F-4D97-AF65-F5344CB8AC3E}">
        <p14:creationId xmlns:p14="http://schemas.microsoft.com/office/powerpoint/2010/main" val="1114945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pPr eaLnBrk="1" hangingPunct="1">
              <a:defRPr/>
            </a:pPr>
            <a:r>
              <a:rPr lang="en-GB" sz="4000"/>
              <a:t>SYMPTOM CONTROL – RESTLESSNESS AND CONFUSION</a:t>
            </a:r>
          </a:p>
        </p:txBody>
      </p:sp>
      <p:sp>
        <p:nvSpPr>
          <p:cNvPr id="67587" name="Rectangle 3"/>
          <p:cNvSpPr>
            <a:spLocks noGrp="1" noChangeArrowheads="1"/>
          </p:cNvSpPr>
          <p:nvPr>
            <p:ph idx="1"/>
          </p:nvPr>
        </p:nvSpPr>
        <p:spPr/>
        <p:txBody>
          <a:bodyPr>
            <a:normAutofit fontScale="92500"/>
          </a:bodyPr>
          <a:lstStyle/>
          <a:p>
            <a:pPr eaLnBrk="1" hangingPunct="1">
              <a:lnSpc>
                <a:spcPct val="80000"/>
              </a:lnSpc>
              <a:defRPr/>
            </a:pPr>
            <a:r>
              <a:rPr lang="en-GB" sz="2800" dirty="0"/>
              <a:t>Causes </a:t>
            </a:r>
          </a:p>
          <a:p>
            <a:pPr lvl="1" eaLnBrk="1" hangingPunct="1">
              <a:lnSpc>
                <a:spcPct val="80000"/>
              </a:lnSpc>
              <a:defRPr/>
            </a:pPr>
            <a:r>
              <a:rPr lang="en-GB" sz="2400" dirty="0"/>
              <a:t>Drugs – opioids, co-analgesics, corticosteroids</a:t>
            </a:r>
          </a:p>
          <a:p>
            <a:pPr lvl="1" eaLnBrk="1" hangingPunct="1">
              <a:lnSpc>
                <a:spcPct val="80000"/>
              </a:lnSpc>
              <a:defRPr/>
            </a:pPr>
            <a:r>
              <a:rPr lang="en-GB" sz="2400" dirty="0"/>
              <a:t>Drug withdrawal – nicotine, alcohol, SSRIs, </a:t>
            </a:r>
            <a:r>
              <a:rPr lang="en-GB" sz="2400" dirty="0" err="1"/>
              <a:t>pregabalin</a:t>
            </a:r>
            <a:r>
              <a:rPr lang="en-GB" sz="2400" dirty="0"/>
              <a:t>/gabapentin</a:t>
            </a:r>
          </a:p>
          <a:p>
            <a:pPr lvl="1" eaLnBrk="1" hangingPunct="1">
              <a:lnSpc>
                <a:spcPct val="80000"/>
              </a:lnSpc>
              <a:defRPr/>
            </a:pPr>
            <a:r>
              <a:rPr lang="en-GB" sz="2400" dirty="0"/>
              <a:t>Physical – unrelieved pain, distended bladder or bowel, cerebral lesions, infection</a:t>
            </a:r>
          </a:p>
          <a:p>
            <a:pPr lvl="1" eaLnBrk="1" hangingPunct="1">
              <a:lnSpc>
                <a:spcPct val="80000"/>
              </a:lnSpc>
              <a:defRPr/>
            </a:pPr>
            <a:r>
              <a:rPr lang="en-GB" sz="2400" dirty="0"/>
              <a:t>Metabolic upset – urea, Ca, Na, glucose, hypoxia,  jaundice</a:t>
            </a:r>
          </a:p>
          <a:p>
            <a:pPr lvl="1" eaLnBrk="1" hangingPunct="1">
              <a:lnSpc>
                <a:spcPct val="80000"/>
              </a:lnSpc>
              <a:defRPr/>
            </a:pPr>
            <a:r>
              <a:rPr lang="en-GB" sz="2400" dirty="0"/>
              <a:t>Seizure activity</a:t>
            </a:r>
          </a:p>
          <a:p>
            <a:pPr lvl="1" eaLnBrk="1" hangingPunct="1">
              <a:lnSpc>
                <a:spcPct val="80000"/>
              </a:lnSpc>
              <a:defRPr/>
            </a:pPr>
            <a:r>
              <a:rPr lang="en-GB" sz="2400" dirty="0"/>
              <a:t>Anxiety and distress</a:t>
            </a:r>
          </a:p>
          <a:p>
            <a:pPr lvl="1" eaLnBrk="1" hangingPunct="1">
              <a:lnSpc>
                <a:spcPct val="80000"/>
              </a:lnSpc>
              <a:defRPr/>
            </a:pPr>
            <a:r>
              <a:rPr lang="en-GB" sz="2400" dirty="0"/>
              <a:t>Existential – unfinished business</a:t>
            </a:r>
          </a:p>
          <a:p>
            <a:pPr eaLnBrk="1" hangingPunct="1">
              <a:lnSpc>
                <a:spcPct val="80000"/>
              </a:lnSpc>
              <a:defRPr/>
            </a:pPr>
            <a:r>
              <a:rPr lang="en-GB" sz="2800" dirty="0"/>
              <a:t>Management</a:t>
            </a:r>
          </a:p>
          <a:p>
            <a:pPr lvl="1" eaLnBrk="1" hangingPunct="1">
              <a:lnSpc>
                <a:spcPct val="80000"/>
              </a:lnSpc>
              <a:defRPr/>
            </a:pPr>
            <a:r>
              <a:rPr lang="en-GB" sz="2400" dirty="0"/>
              <a:t>Treat the acute state and address cause as much as is possible</a:t>
            </a:r>
          </a:p>
          <a:p>
            <a:pPr lvl="1" eaLnBrk="1" hangingPunct="1">
              <a:lnSpc>
                <a:spcPct val="80000"/>
              </a:lnSpc>
              <a:defRPr/>
            </a:pPr>
            <a:r>
              <a:rPr lang="en-GB" sz="2400" dirty="0"/>
              <a:t>General supportive measures – light, reassurance, company</a:t>
            </a:r>
          </a:p>
          <a:p>
            <a:pPr eaLnBrk="1" hangingPunct="1">
              <a:lnSpc>
                <a:spcPct val="80000"/>
              </a:lnSpc>
              <a:defRPr/>
            </a:pPr>
            <a:endParaRPr lang="en-GB" sz="2800" dirty="0"/>
          </a:p>
        </p:txBody>
      </p:sp>
    </p:spTree>
    <p:extLst>
      <p:ext uri="{BB962C8B-B14F-4D97-AF65-F5344CB8AC3E}">
        <p14:creationId xmlns:p14="http://schemas.microsoft.com/office/powerpoint/2010/main" val="232320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a:t>SYMPTOM CONTROL – NAUSEA + VOMITING</a:t>
            </a:r>
          </a:p>
        </p:txBody>
      </p:sp>
      <p:sp>
        <p:nvSpPr>
          <p:cNvPr id="3" name="Content Placeholder 2"/>
          <p:cNvSpPr>
            <a:spLocks noGrp="1"/>
          </p:cNvSpPr>
          <p:nvPr>
            <p:ph idx="1"/>
          </p:nvPr>
        </p:nvSpPr>
        <p:spPr>
          <a:xfrm>
            <a:off x="457200" y="1981200"/>
            <a:ext cx="8229600" cy="4525963"/>
          </a:xfrm>
        </p:spPr>
        <p:txBody>
          <a:bodyPr>
            <a:normAutofit fontScale="92500" lnSpcReduction="10000"/>
          </a:bodyPr>
          <a:lstStyle/>
          <a:p>
            <a:pPr>
              <a:lnSpc>
                <a:spcPct val="80000"/>
              </a:lnSpc>
              <a:defRPr/>
            </a:pPr>
            <a:r>
              <a:rPr lang="en-GB" sz="2800" dirty="0"/>
              <a:t>Consider cause and choose appropriate anti-emetic </a:t>
            </a:r>
          </a:p>
          <a:p>
            <a:pPr lvl="1">
              <a:lnSpc>
                <a:spcPct val="80000"/>
              </a:lnSpc>
              <a:defRPr/>
            </a:pPr>
            <a:r>
              <a:rPr lang="en-GB" sz="2400" dirty="0"/>
              <a:t>Delayed gastric emptying – metoclopramide 10mg </a:t>
            </a:r>
            <a:r>
              <a:rPr lang="en-GB" sz="2400" dirty="0" err="1"/>
              <a:t>sc</a:t>
            </a:r>
            <a:r>
              <a:rPr lang="en-GB" sz="2400" dirty="0"/>
              <a:t> PRN, 30mg/24hrs </a:t>
            </a:r>
            <a:r>
              <a:rPr lang="en-GB" sz="2400" dirty="0" err="1"/>
              <a:t>sc</a:t>
            </a:r>
            <a:r>
              <a:rPr lang="en-GB" sz="2400" dirty="0"/>
              <a:t> infusion</a:t>
            </a:r>
          </a:p>
          <a:p>
            <a:pPr lvl="1">
              <a:lnSpc>
                <a:spcPct val="80000"/>
              </a:lnSpc>
              <a:defRPr/>
            </a:pPr>
            <a:r>
              <a:rPr lang="en-GB" sz="2400" dirty="0"/>
              <a:t>Metabolic derangement – haloperidol – see below</a:t>
            </a:r>
          </a:p>
          <a:p>
            <a:pPr lvl="1">
              <a:lnSpc>
                <a:spcPct val="80000"/>
              </a:lnSpc>
              <a:defRPr/>
            </a:pPr>
            <a:r>
              <a:rPr lang="en-GB" sz="2400" dirty="0"/>
              <a:t>Bowel obstruction – haloperidol, </a:t>
            </a:r>
            <a:r>
              <a:rPr lang="en-GB" sz="2400" dirty="0" err="1"/>
              <a:t>cyclizine</a:t>
            </a:r>
            <a:r>
              <a:rPr lang="en-GB" sz="2400" dirty="0"/>
              <a:t> 50mg </a:t>
            </a:r>
            <a:r>
              <a:rPr lang="en-GB" sz="2400" dirty="0" err="1"/>
              <a:t>sc</a:t>
            </a:r>
            <a:r>
              <a:rPr lang="en-GB" sz="2400" dirty="0"/>
              <a:t> PRN, 150mg/24hrs  </a:t>
            </a:r>
            <a:r>
              <a:rPr lang="en-GB" sz="2400" dirty="0" err="1"/>
              <a:t>sc</a:t>
            </a:r>
            <a:r>
              <a:rPr lang="en-GB" sz="2400" dirty="0"/>
              <a:t> infusion</a:t>
            </a:r>
          </a:p>
          <a:p>
            <a:pPr>
              <a:lnSpc>
                <a:spcPct val="80000"/>
              </a:lnSpc>
              <a:defRPr/>
            </a:pPr>
            <a:endParaRPr lang="en-GB" sz="2800" dirty="0"/>
          </a:p>
          <a:p>
            <a:pPr>
              <a:lnSpc>
                <a:spcPct val="80000"/>
              </a:lnSpc>
              <a:defRPr/>
            </a:pPr>
            <a:r>
              <a:rPr lang="en-GB" sz="2800" dirty="0"/>
              <a:t>Cause unknown or pre-emptive prescribing use HALOPERIDOL</a:t>
            </a:r>
          </a:p>
          <a:p>
            <a:pPr lvl="1">
              <a:lnSpc>
                <a:spcPct val="80000"/>
              </a:lnSpc>
              <a:defRPr/>
            </a:pPr>
            <a:r>
              <a:rPr lang="en-GB" sz="2400" dirty="0"/>
              <a:t>Dose: 0.5 – 1.5mg </a:t>
            </a:r>
            <a:r>
              <a:rPr lang="en-GB" sz="2400" dirty="0" err="1"/>
              <a:t>sc</a:t>
            </a:r>
            <a:r>
              <a:rPr lang="en-GB" sz="2400" dirty="0"/>
              <a:t> PRN or </a:t>
            </a:r>
            <a:r>
              <a:rPr lang="en-GB" sz="2400" dirty="0" err="1"/>
              <a:t>sc</a:t>
            </a:r>
            <a:r>
              <a:rPr lang="en-GB" sz="2400" dirty="0"/>
              <a:t> infusion 1.5-5mg/24h</a:t>
            </a:r>
          </a:p>
          <a:p>
            <a:pPr lvl="1">
              <a:lnSpc>
                <a:spcPct val="80000"/>
              </a:lnSpc>
              <a:defRPr/>
            </a:pPr>
            <a:r>
              <a:rPr lang="en-GB" sz="2400" dirty="0"/>
              <a:t>Can be used as single daily dose instead of via syringe driver</a:t>
            </a:r>
          </a:p>
          <a:p>
            <a:pPr lvl="1">
              <a:lnSpc>
                <a:spcPct val="80000"/>
              </a:lnSpc>
              <a:defRPr/>
            </a:pPr>
            <a:endParaRPr lang="en-GB" sz="2400" dirty="0"/>
          </a:p>
          <a:p>
            <a:pPr>
              <a:lnSpc>
                <a:spcPct val="80000"/>
              </a:lnSpc>
              <a:defRPr/>
            </a:pPr>
            <a:r>
              <a:rPr lang="en-GB" sz="2800" dirty="0"/>
              <a:t>For resistant symptoms use </a:t>
            </a:r>
            <a:r>
              <a:rPr lang="en-GB" sz="2800" dirty="0" err="1"/>
              <a:t>levomepromazine</a:t>
            </a:r>
            <a:endParaRPr lang="en-GB" sz="2800" dirty="0"/>
          </a:p>
          <a:p>
            <a:pPr lvl="1">
              <a:lnSpc>
                <a:spcPct val="80000"/>
              </a:lnSpc>
              <a:defRPr/>
            </a:pPr>
            <a:r>
              <a:rPr lang="en-GB" sz="2400" dirty="0"/>
              <a:t>Dose: </a:t>
            </a:r>
            <a:r>
              <a:rPr lang="en-GB" sz="2400" dirty="0" err="1"/>
              <a:t>sc</a:t>
            </a:r>
            <a:r>
              <a:rPr lang="en-GB" sz="2400" dirty="0"/>
              <a:t> bolus 5-12.5mg; </a:t>
            </a:r>
            <a:r>
              <a:rPr lang="en-GB" sz="2400" dirty="0" err="1"/>
              <a:t>sc</a:t>
            </a:r>
            <a:r>
              <a:rPr lang="en-GB" sz="2400" dirty="0"/>
              <a:t> infusion 12.5-25mg/24h </a:t>
            </a:r>
          </a:p>
        </p:txBody>
      </p:sp>
    </p:spTree>
    <p:extLst>
      <p:ext uri="{BB962C8B-B14F-4D97-AF65-F5344CB8AC3E}">
        <p14:creationId xmlns:p14="http://schemas.microsoft.com/office/powerpoint/2010/main" val="585660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eaLnBrk="1" hangingPunct="1">
              <a:defRPr/>
            </a:pPr>
            <a:r>
              <a:rPr lang="en-GB" sz="4000" dirty="0"/>
              <a:t>DRUG TREATMENT OF RESTLESSNESS AND CONFUSION</a:t>
            </a:r>
          </a:p>
        </p:txBody>
      </p:sp>
      <p:sp>
        <p:nvSpPr>
          <p:cNvPr id="68611" name="Rectangle 3"/>
          <p:cNvSpPr>
            <a:spLocks noGrp="1" noChangeArrowheads="1"/>
          </p:cNvSpPr>
          <p:nvPr>
            <p:ph idx="1"/>
          </p:nvPr>
        </p:nvSpPr>
        <p:spPr>
          <a:xfrm>
            <a:off x="457200" y="2057400"/>
            <a:ext cx="8229600" cy="4389120"/>
          </a:xfrm>
        </p:spPr>
        <p:txBody>
          <a:bodyPr>
            <a:normAutofit/>
          </a:bodyPr>
          <a:lstStyle/>
          <a:p>
            <a:pPr eaLnBrk="1" hangingPunct="1">
              <a:lnSpc>
                <a:spcPct val="80000"/>
              </a:lnSpc>
              <a:defRPr/>
            </a:pPr>
            <a:r>
              <a:rPr lang="en-GB" sz="2800" dirty="0"/>
              <a:t>HALOPERIDOL</a:t>
            </a:r>
          </a:p>
          <a:p>
            <a:pPr lvl="1" eaLnBrk="1" hangingPunct="1">
              <a:lnSpc>
                <a:spcPct val="80000"/>
              </a:lnSpc>
              <a:defRPr/>
            </a:pPr>
            <a:r>
              <a:rPr lang="en-GB" sz="2400" dirty="0"/>
              <a:t>Indications: delirium (drug toxicity, metabolic upset)</a:t>
            </a:r>
          </a:p>
          <a:p>
            <a:pPr lvl="1" eaLnBrk="1" hangingPunct="1">
              <a:lnSpc>
                <a:spcPct val="80000"/>
              </a:lnSpc>
              <a:defRPr/>
            </a:pPr>
            <a:r>
              <a:rPr lang="en-GB" sz="2400" dirty="0"/>
              <a:t>Dose: 0.5 – 1.5mg </a:t>
            </a:r>
            <a:r>
              <a:rPr lang="en-GB" sz="2400" dirty="0" err="1"/>
              <a:t>sc</a:t>
            </a:r>
            <a:r>
              <a:rPr lang="en-GB" sz="2400" dirty="0"/>
              <a:t> PRN or </a:t>
            </a:r>
            <a:r>
              <a:rPr lang="en-GB" sz="2400" dirty="0" err="1"/>
              <a:t>sc</a:t>
            </a:r>
            <a:r>
              <a:rPr lang="en-GB" sz="2400" dirty="0"/>
              <a:t> infusion of up to 10mg/24h</a:t>
            </a:r>
          </a:p>
          <a:p>
            <a:pPr eaLnBrk="1" hangingPunct="1">
              <a:lnSpc>
                <a:spcPct val="80000"/>
              </a:lnSpc>
              <a:defRPr/>
            </a:pPr>
            <a:r>
              <a:rPr lang="en-GB" sz="2800" dirty="0"/>
              <a:t>MIDAZOLAM</a:t>
            </a:r>
          </a:p>
          <a:p>
            <a:pPr lvl="1" eaLnBrk="1" hangingPunct="1">
              <a:lnSpc>
                <a:spcPct val="80000"/>
              </a:lnSpc>
              <a:defRPr/>
            </a:pPr>
            <a:r>
              <a:rPr lang="en-GB" sz="2400" dirty="0"/>
              <a:t>Indications: anxiety and restlessness, risk of seizure, dyspnoea</a:t>
            </a:r>
          </a:p>
          <a:p>
            <a:pPr lvl="1" eaLnBrk="1" hangingPunct="1">
              <a:lnSpc>
                <a:spcPct val="80000"/>
              </a:lnSpc>
              <a:defRPr/>
            </a:pPr>
            <a:r>
              <a:rPr lang="en-GB" sz="2400" dirty="0"/>
              <a:t>Dose: 2.5 – 5mg </a:t>
            </a:r>
            <a:r>
              <a:rPr lang="en-GB" sz="2400" dirty="0" err="1"/>
              <a:t>sc</a:t>
            </a:r>
            <a:r>
              <a:rPr lang="en-GB" sz="2400" dirty="0"/>
              <a:t> bolus, </a:t>
            </a:r>
            <a:r>
              <a:rPr lang="en-GB" sz="2400" dirty="0" err="1"/>
              <a:t>sc</a:t>
            </a:r>
            <a:r>
              <a:rPr lang="en-GB" sz="2400" dirty="0"/>
              <a:t> infusion of 10mg/24hrs (may titrate up to 100mg/24hrs)</a:t>
            </a:r>
          </a:p>
          <a:p>
            <a:pPr lvl="1" eaLnBrk="1" hangingPunct="1">
              <a:lnSpc>
                <a:spcPct val="80000"/>
              </a:lnSpc>
              <a:defRPr/>
            </a:pPr>
            <a:endParaRPr lang="en-GB" sz="2400" dirty="0"/>
          </a:p>
          <a:p>
            <a:pPr lvl="1" eaLnBrk="1" hangingPunct="1">
              <a:lnSpc>
                <a:spcPct val="80000"/>
              </a:lnSpc>
              <a:defRPr/>
            </a:pPr>
            <a:endParaRPr lang="en-GB" sz="2400" dirty="0"/>
          </a:p>
        </p:txBody>
      </p:sp>
    </p:spTree>
    <p:extLst>
      <p:ext uri="{BB962C8B-B14F-4D97-AF65-F5344CB8AC3E}">
        <p14:creationId xmlns:p14="http://schemas.microsoft.com/office/powerpoint/2010/main" val="3248393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EB4D-671E-495B-8FC6-F03CE957925B}"/>
              </a:ext>
            </a:extLst>
          </p:cNvPr>
          <p:cNvSpPr>
            <a:spLocks noGrp="1"/>
          </p:cNvSpPr>
          <p:nvPr>
            <p:ph type="title"/>
          </p:nvPr>
        </p:nvSpPr>
        <p:spPr/>
        <p:txBody>
          <a:bodyPr>
            <a:normAutofit/>
          </a:bodyPr>
          <a:lstStyle/>
          <a:p>
            <a:r>
              <a:rPr lang="en-GB" sz="3600" dirty="0"/>
              <a:t>DRUG TREATMENT OF RESTLESSNESS AND CONFUSION</a:t>
            </a:r>
          </a:p>
        </p:txBody>
      </p:sp>
      <p:sp>
        <p:nvSpPr>
          <p:cNvPr id="3" name="Content Placeholder 2">
            <a:extLst>
              <a:ext uri="{FF2B5EF4-FFF2-40B4-BE49-F238E27FC236}">
                <a16:creationId xmlns:a16="http://schemas.microsoft.com/office/drawing/2014/main" id="{66645F07-5056-4F72-B63B-260756A591BF}"/>
              </a:ext>
            </a:extLst>
          </p:cNvPr>
          <p:cNvSpPr>
            <a:spLocks noGrp="1"/>
          </p:cNvSpPr>
          <p:nvPr>
            <p:ph idx="1"/>
          </p:nvPr>
        </p:nvSpPr>
        <p:spPr>
          <a:xfrm>
            <a:off x="381000" y="2286000"/>
            <a:ext cx="8229600" cy="3474720"/>
          </a:xfrm>
        </p:spPr>
        <p:txBody>
          <a:bodyPr/>
          <a:lstStyle/>
          <a:p>
            <a:pPr eaLnBrk="1" hangingPunct="1">
              <a:lnSpc>
                <a:spcPct val="80000"/>
              </a:lnSpc>
              <a:defRPr/>
            </a:pPr>
            <a:r>
              <a:rPr lang="en-GB" sz="2800" dirty="0"/>
              <a:t>Levomepromazine</a:t>
            </a:r>
          </a:p>
          <a:p>
            <a:pPr lvl="1" eaLnBrk="1" hangingPunct="1">
              <a:lnSpc>
                <a:spcPct val="80000"/>
              </a:lnSpc>
              <a:defRPr/>
            </a:pPr>
            <a:r>
              <a:rPr lang="en-GB" sz="2400" dirty="0"/>
              <a:t>Indications: need for alternative or additional treatment</a:t>
            </a:r>
          </a:p>
          <a:p>
            <a:pPr lvl="1" eaLnBrk="1" hangingPunct="1">
              <a:lnSpc>
                <a:spcPct val="80000"/>
              </a:lnSpc>
              <a:defRPr/>
            </a:pPr>
            <a:r>
              <a:rPr lang="en-GB" sz="2400" dirty="0"/>
              <a:t>Dose: </a:t>
            </a:r>
            <a:r>
              <a:rPr lang="en-GB" sz="2400" dirty="0" err="1"/>
              <a:t>sc</a:t>
            </a:r>
            <a:r>
              <a:rPr lang="en-GB" sz="2400" dirty="0"/>
              <a:t> bolus 12.5-25mg; </a:t>
            </a:r>
            <a:r>
              <a:rPr lang="en-GB" sz="2400" dirty="0" err="1"/>
              <a:t>sc</a:t>
            </a:r>
            <a:r>
              <a:rPr lang="en-GB" sz="2400" dirty="0"/>
              <a:t> infusion of 25-50mg/24h (may titrate up to 250mg/24hrs)</a:t>
            </a:r>
          </a:p>
          <a:p>
            <a:endParaRPr lang="en-GB" dirty="0"/>
          </a:p>
          <a:p>
            <a:r>
              <a:rPr lang="en-GB" dirty="0"/>
              <a:t>Phenobarbitone – SPC prescribing</a:t>
            </a:r>
          </a:p>
        </p:txBody>
      </p:sp>
    </p:spTree>
    <p:extLst>
      <p:ext uri="{BB962C8B-B14F-4D97-AF65-F5344CB8AC3E}">
        <p14:creationId xmlns:p14="http://schemas.microsoft.com/office/powerpoint/2010/main" val="1982832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Pre-emptive prescribing</a:t>
            </a:r>
          </a:p>
        </p:txBody>
      </p:sp>
      <p:sp>
        <p:nvSpPr>
          <p:cNvPr id="3" name="Content Placeholder 2"/>
          <p:cNvSpPr>
            <a:spLocks noGrp="1"/>
          </p:cNvSpPr>
          <p:nvPr>
            <p:ph idx="1"/>
          </p:nvPr>
        </p:nvSpPr>
        <p:spPr/>
        <p:txBody>
          <a:bodyPr/>
          <a:lstStyle/>
          <a:p>
            <a:r>
              <a:rPr lang="en-GB" dirty="0"/>
              <a:t>MORPHINE  /  OXYCODONE</a:t>
            </a:r>
          </a:p>
          <a:p>
            <a:r>
              <a:rPr lang="en-GB" dirty="0"/>
              <a:t>HALOPERIDOL</a:t>
            </a:r>
          </a:p>
          <a:p>
            <a:r>
              <a:rPr lang="en-GB" dirty="0"/>
              <a:t>MIDAZOLAM</a:t>
            </a:r>
          </a:p>
          <a:p>
            <a:r>
              <a:rPr lang="en-GB" dirty="0"/>
              <a:t>HYOSCINE BUTYLBROMIDE</a:t>
            </a:r>
          </a:p>
          <a:p>
            <a:endParaRPr lang="en-GB" dirty="0"/>
          </a:p>
          <a:p>
            <a:r>
              <a:rPr lang="en-GB" dirty="0"/>
              <a:t>Link to PCF on BEST website, also has algorithms for symptom management in last days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09E9-56F7-4BDA-9D15-AA16D6548D41}"/>
              </a:ext>
            </a:extLst>
          </p:cNvPr>
          <p:cNvSpPr>
            <a:spLocks noGrp="1"/>
          </p:cNvSpPr>
          <p:nvPr>
            <p:ph type="title"/>
          </p:nvPr>
        </p:nvSpPr>
        <p:spPr>
          <a:xfrm>
            <a:off x="457200" y="1066800"/>
            <a:ext cx="8229600" cy="1143000"/>
          </a:xfrm>
        </p:spPr>
        <p:txBody>
          <a:bodyPr>
            <a:normAutofit fontScale="90000"/>
          </a:bodyPr>
          <a:lstStyle/>
          <a:p>
            <a:r>
              <a:rPr lang="en-GB" dirty="0"/>
              <a:t>Peripheral opioid antagonists for opioid-induced constipation</a:t>
            </a:r>
          </a:p>
        </p:txBody>
      </p:sp>
      <p:sp>
        <p:nvSpPr>
          <p:cNvPr id="3" name="Content Placeholder 2">
            <a:extLst>
              <a:ext uri="{FF2B5EF4-FFF2-40B4-BE49-F238E27FC236}">
                <a16:creationId xmlns:a16="http://schemas.microsoft.com/office/drawing/2014/main" id="{FE481652-D291-4995-B371-9FFCD46E332F}"/>
              </a:ext>
            </a:extLst>
          </p:cNvPr>
          <p:cNvSpPr>
            <a:spLocks noGrp="1"/>
          </p:cNvSpPr>
          <p:nvPr>
            <p:ph idx="1"/>
          </p:nvPr>
        </p:nvSpPr>
        <p:spPr>
          <a:xfrm>
            <a:off x="457200" y="2590800"/>
            <a:ext cx="8229600" cy="3931920"/>
          </a:xfrm>
        </p:spPr>
        <p:txBody>
          <a:bodyPr>
            <a:normAutofit/>
          </a:bodyPr>
          <a:lstStyle/>
          <a:p>
            <a:r>
              <a:rPr lang="en-GB" dirty="0"/>
              <a:t>Contra-indications: known or suspected bowel obstruction, increased risk of GI perf, acute abdomen</a:t>
            </a:r>
          </a:p>
          <a:p>
            <a:r>
              <a:rPr lang="en-GB" dirty="0" err="1"/>
              <a:t>Naldemidine</a:t>
            </a:r>
            <a:r>
              <a:rPr lang="en-GB" dirty="0"/>
              <a:t>, (</a:t>
            </a:r>
            <a:r>
              <a:rPr lang="en-GB" dirty="0" err="1"/>
              <a:t>naloxegol</a:t>
            </a:r>
            <a:r>
              <a:rPr lang="en-GB" dirty="0"/>
              <a:t>, methylnaltrexone [</a:t>
            </a:r>
            <a:r>
              <a:rPr lang="en-GB" dirty="0" err="1"/>
              <a:t>sc</a:t>
            </a:r>
            <a:r>
              <a:rPr lang="en-GB" dirty="0"/>
              <a:t>])</a:t>
            </a:r>
          </a:p>
          <a:p>
            <a:endParaRPr lang="en-GB" dirty="0"/>
          </a:p>
          <a:p>
            <a:r>
              <a:rPr lang="en-GB" dirty="0" err="1"/>
              <a:t>Naldemidine</a:t>
            </a:r>
            <a:r>
              <a:rPr lang="en-GB" dirty="0"/>
              <a:t> 200mcg po od</a:t>
            </a:r>
          </a:p>
          <a:p>
            <a:pPr lvl="1"/>
            <a:r>
              <a:rPr lang="en-GB" dirty="0"/>
              <a:t>5-18hrs to bowel action</a:t>
            </a:r>
          </a:p>
          <a:p>
            <a:pPr lvl="1"/>
            <a:r>
              <a:rPr lang="en-GB" dirty="0"/>
              <a:t>Abdo pain, diarrhoea are common side-effects</a:t>
            </a:r>
          </a:p>
          <a:p>
            <a:pPr lvl="1"/>
            <a:r>
              <a:rPr lang="en-GB" dirty="0"/>
              <a:t>Take care in frail patients</a:t>
            </a:r>
          </a:p>
          <a:p>
            <a:endParaRPr lang="en-GB" dirty="0"/>
          </a:p>
          <a:p>
            <a:endParaRPr lang="en-GB" dirty="0"/>
          </a:p>
        </p:txBody>
      </p:sp>
    </p:spTree>
    <p:extLst>
      <p:ext uri="{BB962C8B-B14F-4D97-AF65-F5344CB8AC3E}">
        <p14:creationId xmlns:p14="http://schemas.microsoft.com/office/powerpoint/2010/main" val="1150779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 Discussion</a:t>
            </a:r>
          </a:p>
        </p:txBody>
      </p:sp>
      <p:sp>
        <p:nvSpPr>
          <p:cNvPr id="3" name="Content Placeholder 2"/>
          <p:cNvSpPr>
            <a:spLocks noGrp="1"/>
          </p:cNvSpPr>
          <p:nvPr>
            <p:ph idx="1"/>
          </p:nvPr>
        </p:nvSpPr>
        <p:spPr/>
        <p:txBody>
          <a:bodyPr/>
          <a:lstStyle/>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4D15-1742-4D77-8726-BEE73ADFA5DC}"/>
              </a:ext>
            </a:extLst>
          </p:cNvPr>
          <p:cNvSpPr>
            <a:spLocks noGrp="1"/>
          </p:cNvSpPr>
          <p:nvPr>
            <p:ph type="title"/>
          </p:nvPr>
        </p:nvSpPr>
        <p:spPr/>
        <p:txBody>
          <a:bodyPr>
            <a:normAutofit fontScale="90000"/>
          </a:bodyPr>
          <a:lstStyle/>
          <a:p>
            <a:r>
              <a:rPr lang="en-GB" dirty="0"/>
              <a:t>Recognising approaching end of life</a:t>
            </a:r>
          </a:p>
        </p:txBody>
      </p:sp>
      <p:sp>
        <p:nvSpPr>
          <p:cNvPr id="3" name="Content Placeholder 2">
            <a:extLst>
              <a:ext uri="{FF2B5EF4-FFF2-40B4-BE49-F238E27FC236}">
                <a16:creationId xmlns:a16="http://schemas.microsoft.com/office/drawing/2014/main" id="{0953EFFD-EC7B-4C08-9291-828CF77C9FFD}"/>
              </a:ext>
            </a:extLst>
          </p:cNvPr>
          <p:cNvSpPr>
            <a:spLocks noGrp="1"/>
          </p:cNvSpPr>
          <p:nvPr>
            <p:ph idx="1"/>
          </p:nvPr>
        </p:nvSpPr>
        <p:spPr>
          <a:xfrm>
            <a:off x="457200" y="2057400"/>
            <a:ext cx="8229600" cy="4008120"/>
          </a:xfrm>
        </p:spPr>
        <p:txBody>
          <a:bodyPr/>
          <a:lstStyle/>
          <a:p>
            <a:r>
              <a:rPr lang="en-GB" dirty="0"/>
              <a:t>Weeks, months, years</a:t>
            </a:r>
          </a:p>
          <a:p>
            <a:endParaRPr lang="en-GB" dirty="0"/>
          </a:p>
          <a:p>
            <a:r>
              <a:rPr lang="en-GB" dirty="0">
                <a:hlinkClick r:id="rId2"/>
              </a:rPr>
              <a:t>https://www.spict.org.uk/spict-4all/</a:t>
            </a:r>
            <a:endParaRPr lang="en-GB" dirty="0"/>
          </a:p>
        </p:txBody>
      </p:sp>
    </p:spTree>
    <p:extLst>
      <p:ext uri="{BB962C8B-B14F-4D97-AF65-F5344CB8AC3E}">
        <p14:creationId xmlns:p14="http://schemas.microsoft.com/office/powerpoint/2010/main" val="1508794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E2C35-626F-4B4E-AFDC-23383694546A}"/>
              </a:ext>
            </a:extLst>
          </p:cNvPr>
          <p:cNvSpPr>
            <a:spLocks noGrp="1"/>
          </p:cNvSpPr>
          <p:nvPr>
            <p:ph type="title"/>
          </p:nvPr>
        </p:nvSpPr>
        <p:spPr/>
        <p:txBody>
          <a:bodyPr/>
          <a:lstStyle/>
          <a:p>
            <a:r>
              <a:rPr lang="en-GB" dirty="0"/>
              <a:t>Diabetes at the end of life</a:t>
            </a:r>
          </a:p>
        </p:txBody>
      </p:sp>
      <p:sp>
        <p:nvSpPr>
          <p:cNvPr id="3" name="Content Placeholder 2">
            <a:extLst>
              <a:ext uri="{FF2B5EF4-FFF2-40B4-BE49-F238E27FC236}">
                <a16:creationId xmlns:a16="http://schemas.microsoft.com/office/drawing/2014/main" id="{907A7E88-9ABE-4179-A7F8-DA972F4E1899}"/>
              </a:ext>
            </a:extLst>
          </p:cNvPr>
          <p:cNvSpPr>
            <a:spLocks noGrp="1"/>
          </p:cNvSpPr>
          <p:nvPr>
            <p:ph idx="1"/>
          </p:nvPr>
        </p:nvSpPr>
        <p:spPr/>
        <p:txBody>
          <a:bodyPr/>
          <a:lstStyle/>
          <a:p>
            <a:pPr>
              <a:lnSpc>
                <a:spcPct val="115000"/>
              </a:lnSpc>
              <a:spcAft>
                <a:spcPts val="1000"/>
              </a:spcAft>
            </a:pPr>
            <a:r>
              <a:rPr lang="en-US" sz="2800" dirty="0">
                <a:effectLst/>
                <a:latin typeface="Arial" panose="020B0604020202020204" pitchFamily="34" charset="0"/>
                <a:ea typeface="Calibri" panose="020F0502020204030204" pitchFamily="34" charset="0"/>
              </a:rPr>
              <a:t>Link to Barnsley diabetes guidelines</a:t>
            </a:r>
            <a:endParaRPr lang="en-GB" sz="2800" dirty="0">
              <a:effectLst/>
              <a:latin typeface="Arial" panose="020B0604020202020204" pitchFamily="34" charset="0"/>
              <a:ea typeface="Calibri" panose="020F0502020204030204" pitchFamily="34" charset="0"/>
            </a:endParaRPr>
          </a:p>
          <a:p>
            <a:pPr>
              <a:lnSpc>
                <a:spcPct val="115000"/>
              </a:lnSpc>
              <a:spcAft>
                <a:spcPts val="1000"/>
              </a:spcAft>
            </a:pPr>
            <a:r>
              <a:rPr lang="en-US" sz="2800" u="sng" dirty="0">
                <a:solidFill>
                  <a:srgbClr val="0000FF"/>
                </a:solidFill>
                <a:effectLst/>
                <a:latin typeface="Arial" panose="020B0604020202020204" pitchFamily="34" charset="0"/>
                <a:ea typeface="Calibri" panose="020F0502020204030204" pitchFamily="34" charset="0"/>
                <a:hlinkClick r:id="rId2"/>
              </a:rPr>
              <a:t>https://best.barnsleyccg.nhs.uk/clinical-support/medicines-management/diabetes-guidelines.htm</a:t>
            </a:r>
            <a:endParaRPr lang="en-GB" sz="2800" dirty="0">
              <a:effectLst/>
              <a:latin typeface="Arial" panose="020B0604020202020204" pitchFamily="34" charset="0"/>
              <a:ea typeface="Calibri" panose="020F0502020204030204" pitchFamily="34" charset="0"/>
            </a:endParaRPr>
          </a:p>
          <a:p>
            <a:pPr marL="0" indent="0">
              <a:lnSpc>
                <a:spcPct val="115000"/>
              </a:lnSpc>
              <a:spcAft>
                <a:spcPts val="1000"/>
              </a:spcAft>
              <a:buNone/>
            </a:pPr>
            <a:endParaRPr lang="en-GB" sz="2800" dirty="0">
              <a:effectLst/>
              <a:latin typeface="Arial" panose="020B060402020202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306194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DDAE-351B-4FEC-A8C1-01A1F1D1E289}"/>
              </a:ext>
            </a:extLst>
          </p:cNvPr>
          <p:cNvSpPr>
            <a:spLocks noGrp="1"/>
          </p:cNvSpPr>
          <p:nvPr>
            <p:ph type="title"/>
          </p:nvPr>
        </p:nvSpPr>
        <p:spPr>
          <a:xfrm>
            <a:off x="457200" y="304800"/>
            <a:ext cx="8229600" cy="1143000"/>
          </a:xfrm>
        </p:spPr>
        <p:txBody>
          <a:bodyPr>
            <a:normAutofit/>
          </a:bodyPr>
          <a:lstStyle/>
          <a:p>
            <a:r>
              <a:rPr lang="en-GB" dirty="0" err="1"/>
              <a:t>ReSPECT</a:t>
            </a:r>
            <a:r>
              <a:rPr lang="en-GB" dirty="0"/>
              <a:t> and DNACPR decisions</a:t>
            </a:r>
          </a:p>
        </p:txBody>
      </p:sp>
      <p:pic>
        <p:nvPicPr>
          <p:cNvPr id="4" name="Picture 2">
            <a:extLst>
              <a:ext uri="{FF2B5EF4-FFF2-40B4-BE49-F238E27FC236}">
                <a16:creationId xmlns:a16="http://schemas.microsoft.com/office/drawing/2014/main" id="{E9AC6B35-3068-4865-ADE7-FA8561BC3FFF}"/>
              </a:ext>
            </a:extLst>
          </p:cNvPr>
          <p:cNvPicPr>
            <a:picLocks noGrp="1" noChangeAspect="1" noChangeArrowheads="1"/>
          </p:cNvPicPr>
          <p:nvPr>
            <p:ph idx="1"/>
          </p:nvPr>
        </p:nvPicPr>
        <p:blipFill>
          <a:blip r:embed="rId3" cstate="print"/>
          <a:srcRect/>
          <a:stretch>
            <a:fillRect/>
          </a:stretch>
        </p:blipFill>
        <p:spPr bwMode="auto">
          <a:xfrm>
            <a:off x="241487" y="1752600"/>
            <a:ext cx="8478698" cy="4310856"/>
          </a:xfrm>
          <a:prstGeom prst="rect">
            <a:avLst/>
          </a:prstGeom>
          <a:noFill/>
          <a:ln w="9525">
            <a:noFill/>
            <a:miter lim="800000"/>
            <a:headEnd/>
            <a:tailEnd/>
          </a:ln>
        </p:spPr>
      </p:pic>
    </p:spTree>
    <p:extLst>
      <p:ext uri="{BB962C8B-B14F-4D97-AF65-F5344CB8AC3E}">
        <p14:creationId xmlns:p14="http://schemas.microsoft.com/office/powerpoint/2010/main" val="67884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7984DD-028C-40B6-87B0-2F466B979B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 y="485179"/>
            <a:ext cx="8763000" cy="5887641"/>
          </a:xfrm>
        </p:spPr>
      </p:pic>
      <p:sp>
        <p:nvSpPr>
          <p:cNvPr id="6" name="TextBox 5">
            <a:extLst>
              <a:ext uri="{FF2B5EF4-FFF2-40B4-BE49-F238E27FC236}">
                <a16:creationId xmlns:a16="http://schemas.microsoft.com/office/drawing/2014/main" id="{492CA943-9A27-42A9-B8D0-27B9B99ADD0C}"/>
              </a:ext>
            </a:extLst>
          </p:cNvPr>
          <p:cNvSpPr txBox="1"/>
          <p:nvPr/>
        </p:nvSpPr>
        <p:spPr>
          <a:xfrm>
            <a:off x="5164119" y="6477000"/>
            <a:ext cx="3810000" cy="246221"/>
          </a:xfrm>
          <a:prstGeom prst="rect">
            <a:avLst/>
          </a:prstGeom>
          <a:noFill/>
        </p:spPr>
        <p:txBody>
          <a:bodyPr wrap="square" rtlCol="0">
            <a:spAutoFit/>
          </a:bodyPr>
          <a:lstStyle/>
          <a:p>
            <a:r>
              <a:rPr lang="en-GB" sz="1000" dirty="0"/>
              <a:t>From GP Gateway Coventry and Warwick ICB – accessed 10.10.24</a:t>
            </a:r>
          </a:p>
        </p:txBody>
      </p:sp>
    </p:spTree>
    <p:extLst>
      <p:ext uri="{BB962C8B-B14F-4D97-AF65-F5344CB8AC3E}">
        <p14:creationId xmlns:p14="http://schemas.microsoft.com/office/powerpoint/2010/main" val="311375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627359E-7714-43A1-A551-97245631062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5975" y="490447"/>
            <a:ext cx="8792049" cy="5877106"/>
          </a:xfrm>
        </p:spPr>
      </p:pic>
      <p:sp>
        <p:nvSpPr>
          <p:cNvPr id="9" name="TextBox 8">
            <a:extLst>
              <a:ext uri="{FF2B5EF4-FFF2-40B4-BE49-F238E27FC236}">
                <a16:creationId xmlns:a16="http://schemas.microsoft.com/office/drawing/2014/main" id="{2F6540C3-B8A4-48C1-A74C-C84F51CBCD96}"/>
              </a:ext>
            </a:extLst>
          </p:cNvPr>
          <p:cNvSpPr txBox="1"/>
          <p:nvPr/>
        </p:nvSpPr>
        <p:spPr>
          <a:xfrm>
            <a:off x="5164119" y="6477000"/>
            <a:ext cx="3810000" cy="246221"/>
          </a:xfrm>
          <a:prstGeom prst="rect">
            <a:avLst/>
          </a:prstGeom>
          <a:noFill/>
        </p:spPr>
        <p:txBody>
          <a:bodyPr wrap="square" rtlCol="0">
            <a:spAutoFit/>
          </a:bodyPr>
          <a:lstStyle/>
          <a:p>
            <a:r>
              <a:rPr lang="en-GB" sz="1000" dirty="0"/>
              <a:t>From GP Gateway Coventry and Warwick ICB – accessed 10.10.24</a:t>
            </a:r>
          </a:p>
        </p:txBody>
      </p:sp>
    </p:spTree>
    <p:extLst>
      <p:ext uri="{BB962C8B-B14F-4D97-AF65-F5344CB8AC3E}">
        <p14:creationId xmlns:p14="http://schemas.microsoft.com/office/powerpoint/2010/main" val="302013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7A1BD4-1CF5-467A-AD7D-8F40555CF2F1}"/>
              </a:ext>
            </a:extLst>
          </p:cNvPr>
          <p:cNvSpPr>
            <a:spLocks noGrp="1"/>
          </p:cNvSpPr>
          <p:nvPr>
            <p:ph type="title"/>
          </p:nvPr>
        </p:nvSpPr>
        <p:spPr>
          <a:xfrm>
            <a:off x="457200" y="914400"/>
            <a:ext cx="1769802" cy="457200"/>
          </a:xfrm>
        </p:spPr>
        <p:txBody>
          <a:bodyPr>
            <a:normAutofit/>
          </a:bodyPr>
          <a:lstStyle/>
          <a:p>
            <a:endParaRPr lang="en-GB" sz="2000" dirty="0"/>
          </a:p>
        </p:txBody>
      </p:sp>
      <p:graphicFrame>
        <p:nvGraphicFramePr>
          <p:cNvPr id="7" name="Content Placeholder 6">
            <a:extLst>
              <a:ext uri="{FF2B5EF4-FFF2-40B4-BE49-F238E27FC236}">
                <a16:creationId xmlns:a16="http://schemas.microsoft.com/office/drawing/2014/main" id="{A5B236E5-88F3-4738-95E7-61A1E107435B}"/>
              </a:ext>
            </a:extLst>
          </p:cNvPr>
          <p:cNvGraphicFramePr>
            <a:graphicFrameLocks noGrp="1" noChangeAspect="1"/>
          </p:cNvGraphicFramePr>
          <p:nvPr>
            <p:ph sz="half" idx="1"/>
            <p:extLst>
              <p:ext uri="{D42A27DB-BD31-4B8C-83A1-F6EECF244321}">
                <p14:modId xmlns:p14="http://schemas.microsoft.com/office/powerpoint/2010/main" val="547752803"/>
              </p:ext>
            </p:extLst>
          </p:nvPr>
        </p:nvGraphicFramePr>
        <p:xfrm>
          <a:off x="3153190" y="76201"/>
          <a:ext cx="4771610" cy="6751320"/>
        </p:xfrm>
        <a:graphic>
          <a:graphicData uri="http://schemas.openxmlformats.org/presentationml/2006/ole">
            <mc:AlternateContent xmlns:mc="http://schemas.openxmlformats.org/markup-compatibility/2006">
              <mc:Choice xmlns:v="urn:schemas-microsoft-com:vml" Requires="v">
                <p:oleObj name="Acrobat Document" r:id="rId3" imgW="5667359" imgH="8020022" progId="Acrobat.Document.DC">
                  <p:embed/>
                </p:oleObj>
              </mc:Choice>
              <mc:Fallback>
                <p:oleObj name="Acrobat Document" r:id="rId3" imgW="5667359" imgH="8020022" progId="Acrobat.Document.DC">
                  <p:embed/>
                  <p:pic>
                    <p:nvPicPr>
                      <p:cNvPr id="0" name=""/>
                      <p:cNvPicPr/>
                      <p:nvPr/>
                    </p:nvPicPr>
                    <p:blipFill>
                      <a:blip r:embed="rId4"/>
                      <a:stretch>
                        <a:fillRect/>
                      </a:stretch>
                    </p:blipFill>
                    <p:spPr>
                      <a:xfrm>
                        <a:off x="3153190" y="76201"/>
                        <a:ext cx="4771610" cy="6751320"/>
                      </a:xfrm>
                      <a:prstGeom prst="rect">
                        <a:avLst/>
                      </a:prstGeom>
                    </p:spPr>
                  </p:pic>
                </p:oleObj>
              </mc:Fallback>
            </mc:AlternateContent>
          </a:graphicData>
        </a:graphic>
      </p:graphicFrame>
    </p:spTree>
    <p:extLst>
      <p:ext uri="{BB962C8B-B14F-4D97-AF65-F5344CB8AC3E}">
        <p14:creationId xmlns:p14="http://schemas.microsoft.com/office/powerpoint/2010/main" val="406925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Recognising dying</a:t>
            </a:r>
          </a:p>
        </p:txBody>
      </p:sp>
      <p:sp>
        <p:nvSpPr>
          <p:cNvPr id="3" name="Content Placeholder 2"/>
          <p:cNvSpPr>
            <a:spLocks noGrp="1"/>
          </p:cNvSpPr>
          <p:nvPr>
            <p:ph idx="1"/>
          </p:nvPr>
        </p:nvSpPr>
        <p:spPr>
          <a:xfrm>
            <a:off x="381000" y="2133600"/>
            <a:ext cx="8229600" cy="3962400"/>
          </a:xfrm>
        </p:spPr>
        <p:txBody>
          <a:bodyPr>
            <a:normAutofit fontScale="62500" lnSpcReduction="20000"/>
          </a:bodyPr>
          <a:lstStyle/>
          <a:p>
            <a:pPr>
              <a:lnSpc>
                <a:spcPct val="120000"/>
              </a:lnSpc>
              <a:spcBef>
                <a:spcPts val="0"/>
              </a:spcBef>
              <a:defRPr/>
            </a:pPr>
            <a:r>
              <a:rPr lang="en-GB" sz="3200" dirty="0"/>
              <a:t>In patients with advanced malignancy</a:t>
            </a:r>
          </a:p>
          <a:p>
            <a:pPr lvl="1">
              <a:lnSpc>
                <a:spcPct val="120000"/>
              </a:lnSpc>
              <a:spcBef>
                <a:spcPts val="0"/>
              </a:spcBef>
              <a:defRPr/>
            </a:pPr>
            <a:r>
              <a:rPr lang="en-GB" sz="2600" dirty="0"/>
              <a:t>Gradual deterioration in functional status</a:t>
            </a:r>
          </a:p>
          <a:p>
            <a:pPr lvl="1">
              <a:lnSpc>
                <a:spcPct val="120000"/>
              </a:lnSpc>
              <a:spcBef>
                <a:spcPts val="0"/>
              </a:spcBef>
              <a:defRPr/>
            </a:pPr>
            <a:r>
              <a:rPr lang="en-GB" sz="2600" dirty="0"/>
              <a:t>Becomes bedbound</a:t>
            </a:r>
          </a:p>
          <a:p>
            <a:pPr lvl="1">
              <a:lnSpc>
                <a:spcPct val="120000"/>
              </a:lnSpc>
              <a:spcBef>
                <a:spcPts val="0"/>
              </a:spcBef>
              <a:defRPr/>
            </a:pPr>
            <a:r>
              <a:rPr lang="en-GB" sz="2600" dirty="0"/>
              <a:t>Is sleepy more of the time, may be semi-comatose</a:t>
            </a:r>
          </a:p>
          <a:p>
            <a:pPr lvl="1">
              <a:lnSpc>
                <a:spcPct val="120000"/>
              </a:lnSpc>
              <a:spcBef>
                <a:spcPts val="0"/>
              </a:spcBef>
              <a:defRPr/>
            </a:pPr>
            <a:r>
              <a:rPr lang="en-GB" sz="2600" dirty="0"/>
              <a:t>Less aware or concerned with what is going on around them</a:t>
            </a:r>
          </a:p>
          <a:p>
            <a:pPr lvl="1">
              <a:lnSpc>
                <a:spcPct val="120000"/>
              </a:lnSpc>
              <a:spcBef>
                <a:spcPts val="0"/>
              </a:spcBef>
              <a:defRPr/>
            </a:pPr>
            <a:r>
              <a:rPr lang="en-GB" sz="2600" dirty="0"/>
              <a:t>Able only to take sips of fluid</a:t>
            </a:r>
          </a:p>
          <a:p>
            <a:pPr lvl="1">
              <a:lnSpc>
                <a:spcPct val="120000"/>
              </a:lnSpc>
              <a:spcBef>
                <a:spcPts val="0"/>
              </a:spcBef>
              <a:defRPr/>
            </a:pPr>
            <a:r>
              <a:rPr lang="en-GB" sz="2600" dirty="0"/>
              <a:t>No longer able to take oral drugs</a:t>
            </a:r>
          </a:p>
          <a:p>
            <a:pPr marL="0" indent="0">
              <a:lnSpc>
                <a:spcPct val="80000"/>
              </a:lnSpc>
              <a:buNone/>
              <a:defRPr/>
            </a:pPr>
            <a:endParaRPr lang="en-GB" sz="2800" dirty="0"/>
          </a:p>
          <a:p>
            <a:pPr>
              <a:lnSpc>
                <a:spcPct val="120000"/>
              </a:lnSpc>
              <a:spcBef>
                <a:spcPts val="0"/>
              </a:spcBef>
              <a:defRPr/>
            </a:pPr>
            <a:r>
              <a:rPr lang="en-GB" sz="2800" dirty="0"/>
              <a:t>In organ failure, advanced frailty, multimorbidity similar picture in final stage, may be longer period of gradual decline prior to this</a:t>
            </a:r>
          </a:p>
          <a:p>
            <a:pPr>
              <a:lnSpc>
                <a:spcPct val="120000"/>
              </a:lnSpc>
              <a:spcBef>
                <a:spcPts val="0"/>
              </a:spcBef>
              <a:defRPr/>
            </a:pPr>
            <a:r>
              <a:rPr lang="en-GB" sz="2800" dirty="0"/>
              <a:t>Pain – may be same, less, more</a:t>
            </a:r>
          </a:p>
          <a:p>
            <a:pPr>
              <a:lnSpc>
                <a:spcPct val="120000"/>
              </a:lnSpc>
              <a:spcBef>
                <a:spcPts val="0"/>
              </a:spcBef>
              <a:defRPr/>
            </a:pPr>
            <a:r>
              <a:rPr lang="en-GB" sz="2800" dirty="0"/>
              <a:t>Dyspnoea </a:t>
            </a:r>
          </a:p>
          <a:p>
            <a:pPr>
              <a:lnSpc>
                <a:spcPct val="120000"/>
              </a:lnSpc>
              <a:spcBef>
                <a:spcPts val="0"/>
              </a:spcBef>
              <a:defRPr/>
            </a:pPr>
            <a:r>
              <a:rPr lang="en-GB" sz="2800" dirty="0"/>
              <a:t>Confusion/delirium – often, not always</a:t>
            </a:r>
          </a:p>
          <a:p>
            <a:pPr>
              <a:lnSpc>
                <a:spcPct val="120000"/>
              </a:lnSpc>
              <a:spcBef>
                <a:spcPts val="0"/>
              </a:spcBef>
              <a:defRPr/>
            </a:pPr>
            <a:endParaRPr lang="en-GB" sz="2800" dirty="0"/>
          </a:p>
          <a:p>
            <a:pPr>
              <a:lnSpc>
                <a:spcPct val="80000"/>
              </a:lnSpc>
              <a:defRPr/>
            </a:pPr>
            <a:r>
              <a:rPr lang="en-GB" sz="2800" dirty="0"/>
              <a:t>Secretions, altered breathing patterns and peripheral shut-down</a:t>
            </a:r>
          </a:p>
          <a:p>
            <a:pPr>
              <a:lnSpc>
                <a:spcPct val="80000"/>
              </a:lnSpc>
              <a:defRPr/>
            </a:pPr>
            <a:endParaRPr lang="en-GB" sz="2800" dirty="0"/>
          </a:p>
        </p:txBody>
      </p:sp>
    </p:spTree>
    <p:extLst>
      <p:ext uri="{BB962C8B-B14F-4D97-AF65-F5344CB8AC3E}">
        <p14:creationId xmlns:p14="http://schemas.microsoft.com/office/powerpoint/2010/main" val="18904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6367" y="260648"/>
            <a:ext cx="8696113" cy="6120680"/>
          </a:xfrm>
        </p:spPr>
      </p:pic>
    </p:spTree>
    <p:extLst>
      <p:ext uri="{BB962C8B-B14F-4D97-AF65-F5344CB8AC3E}">
        <p14:creationId xmlns:p14="http://schemas.microsoft.com/office/powerpoint/2010/main" val="609602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1239</TotalTime>
  <Words>2715</Words>
  <Application>Microsoft Office PowerPoint</Application>
  <PresentationFormat>On-screen Show (4:3)</PresentationFormat>
  <Paragraphs>282</Paragraphs>
  <Slides>30</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Constantia</vt:lpstr>
      <vt:lpstr>Wingdings 2</vt:lpstr>
      <vt:lpstr>Flow</vt:lpstr>
      <vt:lpstr>Acrobat Document</vt:lpstr>
      <vt:lpstr>Barnsley BEST meeting 16/10/24</vt:lpstr>
      <vt:lpstr>Overview</vt:lpstr>
      <vt:lpstr>Recognising approaching end of life</vt:lpstr>
      <vt:lpstr>ReSPECT and DNACPR decisions</vt:lpstr>
      <vt:lpstr>PowerPoint Presentation</vt:lpstr>
      <vt:lpstr>PowerPoint Presentation</vt:lpstr>
      <vt:lpstr>PowerPoint Presentation</vt:lpstr>
      <vt:lpstr>Recognising dying</vt:lpstr>
      <vt:lpstr>PowerPoint Presentation</vt:lpstr>
      <vt:lpstr>PowerPoint Presentation</vt:lpstr>
      <vt:lpstr>Blood tests and fluids</vt:lpstr>
      <vt:lpstr>PowerPoint Presentation</vt:lpstr>
      <vt:lpstr>Rationalising medication</vt:lpstr>
      <vt:lpstr>Steroids in palliative care</vt:lpstr>
      <vt:lpstr>Managing seizures </vt:lpstr>
      <vt:lpstr>Opioid analgesia</vt:lpstr>
      <vt:lpstr>Transdermal patches not the easy option</vt:lpstr>
      <vt:lpstr>SYMPTOM CONTROL - PAIN</vt:lpstr>
      <vt:lpstr>SYMPTOM CONTROL - PAIN</vt:lpstr>
      <vt:lpstr>SYMPTOM CONTROL - BREATHLESSNESS</vt:lpstr>
      <vt:lpstr>End stage respiratory disease</vt:lpstr>
      <vt:lpstr>SYMPTOM CONTROL - SECRETIONS</vt:lpstr>
      <vt:lpstr>SYMPTOM CONTROL – RESTLESSNESS AND CONFUSION</vt:lpstr>
      <vt:lpstr>SYMPTOM CONTROL – NAUSEA + VOMITING</vt:lpstr>
      <vt:lpstr>DRUG TREATMENT OF RESTLESSNESS AND CONFUSION</vt:lpstr>
      <vt:lpstr>DRUG TREATMENT OF RESTLESSNESS AND CONFUSION</vt:lpstr>
      <vt:lpstr>Pre-emptive prescribing</vt:lpstr>
      <vt:lpstr>Peripheral opioid antagonists for opioid-induced constipation</vt:lpstr>
      <vt:lpstr>Questions / Discussion</vt:lpstr>
      <vt:lpstr>Diabetes at the end of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 Vedder</dc:creator>
  <cp:lastModifiedBy>SMITH, Emma (BHF LUNDWOOD SURGERY)</cp:lastModifiedBy>
  <cp:revision>77</cp:revision>
  <dcterms:created xsi:type="dcterms:W3CDTF">2006-08-16T00:00:00Z</dcterms:created>
  <dcterms:modified xsi:type="dcterms:W3CDTF">2024-10-11T15:43:32Z</dcterms:modified>
</cp:coreProperties>
</file>