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1" r:id="rId2"/>
    <p:sldMasterId id="2147483728" r:id="rId3"/>
  </p:sldMasterIdLst>
  <p:notesMasterIdLst>
    <p:notesMasterId r:id="rId34"/>
  </p:notesMasterIdLst>
  <p:sldIdLst>
    <p:sldId id="678" r:id="rId4"/>
    <p:sldId id="2145707558" r:id="rId5"/>
    <p:sldId id="2145707560" r:id="rId6"/>
    <p:sldId id="649" r:id="rId7"/>
    <p:sldId id="932" r:id="rId8"/>
    <p:sldId id="2145707556" r:id="rId9"/>
    <p:sldId id="2147476158" r:id="rId10"/>
    <p:sldId id="2147476159" r:id="rId11"/>
    <p:sldId id="2147476160" r:id="rId12"/>
    <p:sldId id="2147476161" r:id="rId13"/>
    <p:sldId id="2147476162" r:id="rId14"/>
    <p:sldId id="2147476163" r:id="rId15"/>
    <p:sldId id="2147476165" r:id="rId16"/>
    <p:sldId id="2147476166" r:id="rId17"/>
    <p:sldId id="2147476167" r:id="rId18"/>
    <p:sldId id="2147476168" r:id="rId19"/>
    <p:sldId id="2147476169" r:id="rId20"/>
    <p:sldId id="2147476170" r:id="rId21"/>
    <p:sldId id="2147476171" r:id="rId22"/>
    <p:sldId id="2147476172" r:id="rId23"/>
    <p:sldId id="2147476177" r:id="rId24"/>
    <p:sldId id="2147476178" r:id="rId25"/>
    <p:sldId id="2145708085" r:id="rId26"/>
    <p:sldId id="2147476173" r:id="rId27"/>
    <p:sldId id="2145708086" r:id="rId28"/>
    <p:sldId id="2145708087" r:id="rId29"/>
    <p:sldId id="2145708088" r:id="rId30"/>
    <p:sldId id="2145708083" r:id="rId31"/>
    <p:sldId id="2145708056" r:id="rId32"/>
    <p:sldId id="2145708061" r:id="rId33"/>
  </p:sldIdLst>
  <p:sldSz cx="9144000" cy="6858000" type="screen4x3"/>
  <p:notesSz cx="6858000" cy="9144000"/>
  <p:custShowLst>
    <p:custShow name="Looping intro" id="0">
      <p:sldLst/>
    </p:custShow>
  </p:custShowLst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–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4386" autoAdjust="0"/>
    <p:restoredTop sz="73267" autoAdjust="0"/>
  </p:normalViewPr>
  <p:slideViewPr>
    <p:cSldViewPr>
      <p:cViewPr varScale="1">
        <p:scale>
          <a:sx n="115" d="100"/>
          <a:sy n="115" d="100"/>
        </p:scale>
        <p:origin x="40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16T14:38:28.290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0 7,'57'7,"0"-1,-3 0,-6-2,-11-4,-4 4,-17 0,13 0,-3 0,5-4,-2 0,-5 0,7 0,-7 0,5 0,-5 4,29 5,-24-3,12 1,-20-7,-1 0,10 0,1 0,-7 0,6 0,-6 0,7 0,-7 0,16 0,-20 0,13 0,-4 0,-10 0,17 0,-15-4,2-3,9-2,-13 5,13 5,5 3,-13-1,13-3,-8-7,-4 5,11-6,-6 8,-7 0,23 0,-7 0,6 0,-12 0,-18 0,15-4,-8-3,8-5,-11-4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29.7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30.4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30.9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31.4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32.5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33.1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33.5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34.1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34.5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35.0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38:34.02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36.2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36.7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40.8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41.6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42.1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42.5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42.9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43.7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44.1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44.5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38:35.76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44.8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45.2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45.6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46.2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46.7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47.3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47.8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48.3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51.2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52.0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38:36.92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53.4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53.9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54.4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55.1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57.3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58.5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59.8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00.6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01.1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02.0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38:38.29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03.0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03.6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04.6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05.3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05.8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06.3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06.8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07.7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08.3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08.9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38:39.36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09.8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10.4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11.1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11.7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12.7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13.2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13.5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14.0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14.5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15.0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38:40.31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15.7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18.0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19.3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20.1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20.8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21.7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22.4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23.4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24.2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24.8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38:42.49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3:26.5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4:42:28.7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00F0D-CE9D-4D80-B6FD-4A022E8D48C1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11494-57D9-49C6-968F-D54B04766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93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11494-57D9-49C6-968F-D54B047668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671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11494-57D9-49C6-968F-D54B047668D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527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11494-57D9-49C6-968F-D54B047668D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03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hscic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hscic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hscic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3419"/>
          <a:stretch/>
        </p:blipFill>
        <p:spPr>
          <a:xfrm>
            <a:off x="0" y="2448000"/>
            <a:ext cx="9144000" cy="3408000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912000"/>
            <a:ext cx="6660312" cy="6447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Title heading in 30pt Arial Bold</a:t>
            </a:r>
            <a:endParaRPr lang="en-GB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584011"/>
            <a:ext cx="6660312" cy="5927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Subheading in 21pt Arial Bold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10" y="6000000"/>
            <a:ext cx="3924008" cy="432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Presented by… in 15pt Arial Bold</a:t>
            </a:r>
            <a:endParaRPr lang="en-GB"/>
          </a:p>
        </p:txBody>
      </p:sp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3" y="338187"/>
            <a:ext cx="1198245" cy="1266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1" y="5904016"/>
            <a:ext cx="3023318" cy="7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3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3419"/>
          <a:stretch/>
        </p:blipFill>
        <p:spPr>
          <a:xfrm>
            <a:off x="0" y="1796819"/>
            <a:ext cx="9144000" cy="340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796829"/>
            <a:ext cx="9144000" cy="34082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GB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extBox 14">
            <a:hlinkClick r:id="rId3"/>
          </p:cNvPr>
          <p:cNvSpPr txBox="1"/>
          <p:nvPr userDrawn="1"/>
        </p:nvSpPr>
        <p:spPr>
          <a:xfrm>
            <a:off x="478409" y="4454791"/>
            <a:ext cx="4669667" cy="4924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1219170"/>
            <a:endParaRPr lang="en-GB" sz="2400">
              <a:solidFill>
                <a:srgbClr val="0F0F0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864316"/>
            <a:ext cx="6048672" cy="258532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1219170">
              <a:lnSpc>
                <a:spcPts val="4800"/>
              </a:lnSpc>
            </a:pPr>
            <a:r>
              <a:rPr lang="en-GB" sz="3200" b="1">
                <a:solidFill>
                  <a:srgbClr val="005EB8"/>
                </a:solidFill>
                <a:latin typeface="Arial"/>
              </a:rPr>
              <a:t>www.digital.nhs.uk</a:t>
            </a:r>
            <a:endParaRPr lang="en-GB" sz="3200">
              <a:solidFill>
                <a:srgbClr val="005EB8"/>
              </a:solidFill>
              <a:latin typeface="Arial"/>
            </a:endParaRPr>
          </a:p>
          <a:p>
            <a:pPr defTabSz="1219170">
              <a:lnSpc>
                <a:spcPts val="4800"/>
              </a:lnSpc>
              <a:defRPr/>
            </a:pPr>
            <a:r>
              <a:rPr lang="en-GB" sz="3200">
                <a:solidFill>
                  <a:srgbClr val="005EB8"/>
                </a:solidFill>
                <a:latin typeface="Arial"/>
              </a:rPr>
              <a:t>     </a:t>
            </a:r>
            <a:r>
              <a:rPr lang="en-GB" sz="3200" b="1">
                <a:solidFill>
                  <a:srgbClr val="005EB8"/>
                </a:solidFill>
                <a:latin typeface="Arial"/>
              </a:rPr>
              <a:t>@</a:t>
            </a:r>
            <a:r>
              <a:rPr lang="en-GB" sz="3200" b="1" err="1">
                <a:solidFill>
                  <a:srgbClr val="005EB8"/>
                </a:solidFill>
                <a:latin typeface="Arial"/>
              </a:rPr>
              <a:t>nhsdigital</a:t>
            </a:r>
            <a:endParaRPr lang="en-GB" sz="3200" b="1">
              <a:solidFill>
                <a:srgbClr val="005EB8"/>
              </a:solidFill>
              <a:latin typeface="Arial"/>
            </a:endParaRPr>
          </a:p>
          <a:p>
            <a:pPr defTabSz="1219170">
              <a:lnSpc>
                <a:spcPts val="4800"/>
              </a:lnSpc>
            </a:pPr>
            <a:r>
              <a:rPr lang="en-GB" sz="3200" b="1">
                <a:solidFill>
                  <a:srgbClr val="005EB8"/>
                </a:solidFill>
                <a:latin typeface="Arial"/>
              </a:rPr>
              <a:t>enquiries@nhsdigital.nhs.uk</a:t>
            </a:r>
          </a:p>
          <a:p>
            <a:pPr defTabSz="1219170">
              <a:lnSpc>
                <a:spcPts val="4800"/>
              </a:lnSpc>
            </a:pPr>
            <a:r>
              <a:rPr lang="en-GB" sz="3200" b="1">
                <a:solidFill>
                  <a:srgbClr val="005EB8"/>
                </a:solidFill>
                <a:latin typeface="Arial"/>
              </a:rPr>
              <a:t>0300 303 5678</a:t>
            </a:r>
            <a:endParaRPr lang="en-GB" sz="3200">
              <a:solidFill>
                <a:srgbClr val="005EB8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5647392"/>
            <a:ext cx="3671171" cy="949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37" y="2624036"/>
            <a:ext cx="387707" cy="516943"/>
          </a:xfrm>
          <a:prstGeom prst="rect">
            <a:avLst/>
          </a:prstGeom>
        </p:spPr>
      </p:pic>
      <p:pic>
        <p:nvPicPr>
          <p:cNvPr id="17" name="Picture 16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3" y="338187"/>
            <a:ext cx="1198245" cy="12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19199"/>
            <a:ext cx="9144000" cy="5651500"/>
          </a:xfrm>
          <a:prstGeom prst="rect">
            <a:avLst/>
          </a:prstGeom>
          <a:solidFill>
            <a:srgbClr val="D9E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GB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400" y="480004"/>
            <a:ext cx="7780500" cy="706091"/>
          </a:xfrm>
        </p:spPr>
        <p:txBody>
          <a:bodyPr lIns="0" tIns="0" rIns="0" bIns="0" anchor="t">
            <a:normAutofit/>
          </a:bodyPr>
          <a:lstStyle>
            <a:lvl1pPr>
              <a:defRPr sz="4000" b="1" spc="-53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Heading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2856" y="6309323"/>
            <a:ext cx="2133600" cy="365125"/>
          </a:xfrm>
        </p:spPr>
        <p:txBody>
          <a:bodyPr/>
          <a:lstStyle>
            <a:lvl1pPr>
              <a:defRPr sz="1300">
                <a:solidFill>
                  <a:schemeClr val="accent6"/>
                </a:solidFill>
              </a:defRPr>
            </a:lvl1pPr>
          </a:lstStyle>
          <a:p>
            <a:fld id="{280AA684-6FB9-400F-B313-F111F0F48737}" type="slidenum">
              <a:rPr lang="en-GB" smtClean="0">
                <a:solidFill>
                  <a:srgbClr val="424D58"/>
                </a:solidFill>
                <a:latin typeface="Arial"/>
              </a:rPr>
              <a:pPr/>
              <a:t>‹#›</a:t>
            </a:fld>
            <a:endParaRPr lang="en-GB">
              <a:solidFill>
                <a:srgbClr val="424D5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102635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 lIns="108845" tIns="54423" rIns="108845" bIns="54423"/>
          <a:lstStyle>
            <a:lvl1pPr marL="104661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7"/>
            <a:ext cx="8642350" cy="432047"/>
          </a:xfrm>
        </p:spPr>
        <p:txBody>
          <a:bodyPr>
            <a:normAutofit/>
          </a:bodyPr>
          <a:lstStyle>
            <a:lvl1pPr marL="195367" indent="0">
              <a:defRPr sz="24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  <a:latin typeface="Arial"/>
              </a:rPr>
              <a:pPr/>
              <a:t>‹#›</a:t>
            </a:fld>
            <a:endParaRPr lang="en-GB">
              <a:solidFill>
                <a:srgbClr val="3F3F3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55"/>
            <a:ext cx="8642350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47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8A6B-00E1-FF62-7111-FC18AEBE8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74C58-7BF3-1123-2847-50870D95D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91094-BD1F-6AC2-8BDA-A4E775D8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69AE-5573-4C53-9598-56E8AD2D484F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2F703-513F-0C16-8B21-90483DF44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3EAA-9080-B942-8F5F-82FF9D79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8E61-60D7-412F-9D5E-7FAE676F5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866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0CB85-CAE9-28A4-AC32-6C310DF3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A3565-0663-6D08-9AB4-17EFAD104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BCAA9-8F08-6046-704F-429E28048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BE2EA-BF05-18CA-994A-913E9DDF7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3EB0-C8CA-4483-AD3A-602F8B038E40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EBEA0-39DC-9D2C-0F4C-57671BAD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3256D-8660-B77C-09BC-737806FD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A1B4-9386-476C-8B45-3CA33C51D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25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3419"/>
          <a:stretch/>
        </p:blipFill>
        <p:spPr>
          <a:xfrm>
            <a:off x="0" y="2448000"/>
            <a:ext cx="9144000" cy="3408000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912000"/>
            <a:ext cx="6660312" cy="6447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Title heading in 30pt Arial Bold</a:t>
            </a:r>
            <a:endParaRPr lang="en-GB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584011"/>
            <a:ext cx="6660312" cy="5927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Subheading in 21pt Arial Bold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10" y="6000000"/>
            <a:ext cx="3924008" cy="432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Presented by… in 15pt Arial Bold</a:t>
            </a:r>
            <a:endParaRPr lang="en-GB"/>
          </a:p>
        </p:txBody>
      </p:sp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3" y="338187"/>
            <a:ext cx="1198245" cy="1266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1" y="5904016"/>
            <a:ext cx="3023318" cy="7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32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48000"/>
            <a:ext cx="9144000" cy="56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480005"/>
            <a:ext cx="7632000" cy="706091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Heading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440000"/>
            <a:ext cx="7704000" cy="4581288"/>
          </a:xfrm>
        </p:spPr>
        <p:txBody>
          <a:bodyPr lIns="0" tIns="0" rIns="0" bIns="0"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100">
                <a:solidFill>
                  <a:schemeClr val="accent6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6309324"/>
            <a:ext cx="2133600" cy="365125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424D58"/>
                </a:solidFill>
                <a:latin typeface="Arial"/>
              </a:rPr>
              <a:pPr/>
              <a:t>‹#›</a:t>
            </a:fld>
            <a:endParaRPr lang="en-GB">
              <a:solidFill>
                <a:srgbClr val="424D5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79321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1016"/>
            <a:ext cx="9144000" cy="68592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131200"/>
            <a:ext cx="9144000" cy="17281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5376005"/>
            <a:ext cx="6804328" cy="1200091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Heading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0000" y="6021303"/>
            <a:ext cx="6804000" cy="6888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6309324"/>
            <a:ext cx="2133600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05EB8"/>
                </a:solidFill>
                <a:latin typeface="Arial"/>
              </a:rPr>
              <a:pPr/>
              <a:t>‹#›</a:t>
            </a:fld>
            <a:endParaRPr lang="en-GB">
              <a:solidFill>
                <a:srgbClr val="005EB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68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3419"/>
          <a:stretch/>
        </p:blipFill>
        <p:spPr>
          <a:xfrm>
            <a:off x="0" y="1796819"/>
            <a:ext cx="9144000" cy="340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796831"/>
            <a:ext cx="9144000" cy="34082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extBox 14">
            <a:hlinkClick r:id="rId3"/>
          </p:cNvPr>
          <p:cNvSpPr txBox="1"/>
          <p:nvPr userDrawn="1"/>
        </p:nvSpPr>
        <p:spPr>
          <a:xfrm>
            <a:off x="478416" y="4454788"/>
            <a:ext cx="466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>
              <a:solidFill>
                <a:srgbClr val="0F0F0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864315"/>
            <a:ext cx="604867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b="1">
                <a:solidFill>
                  <a:srgbClr val="005EB8"/>
                </a:solidFill>
                <a:latin typeface="Arial"/>
              </a:rPr>
              <a:t>www.digital.nhs.uk</a:t>
            </a:r>
            <a:endParaRPr lang="en-GB" sz="2400">
              <a:solidFill>
                <a:srgbClr val="005EB8"/>
              </a:solidFill>
              <a:latin typeface="Arial"/>
            </a:endParaRPr>
          </a:p>
          <a:p>
            <a:pPr>
              <a:lnSpc>
                <a:spcPts val="3600"/>
              </a:lnSpc>
              <a:defRPr/>
            </a:pPr>
            <a:r>
              <a:rPr lang="en-GB" sz="2400">
                <a:solidFill>
                  <a:srgbClr val="005EB8"/>
                </a:solidFill>
                <a:latin typeface="Arial"/>
              </a:rPr>
              <a:t>     </a:t>
            </a:r>
            <a:r>
              <a:rPr lang="en-GB" sz="2400" b="1">
                <a:solidFill>
                  <a:srgbClr val="005EB8"/>
                </a:solidFill>
                <a:latin typeface="Arial"/>
              </a:rPr>
              <a:t>@</a:t>
            </a:r>
            <a:r>
              <a:rPr lang="en-GB" sz="2400" b="1" err="1">
                <a:solidFill>
                  <a:srgbClr val="005EB8"/>
                </a:solidFill>
                <a:latin typeface="Arial"/>
              </a:rPr>
              <a:t>nhsdigital</a:t>
            </a:r>
            <a:endParaRPr lang="en-GB" sz="2400" b="1">
              <a:solidFill>
                <a:srgbClr val="005EB8"/>
              </a:solidFill>
              <a:latin typeface="Arial"/>
            </a:endParaRPr>
          </a:p>
          <a:p>
            <a:pPr>
              <a:lnSpc>
                <a:spcPts val="3600"/>
              </a:lnSpc>
            </a:pPr>
            <a:r>
              <a:rPr lang="en-GB" sz="2400" b="1">
                <a:solidFill>
                  <a:srgbClr val="005EB8"/>
                </a:solidFill>
                <a:latin typeface="Arial"/>
              </a:rPr>
              <a:t>enquiries@nhsdigital.nhs.uk</a:t>
            </a:r>
          </a:p>
          <a:p>
            <a:pPr>
              <a:lnSpc>
                <a:spcPts val="3600"/>
              </a:lnSpc>
            </a:pPr>
            <a:r>
              <a:rPr lang="en-GB" sz="2400" b="1">
                <a:solidFill>
                  <a:srgbClr val="005EB8"/>
                </a:solidFill>
                <a:latin typeface="Arial"/>
              </a:rPr>
              <a:t>0300 303 5678</a:t>
            </a:r>
            <a:endParaRPr lang="en-GB" sz="2400">
              <a:solidFill>
                <a:srgbClr val="005EB8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5647393"/>
            <a:ext cx="3671171" cy="949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4" y="2624041"/>
            <a:ext cx="387707" cy="516943"/>
          </a:xfrm>
          <a:prstGeom prst="rect">
            <a:avLst/>
          </a:prstGeom>
        </p:spPr>
      </p:pic>
      <p:pic>
        <p:nvPicPr>
          <p:cNvPr id="17" name="Picture 16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3" y="338187"/>
            <a:ext cx="1198245" cy="12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67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19199"/>
            <a:ext cx="9144000" cy="5651500"/>
          </a:xfrm>
          <a:prstGeom prst="rect">
            <a:avLst/>
          </a:prstGeom>
          <a:solidFill>
            <a:srgbClr val="D9E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400" y="480005"/>
            <a:ext cx="7780500" cy="706091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Heading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2856" y="6309324"/>
            <a:ext cx="2133600" cy="365125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280AA684-6FB9-400F-B313-F111F0F48737}" type="slidenum">
              <a:rPr lang="en-GB" smtClean="0">
                <a:solidFill>
                  <a:srgbClr val="424D58"/>
                </a:solidFill>
                <a:latin typeface="Arial"/>
              </a:rPr>
              <a:pPr/>
              <a:t>‹#›</a:t>
            </a:fld>
            <a:endParaRPr lang="en-GB">
              <a:solidFill>
                <a:srgbClr val="424D5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20427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48000"/>
            <a:ext cx="9144000" cy="56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480005"/>
            <a:ext cx="7632000" cy="706091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Heading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440000"/>
            <a:ext cx="7704000" cy="4581288"/>
          </a:xfrm>
        </p:spPr>
        <p:txBody>
          <a:bodyPr lIns="0" tIns="0" rIns="0" bIns="0"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100">
                <a:solidFill>
                  <a:schemeClr val="accent6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6309324"/>
            <a:ext cx="2133600" cy="365125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424D58"/>
                </a:solidFill>
              </a:rPr>
              <a:pPr/>
              <a:t>‹#›</a:t>
            </a:fld>
            <a:endParaRPr lang="en-GB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9321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8A6B-00E1-FF62-7111-FC18AEBE8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74C58-7BF3-1123-2847-50870D95D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91094-BD1F-6AC2-8BDA-A4E775D8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69AE-5573-4C53-9598-56E8AD2D484F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2F703-513F-0C16-8B21-90483DF44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3EAA-9080-B942-8F5F-82FF9D79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8E61-60D7-412F-9D5E-7FAE676F5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450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0CB85-CAE9-28A4-AC32-6C310DF3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A3565-0663-6D08-9AB4-17EFAD104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BCAA9-8F08-6046-704F-429E28048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BE2EA-BF05-18CA-994A-913E9DDF7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3EB0-C8CA-4483-AD3A-602F8B038E40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EBEA0-39DC-9D2C-0F4C-57671BAD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3256D-8660-B77C-09BC-737806FD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A1B4-9386-476C-8B45-3CA33C51D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0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1016"/>
            <a:ext cx="9144000" cy="68592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131200"/>
            <a:ext cx="9144000" cy="17281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5376005"/>
            <a:ext cx="6804328" cy="1200091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Heading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0000" y="6021303"/>
            <a:ext cx="6804000" cy="6888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6309324"/>
            <a:ext cx="2133600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05EB8"/>
                </a:solidFill>
              </a:rPr>
              <a:pPr/>
              <a:t>‹#›</a:t>
            </a:fld>
            <a:endParaRPr lang="en-GB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3419"/>
          <a:stretch/>
        </p:blipFill>
        <p:spPr>
          <a:xfrm>
            <a:off x="0" y="1796819"/>
            <a:ext cx="9144000" cy="340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796831"/>
            <a:ext cx="9144000" cy="34082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TextBox 14">
            <a:hlinkClick r:id="rId3"/>
          </p:cNvPr>
          <p:cNvSpPr txBox="1"/>
          <p:nvPr userDrawn="1"/>
        </p:nvSpPr>
        <p:spPr>
          <a:xfrm>
            <a:off x="478416" y="4454788"/>
            <a:ext cx="466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>
              <a:solidFill>
                <a:srgbClr val="0F0F0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864315"/>
            <a:ext cx="604867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b="1">
                <a:solidFill>
                  <a:srgbClr val="005EB8"/>
                </a:solidFill>
              </a:rPr>
              <a:t>www.digital.nhs.uk</a:t>
            </a:r>
            <a:endParaRPr lang="en-GB" sz="2400">
              <a:solidFill>
                <a:srgbClr val="005EB8"/>
              </a:solidFill>
            </a:endParaRPr>
          </a:p>
          <a:p>
            <a:pPr>
              <a:lnSpc>
                <a:spcPts val="3600"/>
              </a:lnSpc>
              <a:defRPr/>
            </a:pPr>
            <a:r>
              <a:rPr lang="en-GB" sz="2400">
                <a:solidFill>
                  <a:srgbClr val="005EB8"/>
                </a:solidFill>
              </a:rPr>
              <a:t>     </a:t>
            </a:r>
            <a:r>
              <a:rPr lang="en-GB" sz="2400" b="1">
                <a:solidFill>
                  <a:srgbClr val="005EB8"/>
                </a:solidFill>
              </a:rPr>
              <a:t>@</a:t>
            </a:r>
            <a:r>
              <a:rPr lang="en-GB" sz="2400" b="1" err="1">
                <a:solidFill>
                  <a:srgbClr val="005EB8"/>
                </a:solidFill>
              </a:rPr>
              <a:t>nhsdigital</a:t>
            </a:r>
            <a:endParaRPr lang="en-GB" sz="2400" b="1">
              <a:solidFill>
                <a:srgbClr val="005EB8"/>
              </a:solidFill>
            </a:endParaRPr>
          </a:p>
          <a:p>
            <a:pPr>
              <a:lnSpc>
                <a:spcPts val="3600"/>
              </a:lnSpc>
            </a:pPr>
            <a:r>
              <a:rPr lang="en-GB" sz="2400" b="1">
                <a:solidFill>
                  <a:srgbClr val="005EB8"/>
                </a:solidFill>
              </a:rPr>
              <a:t>enquiries@nhsdigital.nhs.uk</a:t>
            </a:r>
          </a:p>
          <a:p>
            <a:pPr>
              <a:lnSpc>
                <a:spcPts val="3600"/>
              </a:lnSpc>
            </a:pPr>
            <a:r>
              <a:rPr lang="en-GB" sz="2400" b="1">
                <a:solidFill>
                  <a:srgbClr val="005EB8"/>
                </a:solidFill>
              </a:rPr>
              <a:t>0300 303 5678</a:t>
            </a:r>
            <a:endParaRPr lang="en-GB" sz="2400">
              <a:solidFill>
                <a:srgbClr val="005EB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5647393"/>
            <a:ext cx="3671171" cy="949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4" y="2624041"/>
            <a:ext cx="387707" cy="516943"/>
          </a:xfrm>
          <a:prstGeom prst="rect">
            <a:avLst/>
          </a:prstGeom>
        </p:spPr>
      </p:pic>
      <p:pic>
        <p:nvPicPr>
          <p:cNvPr id="17" name="Picture 16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3" y="338187"/>
            <a:ext cx="1198245" cy="12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6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19199"/>
            <a:ext cx="9144000" cy="5651500"/>
          </a:xfrm>
          <a:prstGeom prst="rect">
            <a:avLst/>
          </a:prstGeom>
          <a:solidFill>
            <a:srgbClr val="D9E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400" y="480005"/>
            <a:ext cx="7780500" cy="706091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Heading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2856" y="6309324"/>
            <a:ext cx="2133600" cy="365125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280AA684-6FB9-400F-B313-F111F0F48737}" type="slidenum">
              <a:rPr lang="en-GB" smtClean="0">
                <a:solidFill>
                  <a:srgbClr val="424D58"/>
                </a:solidFill>
              </a:rPr>
              <a:pPr/>
              <a:t>‹#›</a:t>
            </a:fld>
            <a:endParaRPr lang="en-GB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0427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0CB85-CAE9-28A4-AC32-6C310DF3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A3565-0663-6D08-9AB4-17EFAD104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BCAA9-8F08-6046-704F-429E28048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BE2EA-BF05-18CA-994A-913E9DDF7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3EB0-C8CA-4483-AD3A-602F8B038E40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EBEA0-39DC-9D2C-0F4C-57671BAD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3256D-8660-B77C-09BC-737806FD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A1B4-9386-476C-8B45-3CA33C51D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98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3419"/>
          <a:stretch/>
        </p:blipFill>
        <p:spPr>
          <a:xfrm>
            <a:off x="0" y="2448000"/>
            <a:ext cx="9144000" cy="3408000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912000"/>
            <a:ext cx="6660312" cy="6447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4000" b="1" spc="-5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Title heading in 30pt Arial Bold</a:t>
            </a:r>
            <a:endParaRPr lang="en-GB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584011"/>
            <a:ext cx="6660312" cy="5927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Subheading in 21pt Arial Bold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10" y="6000000"/>
            <a:ext cx="3924008" cy="432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0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Presented by… in 15pt Arial Bold</a:t>
            </a:r>
            <a:endParaRPr lang="en-GB"/>
          </a:p>
        </p:txBody>
      </p:sp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3" y="338187"/>
            <a:ext cx="1198245" cy="1266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1" y="5904011"/>
            <a:ext cx="3023318" cy="7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5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48000"/>
            <a:ext cx="9144000" cy="56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GB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480004"/>
            <a:ext cx="7632000" cy="706091"/>
          </a:xfrm>
        </p:spPr>
        <p:txBody>
          <a:bodyPr lIns="0" tIns="0" rIns="0" bIns="0" anchor="t">
            <a:normAutofit/>
          </a:bodyPr>
          <a:lstStyle>
            <a:lvl1pPr>
              <a:defRPr sz="4000" b="1" spc="-53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Heading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440000"/>
            <a:ext cx="7704000" cy="4581288"/>
          </a:xfrm>
        </p:spPr>
        <p:txBody>
          <a:bodyPr lIns="0" tIns="0" rIns="0" bIns="0"/>
          <a:lstStyle>
            <a:lvl1pPr>
              <a:defRPr sz="3200">
                <a:solidFill>
                  <a:schemeClr val="accent6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 marL="1523962" indent="-304792">
              <a:buFont typeface="Wingdings" panose="05000000000000000000" pitchFamily="2" charset="2"/>
              <a:buChar char="§"/>
              <a:defRPr sz="2400">
                <a:solidFill>
                  <a:schemeClr val="accent6"/>
                </a:solidFill>
              </a:defRPr>
            </a:lvl3pPr>
            <a:lvl4pPr>
              <a:defRPr sz="28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6309323"/>
            <a:ext cx="2133600" cy="365125"/>
          </a:xfrm>
        </p:spPr>
        <p:txBody>
          <a:bodyPr/>
          <a:lstStyle>
            <a:lvl1pPr>
              <a:defRPr sz="1300">
                <a:solidFill>
                  <a:schemeClr val="accent6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424D58"/>
                </a:solidFill>
                <a:latin typeface="Arial"/>
              </a:rPr>
              <a:pPr/>
              <a:t>‹#›</a:t>
            </a:fld>
            <a:endParaRPr lang="en-GB">
              <a:solidFill>
                <a:srgbClr val="424D5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814060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1016"/>
            <a:ext cx="9144000" cy="68592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131200"/>
            <a:ext cx="9144000" cy="17281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GB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5376004"/>
            <a:ext cx="6804328" cy="1200091"/>
          </a:xfrm>
        </p:spPr>
        <p:txBody>
          <a:bodyPr lIns="0" tIns="0" rIns="0" bIns="0" anchor="t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Heading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0000" y="6021298"/>
            <a:ext cx="6804000" cy="6888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>
              <a:defRPr sz="3500">
                <a:solidFill>
                  <a:schemeClr val="bg1"/>
                </a:solidFill>
              </a:defRPr>
            </a:lvl2pPr>
            <a:lvl3pPr marL="1523962" indent="-304792">
              <a:buFont typeface="Wingdings" panose="05000000000000000000" pitchFamily="2" charset="2"/>
              <a:buChar char="§"/>
              <a:defRPr sz="29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6309323"/>
            <a:ext cx="2133600" cy="365125"/>
          </a:xfrm>
        </p:spPr>
        <p:txBody>
          <a:bodyPr/>
          <a:lstStyle>
            <a:lvl1pPr>
              <a:defRPr sz="1300">
                <a:solidFill>
                  <a:schemeClr val="accent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05EB8"/>
                </a:solidFill>
                <a:latin typeface="Arial"/>
              </a:rPr>
              <a:pPr/>
              <a:t>‹#›</a:t>
            </a:fld>
            <a:endParaRPr lang="en-GB">
              <a:solidFill>
                <a:srgbClr val="005EB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74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27/09/2024</a:t>
            </a:fld>
            <a:endParaRPr lang="en-GB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srgbClr val="0F0F0F">
                    <a:tint val="75000"/>
                  </a:srgbClr>
                </a:solidFill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F0F0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9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35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  <a:latin typeface="Arial"/>
              </a:rPr>
              <a:pPr defTabSz="1219170"/>
              <a:t>27/09/2024</a:t>
            </a:fld>
            <a:endParaRPr lang="en-GB">
              <a:solidFill>
                <a:srgbClr val="0F0F0F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r>
              <a:rPr lang="en-GB">
                <a:solidFill>
                  <a:srgbClr val="0F0F0F">
                    <a:tint val="75000"/>
                  </a:srgbClr>
                </a:solidFill>
                <a:latin typeface="Arial"/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  <a:latin typeface="Arial"/>
              </a:rPr>
              <a:pPr defTabSz="1219170"/>
              <a:t>‹#›</a:t>
            </a:fld>
            <a:endParaRPr lang="en-GB">
              <a:solidFill>
                <a:srgbClr val="0F0F0F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445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36" r:id="rId7"/>
    <p:sldLayoutId id="2147483737" r:id="rId8"/>
  </p:sldLayoutIdLst>
  <p:hf sldNum="0" hdr="0" dt="0"/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  <a:latin typeface="Arial"/>
              </a:rPr>
              <a:pPr/>
              <a:t>27/09/2024</a:t>
            </a:fld>
            <a:endParaRPr lang="en-GB">
              <a:solidFill>
                <a:srgbClr val="0F0F0F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srgbClr val="0F0F0F">
                    <a:tint val="75000"/>
                  </a:srgbClr>
                </a:solidFill>
                <a:latin typeface="Arial"/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GB">
              <a:solidFill>
                <a:srgbClr val="0F0F0F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19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8" r:id="rId6"/>
    <p:sldLayoutId id="2147483739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-lfh.org.uk/Component/Details/767185" TargetMode="External"/><Relationship Id="rId2" Type="http://schemas.openxmlformats.org/officeDocument/2006/relationships/hyperlink" Target="https://cpe.org.uk/national-pharmacy-services/advanced-services/pharmacy-contraception-servi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.e-lfh.org.uk/myElearning/Index?HierarchyId=0_44791_44791&amp;programmeId=4479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pe.org.uk/wp-content/uploads/2023/11/Pharmacy-letter-or-email-template-to-GP-practice-or-sexual-health-clinic-PCS-service-introduction.docx" TargetMode="External"/><Relationship Id="rId2" Type="http://schemas.openxmlformats.org/officeDocument/2006/relationships/hyperlink" Target="https://cpe.org.uk/briefings/pharmacy-owner-checklist-implementing-the-nhs-pharmacy-contraception-servi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pe.org.uk/briefings/briefing-for-pharmacy-teams-the-pharmacy-contraception-service/" TargetMode="External"/><Relationship Id="rId4" Type="http://schemas.openxmlformats.org/officeDocument/2006/relationships/hyperlink" Target="https://cpe.org.uk/briefings/briefing-for-general-practice-teams-and-staff-at-sexual-health-clinics-the-nhs-pharmacy-contraception-service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traceptionchoices.org/" TargetMode="External"/><Relationship Id="rId2" Type="http://schemas.openxmlformats.org/officeDocument/2006/relationships/hyperlink" Target="https://www.nhs.uk/conditions/contracep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ook.org.uk/best-contraception-for-m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outhyorkshire.communitypharmacy.org.uk/resources/contraceptive-formularie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pe.org.uk/digital-and-technology/databases-of-pharmacies-and-services/nhs-profile-manage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ks.nice.org.uk/topics/contraception-combined-hormonal-methods/management/combined-oral-contraceptive/" TargetMode="External"/><Relationship Id="rId3" Type="http://schemas.openxmlformats.org/officeDocument/2006/relationships/hyperlink" Target="https://www.contraceptionchoices.org/" TargetMode="External"/><Relationship Id="rId7" Type="http://schemas.openxmlformats.org/officeDocument/2006/relationships/hyperlink" Target="https://www.fsrh.org/documents/combined-hormonal-contraception/" TargetMode="External"/><Relationship Id="rId2" Type="http://schemas.openxmlformats.org/officeDocument/2006/relationships/hyperlink" Target="https://southyorkshire.communitypharmacy.org.uk/resources/contraceptive-formula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srh.org/standards-and-guidance/uk-medical-eligibility-criteria-for-contraceptive-use-ukmec/" TargetMode="External"/><Relationship Id="rId5" Type="http://schemas.openxmlformats.org/officeDocument/2006/relationships/hyperlink" Target="https://www.sexwise.org.uk/" TargetMode="External"/><Relationship Id="rId4" Type="http://schemas.openxmlformats.org/officeDocument/2006/relationships/hyperlink" Target="https://www.brook.org.uk/topics/contraception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customXml" Target="../ink/ink7.xml"/><Relationship Id="rId5" Type="http://schemas.openxmlformats.org/officeDocument/2006/relationships/customXml" Target="../ink/ink2.xml"/><Relationship Id="rId10" Type="http://schemas.openxmlformats.org/officeDocument/2006/relationships/customXml" Target="../ink/ink6.xml"/><Relationship Id="rId4" Type="http://schemas.openxmlformats.org/officeDocument/2006/relationships/image" Target="../media/image19.png"/><Relationship Id="rId9" Type="http://schemas.openxmlformats.org/officeDocument/2006/relationships/customXml" Target="../ink/ink5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.xml"/><Relationship Id="rId21" Type="http://schemas.openxmlformats.org/officeDocument/2006/relationships/customXml" Target="../ink/ink26.xml"/><Relationship Id="rId42" Type="http://schemas.openxmlformats.org/officeDocument/2006/relationships/customXml" Target="../ink/ink47.xml"/><Relationship Id="rId47" Type="http://schemas.openxmlformats.org/officeDocument/2006/relationships/customXml" Target="../ink/ink52.xml"/><Relationship Id="rId63" Type="http://schemas.openxmlformats.org/officeDocument/2006/relationships/customXml" Target="../ink/ink68.xml"/><Relationship Id="rId68" Type="http://schemas.openxmlformats.org/officeDocument/2006/relationships/customXml" Target="../ink/ink73.xml"/><Relationship Id="rId2" Type="http://schemas.openxmlformats.org/officeDocument/2006/relationships/image" Target="../media/image18.png"/><Relationship Id="rId16" Type="http://schemas.openxmlformats.org/officeDocument/2006/relationships/customXml" Target="../ink/ink21.xml"/><Relationship Id="rId29" Type="http://schemas.openxmlformats.org/officeDocument/2006/relationships/customXml" Target="../ink/ink34.xml"/><Relationship Id="rId11" Type="http://schemas.openxmlformats.org/officeDocument/2006/relationships/customXml" Target="../ink/ink16.xml"/><Relationship Id="rId24" Type="http://schemas.openxmlformats.org/officeDocument/2006/relationships/customXml" Target="../ink/ink29.xml"/><Relationship Id="rId32" Type="http://schemas.openxmlformats.org/officeDocument/2006/relationships/customXml" Target="../ink/ink37.xml"/><Relationship Id="rId37" Type="http://schemas.openxmlformats.org/officeDocument/2006/relationships/customXml" Target="../ink/ink42.xml"/><Relationship Id="rId40" Type="http://schemas.openxmlformats.org/officeDocument/2006/relationships/customXml" Target="../ink/ink45.xml"/><Relationship Id="rId45" Type="http://schemas.openxmlformats.org/officeDocument/2006/relationships/customXml" Target="../ink/ink50.xml"/><Relationship Id="rId53" Type="http://schemas.openxmlformats.org/officeDocument/2006/relationships/customXml" Target="../ink/ink58.xml"/><Relationship Id="rId58" Type="http://schemas.openxmlformats.org/officeDocument/2006/relationships/customXml" Target="../ink/ink63.xml"/><Relationship Id="rId66" Type="http://schemas.openxmlformats.org/officeDocument/2006/relationships/customXml" Target="../ink/ink71.xml"/><Relationship Id="rId74" Type="http://schemas.openxmlformats.org/officeDocument/2006/relationships/customXml" Target="../ink/ink79.xml"/><Relationship Id="rId5" Type="http://schemas.openxmlformats.org/officeDocument/2006/relationships/customXml" Target="../ink/ink10.xml"/><Relationship Id="rId61" Type="http://schemas.openxmlformats.org/officeDocument/2006/relationships/customXml" Target="../ink/ink66.xml"/><Relationship Id="rId19" Type="http://schemas.openxmlformats.org/officeDocument/2006/relationships/customXml" Target="../ink/ink24.xml"/><Relationship Id="rId14" Type="http://schemas.openxmlformats.org/officeDocument/2006/relationships/customXml" Target="../ink/ink19.xml"/><Relationship Id="rId22" Type="http://schemas.openxmlformats.org/officeDocument/2006/relationships/customXml" Target="../ink/ink27.xml"/><Relationship Id="rId27" Type="http://schemas.openxmlformats.org/officeDocument/2006/relationships/customXml" Target="../ink/ink32.xml"/><Relationship Id="rId30" Type="http://schemas.openxmlformats.org/officeDocument/2006/relationships/customXml" Target="../ink/ink35.xml"/><Relationship Id="rId35" Type="http://schemas.openxmlformats.org/officeDocument/2006/relationships/customXml" Target="../ink/ink40.xml"/><Relationship Id="rId43" Type="http://schemas.openxmlformats.org/officeDocument/2006/relationships/customXml" Target="../ink/ink48.xml"/><Relationship Id="rId48" Type="http://schemas.openxmlformats.org/officeDocument/2006/relationships/customXml" Target="../ink/ink53.xml"/><Relationship Id="rId56" Type="http://schemas.openxmlformats.org/officeDocument/2006/relationships/customXml" Target="../ink/ink61.xml"/><Relationship Id="rId64" Type="http://schemas.openxmlformats.org/officeDocument/2006/relationships/customXml" Target="../ink/ink69.xml"/><Relationship Id="rId69" Type="http://schemas.openxmlformats.org/officeDocument/2006/relationships/customXml" Target="../ink/ink74.xml"/><Relationship Id="rId8" Type="http://schemas.openxmlformats.org/officeDocument/2006/relationships/customXml" Target="../ink/ink13.xml"/><Relationship Id="rId51" Type="http://schemas.openxmlformats.org/officeDocument/2006/relationships/customXml" Target="../ink/ink56.xml"/><Relationship Id="rId72" Type="http://schemas.openxmlformats.org/officeDocument/2006/relationships/customXml" Target="../ink/ink77.xml"/><Relationship Id="rId3" Type="http://schemas.openxmlformats.org/officeDocument/2006/relationships/customXml" Target="../ink/ink9.xml"/><Relationship Id="rId12" Type="http://schemas.openxmlformats.org/officeDocument/2006/relationships/customXml" Target="../ink/ink17.xml"/><Relationship Id="rId17" Type="http://schemas.openxmlformats.org/officeDocument/2006/relationships/customXml" Target="../ink/ink22.xml"/><Relationship Id="rId25" Type="http://schemas.openxmlformats.org/officeDocument/2006/relationships/customXml" Target="../ink/ink30.xml"/><Relationship Id="rId33" Type="http://schemas.openxmlformats.org/officeDocument/2006/relationships/customXml" Target="../ink/ink38.xml"/><Relationship Id="rId38" Type="http://schemas.openxmlformats.org/officeDocument/2006/relationships/customXml" Target="../ink/ink43.xml"/><Relationship Id="rId46" Type="http://schemas.openxmlformats.org/officeDocument/2006/relationships/customXml" Target="../ink/ink51.xml"/><Relationship Id="rId59" Type="http://schemas.openxmlformats.org/officeDocument/2006/relationships/customXml" Target="../ink/ink64.xml"/><Relationship Id="rId67" Type="http://schemas.openxmlformats.org/officeDocument/2006/relationships/customXml" Target="../ink/ink72.xml"/><Relationship Id="rId20" Type="http://schemas.openxmlformats.org/officeDocument/2006/relationships/customXml" Target="../ink/ink25.xml"/><Relationship Id="rId41" Type="http://schemas.openxmlformats.org/officeDocument/2006/relationships/customXml" Target="../ink/ink46.xml"/><Relationship Id="rId54" Type="http://schemas.openxmlformats.org/officeDocument/2006/relationships/customXml" Target="../ink/ink59.xml"/><Relationship Id="rId62" Type="http://schemas.openxmlformats.org/officeDocument/2006/relationships/customXml" Target="../ink/ink67.xml"/><Relationship Id="rId70" Type="http://schemas.openxmlformats.org/officeDocument/2006/relationships/customXml" Target="../ink/ink75.xml"/><Relationship Id="rId75" Type="http://schemas.openxmlformats.org/officeDocument/2006/relationships/customXml" Target="../ink/ink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5" Type="http://schemas.openxmlformats.org/officeDocument/2006/relationships/customXml" Target="../ink/ink20.xml"/><Relationship Id="rId23" Type="http://schemas.openxmlformats.org/officeDocument/2006/relationships/customXml" Target="../ink/ink28.xml"/><Relationship Id="rId28" Type="http://schemas.openxmlformats.org/officeDocument/2006/relationships/customXml" Target="../ink/ink33.xml"/><Relationship Id="rId36" Type="http://schemas.openxmlformats.org/officeDocument/2006/relationships/customXml" Target="../ink/ink41.xml"/><Relationship Id="rId49" Type="http://schemas.openxmlformats.org/officeDocument/2006/relationships/customXml" Target="../ink/ink54.xml"/><Relationship Id="rId57" Type="http://schemas.openxmlformats.org/officeDocument/2006/relationships/customXml" Target="../ink/ink62.xml"/><Relationship Id="rId10" Type="http://schemas.openxmlformats.org/officeDocument/2006/relationships/customXml" Target="../ink/ink15.xml"/><Relationship Id="rId31" Type="http://schemas.openxmlformats.org/officeDocument/2006/relationships/customXml" Target="../ink/ink36.xml"/><Relationship Id="rId44" Type="http://schemas.openxmlformats.org/officeDocument/2006/relationships/customXml" Target="../ink/ink49.xml"/><Relationship Id="rId52" Type="http://schemas.openxmlformats.org/officeDocument/2006/relationships/customXml" Target="../ink/ink57.xml"/><Relationship Id="rId60" Type="http://schemas.openxmlformats.org/officeDocument/2006/relationships/customXml" Target="../ink/ink65.xml"/><Relationship Id="rId65" Type="http://schemas.openxmlformats.org/officeDocument/2006/relationships/customXml" Target="../ink/ink70.xml"/><Relationship Id="rId73" Type="http://schemas.openxmlformats.org/officeDocument/2006/relationships/customXml" Target="../ink/ink78.xml"/><Relationship Id="rId4" Type="http://schemas.openxmlformats.org/officeDocument/2006/relationships/image" Target="../media/image170.png"/><Relationship Id="rId9" Type="http://schemas.openxmlformats.org/officeDocument/2006/relationships/customXml" Target="../ink/ink14.xml"/><Relationship Id="rId13" Type="http://schemas.openxmlformats.org/officeDocument/2006/relationships/customXml" Target="../ink/ink18.xml"/><Relationship Id="rId18" Type="http://schemas.openxmlformats.org/officeDocument/2006/relationships/customXml" Target="../ink/ink23.xml"/><Relationship Id="rId39" Type="http://schemas.openxmlformats.org/officeDocument/2006/relationships/customXml" Target="../ink/ink44.xml"/><Relationship Id="rId34" Type="http://schemas.openxmlformats.org/officeDocument/2006/relationships/customXml" Target="../ink/ink39.xml"/><Relationship Id="rId50" Type="http://schemas.openxmlformats.org/officeDocument/2006/relationships/customXml" Target="../ink/ink55.xml"/><Relationship Id="rId55" Type="http://schemas.openxmlformats.org/officeDocument/2006/relationships/customXml" Target="../ink/ink60.xml"/><Relationship Id="rId7" Type="http://schemas.openxmlformats.org/officeDocument/2006/relationships/customXml" Target="../ink/ink12.xml"/><Relationship Id="rId71" Type="http://schemas.openxmlformats.org/officeDocument/2006/relationships/customXml" Target="../ink/ink7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93" y="480005"/>
            <a:ext cx="8073208" cy="70609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Pharmacy Best</a:t>
            </a:r>
            <a:br>
              <a:rPr lang="en-US" dirty="0"/>
            </a:br>
            <a:br>
              <a:rPr lang="en-US" sz="2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8" y="1028699"/>
            <a:ext cx="8750789" cy="514350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2800" dirty="0">
              <a:latin typeface="Candara" charset="0"/>
              <a:ea typeface="MS PGothic" charset="0"/>
            </a:endParaRPr>
          </a:p>
          <a:p>
            <a:pPr marL="0" indent="0">
              <a:buNone/>
            </a:pPr>
            <a:endParaRPr lang="en-US" sz="2800" dirty="0">
              <a:latin typeface="Candara" charset="0"/>
              <a:ea typeface="MS PGothic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+mj-lt"/>
                <a:ea typeface="MS PGothic" charset="0"/>
              </a:rPr>
              <a:t>6:30 	Buffet &amp; networking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+mj-lt"/>
                <a:ea typeface="MS PGothic" charset="0"/>
              </a:rPr>
              <a:t>7:00	</a:t>
            </a:r>
            <a:r>
              <a:rPr lang="en-US" sz="2900" b="1" dirty="0">
                <a:solidFill>
                  <a:srgbClr val="000090"/>
                </a:solidFill>
                <a:latin typeface="+mj-lt"/>
                <a:ea typeface="MS PGothic" charset="0"/>
              </a:rPr>
              <a:t>Introductions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+mj-lt"/>
                <a:ea typeface="MS PGothic" charset="0"/>
              </a:rPr>
              <a:t>7:05</a:t>
            </a:r>
            <a:r>
              <a:rPr lang="en-US" sz="2900" b="1" dirty="0">
                <a:solidFill>
                  <a:srgbClr val="000090"/>
                </a:solidFill>
                <a:latin typeface="+mj-lt"/>
                <a:ea typeface="MS PGothic" charset="0"/>
              </a:rPr>
              <a:t>	Emergency Hormonal Contraception Service (Under 25s)</a:t>
            </a:r>
            <a:endParaRPr lang="en-US" sz="2900" b="1" i="1" dirty="0">
              <a:solidFill>
                <a:srgbClr val="000090"/>
              </a:solidFill>
              <a:latin typeface="+mj-lt"/>
              <a:ea typeface="MS PGothic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b="1" i="1" dirty="0">
                <a:solidFill>
                  <a:srgbClr val="000090"/>
                </a:solidFill>
                <a:latin typeface="+mj-lt"/>
                <a:ea typeface="MS PGothic" charset="0"/>
              </a:rPr>
              <a:t>		</a:t>
            </a:r>
            <a:r>
              <a:rPr lang="en-US" sz="2900" i="1" dirty="0">
                <a:solidFill>
                  <a:schemeClr val="tx1"/>
                </a:solidFill>
                <a:latin typeface="+mj-lt"/>
                <a:ea typeface="MS PGothic" charset="0"/>
              </a:rPr>
              <a:t>Jane Partridge, Head of Service, Barnsley Integrated Sexual Health Service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+mj-lt"/>
                <a:ea typeface="MS PGothic" charset="0"/>
              </a:rPr>
              <a:t>7:35</a:t>
            </a:r>
            <a:r>
              <a:rPr lang="en-US" sz="2900" b="1" dirty="0">
                <a:solidFill>
                  <a:srgbClr val="000090"/>
                </a:solidFill>
                <a:latin typeface="+mj-lt"/>
                <a:ea typeface="MS PGothic" charset="0"/>
              </a:rPr>
              <a:t>	Thinking Pharmacy First: </a:t>
            </a:r>
            <a:r>
              <a:rPr lang="en-US" sz="2900" b="1" i="1" dirty="0">
                <a:solidFill>
                  <a:srgbClr val="000090"/>
                </a:solidFill>
                <a:latin typeface="+mj-lt"/>
                <a:ea typeface="MS PGothic" charset="0"/>
              </a:rPr>
              <a:t>Contraception Advance Service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900" b="1" i="1" dirty="0">
                <a:solidFill>
                  <a:srgbClr val="000090"/>
                </a:solidFill>
                <a:latin typeface="+mj-lt"/>
                <a:ea typeface="MS PGothic" charset="0"/>
              </a:rPr>
              <a:t>		</a:t>
            </a:r>
            <a:r>
              <a:rPr lang="en-US" sz="2900" i="1" dirty="0">
                <a:solidFill>
                  <a:schemeClr val="tx1"/>
                </a:solidFill>
                <a:latin typeface="+mj-lt"/>
                <a:ea typeface="MS PGothic" charset="0"/>
              </a:rPr>
              <a:t>Thomas Bisset, Pharmacy Clinical Lead</a:t>
            </a:r>
            <a:endParaRPr lang="en-US" sz="2900" b="1" dirty="0">
              <a:solidFill>
                <a:srgbClr val="000090"/>
              </a:solidFill>
              <a:latin typeface="+mj-lt"/>
              <a:ea typeface="MS PGothic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+mj-lt"/>
                <a:ea typeface="MS PGothic" charset="0"/>
              </a:rPr>
              <a:t>7:50</a:t>
            </a:r>
            <a:r>
              <a:rPr lang="en-US" sz="2900" b="1" dirty="0">
                <a:solidFill>
                  <a:srgbClr val="000090"/>
                </a:solidFill>
                <a:latin typeface="+mj-lt"/>
                <a:ea typeface="MS PGothic" charset="0"/>
              </a:rPr>
              <a:t>	</a:t>
            </a:r>
            <a:r>
              <a:rPr lang="en-US" sz="2900" dirty="0">
                <a:solidFill>
                  <a:schemeClr val="tx1"/>
                </a:solidFill>
                <a:latin typeface="+mj-lt"/>
                <a:ea typeface="MS PGothic" charset="0"/>
              </a:rPr>
              <a:t>Refreshment Break</a:t>
            </a:r>
            <a:endParaRPr lang="en-US" sz="2900" b="1" dirty="0">
              <a:solidFill>
                <a:srgbClr val="000090"/>
              </a:solidFill>
              <a:latin typeface="+mj-lt"/>
              <a:ea typeface="MS PGothic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+mj-lt"/>
                <a:ea typeface="MS PGothic" charset="0"/>
              </a:rPr>
              <a:t>8:00</a:t>
            </a:r>
            <a:r>
              <a:rPr lang="en-US" sz="2900" b="1" dirty="0">
                <a:solidFill>
                  <a:srgbClr val="000090"/>
                </a:solidFill>
                <a:latin typeface="+mj-lt"/>
                <a:ea typeface="MS PGothic" charset="0"/>
              </a:rPr>
              <a:t>	Local Care Pathway Development: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900" b="1" i="1" dirty="0">
                <a:solidFill>
                  <a:srgbClr val="000090"/>
                </a:solidFill>
                <a:latin typeface="+mj-lt"/>
                <a:ea typeface="MS PGothic" charset="0"/>
              </a:rPr>
              <a:t>	Respiratory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900" b="1" i="1" dirty="0">
                <a:solidFill>
                  <a:srgbClr val="000090"/>
                </a:solidFill>
                <a:latin typeface="+mj-lt"/>
                <a:ea typeface="MS PGothic" charset="0"/>
              </a:rPr>
              <a:t>	Opiates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900" b="1" i="1" dirty="0">
                <a:solidFill>
                  <a:srgbClr val="000090"/>
                </a:solidFill>
                <a:latin typeface="+mj-lt"/>
                <a:ea typeface="MS PGothic" charset="0"/>
              </a:rPr>
              <a:t>	Cardiovascular Disease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900" b="1" i="1" dirty="0">
                <a:solidFill>
                  <a:srgbClr val="000090"/>
                </a:solidFill>
                <a:latin typeface="+mj-lt"/>
                <a:ea typeface="MS PGothic" charset="0"/>
              </a:rPr>
              <a:t>		</a:t>
            </a:r>
            <a:r>
              <a:rPr lang="en-US" sz="2900" i="1" dirty="0">
                <a:solidFill>
                  <a:schemeClr val="tx1"/>
                </a:solidFill>
                <a:latin typeface="+mj-lt"/>
                <a:ea typeface="MS PGothic" charset="0"/>
              </a:rPr>
              <a:t>Chris Lawson, Head of Medicines </a:t>
            </a:r>
            <a:r>
              <a:rPr lang="en-US" sz="2900" i="1" dirty="0" err="1">
                <a:solidFill>
                  <a:schemeClr val="tx1"/>
                </a:solidFill>
                <a:latin typeface="+mj-lt"/>
                <a:ea typeface="MS PGothic" charset="0"/>
              </a:rPr>
              <a:t>Optimisation</a:t>
            </a:r>
            <a:endParaRPr lang="en-US" sz="2900" i="1" dirty="0">
              <a:solidFill>
                <a:schemeClr val="tx1"/>
              </a:solidFill>
              <a:latin typeface="+mj-lt"/>
              <a:ea typeface="MS PGothic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+mj-lt"/>
                <a:ea typeface="MS PGothic" charset="0"/>
              </a:rPr>
              <a:t>8:35</a:t>
            </a:r>
            <a:r>
              <a:rPr lang="en-US" sz="2900" b="1" dirty="0">
                <a:solidFill>
                  <a:srgbClr val="000090"/>
                </a:solidFill>
                <a:latin typeface="+mj-lt"/>
                <a:ea typeface="MS PGothic" charset="0"/>
              </a:rPr>
              <a:t>	Thinking Pharmacy First: Pharmacy First Service – Minor Ailments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900" b="1" i="1" dirty="0">
                <a:solidFill>
                  <a:srgbClr val="000090"/>
                </a:solidFill>
                <a:latin typeface="+mj-lt"/>
                <a:ea typeface="MS PGothic" charset="0"/>
              </a:rPr>
              <a:t>		Sore Throats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900" b="1" i="1" dirty="0">
                <a:solidFill>
                  <a:srgbClr val="000090"/>
                </a:solidFill>
                <a:latin typeface="+mj-lt"/>
                <a:ea typeface="MS PGothic" charset="0"/>
              </a:rPr>
              <a:t>		Acute Sinusitis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900" b="1" i="1" dirty="0">
                <a:solidFill>
                  <a:srgbClr val="000090"/>
                </a:solidFill>
                <a:latin typeface="+mj-lt"/>
                <a:ea typeface="MS PGothic" charset="0"/>
              </a:rPr>
              <a:t>		</a:t>
            </a:r>
            <a:r>
              <a:rPr lang="en-US" sz="2900" i="1" dirty="0">
                <a:solidFill>
                  <a:schemeClr val="tx1"/>
                </a:solidFill>
                <a:latin typeface="+mj-lt"/>
                <a:ea typeface="MS PGothic" charset="0"/>
              </a:rPr>
              <a:t>Thomas Bisset, Pharmacy Clinical Lead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+mj-lt"/>
                <a:ea typeface="MS PGothic" charset="0"/>
              </a:rPr>
              <a:t>8:55</a:t>
            </a:r>
            <a:r>
              <a:rPr lang="en-US" sz="2900" b="1" dirty="0">
                <a:solidFill>
                  <a:srgbClr val="000090"/>
                </a:solidFill>
                <a:latin typeface="+mj-lt"/>
                <a:ea typeface="MS PGothic" charset="0"/>
              </a:rPr>
              <a:t>	Questions</a:t>
            </a:r>
          </a:p>
          <a:p>
            <a:pPr marL="0" indent="0">
              <a:buNone/>
            </a:pPr>
            <a:endParaRPr lang="en-US" sz="3600" b="1" dirty="0">
              <a:solidFill>
                <a:srgbClr val="000090"/>
              </a:solidFill>
              <a:latin typeface="Candara" charset="0"/>
              <a:ea typeface="MS PGothic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0090"/>
              </a:solidFill>
              <a:latin typeface="Candara" charset="0"/>
              <a:ea typeface="MS PGothic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0090"/>
              </a:solidFill>
              <a:latin typeface="Candara" charset="0"/>
              <a:ea typeface="MS PGothic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5867400"/>
            <a:ext cx="2301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0F0F"/>
                </a:solidFill>
              </a:rPr>
              <a:t>Pharmacy BEST </a:t>
            </a:r>
          </a:p>
          <a:p>
            <a:r>
              <a:rPr lang="en-US" sz="1600" dirty="0">
                <a:solidFill>
                  <a:srgbClr val="0F0F0F"/>
                </a:solidFill>
              </a:rPr>
              <a:t>2</a:t>
            </a:r>
            <a:r>
              <a:rPr lang="en-US" sz="1600" baseline="30000" dirty="0">
                <a:solidFill>
                  <a:srgbClr val="0F0F0F"/>
                </a:solidFill>
              </a:rPr>
              <a:t>nd</a:t>
            </a:r>
            <a:r>
              <a:rPr lang="en-US" sz="1600" dirty="0">
                <a:solidFill>
                  <a:srgbClr val="0F0F0F"/>
                </a:solidFill>
              </a:rPr>
              <a:t> October 2024</a:t>
            </a:r>
          </a:p>
          <a:p>
            <a:r>
              <a:rPr lang="en-US" sz="1600" dirty="0">
                <a:solidFill>
                  <a:srgbClr val="0F0F0F"/>
                </a:solidFill>
              </a:rPr>
              <a:t>Priory Campus</a:t>
            </a:r>
          </a:p>
          <a:p>
            <a:endParaRPr lang="en-US" sz="1600" dirty="0">
              <a:solidFill>
                <a:srgbClr val="0F0F0F"/>
              </a:solidFill>
            </a:endParaRPr>
          </a:p>
          <a:p>
            <a:endParaRPr lang="en-US" sz="1600" dirty="0">
              <a:solidFill>
                <a:srgbClr val="0F0F0F"/>
              </a:solidFill>
            </a:endParaRPr>
          </a:p>
        </p:txBody>
      </p:sp>
      <p:pic>
        <p:nvPicPr>
          <p:cNvPr id="7" name="Picture 6" descr="Blue and white text with blue letters&#10;&#10;Description automatically generated">
            <a:extLst>
              <a:ext uri="{FF2B5EF4-FFF2-40B4-BE49-F238E27FC236}">
                <a16:creationId xmlns:a16="http://schemas.microsoft.com/office/drawing/2014/main" id="{6B244609-FFB2-7407-C2C2-C3F33AE2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5"/>
          <a:stretch/>
        </p:blipFill>
        <p:spPr>
          <a:xfrm>
            <a:off x="6474432" y="152365"/>
            <a:ext cx="2362200" cy="10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8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7"/>
    </mc:Choice>
    <mc:Fallback xmlns="">
      <p:transition xmlns:p14="http://schemas.microsoft.com/office/powerpoint/2010/main" spd="slow" advTm="546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58003-5B02-46E0-18B9-54F4190A7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278ED04-612F-B74F-74BF-BA9277862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a typeface="MS PGothic" charset="0"/>
              </a:rPr>
              <a:t>Training &amp; Safeguarding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F6E240-2152-2B2E-E366-E601FA0AE364}"/>
              </a:ext>
            </a:extLst>
          </p:cNvPr>
          <p:cNvSpPr txBox="1"/>
          <p:nvPr/>
        </p:nvSpPr>
        <p:spPr>
          <a:xfrm>
            <a:off x="381000" y="1447800"/>
            <a:ext cx="797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en-GB" dirty="0"/>
              <a:t>CPE website: </a:t>
            </a:r>
            <a:r>
              <a:rPr lang="en-GB" dirty="0">
                <a:hlinkClick r:id="rId2"/>
              </a:rPr>
              <a:t>Pharmacy Contraception Service - Community Pharmacy England (cpe.org.uk)</a:t>
            </a:r>
            <a:r>
              <a:rPr lang="en-GB" dirty="0"/>
              <a:t> which includes links to CPPE &amp; FSRH training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8AA0B-EBFC-5F10-F7AA-1971FB7C7906}"/>
              </a:ext>
            </a:extLst>
          </p:cNvPr>
          <p:cNvSpPr txBox="1"/>
          <p:nvPr/>
        </p:nvSpPr>
        <p:spPr>
          <a:xfrm>
            <a:off x="381000" y="2551837"/>
            <a:ext cx="78486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Pharmacists delivering the service must have completed one of the recommended Safeguarding level 3 training materials </a:t>
            </a:r>
            <a:r>
              <a:rPr lang="en-GB" b="1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 </a:t>
            </a: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direct access to professional advice from someone who can advise on Safeguarding at Level 3.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rgbClr val="202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 fontAlgn="base"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Safeguarding Level 3 –  – </a:t>
            </a:r>
            <a:r>
              <a:rPr lang="en-GB" u="sng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Safeguarding Children and Adults Level 3 for Community Pharmacists</a:t>
            </a: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video on </a:t>
            </a:r>
            <a:r>
              <a:rPr lang="en-GB" dirty="0" err="1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elfh</a:t>
            </a:r>
            <a:endParaRPr lang="en-GB" dirty="0">
              <a:solidFill>
                <a:srgbClr val="202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 fontAlgn="base">
              <a:buFont typeface="Wingdings" panose="05000000000000000000" pitchFamily="2" charset="2"/>
              <a:buChar char="Ø"/>
              <a:defRPr/>
            </a:pPr>
            <a:endParaRPr lang="en-GB" dirty="0">
              <a:solidFill>
                <a:srgbClr val="202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base">
              <a:defRPr/>
            </a:pPr>
            <a:r>
              <a:rPr lang="en-GB" b="1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214313" indent="-214313" defTabSz="685800" fontAlgn="base">
              <a:buFont typeface="Wingdings" panose="05000000000000000000" pitchFamily="2" charset="2"/>
              <a:buChar char="Ø"/>
              <a:defRPr/>
            </a:pPr>
            <a:endParaRPr lang="en-GB" dirty="0">
              <a:solidFill>
                <a:srgbClr val="202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 fontAlgn="base">
              <a:buFont typeface="Wingdings" panose="05000000000000000000" pitchFamily="2" charset="2"/>
              <a:buChar char="Ø"/>
              <a:defRPr/>
            </a:pPr>
            <a:r>
              <a:rPr lang="en-GB" u="sng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Safeguarding Level 3</a:t>
            </a: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Learning for Healthcare Safeguarding Children and Young People (SGC) – Safeguarding Children Level 3</a:t>
            </a:r>
          </a:p>
          <a:p>
            <a:pPr>
              <a:lnSpc>
                <a:spcPct val="10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50456"/>
      </p:ext>
    </p:extLst>
  </p:cSld>
  <p:clrMapOvr>
    <a:masterClrMapping/>
  </p:clrMapOvr>
  <p:transition spd="med" advTm="61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6659F-15C3-245B-F420-F121EBBA3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6EEF5EE-AB57-BE5B-7AC4-3A8E62A3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a typeface="MS PGothic" charset="0"/>
              </a:rPr>
              <a:t>CPE Resources for Implementation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7B9B66-E408-172F-70BD-6FD8D9B41397}"/>
              </a:ext>
            </a:extLst>
          </p:cNvPr>
          <p:cNvSpPr txBox="1"/>
          <p:nvPr/>
        </p:nvSpPr>
        <p:spPr>
          <a:xfrm>
            <a:off x="381000" y="1676400"/>
            <a:ext cx="8534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Briefing 032/23: Pharmacy owner implementation checklist</a:t>
            </a: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 practices and local sexual health clinics service notification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template</a:t>
            </a: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Briefing 034/23: Briefing for general practice teams and staff at sexual health clinics</a:t>
            </a: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Briefing 033/23: Briefing for pharmacy teams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pharmacy team approach to promotion and recruitment </a:t>
            </a:r>
          </a:p>
          <a:p>
            <a:pPr defTabSz="685800">
              <a:defRPr/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the Service in the Pharmacy:</a:t>
            </a:r>
          </a:p>
          <a:p>
            <a:pPr defTabSz="685800"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Posters, leaflets, digital media </a:t>
            </a:r>
          </a:p>
          <a:p>
            <a:pPr defTabSz="685800"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a prescription </a:t>
            </a:r>
          </a:p>
          <a:p>
            <a:pPr defTabSz="685800"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Accessing other services e.g. EHC requests</a:t>
            </a:r>
          </a:p>
        </p:txBody>
      </p:sp>
    </p:spTree>
    <p:extLst>
      <p:ext uri="{BB962C8B-B14F-4D97-AF65-F5344CB8AC3E}">
        <p14:creationId xmlns:p14="http://schemas.microsoft.com/office/powerpoint/2010/main" val="1022011185"/>
      </p:ext>
    </p:extLst>
  </p:cSld>
  <p:clrMapOvr>
    <a:masterClrMapping/>
  </p:clrMapOvr>
  <p:transition spd="med" advTm="610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0CEB1-61A1-0C3A-C99F-00529CACF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262ADD3D-BA33-A5E9-7F8B-BAF786C0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a typeface="MS PGothic" charset="0"/>
              </a:rPr>
              <a:t>Providing the service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F8A88E-00DF-19CD-1774-6700D3AC8732}"/>
              </a:ext>
            </a:extLst>
          </p:cNvPr>
          <p:cNvSpPr txBox="1"/>
          <p:nvPr/>
        </p:nvSpPr>
        <p:spPr>
          <a:xfrm>
            <a:off x="228600" y="1174000"/>
            <a:ext cx="86868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 Access:</a:t>
            </a:r>
            <a:endParaRPr lang="en-GB" dirty="0">
              <a:solidFill>
                <a:prstClr val="black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Self-refer;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Referred by their general practice, from a sexual health clinic or from other NHS service providers, e.g., urgent treatment centres or NHS 111.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202A30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Consultation done face to face (in consultation room) or remotely via video/telephone conference</a:t>
            </a:r>
            <a:b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Eligibility Inclusion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 individual seeking to be initiated on an OC, or seeking to obtain a further supply of their ongoing OC: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COC – age from menarche up to &amp; including 49 years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POP – age from menarche up to &amp; including 54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Exclusion Criteria: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Clinically unsuitable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Individuals under 16 years of age and assessed as not competent using Fraser Guidelines;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Individuals 16 years of age and over and assessed as lacking capacity to consent.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Additional exclusion criteria are listed in the PGDs</a:t>
            </a:r>
          </a:p>
        </p:txBody>
      </p:sp>
    </p:spTree>
    <p:extLst>
      <p:ext uri="{BB962C8B-B14F-4D97-AF65-F5344CB8AC3E}">
        <p14:creationId xmlns:p14="http://schemas.microsoft.com/office/powerpoint/2010/main" val="2133796352"/>
      </p:ext>
    </p:extLst>
  </p:cSld>
  <p:clrMapOvr>
    <a:masterClrMapping/>
  </p:clrMapOvr>
  <p:transition spd="med" advTm="6100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CE64F-34E5-5104-8438-5508FDB70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4AF0-47A0-52BD-D7BF-8A76E85A5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B129-9433-4D14-27A0-7E4DE2D93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 centred approach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Discuss alternative and more effective forms of contraception including Long-Acting Reversible Contraception (LARC)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Initiation – discuss options with individual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Online shared decision-making contraception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consultation tools: </a:t>
            </a:r>
          </a:p>
          <a:p>
            <a:pPr marL="457200" lvl="1" indent="0">
              <a:buNone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NHS.uk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Contraception choices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Brook</a:t>
            </a:r>
            <a:r>
              <a:rPr lang="en-GB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Brook &amp; contraception choices have useful online questionnaires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Don’t forget safety netting advice!  Consider safeguarding!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341CB-9581-6A79-D7A4-C28DA496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424D58"/>
                </a:solidFill>
              </a:rPr>
              <a:pPr/>
              <a:t>13</a:t>
            </a:fld>
            <a:endParaRPr lang="en-GB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5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EB466-A56D-53C5-AD17-CE0A99E19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0107DE87-C479-1FAF-E990-63B2BDFB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a typeface="MS PGothic" charset="0"/>
              </a:rPr>
              <a:t>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E9B7-49CD-CC6A-C520-B132730FED73}"/>
              </a:ext>
            </a:extLst>
          </p:cNvPr>
          <p:cNvSpPr txBox="1"/>
          <p:nvPr/>
        </p:nvSpPr>
        <p:spPr>
          <a:xfrm>
            <a:off x="457200" y="1447800"/>
            <a:ext cx="777240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Criteria met - Supply can be made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✓ FSRH UK Medical Eligibility Criteria for Contraceptive Use (UKMEC) calculator available to support clinical decision on choice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✓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local SY ICB formularies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should be referred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✓ Quantity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➢ Initiation - quantity should not exceed 3 months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➢ Ongoing supplies of up to 12 months duration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Criteria not met - Supply deemed not clinically appropriate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✓ Explain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✓ Refer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✓ Document – reason for not supplying against a PGD – referral to an alternate service provider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Post event message to GP via NHS mail or GP Connect: Update Record if the patient consents.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If the patient does not consent this does not prevent a supply from being made.</a:t>
            </a:r>
          </a:p>
        </p:txBody>
      </p:sp>
    </p:spTree>
    <p:extLst>
      <p:ext uri="{BB962C8B-B14F-4D97-AF65-F5344CB8AC3E}">
        <p14:creationId xmlns:p14="http://schemas.microsoft.com/office/powerpoint/2010/main" val="2886555904"/>
      </p:ext>
    </p:extLst>
  </p:cSld>
  <p:clrMapOvr>
    <a:masterClrMapping/>
  </p:clrMapOvr>
  <p:transition spd="med" advTm="6100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3A460-8009-C262-E204-2FC535C65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1755-D750-34C5-0142-6C9F42F4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Initiation</a:t>
            </a:r>
            <a:r>
              <a:rPr lang="en-US" dirty="0"/>
              <a:t>: POP vs COC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2B3B5-64FA-152A-CB88-24F09B7F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424D58"/>
                </a:solidFill>
              </a:rPr>
              <a:pPr/>
              <a:t>15</a:t>
            </a:fld>
            <a:endParaRPr lang="en-GB">
              <a:solidFill>
                <a:srgbClr val="424D58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6A276-1ECA-FFFC-6361-DFF0E7A5D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0000"/>
            <a:ext cx="8043000" cy="458128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POP: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POP option for people who cannot take combined pill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Irregular bleeding may bother some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Needs to be taken roughly the same time each day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desogestrel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 hrs, others 3 hr window)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POP average user 91% effective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Cycle control – can take back to back, bleeding is lighter &amp; less painful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Risk of blood clots (clots in legs or lungs very rare side effect 5-12 in 10,000 users)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NICE 1</a:t>
            </a:r>
            <a:r>
              <a:rPr kumimoji="0" lang="en-GB" sz="1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line option are monophasic preps containing 30mcg of oestrogen plus either norethisterone or levonorgestrel – lower risk of DVT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13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4915C-6D9D-959A-D7C0-FCBFDB110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2A9C-6FC9-ADD2-BEB3-3444AC9A6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Tips for effective delivery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86408-DF6A-21DD-C6DA-8CC8B59D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424D58"/>
                </a:solidFill>
              </a:rPr>
              <a:pPr/>
              <a:t>16</a:t>
            </a:fld>
            <a:endParaRPr lang="en-GB">
              <a:solidFill>
                <a:srgbClr val="424D58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D95B5F-A781-8010-24DF-85CF4F2C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0000"/>
            <a:ext cx="8043000" cy="458128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NHS Profile Manager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reflects current status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Ensure members of the pharmacy team are trained &amp; have access to update profile manager.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make a supply of OC via PGD if a Rx has already been issued by GP practice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Implement a booking system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Consider online consultations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Consider sending the patient information ahead of the consultation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Make the most of EHC enquires/supplies to promote service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 collaboratively with local GP practices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find out how the service offer could benefit them &amp; maximise opportunity for referrals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30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E882C-4FE3-6BE1-1084-0BD1314D3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53764-141A-4AB6-A22D-C7E3FDE0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312E9-ED56-5A82-BF37-761A04184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424D58"/>
                </a:solidFill>
              </a:rPr>
              <a:pPr/>
              <a:t>17</a:t>
            </a:fld>
            <a:endParaRPr lang="en-GB">
              <a:solidFill>
                <a:srgbClr val="424D58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3793EA-35DE-75CE-5DAC-91D930BC1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0000"/>
            <a:ext cx="8305800" cy="4869324"/>
          </a:xfrm>
        </p:spPr>
        <p:txBody>
          <a:bodyPr>
            <a:normAutofit fontScale="85000" lnSpcReduction="10000"/>
          </a:bodyPr>
          <a:lstStyle/>
          <a:p>
            <a:pPr marL="72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SY ICB formularies: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Contraceptive formularies – South Yorkshire LPC (communitypharmacy.org.uk)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2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Contraceptive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choices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https://www.contraceptionchoices.org/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2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Brook contraception: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https://www.brook.org.uk/topics/contraception/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2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Sexwise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https://www.sexwise.org.uk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2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 of sexual and reproductive health care (FSRH), UK Medical Eligibility Criteria for Contraceptive Use (UKMEC) 2016 (amended September 2019):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https://www.fsrh.org/standards-and-guidance/uk-medical-eligibility-criteria-for-contraceptive-use-ukmec/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2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FSRH Clinical Guideline: Combined Hormonal Contraception (January 2019, Amended October 2023):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https://www.fsrh.org/documents/combined-hormonal-contraception/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2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NICE CKS: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Scenario: Combined oral contraceptive | Management | Contraception - combined hormonal methods | CKS | NICE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048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18DBA-3D66-396B-5329-35193ED04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90F5-AE51-0E26-F577-FA5C4971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CPE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2AA79-3C45-DDF9-F476-9087FC4E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424D58"/>
                </a:solidFill>
              </a:rPr>
              <a:pPr/>
              <a:t>18</a:t>
            </a:fld>
            <a:endParaRPr lang="en-GB">
              <a:solidFill>
                <a:srgbClr val="424D58"/>
              </a:solidFill>
            </a:endParaRPr>
          </a:p>
        </p:txBody>
      </p:sp>
      <p:pic>
        <p:nvPicPr>
          <p:cNvPr id="12" name="Picture 11" descr="A screenshot of a medical service&#10;&#10;Description automatically generated">
            <a:extLst>
              <a:ext uri="{FF2B5EF4-FFF2-40B4-BE49-F238E27FC236}">
                <a16:creationId xmlns:a16="http://schemas.microsoft.com/office/drawing/2014/main" id="{A1326039-D296-F6C1-9D37-40A9E4578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00" y="1183054"/>
            <a:ext cx="8610600" cy="549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77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54B01-23B7-8654-CBA5-95028FFAB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A3D2-6B50-7690-E111-B25880D8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CPE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A7DA5-D886-3ED1-6BC3-FE36B737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424D58"/>
                </a:solidFill>
              </a:rPr>
              <a:pPr/>
              <a:t>19</a:t>
            </a:fld>
            <a:endParaRPr lang="en-GB">
              <a:solidFill>
                <a:srgbClr val="424D58"/>
              </a:solidFill>
            </a:endParaRPr>
          </a:p>
        </p:txBody>
      </p:sp>
      <p:pic>
        <p:nvPicPr>
          <p:cNvPr id="6" name="Content Placeholder 5" descr="A screenshot of a form&#10;&#10;Description automatically generated">
            <a:extLst>
              <a:ext uri="{FF2B5EF4-FFF2-40B4-BE49-F238E27FC236}">
                <a16:creationId xmlns:a16="http://schemas.microsoft.com/office/drawing/2014/main" id="{9991517C-1717-6E43-AD47-E7B9A0A5E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50161"/>
            <a:ext cx="2530948" cy="3641725"/>
          </a:xfrm>
        </p:spPr>
      </p:pic>
      <p:pic>
        <p:nvPicPr>
          <p:cNvPr id="8" name="Picture 7" descr="A checklist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A78E6802-F5B0-0EDB-F2F6-10970EC79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72" y="2286000"/>
            <a:ext cx="2543018" cy="3641725"/>
          </a:xfrm>
          <a:prstGeom prst="rect">
            <a:avLst/>
          </a:prstGeom>
        </p:spPr>
      </p:pic>
      <p:pic>
        <p:nvPicPr>
          <p:cNvPr id="10" name="Picture 9" descr="A prescription form with text&#10;&#10;Description automatically generated">
            <a:extLst>
              <a:ext uri="{FF2B5EF4-FFF2-40B4-BE49-F238E27FC236}">
                <a16:creationId xmlns:a16="http://schemas.microsoft.com/office/drawing/2014/main" id="{48D07979-D27B-2B8C-35A5-1DA17F1A9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8" y="1447800"/>
            <a:ext cx="2496834" cy="34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8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ndara" charset="0"/>
                <a:ea typeface="MS PGothic" charset="0"/>
              </a:rPr>
              <a:t>Housekeeping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Candara" charset="0"/>
                <a:ea typeface="MS PGothic" charset="0"/>
              </a:rPr>
              <a:t>Introductions</a:t>
            </a:r>
          </a:p>
          <a:p>
            <a:pPr>
              <a:defRPr/>
            </a:pPr>
            <a:r>
              <a:rPr lang="en-US" dirty="0">
                <a:latin typeface="Candara" charset="0"/>
                <a:ea typeface="MS PGothic" charset="0"/>
              </a:rPr>
              <a:t>Fire Alarms</a:t>
            </a:r>
          </a:p>
          <a:p>
            <a:pPr>
              <a:defRPr/>
            </a:pPr>
            <a:r>
              <a:rPr lang="en-US" dirty="0">
                <a:latin typeface="Candara" charset="0"/>
                <a:ea typeface="MS PGothic" charset="0"/>
              </a:rPr>
              <a:t>Telephone</a:t>
            </a:r>
          </a:p>
          <a:p>
            <a:pPr>
              <a:defRPr/>
            </a:pPr>
            <a:r>
              <a:rPr lang="en-US" dirty="0">
                <a:latin typeface="Candara" charset="0"/>
                <a:ea typeface="MS PGothic" charset="0"/>
              </a:rPr>
              <a:t>Toilets</a:t>
            </a:r>
          </a:p>
          <a:p>
            <a:pPr>
              <a:defRPr/>
            </a:pPr>
            <a:r>
              <a:rPr lang="en-US" dirty="0">
                <a:latin typeface="Candara" charset="0"/>
                <a:ea typeface="MS PGothic" charset="0"/>
              </a:rPr>
              <a:t>Questions</a:t>
            </a:r>
          </a:p>
          <a:p>
            <a:pPr marL="0" indent="0">
              <a:buNone/>
              <a:defRPr/>
            </a:pPr>
            <a:endParaRPr lang="en-US" dirty="0">
              <a:latin typeface="Candar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7005"/>
      </p:ext>
    </p:extLst>
  </p:cSld>
  <p:clrMapOvr>
    <a:masterClrMapping/>
  </p:clrMapOvr>
  <p:transition spd="med" advTm="6100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0B0EA-78AC-C6D3-2073-BD90F7B17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A20FC-8CE1-3198-8A3B-A562B379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Thinking Pharmacy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7219C-D25D-F2AC-9914-629BC51A0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990600"/>
            <a:ext cx="7704000" cy="4581288"/>
          </a:xfrm>
        </p:spPr>
        <p:txBody>
          <a:bodyPr/>
          <a:lstStyle/>
          <a:p>
            <a:endParaRPr lang="en-US" sz="2400" b="1" i="1" dirty="0">
              <a:solidFill>
                <a:schemeClr val="tx1"/>
              </a:solidFill>
              <a:latin typeface="Candara" charset="0"/>
              <a:ea typeface="MS PGothic" charset="0"/>
            </a:endParaRPr>
          </a:p>
          <a:p>
            <a:pPr marL="0" indent="0">
              <a:buNone/>
            </a:pPr>
            <a:endParaRPr lang="en-US" sz="2800" b="1" i="1" dirty="0">
              <a:solidFill>
                <a:schemeClr val="tx1"/>
              </a:solidFill>
              <a:latin typeface="Candara" charset="0"/>
              <a:ea typeface="MS PGothic" charset="0"/>
            </a:endParaRPr>
          </a:p>
          <a:p>
            <a:pPr marL="457200" lvl="1" indent="0">
              <a:buNone/>
            </a:pPr>
            <a:r>
              <a:rPr lang="en-US" sz="2500" b="1" i="1" dirty="0">
                <a:solidFill>
                  <a:schemeClr val="tx1"/>
                </a:solidFill>
                <a:latin typeface="+mj-lt"/>
                <a:ea typeface="MS PGothic" charset="0"/>
              </a:rPr>
              <a:t>Sinusitis</a:t>
            </a:r>
          </a:p>
          <a:p>
            <a:pPr marL="457200" lvl="1" indent="0">
              <a:buNone/>
            </a:pPr>
            <a:r>
              <a:rPr lang="en-US" sz="2500" b="1" i="1" dirty="0">
                <a:solidFill>
                  <a:schemeClr val="tx1"/>
                </a:solidFill>
                <a:latin typeface="+mj-lt"/>
                <a:ea typeface="MS PGothic" charset="0"/>
              </a:rPr>
              <a:t>Sore Throat</a:t>
            </a:r>
            <a:endParaRPr lang="en-US" sz="2500" b="1" dirty="0">
              <a:solidFill>
                <a:schemeClr val="tx1"/>
              </a:solidFill>
              <a:latin typeface="+mj-lt"/>
              <a:ea typeface="MS PGothic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276B1-F63E-FF71-940B-2BC96252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424D58"/>
                </a:solidFill>
              </a:rPr>
              <a:pPr/>
              <a:t>20</a:t>
            </a:fld>
            <a:endParaRPr lang="en-GB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19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31AFC-3EEC-8263-3A52-8206ED3B4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C97D0-2DA6-FD46-C570-5E2D6848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424D58"/>
                </a:solidFill>
              </a:rPr>
              <a:pPr/>
              <a:t>21</a:t>
            </a:fld>
            <a:endParaRPr lang="en-GB">
              <a:solidFill>
                <a:srgbClr val="424D58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9E1609-9447-F471-2892-8A956E52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183551"/>
            <a:ext cx="3733800" cy="88324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Acute Sinusitis:</a:t>
            </a:r>
            <a:br>
              <a:rPr lang="en-US" sz="3200" dirty="0"/>
            </a:br>
            <a:r>
              <a:rPr lang="en-US" sz="3200" dirty="0"/>
              <a:t>Key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E47FB-2588-BF41-A380-E39175F76BAB}"/>
              </a:ext>
            </a:extLst>
          </p:cNvPr>
          <p:cNvSpPr txBox="1"/>
          <p:nvPr/>
        </p:nvSpPr>
        <p:spPr>
          <a:xfrm>
            <a:off x="4949642" y="1225689"/>
            <a:ext cx="38714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 and children aged over 12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the risk of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deterioration or serious illness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ONE  or more of</a:t>
            </a:r>
          </a:p>
          <a:p>
            <a:pPr marL="742950" lvl="1" indent="-285750" defTabSz="6858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Nasal Blockage or</a:t>
            </a:r>
          </a:p>
          <a:p>
            <a:pPr marL="742950" lvl="1" indent="-285750" defTabSz="6858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Nasal Discharge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ONE or more of</a:t>
            </a:r>
          </a:p>
          <a:p>
            <a:pPr marL="742950" lvl="1" indent="-285750" defTabSz="6858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Facial pain / pressure / headache</a:t>
            </a:r>
          </a:p>
          <a:p>
            <a:pPr marL="742950" lvl="1" indent="-285750" defTabSz="6858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of sense of smell</a:t>
            </a:r>
          </a:p>
          <a:p>
            <a:pPr marL="742950" lvl="1" indent="-285750" defTabSz="6858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 during day or at night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the patient had symptoms for &gt; 10 days?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diagram of a patient's flowchart&#10;&#10;Description automatically generated">
            <a:extLst>
              <a:ext uri="{FF2B5EF4-FFF2-40B4-BE49-F238E27FC236}">
                <a16:creationId xmlns:a16="http://schemas.microsoft.com/office/drawing/2014/main" id="{069969AB-0815-2892-1B73-14C5BEFE3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" y="0"/>
            <a:ext cx="4945467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59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84804-A639-904D-04F0-023A053DE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773B8-A6AC-EBA6-0DDB-62E65227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424D58"/>
                </a:solidFill>
              </a:rPr>
              <a:pPr/>
              <a:t>22</a:t>
            </a:fld>
            <a:endParaRPr lang="en-GB">
              <a:solidFill>
                <a:srgbClr val="424D58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CBB4A0-CC77-707C-C988-CF796F65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183551"/>
            <a:ext cx="3733800" cy="88324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Acute Sinusitis:</a:t>
            </a:r>
            <a:br>
              <a:rPr lang="en-US" sz="3200" dirty="0"/>
            </a:br>
            <a:r>
              <a:rPr lang="en-US" sz="3200" dirty="0"/>
              <a:t>Key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590030-5667-9BDC-0914-124AAB1C15EB}"/>
              </a:ext>
            </a:extLst>
          </p:cNvPr>
          <p:cNvSpPr txBox="1"/>
          <p:nvPr/>
        </p:nvSpPr>
        <p:spPr>
          <a:xfrm>
            <a:off x="4949642" y="1225689"/>
            <a:ext cx="38714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patient have 2 or more of the following:</a:t>
            </a:r>
          </a:p>
          <a:p>
            <a:pPr marL="742950" lvl="1" indent="-285750" defTabSz="6858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 deterioration</a:t>
            </a:r>
          </a:p>
          <a:p>
            <a:pPr marL="742950" lvl="1" indent="-285750" defTabSz="6858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 (&gt;38C)</a:t>
            </a:r>
          </a:p>
          <a:p>
            <a:pPr marL="742950" lvl="1" indent="-285750" defTabSz="6858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Unremitting purulent nasal discharge</a:t>
            </a:r>
          </a:p>
          <a:p>
            <a:pPr marL="742950" lvl="1" indent="-285750" defTabSz="6858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localised unilateral pain, particularly over the teeth and jaw</a:t>
            </a:r>
          </a:p>
        </p:txBody>
      </p:sp>
      <p:pic>
        <p:nvPicPr>
          <p:cNvPr id="2" name="Picture 1" descr="A diagram of a patient's flowchart&#10;&#10;Description automatically generated">
            <a:extLst>
              <a:ext uri="{FF2B5EF4-FFF2-40B4-BE49-F238E27FC236}">
                <a16:creationId xmlns:a16="http://schemas.microsoft.com/office/drawing/2014/main" id="{657683CD-82E2-4CEE-BB28-C87D2C38F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" y="0"/>
            <a:ext cx="4945467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25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16F03-0A34-704D-603E-14423987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424D58"/>
                </a:solidFill>
              </a:rPr>
              <a:pPr/>
              <a:t>23</a:t>
            </a:fld>
            <a:endParaRPr lang="en-GB">
              <a:solidFill>
                <a:srgbClr val="424D58"/>
              </a:solidFill>
            </a:endParaRPr>
          </a:p>
        </p:txBody>
      </p:sp>
      <p:pic>
        <p:nvPicPr>
          <p:cNvPr id="5" name="Picture 4" descr="A diagram of a patient's flowchart&#10;&#10;Description automatically generated">
            <a:extLst>
              <a:ext uri="{FF2B5EF4-FFF2-40B4-BE49-F238E27FC236}">
                <a16:creationId xmlns:a16="http://schemas.microsoft.com/office/drawing/2014/main" id="{692CC582-6238-3236-0C68-8296190FC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" y="0"/>
            <a:ext cx="4923201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F77C109-48A4-03BC-DA93-9AB44ED4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183551"/>
            <a:ext cx="3733800" cy="88324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Acute Sore Throat:</a:t>
            </a:r>
            <a:br>
              <a:rPr lang="en-US" sz="3200" dirty="0"/>
            </a:br>
            <a:r>
              <a:rPr lang="en-US" sz="3200" dirty="0"/>
              <a:t>Key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65256C-E77B-84DD-8BB0-2FE381192E13}"/>
              </a:ext>
            </a:extLst>
          </p:cNvPr>
          <p:cNvSpPr txBox="1"/>
          <p:nvPr/>
        </p:nvSpPr>
        <p:spPr>
          <a:xfrm>
            <a:off x="4967780" y="1447800"/>
            <a:ext cx="387142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 and children aged over 5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the risk of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deterioration or serious illness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  <a:r>
              <a:rPr lang="en-GB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FeverPain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 to assess</a:t>
            </a:r>
          </a:p>
          <a:p>
            <a:pPr marL="742950" lvl="1" indent="-285750" defTabSz="6858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 (over 38C)</a:t>
            </a:r>
          </a:p>
          <a:p>
            <a:pPr marL="742950" lvl="1" indent="-285750" defTabSz="6858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Purulence</a:t>
            </a:r>
          </a:p>
          <a:p>
            <a:pPr marL="742950" lvl="1" indent="-285750" defTabSz="6858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attendance within 3 days after onset of symptoms</a:t>
            </a:r>
          </a:p>
          <a:p>
            <a:pPr marL="742950" lvl="1" indent="-285750" defTabSz="6858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Severely inflamed tonsils</a:t>
            </a:r>
          </a:p>
          <a:p>
            <a:pPr marL="742950" lvl="1" indent="-285750" defTabSz="6858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cough or coryza (cold symptoms)</a:t>
            </a:r>
          </a:p>
          <a:p>
            <a:pPr defTabSz="685800"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may reach Gateway point but doesn’t need antibiotics at that stage. Can be advised to return.</a:t>
            </a:r>
          </a:p>
          <a:p>
            <a:pPr defTabSz="685800"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can still be claimed as a Pharmacy First service.</a:t>
            </a:r>
          </a:p>
        </p:txBody>
      </p:sp>
    </p:spTree>
    <p:extLst>
      <p:ext uri="{BB962C8B-B14F-4D97-AF65-F5344CB8AC3E}">
        <p14:creationId xmlns:p14="http://schemas.microsoft.com/office/powerpoint/2010/main" val="1376258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A28D8-7617-8BF8-9454-43478F897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8F7C4-9009-0145-B912-FC7ECDE4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Pharmacy First Referral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47CBB-7FEE-8425-CC57-625707D6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424D58"/>
                </a:solidFill>
              </a:rPr>
              <a:pPr/>
              <a:t>24</a:t>
            </a:fld>
            <a:endParaRPr lang="en-GB">
              <a:solidFill>
                <a:srgbClr val="424D58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6B4FE29-7DBD-4E12-8E1F-7046A435EB77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295400"/>
          <a:ext cx="8572500" cy="5003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25">
                  <a:extLst>
                    <a:ext uri="{9D8B030D-6E8A-4147-A177-3AD203B41FA5}">
                      <a16:colId xmlns:a16="http://schemas.microsoft.com/office/drawing/2014/main" val="3528377714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2234305210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21419265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1535278032"/>
                    </a:ext>
                  </a:extLst>
                </a:gridCol>
              </a:tblGrid>
              <a:tr h="1301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NHS 111 – Urgent Supply</a:t>
                      </a:r>
                    </a:p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NHS 111 – Minor Ailment / Clinical Pathway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GP – Minor Ailment / Clinical Pathway</a:t>
                      </a:r>
                    </a:p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Self-referral – Clinical Pathway 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95414761"/>
                  </a:ext>
                </a:extLst>
              </a:tr>
              <a:tr h="892324">
                <a:tc>
                  <a:txBody>
                    <a:bodyPr/>
                    <a:lstStyle/>
                    <a:p>
                      <a:r>
                        <a:rPr lang="en-US" sz="1400" dirty="0"/>
                        <a:t>Via </a:t>
                      </a:r>
                      <a:r>
                        <a:rPr lang="en-US" sz="1400" dirty="0" err="1"/>
                        <a:t>Pharmoutcomes</a:t>
                      </a:r>
                      <a:r>
                        <a:rPr lang="en-US" sz="1400" dirty="0"/>
                        <a:t>, notification in NHS mail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Via </a:t>
                      </a:r>
                      <a:r>
                        <a:rPr lang="en-US" sz="1400" dirty="0" err="1"/>
                        <a:t>Pharmoutcomes</a:t>
                      </a:r>
                      <a:r>
                        <a:rPr lang="en-US" sz="1400" dirty="0"/>
                        <a:t>, notification in NHS 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Via </a:t>
                      </a:r>
                      <a:r>
                        <a:rPr lang="en-US" sz="1400" dirty="0" err="1"/>
                        <a:t>Pharmoutcomes</a:t>
                      </a:r>
                      <a:r>
                        <a:rPr lang="en-US" sz="1400" dirty="0"/>
                        <a:t>, notification in NHS mail, or NHS mail or </a:t>
                      </a:r>
                      <a:r>
                        <a:rPr lang="en-US" sz="1400" dirty="0" err="1"/>
                        <a:t>Accurx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Walk in, </a:t>
                      </a:r>
                    </a:p>
                    <a:p>
                      <a:r>
                        <a:rPr lang="en-US" sz="1400" dirty="0"/>
                        <a:t>telephone call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4776461"/>
                  </a:ext>
                </a:extLst>
              </a:tr>
              <a:tr h="55770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Process via </a:t>
                      </a:r>
                      <a:r>
                        <a:rPr lang="en-US" sz="2400" dirty="0" err="1"/>
                        <a:t>Pharmoutcomes</a:t>
                      </a:r>
                      <a:r>
                        <a:rPr lang="en-US" sz="2400" dirty="0"/>
                        <a:t> or provider of choice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1335"/>
                  </a:ext>
                </a:extLst>
              </a:tr>
              <a:tr h="89232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If via NHS mail or </a:t>
                      </a:r>
                      <a:r>
                        <a:rPr lang="en-US" sz="1400" dirty="0" err="1"/>
                        <a:t>Accurx</a:t>
                      </a:r>
                      <a:r>
                        <a:rPr lang="en-US" sz="1400" dirty="0"/>
                        <a:t> complete Patient Registration First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Complete Patient Registration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97922041"/>
                  </a:ext>
                </a:extLst>
              </a:tr>
              <a:tr h="452358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Choose Either Minor Illness or Clinical Pathway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8178686"/>
                  </a:ext>
                </a:extLst>
              </a:tr>
              <a:tr h="78078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If supply required, print Pharmacy First Urgent Supply Token, dispense, charge if appropriate and submit with month end scripts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433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541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16F03-0A34-704D-603E-14423987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424D58"/>
                </a:solidFill>
              </a:rPr>
              <a:pPr/>
              <a:t>25</a:t>
            </a:fld>
            <a:endParaRPr lang="en-GB">
              <a:solidFill>
                <a:srgbClr val="424D58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686EA-3FCD-DB9E-8B8F-BAAE232F9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468D1A-EAF9-A585-2C19-9A8C40A1E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97"/>
          <a:stretch/>
        </p:blipFill>
        <p:spPr>
          <a:xfrm>
            <a:off x="27432" y="168311"/>
            <a:ext cx="8534399" cy="4443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CB99D8-BEB1-47F8-989F-B0FC922A5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880"/>
          <a:stretch/>
        </p:blipFill>
        <p:spPr>
          <a:xfrm>
            <a:off x="5865363" y="2619044"/>
            <a:ext cx="2598909" cy="34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95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59B5-E9AB-144B-83B3-14E6979D7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80005"/>
            <a:ext cx="8382000" cy="706091"/>
          </a:xfrm>
        </p:spPr>
        <p:txBody>
          <a:bodyPr>
            <a:noAutofit/>
          </a:bodyPr>
          <a:lstStyle/>
          <a:p>
            <a:r>
              <a:rPr lang="en-US" sz="2400" dirty="0" err="1"/>
              <a:t>Accurx</a:t>
            </a:r>
            <a:r>
              <a:rPr lang="en-US" sz="2400" dirty="0"/>
              <a:t> Referrals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E4F8B-3DC4-594F-9945-E5C835C28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b="1" i="1" dirty="0">
              <a:solidFill>
                <a:schemeClr val="tx1"/>
              </a:solidFill>
              <a:latin typeface="Candara" charset="0"/>
              <a:ea typeface="MS PGothic" charset="0"/>
            </a:endParaRPr>
          </a:p>
          <a:p>
            <a:endParaRPr lang="en-US" b="1" i="1" dirty="0">
              <a:solidFill>
                <a:schemeClr val="tx1"/>
              </a:solidFill>
              <a:latin typeface="Candara" charset="0"/>
              <a:ea typeface="MS PGothic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AD314-EA5C-0748-B8C3-15C4FE7E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424D58"/>
                </a:solidFill>
              </a:rPr>
              <a:pPr/>
              <a:t>26</a:t>
            </a:fld>
            <a:endParaRPr lang="en-GB">
              <a:solidFill>
                <a:srgbClr val="424D58"/>
              </a:solidFill>
            </a:endParaRPr>
          </a:p>
        </p:txBody>
      </p:sp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3A1DC1E4-B8AA-B288-4317-B4419F910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7772400" cy="1074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55D5E49-4608-6C56-5F38-B7A1FE39EC85}"/>
                  </a:ext>
                </a:extLst>
              </p14:cNvPr>
              <p14:cNvContentPartPr/>
              <p14:nvPr/>
            </p14:nvContentPartPr>
            <p14:xfrm>
              <a:off x="1449216" y="1797504"/>
              <a:ext cx="623520" cy="26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55D5E49-4608-6C56-5F38-B7A1FE39EC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9216" y="1617504"/>
                <a:ext cx="803160" cy="38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6962C71-4DE3-3AD5-572A-6102959B290C}"/>
              </a:ext>
            </a:extLst>
          </p:cNvPr>
          <p:cNvGrpSpPr/>
          <p:nvPr/>
        </p:nvGrpSpPr>
        <p:grpSpPr>
          <a:xfrm>
            <a:off x="1426896" y="1800024"/>
            <a:ext cx="638640" cy="23400"/>
            <a:chOff x="1426896" y="1800024"/>
            <a:chExt cx="638640" cy="2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307267E-8973-0070-F66A-63A78BBBE7C6}"/>
                    </a:ext>
                  </a:extLst>
                </p14:cNvPr>
                <p14:cNvContentPartPr/>
                <p14:nvPr/>
              </p14:nvContentPartPr>
              <p14:xfrm>
                <a:off x="1426896" y="1804704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307267E-8973-0070-F66A-63A78BBBE7C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63896" y="174206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4E2560B-5DF8-AFCE-4106-3C1D7FAA963C}"/>
                    </a:ext>
                  </a:extLst>
                </p14:cNvPr>
                <p14:cNvContentPartPr/>
                <p14:nvPr/>
              </p14:nvContentPartPr>
              <p14:xfrm>
                <a:off x="1567296" y="1823064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4E2560B-5DF8-AFCE-4106-3C1D7FAA963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04296" y="176006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F814F55-53F3-DEFC-9523-2C3D20EC2DD0}"/>
                    </a:ext>
                  </a:extLst>
                </p14:cNvPr>
                <p14:cNvContentPartPr/>
                <p14:nvPr/>
              </p14:nvContentPartPr>
              <p14:xfrm>
                <a:off x="1669176" y="1809024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F814F55-53F3-DEFC-9523-2C3D20EC2D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06536" y="174638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EED53BC-EB22-0231-F738-F73DD3C9BB81}"/>
                    </a:ext>
                  </a:extLst>
                </p14:cNvPr>
                <p14:cNvContentPartPr/>
                <p14:nvPr/>
              </p14:nvContentPartPr>
              <p14:xfrm>
                <a:off x="1781136" y="1819464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EED53BC-EB22-0231-F738-F73DD3C9BB8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18136" y="175682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B6771C-792F-4A30-70F0-5CFF02D601DF}"/>
                    </a:ext>
                  </a:extLst>
                </p14:cNvPr>
                <p14:cNvContentPartPr/>
                <p14:nvPr/>
              </p14:nvContentPartPr>
              <p14:xfrm>
                <a:off x="1885536" y="1800024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B6771C-792F-4A30-70F0-5CFF02D601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22536" y="173702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80BC82-335D-4BBA-DB1B-F29607009F9C}"/>
                    </a:ext>
                  </a:extLst>
                </p14:cNvPr>
                <p14:cNvContentPartPr/>
                <p14:nvPr/>
              </p14:nvContentPartPr>
              <p14:xfrm>
                <a:off x="1976616" y="1809744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F80BC82-335D-4BBA-DB1B-F29607009F9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13616" y="174710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5C5FD2B-3FAA-3AB3-0A11-4F8C8E0B7D62}"/>
                    </a:ext>
                  </a:extLst>
                </p14:cNvPr>
                <p14:cNvContentPartPr/>
                <p14:nvPr/>
              </p14:nvContentPartPr>
              <p14:xfrm>
                <a:off x="2065176" y="1815504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5C5FD2B-3FAA-3AB3-0A11-4F8C8E0B7D6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02176" y="175286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80911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59B5-E9AB-144B-83B3-14E6979D7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80005"/>
            <a:ext cx="8382000" cy="706091"/>
          </a:xfrm>
        </p:spPr>
        <p:txBody>
          <a:bodyPr>
            <a:noAutofit/>
          </a:bodyPr>
          <a:lstStyle/>
          <a:p>
            <a:r>
              <a:rPr lang="en-US" sz="2400" dirty="0" err="1"/>
              <a:t>Accurx</a:t>
            </a:r>
            <a:r>
              <a:rPr lang="en-US" sz="2400" dirty="0"/>
              <a:t> Referrals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E4F8B-3DC4-594F-9945-E5C835C28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b="1" i="1" dirty="0">
              <a:solidFill>
                <a:schemeClr val="tx1"/>
              </a:solidFill>
              <a:latin typeface="Candara" charset="0"/>
              <a:ea typeface="MS PGothic" charset="0"/>
            </a:endParaRPr>
          </a:p>
          <a:p>
            <a:endParaRPr lang="en-US" b="1" i="1" dirty="0">
              <a:solidFill>
                <a:schemeClr val="tx1"/>
              </a:solidFill>
              <a:latin typeface="Candara" charset="0"/>
              <a:ea typeface="MS PGothic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AD314-EA5C-0748-B8C3-15C4FE7E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424D58"/>
                </a:solidFill>
              </a:rPr>
              <a:pPr/>
              <a:t>27</a:t>
            </a:fld>
            <a:endParaRPr lang="en-GB">
              <a:solidFill>
                <a:srgbClr val="424D58"/>
              </a:solidFill>
            </a:endParaRPr>
          </a:p>
        </p:txBody>
      </p:sp>
      <p:pic>
        <p:nvPicPr>
          <p:cNvPr id="6" name="Picture 5" descr="A screenshot of a medical prescription&#10;&#10;Description automatically generated">
            <a:extLst>
              <a:ext uri="{FF2B5EF4-FFF2-40B4-BE49-F238E27FC236}">
                <a16:creationId xmlns:a16="http://schemas.microsoft.com/office/drawing/2014/main" id="{820EFED3-CC44-A643-052F-C91EB2040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-9144"/>
            <a:ext cx="4009430" cy="6858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46D99-0889-23AE-1C3F-BA6FF98448F4}"/>
              </a:ext>
            </a:extLst>
          </p:cNvPr>
          <p:cNvGrpSpPr/>
          <p:nvPr/>
        </p:nvGrpSpPr>
        <p:grpSpPr>
          <a:xfrm>
            <a:off x="4128480" y="365064"/>
            <a:ext cx="592560" cy="27000"/>
            <a:chOff x="4128480" y="365064"/>
            <a:chExt cx="592560" cy="2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2B951EB-FEF6-6C43-DFC2-5A8DD60046E4}"/>
                    </a:ext>
                  </a:extLst>
                </p14:cNvPr>
                <p14:cNvContentPartPr/>
                <p14:nvPr/>
              </p14:nvContentPartPr>
              <p14:xfrm>
                <a:off x="4128480" y="372264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2B951EB-FEF6-6C43-DFC2-5A8DD60046E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92480" y="3362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00433D8-D5EF-810E-0FBD-BED2A88B9C3A}"/>
                    </a:ext>
                  </a:extLst>
                </p14:cNvPr>
                <p14:cNvContentPartPr/>
                <p14:nvPr/>
              </p14:nvContentPartPr>
              <p14:xfrm>
                <a:off x="4142160" y="374784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00433D8-D5EF-810E-0FBD-BED2A88B9C3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06520" y="33914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43893FE-B5F6-E384-3D5D-1077BA63C9A1}"/>
                    </a:ext>
                  </a:extLst>
                </p14:cNvPr>
                <p14:cNvContentPartPr/>
                <p14:nvPr/>
              </p14:nvContentPartPr>
              <p14:xfrm>
                <a:off x="4209840" y="391704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43893FE-B5F6-E384-3D5D-1077BA63C9A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73840" y="3557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334C754-8FA1-1383-F8CC-A0883DD0AAC1}"/>
                    </a:ext>
                  </a:extLst>
                </p14:cNvPr>
                <p14:cNvContentPartPr/>
                <p14:nvPr/>
              </p14:nvContentPartPr>
              <p14:xfrm>
                <a:off x="4237200" y="36506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334C754-8FA1-1383-F8CC-A0883DD0AAC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01560" y="3290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A5D09DF-D8B4-4561-7F6E-A65805417128}"/>
                    </a:ext>
                  </a:extLst>
                </p14:cNvPr>
                <p14:cNvContentPartPr/>
                <p14:nvPr/>
              </p14:nvContentPartPr>
              <p14:xfrm>
                <a:off x="4273560" y="373344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A5D09DF-D8B4-4561-7F6E-A6580541712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37560" y="3377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5F693C1-4871-C17C-3042-5E3952336240}"/>
                    </a:ext>
                  </a:extLst>
                </p14:cNvPr>
                <p14:cNvContentPartPr/>
                <p14:nvPr/>
              </p14:nvContentPartPr>
              <p14:xfrm>
                <a:off x="4333680" y="388464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5F693C1-4871-C17C-3042-5E395233624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97680" y="3524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CD55678-42FC-7B45-ACA6-D5F8EA53B16E}"/>
                    </a:ext>
                  </a:extLst>
                </p14:cNvPr>
                <p14:cNvContentPartPr/>
                <p14:nvPr/>
              </p14:nvContentPartPr>
              <p14:xfrm>
                <a:off x="4426200" y="390984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CD55678-42FC-7B45-ACA6-D5F8EA53B16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90200" y="35534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8EDA8D2-783F-9AFB-2E2C-72C44AF92DE5}"/>
                    </a:ext>
                  </a:extLst>
                </p14:cNvPr>
                <p14:cNvContentPartPr/>
                <p14:nvPr/>
              </p14:nvContentPartPr>
              <p14:xfrm>
                <a:off x="4423320" y="382704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8EDA8D2-783F-9AFB-2E2C-72C44AF92DE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87680" y="3470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232EBE4-7340-DC4C-873B-C6D5128FAB18}"/>
                    </a:ext>
                  </a:extLst>
                </p14:cNvPr>
                <p14:cNvContentPartPr/>
                <p14:nvPr/>
              </p14:nvContentPartPr>
              <p14:xfrm>
                <a:off x="4501800" y="390984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232EBE4-7340-DC4C-873B-C6D5128FAB1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65800" y="35534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92DFE97-CC4C-D9CD-F1E8-CAA232E1DA9E}"/>
                    </a:ext>
                  </a:extLst>
                </p14:cNvPr>
                <p14:cNvContentPartPr/>
                <p14:nvPr/>
              </p14:nvContentPartPr>
              <p14:xfrm>
                <a:off x="4562280" y="376944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92DFE97-CC4C-D9CD-F1E8-CAA232E1DA9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26640" y="3413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C706BAC-EA09-3ED5-7C47-776B08E5D8F9}"/>
                    </a:ext>
                  </a:extLst>
                </p14:cNvPr>
                <p14:cNvContentPartPr/>
                <p14:nvPr/>
              </p14:nvContentPartPr>
              <p14:xfrm>
                <a:off x="4651200" y="388104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C706BAC-EA09-3ED5-7C47-776B08E5D8F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15200" y="3524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A914A17-CB7C-8AFE-16B1-013AFC723461}"/>
                    </a:ext>
                  </a:extLst>
                </p14:cNvPr>
                <p14:cNvContentPartPr/>
                <p14:nvPr/>
              </p14:nvContentPartPr>
              <p14:xfrm>
                <a:off x="4709520" y="390984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A914A17-CB7C-8AFE-16B1-013AFC72346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73880" y="35498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9C9906B-8E0F-6939-7687-EBD114039116}"/>
                    </a:ext>
                  </a:extLst>
                </p14:cNvPr>
                <p14:cNvContentPartPr/>
                <p14:nvPr/>
              </p14:nvContentPartPr>
              <p14:xfrm>
                <a:off x="4720680" y="379824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9C9906B-8E0F-6939-7687-EBD11403911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85040" y="3438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D24EE4F-FF1A-B7B8-5DDE-24E8C21483BB}"/>
              </a:ext>
            </a:extLst>
          </p:cNvPr>
          <p:cNvGrpSpPr/>
          <p:nvPr/>
        </p:nvGrpSpPr>
        <p:grpSpPr>
          <a:xfrm>
            <a:off x="4823280" y="3015024"/>
            <a:ext cx="605880" cy="29880"/>
            <a:chOff x="4823280" y="3015024"/>
            <a:chExt cx="605880" cy="2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C1AFFB3-85E2-FBD9-5D2A-5CBBDBBD62E8}"/>
                    </a:ext>
                  </a:extLst>
                </p14:cNvPr>
                <p14:cNvContentPartPr/>
                <p14:nvPr/>
              </p14:nvContentPartPr>
              <p14:xfrm>
                <a:off x="4823280" y="3044544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C1AFFB3-85E2-FBD9-5D2A-5CBBDBBD62E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87280" y="30089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536D354-2BA9-BCCA-4CB0-B902380D8763}"/>
                    </a:ext>
                  </a:extLst>
                </p14:cNvPr>
                <p14:cNvContentPartPr/>
                <p14:nvPr/>
              </p14:nvContentPartPr>
              <p14:xfrm>
                <a:off x="4873320" y="3039144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536D354-2BA9-BCCA-4CB0-B902380D876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37680" y="300314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878B975-2AA5-2B37-4279-48B9AD09774A}"/>
                    </a:ext>
                  </a:extLst>
                </p14:cNvPr>
                <p14:cNvContentPartPr/>
                <p14:nvPr/>
              </p14:nvContentPartPr>
              <p14:xfrm>
                <a:off x="4957920" y="3030864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878B975-2AA5-2B37-4279-48B9AD09774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21920" y="29948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B0EB62-A989-9A04-68C2-4E633BDE661E}"/>
                    </a:ext>
                  </a:extLst>
                </p14:cNvPr>
                <p14:cNvContentPartPr/>
                <p14:nvPr/>
              </p14:nvContentPartPr>
              <p14:xfrm>
                <a:off x="4955040" y="3027984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B0EB62-A989-9A04-68C2-4E633BDE661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19040" y="299198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3EEBBA4-BA91-C18C-C95B-749F89A39A75}"/>
                    </a:ext>
                  </a:extLst>
                </p14:cNvPr>
                <p14:cNvContentPartPr/>
                <p14:nvPr/>
              </p14:nvContentPartPr>
              <p14:xfrm>
                <a:off x="5114160" y="3043464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3EEBBA4-BA91-C18C-C95B-749F89A39A7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78520" y="30074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CBF8C34-FA89-F2A0-2E75-1F43049824F3}"/>
                    </a:ext>
                  </a:extLst>
                </p14:cNvPr>
                <p14:cNvContentPartPr/>
                <p14:nvPr/>
              </p14:nvContentPartPr>
              <p14:xfrm>
                <a:off x="5028480" y="3029424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CBF8C34-FA89-F2A0-2E75-1F43049824F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92480" y="299378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FDBA747-1B42-E2C5-F2AC-28974E5060C6}"/>
                    </a:ext>
                  </a:extLst>
                </p14:cNvPr>
                <p14:cNvContentPartPr/>
                <p14:nvPr/>
              </p14:nvContentPartPr>
              <p14:xfrm>
                <a:off x="5047920" y="3029424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FDBA747-1B42-E2C5-F2AC-28974E5060C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11920" y="299378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6F6185C-740A-C85F-92AC-55ACD3AC8DB1}"/>
                    </a:ext>
                  </a:extLst>
                </p14:cNvPr>
                <p14:cNvContentPartPr/>
                <p14:nvPr/>
              </p14:nvContentPartPr>
              <p14:xfrm>
                <a:off x="5184720" y="3043104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6F6185C-740A-C85F-92AC-55ACD3AC8DB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48720" y="30071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12DA904-9F82-B74E-D4C9-46F1F991B49E}"/>
                    </a:ext>
                  </a:extLst>
                </p14:cNvPr>
                <p14:cNvContentPartPr/>
                <p14:nvPr/>
              </p14:nvContentPartPr>
              <p14:xfrm>
                <a:off x="5217840" y="3037344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12DA904-9F82-B74E-D4C9-46F1F991B49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82200" y="30017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FA3EFCC-1B23-205B-CF33-B17A09EED376}"/>
                    </a:ext>
                  </a:extLst>
                </p14:cNvPr>
                <p14:cNvContentPartPr/>
                <p14:nvPr/>
              </p14:nvContentPartPr>
              <p14:xfrm>
                <a:off x="5345640" y="3017184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FA3EFCC-1B23-205B-CF33-B17A09EED37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09640" y="298118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9AD1A94-61E2-8992-F854-2F4591330BCF}"/>
                    </a:ext>
                  </a:extLst>
                </p14:cNvPr>
                <p14:cNvContentPartPr/>
                <p14:nvPr/>
              </p14:nvContentPartPr>
              <p14:xfrm>
                <a:off x="5351040" y="3017184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9AD1A94-61E2-8992-F854-2F4591330BC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15400" y="298118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863C21A-CEDE-BA74-0D95-25E5FB8DDB66}"/>
                    </a:ext>
                  </a:extLst>
                </p14:cNvPr>
                <p14:cNvContentPartPr/>
                <p14:nvPr/>
              </p14:nvContentPartPr>
              <p14:xfrm>
                <a:off x="5392440" y="3029064"/>
                <a:ext cx="36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863C21A-CEDE-BA74-0D95-25E5FB8DDB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56800" y="29930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3977475-C5AC-D0DA-785E-D9C614213EC4}"/>
                    </a:ext>
                  </a:extLst>
                </p14:cNvPr>
                <p14:cNvContentPartPr/>
                <p14:nvPr/>
              </p14:nvContentPartPr>
              <p14:xfrm>
                <a:off x="5428800" y="3015024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3977475-C5AC-D0DA-785E-D9C614213EC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92800" y="297938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4B88AA3-0772-8303-F07C-152E9428FBD3}"/>
                    </a:ext>
                  </a:extLst>
                </p14:cNvPr>
                <p14:cNvContentPartPr/>
                <p14:nvPr/>
              </p14:nvContentPartPr>
              <p14:xfrm>
                <a:off x="5256720" y="3029064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4B88AA3-0772-8303-F07C-152E9428FB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21080" y="29930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6DA1166-8670-6983-E7D6-D3D06D27988E}"/>
                    </a:ext>
                  </a:extLst>
                </p14:cNvPr>
                <p14:cNvContentPartPr/>
                <p14:nvPr/>
              </p14:nvContentPartPr>
              <p14:xfrm>
                <a:off x="5300640" y="3021864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6DA1166-8670-6983-E7D6-D3D06D27988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64640" y="29862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F9EC741-A1C7-72B3-1FF2-74436FEB89DD}"/>
                    </a:ext>
                  </a:extLst>
                </p14:cNvPr>
                <p14:cNvContentPartPr/>
                <p14:nvPr/>
              </p14:nvContentPartPr>
              <p14:xfrm>
                <a:off x="5060520" y="3023304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F9EC741-A1C7-72B3-1FF2-74436FEB89D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24880" y="29876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1C619FF-64AB-3D59-B5A5-AF139B47D207}"/>
              </a:ext>
            </a:extLst>
          </p:cNvPr>
          <p:cNvGrpSpPr/>
          <p:nvPr/>
        </p:nvGrpSpPr>
        <p:grpSpPr>
          <a:xfrm>
            <a:off x="3804120" y="1554144"/>
            <a:ext cx="2514240" cy="54720"/>
            <a:chOff x="3804120" y="1554144"/>
            <a:chExt cx="2514240" cy="5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C82BF97-500A-CA87-3923-35D9518AC797}"/>
                    </a:ext>
                  </a:extLst>
                </p14:cNvPr>
                <p14:cNvContentPartPr/>
                <p14:nvPr/>
              </p14:nvContentPartPr>
              <p14:xfrm>
                <a:off x="3804120" y="1593744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C82BF97-500A-CA87-3923-35D9518AC79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68480" y="15581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0715325-B9EB-E895-29FD-26330A64F74B}"/>
                    </a:ext>
                  </a:extLst>
                </p14:cNvPr>
                <p14:cNvContentPartPr/>
                <p14:nvPr/>
              </p14:nvContentPartPr>
              <p14:xfrm>
                <a:off x="3818160" y="1588344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0715325-B9EB-E895-29FD-26330A64F74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82160" y="155234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8694E0C-6024-41FD-9734-58CF6B5CF27E}"/>
                    </a:ext>
                  </a:extLst>
                </p14:cNvPr>
                <p14:cNvContentPartPr/>
                <p14:nvPr/>
              </p14:nvContentPartPr>
              <p14:xfrm>
                <a:off x="3910320" y="1592664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8694E0C-6024-41FD-9734-58CF6B5CF27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74320" y="15566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ECECDF4-5DE4-7728-5E30-15C8BFE6A35E}"/>
                    </a:ext>
                  </a:extLst>
                </p14:cNvPr>
                <p14:cNvContentPartPr/>
                <p14:nvPr/>
              </p14:nvContentPartPr>
              <p14:xfrm>
                <a:off x="3910320" y="1592664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ECECDF4-5DE4-7728-5E30-15C8BFE6A35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74320" y="15566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09F99C2-C2FC-DAFC-D7D0-CEDEBE3A50FB}"/>
                    </a:ext>
                  </a:extLst>
                </p14:cNvPr>
                <p14:cNvContentPartPr/>
                <p14:nvPr/>
              </p14:nvContentPartPr>
              <p14:xfrm>
                <a:off x="3994560" y="1592664"/>
                <a:ext cx="36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09F99C2-C2FC-DAFC-D7D0-CEDEBE3A50F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58560" y="15566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92D5508-6B9B-E40F-0263-89AFCB935238}"/>
                    </a:ext>
                  </a:extLst>
                </p14:cNvPr>
                <p14:cNvContentPartPr/>
                <p14:nvPr/>
              </p14:nvContentPartPr>
              <p14:xfrm>
                <a:off x="4030200" y="1598064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92D5508-6B9B-E40F-0263-89AFCB93523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94200" y="15624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D897DBB-F504-6D03-2DCA-4B3A506C102B}"/>
                    </a:ext>
                  </a:extLst>
                </p14:cNvPr>
                <p14:cNvContentPartPr/>
                <p14:nvPr/>
              </p14:nvContentPartPr>
              <p14:xfrm>
                <a:off x="4084560" y="1591944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D897DBB-F504-6D03-2DCA-4B3A506C102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48920" y="15563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CB9352A-C3A5-2B7A-CF7E-13DE119AE5DD}"/>
                    </a:ext>
                  </a:extLst>
                </p14:cNvPr>
                <p14:cNvContentPartPr/>
                <p14:nvPr/>
              </p14:nvContentPartPr>
              <p14:xfrm>
                <a:off x="4183560" y="1588704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CB9352A-C3A5-2B7A-CF7E-13DE119AE5D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47560" y="15527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5A80DD1-849B-D444-80FB-86E3E915BE7D}"/>
                    </a:ext>
                  </a:extLst>
                </p14:cNvPr>
                <p14:cNvContentPartPr/>
                <p14:nvPr/>
              </p14:nvContentPartPr>
              <p14:xfrm>
                <a:off x="4267440" y="1603104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5A80DD1-849B-D444-80FB-86E3E915BE7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31800" y="15671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08BC2B2-1B69-9B1E-9703-323FA20B01C7}"/>
                    </a:ext>
                  </a:extLst>
                </p14:cNvPr>
                <p14:cNvContentPartPr/>
                <p14:nvPr/>
              </p14:nvContentPartPr>
              <p14:xfrm>
                <a:off x="4320720" y="1589064"/>
                <a:ext cx="36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08BC2B2-1B69-9B1E-9703-323FA20B01C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85080" y="15530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0A7BDB4-5436-6BF9-5A96-0479B2BA7F59}"/>
                    </a:ext>
                  </a:extLst>
                </p14:cNvPr>
                <p14:cNvContentPartPr/>
                <p14:nvPr/>
              </p14:nvContentPartPr>
              <p14:xfrm>
                <a:off x="4381560" y="1575024"/>
                <a:ext cx="36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0A7BDB4-5436-6BF9-5A96-0479B2BA7F5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45920" y="153938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87D1733-B4ED-2289-2B51-84482A856BB4}"/>
                    </a:ext>
                  </a:extLst>
                </p14:cNvPr>
                <p14:cNvContentPartPr/>
                <p14:nvPr/>
              </p14:nvContentPartPr>
              <p14:xfrm>
                <a:off x="4423320" y="1589064"/>
                <a:ext cx="360" cy="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87D1733-B4ED-2289-2B51-84482A856BB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87680" y="15530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7BF16BC-83F2-25B6-E08E-BD52DBDAFAF0}"/>
                    </a:ext>
                  </a:extLst>
                </p14:cNvPr>
                <p14:cNvContentPartPr/>
                <p14:nvPr/>
              </p14:nvContentPartPr>
              <p14:xfrm>
                <a:off x="4533480" y="1586544"/>
                <a:ext cx="360" cy="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7BF16BC-83F2-25B6-E08E-BD52DBDAFAF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97840" y="15509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1D10BF1-C8F2-6CAA-8339-87C6487C509C}"/>
                    </a:ext>
                  </a:extLst>
                </p14:cNvPr>
                <p14:cNvContentPartPr/>
                <p14:nvPr/>
              </p14:nvContentPartPr>
              <p14:xfrm>
                <a:off x="4484160" y="1569984"/>
                <a:ext cx="3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1D10BF1-C8F2-6CAA-8339-87C6487C509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48520" y="153398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65CFE44-4369-6482-5AD6-500476F56A28}"/>
                    </a:ext>
                  </a:extLst>
                </p14:cNvPr>
                <p14:cNvContentPartPr/>
                <p14:nvPr/>
              </p14:nvContentPartPr>
              <p14:xfrm>
                <a:off x="4590720" y="1578264"/>
                <a:ext cx="3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65CFE44-4369-6482-5AD6-500476F56A2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55080" y="15426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C622EC0-1020-8C8A-AF3A-CB289C2F9520}"/>
                    </a:ext>
                  </a:extLst>
                </p14:cNvPr>
                <p14:cNvContentPartPr/>
                <p14:nvPr/>
              </p14:nvContentPartPr>
              <p14:xfrm>
                <a:off x="4635360" y="1578264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C622EC0-1020-8C8A-AF3A-CB289C2F952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99720" y="15426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78A2985-FBC1-4FD9-299B-4FE827CA137D}"/>
                    </a:ext>
                  </a:extLst>
                </p14:cNvPr>
                <p14:cNvContentPartPr/>
                <p14:nvPr/>
              </p14:nvContentPartPr>
              <p14:xfrm>
                <a:off x="4657680" y="1578264"/>
                <a:ext cx="360" cy="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78A2985-FBC1-4FD9-299B-4FE827CA137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22040" y="15426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0CCF4D5-FC83-D302-9705-8DFBFEB6313B}"/>
                    </a:ext>
                  </a:extLst>
                </p14:cNvPr>
                <p14:cNvContentPartPr/>
                <p14:nvPr/>
              </p14:nvContentPartPr>
              <p14:xfrm>
                <a:off x="4784760" y="1594104"/>
                <a:ext cx="36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0CCF4D5-FC83-D302-9705-8DFBFEB6313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49120" y="15581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7AFFF50-C926-610C-8D4C-7FEEDD28135B}"/>
                    </a:ext>
                  </a:extLst>
                </p14:cNvPr>
                <p14:cNvContentPartPr/>
                <p14:nvPr/>
              </p14:nvContentPartPr>
              <p14:xfrm>
                <a:off x="4726440" y="1579344"/>
                <a:ext cx="36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7AFFF50-C926-610C-8D4C-7FEEDD28135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90440" y="154334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7678E47-3BC1-4AE2-8DCC-900DE74667F1}"/>
                    </a:ext>
                  </a:extLst>
                </p14:cNvPr>
                <p14:cNvContentPartPr/>
                <p14:nvPr/>
              </p14:nvContentPartPr>
              <p14:xfrm>
                <a:off x="4795200" y="1580064"/>
                <a:ext cx="360" cy="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7678E47-3BC1-4AE2-8DCC-900DE74667F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59200" y="15440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19E5348-2031-4892-566F-3A4B86F82EC2}"/>
                    </a:ext>
                  </a:extLst>
                </p14:cNvPr>
                <p14:cNvContentPartPr/>
                <p14:nvPr/>
              </p14:nvContentPartPr>
              <p14:xfrm>
                <a:off x="4896000" y="1608504"/>
                <a:ext cx="360" cy="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19E5348-2031-4892-566F-3A4B86F82EC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60000" y="15728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EE3084D-3ECE-28E5-8DC6-870FE5BA0F8F}"/>
                    </a:ext>
                  </a:extLst>
                </p14:cNvPr>
                <p14:cNvContentPartPr/>
                <p14:nvPr/>
              </p14:nvContentPartPr>
              <p14:xfrm>
                <a:off x="4964760" y="1596624"/>
                <a:ext cx="36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EE3084D-3ECE-28E5-8DC6-870FE5BA0F8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29120" y="156098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751C774-FE7F-D3BA-3314-F8F0ACA3BB7F}"/>
                    </a:ext>
                  </a:extLst>
                </p14:cNvPr>
                <p14:cNvContentPartPr/>
                <p14:nvPr/>
              </p14:nvContentPartPr>
              <p14:xfrm>
                <a:off x="5026320" y="1574304"/>
                <a:ext cx="36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751C774-FE7F-D3BA-3314-F8F0ACA3BB7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90320" y="15386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8180F3D-AE96-7901-5F60-9F210CE65A7B}"/>
                    </a:ext>
                  </a:extLst>
                </p14:cNvPr>
                <p14:cNvContentPartPr/>
                <p14:nvPr/>
              </p14:nvContentPartPr>
              <p14:xfrm>
                <a:off x="5054040" y="1574304"/>
                <a:ext cx="36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8180F3D-AE96-7901-5F60-9F210CE65A7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18400" y="15386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29A905A-F922-F571-0963-C0EDF10233BC}"/>
                    </a:ext>
                  </a:extLst>
                </p14:cNvPr>
                <p14:cNvContentPartPr/>
                <p14:nvPr/>
              </p14:nvContentPartPr>
              <p14:xfrm>
                <a:off x="5125680" y="1574304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29A905A-F922-F571-0963-C0EDF10233B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89680" y="15386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D51FE74-D263-FF98-084E-571811BD2B52}"/>
                    </a:ext>
                  </a:extLst>
                </p14:cNvPr>
                <p14:cNvContentPartPr/>
                <p14:nvPr/>
              </p14:nvContentPartPr>
              <p14:xfrm>
                <a:off x="5172480" y="1585464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D51FE74-D263-FF98-084E-571811BD2B5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36480" y="15498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8BC2AD2-44AB-B728-587A-2B0181F887DE}"/>
                    </a:ext>
                  </a:extLst>
                </p14:cNvPr>
                <p14:cNvContentPartPr/>
                <p14:nvPr/>
              </p14:nvContentPartPr>
              <p14:xfrm>
                <a:off x="5306400" y="1586184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8BC2AD2-44AB-B728-587A-2B0181F887D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70760" y="155018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DF2DF46-FE2F-F511-696F-1DB3EBEB9431}"/>
                    </a:ext>
                  </a:extLst>
                </p14:cNvPr>
                <p14:cNvContentPartPr/>
                <p14:nvPr/>
              </p14:nvContentPartPr>
              <p14:xfrm>
                <a:off x="5365080" y="1577904"/>
                <a:ext cx="360" cy="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DF2DF46-FE2F-F511-696F-1DB3EBEB943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29080" y="15419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67AAE74-E8EC-5108-95CB-70BF3955030F}"/>
                    </a:ext>
                  </a:extLst>
                </p14:cNvPr>
                <p14:cNvContentPartPr/>
                <p14:nvPr/>
              </p14:nvContentPartPr>
              <p14:xfrm>
                <a:off x="5446440" y="1577904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67AAE74-E8EC-5108-95CB-70BF3955030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10800" y="15419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34E54BD-3CAD-437D-D734-CDB849E51DE5}"/>
                    </a:ext>
                  </a:extLst>
                </p14:cNvPr>
                <p14:cNvContentPartPr/>
                <p14:nvPr/>
              </p14:nvContentPartPr>
              <p14:xfrm>
                <a:off x="5544720" y="1571784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34E54BD-3CAD-437D-D734-CDB849E51DE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08720" y="153578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983BABC-8C3C-43D4-747D-CBBE485FAF73}"/>
                    </a:ext>
                  </a:extLst>
                </p14:cNvPr>
                <p14:cNvContentPartPr/>
                <p14:nvPr/>
              </p14:nvContentPartPr>
              <p14:xfrm>
                <a:off x="5625720" y="1585104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983BABC-8C3C-43D4-747D-CBBE485FAF7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90080" y="15494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0D3A433-1CAD-E7F3-67DB-8760BAB6B9EE}"/>
                    </a:ext>
                  </a:extLst>
                </p14:cNvPr>
                <p14:cNvContentPartPr/>
                <p14:nvPr/>
              </p14:nvContentPartPr>
              <p14:xfrm>
                <a:off x="5714280" y="1579704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0D3A433-1CAD-E7F3-67DB-8760BAB6B9E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78640" y="15437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374E74D-5FFD-F2DA-770A-0526394717BB}"/>
                    </a:ext>
                  </a:extLst>
                </p14:cNvPr>
                <p14:cNvContentPartPr/>
                <p14:nvPr/>
              </p14:nvContentPartPr>
              <p14:xfrm>
                <a:off x="5827680" y="1574304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374E74D-5FFD-F2DA-770A-0526394717B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92040" y="15383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3AFA943-8727-7A7D-B45B-6B7BF9418631}"/>
                    </a:ext>
                  </a:extLst>
                </p14:cNvPr>
                <p14:cNvContentPartPr/>
                <p14:nvPr/>
              </p14:nvContentPartPr>
              <p14:xfrm>
                <a:off x="5794920" y="1591944"/>
                <a:ext cx="3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3AFA943-8727-7A7D-B45B-6B7BF941863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58920" y="15563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A5E08B0-FB09-4062-F12D-BEC160620E6E}"/>
                    </a:ext>
                  </a:extLst>
                </p14:cNvPr>
                <p14:cNvContentPartPr/>
                <p14:nvPr/>
              </p14:nvContentPartPr>
              <p14:xfrm>
                <a:off x="5878440" y="1586544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A5E08B0-FB09-4062-F12D-BEC160620E6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42800" y="155054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25D89D9-86C8-C999-4D44-4474A78AF874}"/>
                    </a:ext>
                  </a:extLst>
                </p14:cNvPr>
                <p14:cNvContentPartPr/>
                <p14:nvPr/>
              </p14:nvContentPartPr>
              <p14:xfrm>
                <a:off x="6012720" y="1593744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25D89D9-86C8-C999-4D44-4474A78AF87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77080" y="155810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27CAAF1-A96D-2414-90EB-ADE3221EA008}"/>
                    </a:ext>
                  </a:extLst>
                </p14:cNvPr>
                <p14:cNvContentPartPr/>
                <p14:nvPr/>
              </p14:nvContentPartPr>
              <p14:xfrm>
                <a:off x="6147720" y="1589064"/>
                <a:ext cx="36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27CAAF1-A96D-2414-90EB-ADE3221EA00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12080" y="15530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7E489FE-2ED0-1A41-8827-0808E59C504A}"/>
                    </a:ext>
                  </a:extLst>
                </p14:cNvPr>
                <p14:cNvContentPartPr/>
                <p14:nvPr/>
              </p14:nvContentPartPr>
              <p14:xfrm>
                <a:off x="6108840" y="1600224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7E489FE-2ED0-1A41-8827-0808E59C504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72840" y="15642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4EE1E56-C65D-BC5B-4ED7-C6288E5A5E05}"/>
                    </a:ext>
                  </a:extLst>
                </p14:cNvPr>
                <p14:cNvContentPartPr/>
                <p14:nvPr/>
              </p14:nvContentPartPr>
              <p14:xfrm>
                <a:off x="6244920" y="1607064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4EE1E56-C65D-BC5B-4ED7-C6288E5A5E0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09280" y="157142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18648E0-7164-E07F-60EB-C5708DACFB09}"/>
                    </a:ext>
                  </a:extLst>
                </p14:cNvPr>
                <p14:cNvContentPartPr/>
                <p14:nvPr/>
              </p14:nvContentPartPr>
              <p14:xfrm>
                <a:off x="6318000" y="1592664"/>
                <a:ext cx="36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18648E0-7164-E07F-60EB-C5708DACFB0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82000" y="15566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278C582-5259-C71F-B4FB-6C689875D395}"/>
                    </a:ext>
                  </a:extLst>
                </p14:cNvPr>
                <p14:cNvContentPartPr/>
                <p14:nvPr/>
              </p14:nvContentPartPr>
              <p14:xfrm>
                <a:off x="6146280" y="1560264"/>
                <a:ext cx="3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278C582-5259-C71F-B4FB-6C689875D39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10640" y="152426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2FE351F-850C-EC81-DB14-E69D7839317F}"/>
                    </a:ext>
                  </a:extLst>
                </p14:cNvPr>
                <p14:cNvContentPartPr/>
                <p14:nvPr/>
              </p14:nvContentPartPr>
              <p14:xfrm>
                <a:off x="6093360" y="1568544"/>
                <a:ext cx="36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2FE351F-850C-EC81-DB14-E69D7839317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57720" y="153254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8FD1C9C-9E9D-F7A7-9357-1444325F5DDB}"/>
                    </a:ext>
                  </a:extLst>
                </p14:cNvPr>
                <p14:cNvContentPartPr/>
                <p14:nvPr/>
              </p14:nvContentPartPr>
              <p14:xfrm>
                <a:off x="4902840" y="1554144"/>
                <a:ext cx="36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8FD1C9C-9E9D-F7A7-9357-1444325F5DD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66840" y="151814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84D40FBC-5A00-5125-47C1-5C471AA98A0E}"/>
              </a:ext>
            </a:extLst>
          </p:cNvPr>
          <p:cNvSpPr txBox="1"/>
          <p:nvPr/>
        </p:nvSpPr>
        <p:spPr>
          <a:xfrm>
            <a:off x="392556" y="1304493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 Name</a:t>
            </a:r>
          </a:p>
          <a:p>
            <a:r>
              <a:rPr lang="en-US" dirty="0"/>
              <a:t>Date of Birth</a:t>
            </a:r>
          </a:p>
          <a:p>
            <a:r>
              <a:rPr lang="en-US" dirty="0"/>
              <a:t>NHS Number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9126F98-B8EC-DB8E-23F8-DD866476CEBB}"/>
              </a:ext>
            </a:extLst>
          </p:cNvPr>
          <p:cNvSpPr txBox="1"/>
          <p:nvPr/>
        </p:nvSpPr>
        <p:spPr>
          <a:xfrm>
            <a:off x="406498" y="2859158"/>
            <a:ext cx="234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Number</a:t>
            </a:r>
          </a:p>
        </p:txBody>
      </p:sp>
    </p:spTree>
    <p:extLst>
      <p:ext uri="{BB962C8B-B14F-4D97-AF65-F5344CB8AC3E}">
        <p14:creationId xmlns:p14="http://schemas.microsoft.com/office/powerpoint/2010/main" val="293720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30012-30F5-9070-325D-9A00E1AE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Safety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9CFF0-1E4C-3259-C69B-32C9FE0BA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information on advance services not received in a timely manner</a:t>
            </a:r>
          </a:p>
          <a:p>
            <a:r>
              <a:rPr lang="en-US" dirty="0"/>
              <a:t>Pharmacy fail to send information to surgery</a:t>
            </a:r>
          </a:p>
          <a:p>
            <a:r>
              <a:rPr lang="en-US" dirty="0"/>
              <a:t>Surgery do not process information</a:t>
            </a:r>
          </a:p>
          <a:p>
            <a:endParaRPr lang="en-US" dirty="0"/>
          </a:p>
          <a:p>
            <a:r>
              <a:rPr lang="en-US" dirty="0"/>
              <a:t>This may apply to:</a:t>
            </a:r>
          </a:p>
          <a:p>
            <a:pPr lvl="1"/>
            <a:r>
              <a:rPr lang="en-US" dirty="0"/>
              <a:t>Hypertension</a:t>
            </a:r>
          </a:p>
          <a:p>
            <a:pPr lvl="1"/>
            <a:r>
              <a:rPr lang="en-US" dirty="0"/>
              <a:t>Contraception</a:t>
            </a:r>
          </a:p>
          <a:p>
            <a:pPr lvl="1"/>
            <a:r>
              <a:rPr lang="en-US" dirty="0"/>
              <a:t>Pharmacy First Urgent Supply</a:t>
            </a:r>
          </a:p>
          <a:p>
            <a:pPr lvl="1"/>
            <a:r>
              <a:rPr lang="en-US" dirty="0"/>
              <a:t>Pharmacy First Minor Ailments</a:t>
            </a:r>
          </a:p>
          <a:p>
            <a:pPr lvl="1"/>
            <a:r>
              <a:rPr lang="en-US" dirty="0"/>
              <a:t>Pharmacy First Clinical Pathway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D9EBA-4237-77F8-6347-2C016934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424D58"/>
                </a:solidFill>
              </a:rPr>
              <a:pPr/>
              <a:t>28</a:t>
            </a:fld>
            <a:endParaRPr lang="en-GB">
              <a:solidFill>
                <a:srgbClr val="424D5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B5EFE-B326-29FA-EB96-6DB6B5C30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880"/>
          <a:stretch/>
        </p:blipFill>
        <p:spPr>
          <a:xfrm>
            <a:off x="6172200" y="3020726"/>
            <a:ext cx="2292072" cy="30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07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DB79-EDD6-54AA-93BC-3DD37D91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Resources</a:t>
            </a:r>
          </a:p>
        </p:txBody>
      </p:sp>
      <p:pic>
        <p:nvPicPr>
          <p:cNvPr id="9" name="Content Placeholder 8" descr="A logo with colorful squares and text&#10;&#10;Description automatically generated">
            <a:extLst>
              <a:ext uri="{FF2B5EF4-FFF2-40B4-BE49-F238E27FC236}">
                <a16:creationId xmlns:a16="http://schemas.microsoft.com/office/drawing/2014/main" id="{DA5CB106-26D5-56DE-1BAA-C39BE7BCEC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038" y="990600"/>
            <a:ext cx="3014118" cy="213248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Content Placeholder 10" descr="A table of medical information&#10;&#10;Description automatically generated">
            <a:extLst>
              <a:ext uri="{FF2B5EF4-FFF2-40B4-BE49-F238E27FC236}">
                <a16:creationId xmlns:a16="http://schemas.microsoft.com/office/drawing/2014/main" id="{4A7A2364-B39A-D1C1-7AD9-17FB5E35B2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"/>
          <a:stretch/>
        </p:blipFill>
        <p:spPr>
          <a:xfrm>
            <a:off x="4321122" y="1219200"/>
            <a:ext cx="4628880" cy="5137156"/>
          </a:xfr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A3A2294-D646-4D34-C468-73DB3B82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C3FEBC42-D875-583C-1FA6-8CE15D29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F2E129E-16B7-480B-972E-C025DBFD1D53}" type="slidenum">
              <a:rPr lang="en-GB" smtClean="0">
                <a:solidFill>
                  <a:srgbClr val="424D58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GB">
              <a:solidFill>
                <a:srgbClr val="424D58"/>
              </a:solidFill>
            </a:endParaRPr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42957452-C1AB-EB78-C773-C23B12616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9" y="3097068"/>
            <a:ext cx="4299223" cy="3372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8EFE5D-9CC7-91E6-7F0D-670372F6FD3A}"/>
              </a:ext>
            </a:extLst>
          </p:cNvPr>
          <p:cNvSpPr txBox="1"/>
          <p:nvPr/>
        </p:nvSpPr>
        <p:spPr>
          <a:xfrm>
            <a:off x="4383815" y="661473"/>
            <a:ext cx="456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southyorkshire.communitypharmacy.org.uk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5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C2508D5D-5670-4369-FC5E-8DDEE0BD5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5825"/>
          <a:stretch/>
        </p:blipFill>
        <p:spPr>
          <a:xfrm>
            <a:off x="457200" y="1210257"/>
            <a:ext cx="8139272" cy="484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26533"/>
      </p:ext>
    </p:extLst>
  </p:cSld>
  <p:clrMapOvr>
    <a:masterClrMapping/>
  </p:clrMapOvr>
  <p:transition spd="med" advTm="6100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93" y="480005"/>
            <a:ext cx="8073208" cy="706091"/>
          </a:xfrm>
        </p:spPr>
        <p:txBody>
          <a:bodyPr>
            <a:normAutofit fontScale="90000"/>
          </a:bodyPr>
          <a:lstStyle/>
          <a:p>
            <a:br>
              <a:rPr lang="en-US" sz="2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71599"/>
            <a:ext cx="8750789" cy="42416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Candara" charset="0"/>
              <a:ea typeface="MS PGothic" charset="0"/>
            </a:endParaRPr>
          </a:p>
          <a:p>
            <a:pPr marL="0" indent="0">
              <a:buNone/>
            </a:pPr>
            <a:endParaRPr lang="en-US" sz="2800" dirty="0">
              <a:latin typeface="Candara" charset="0"/>
              <a:ea typeface="MS PGothic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solidFill>
                  <a:srgbClr val="000090"/>
                </a:solidFill>
                <a:latin typeface="Candara" charset="0"/>
                <a:ea typeface="MS PGothic" charset="0"/>
              </a:rPr>
              <a:t>	</a:t>
            </a:r>
            <a:r>
              <a:rPr lang="en-US" sz="6000" b="1" dirty="0">
                <a:solidFill>
                  <a:srgbClr val="000090"/>
                </a:solidFill>
                <a:latin typeface="Candara" charset="0"/>
                <a:ea typeface="MS PGothic" charset="0"/>
              </a:rPr>
              <a:t>Questions?</a:t>
            </a:r>
            <a:endParaRPr lang="en-US" sz="3600" b="1" dirty="0">
              <a:solidFill>
                <a:srgbClr val="000090"/>
              </a:solidFill>
              <a:latin typeface="Candara" charset="0"/>
              <a:ea typeface="MS PGothic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0090"/>
              </a:solidFill>
              <a:latin typeface="Candara" charset="0"/>
              <a:ea typeface="MS PGothic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0090"/>
              </a:solidFill>
              <a:latin typeface="Candara" charset="0"/>
              <a:ea typeface="MS PGothic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0090"/>
              </a:solidFill>
              <a:latin typeface="Candara" charset="0"/>
              <a:ea typeface="MS PGothic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Blue and white text with blue letters&#10;&#10;Description automatically generated">
            <a:extLst>
              <a:ext uri="{FF2B5EF4-FFF2-40B4-BE49-F238E27FC236}">
                <a16:creationId xmlns:a16="http://schemas.microsoft.com/office/drawing/2014/main" id="{6B244609-FFB2-7407-C2C2-C3F33AE2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5"/>
          <a:stretch/>
        </p:blipFill>
        <p:spPr>
          <a:xfrm>
            <a:off x="6474432" y="152365"/>
            <a:ext cx="2362200" cy="10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7"/>
    </mc:Choice>
    <mc:Fallback xmlns="">
      <p:transition spd="slow" advTm="546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ndara" charset="0"/>
                <a:ea typeface="MS PGothic" charset="0"/>
              </a:rPr>
              <a:t>Pharmacy BEST: Aims &amp; Objectives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Barnsley Education Support &amp; Training</a:t>
            </a:r>
          </a:p>
          <a:p>
            <a:pPr lvl="2">
              <a:defRPr/>
            </a:pPr>
            <a:r>
              <a:rPr lang="en-US" sz="2800" dirty="0" err="1">
                <a:ea typeface="ＭＳ Ｐゴシック" charset="0"/>
              </a:rPr>
              <a:t>Best.barnsleyccg.nhs.uk</a:t>
            </a:r>
            <a:endParaRPr lang="en-US" dirty="0">
              <a:ea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Candara" charset="0"/>
              <a:ea typeface="MS PGothic" charset="0"/>
            </a:endParaRPr>
          </a:p>
          <a:p>
            <a:pPr lvl="1"/>
            <a:r>
              <a:rPr lang="en-US" dirty="0">
                <a:latin typeface="Candara" charset="0"/>
                <a:ea typeface="MS PGothic" charset="0"/>
              </a:rPr>
              <a:t>Help Pharmacies deliver quality services</a:t>
            </a:r>
          </a:p>
          <a:p>
            <a:pPr lvl="1"/>
            <a:r>
              <a:rPr lang="en-US" dirty="0">
                <a:latin typeface="Candara" charset="0"/>
                <a:ea typeface="MS PGothic" charset="0"/>
              </a:rPr>
              <a:t>Align with CCG plans</a:t>
            </a:r>
          </a:p>
          <a:p>
            <a:pPr lvl="1"/>
            <a:r>
              <a:rPr lang="en-US" dirty="0">
                <a:latin typeface="Candara" charset="0"/>
                <a:ea typeface="MS PGothic" charset="0"/>
              </a:rPr>
              <a:t>Help Barnsley patients access healthcare in the appropriate place, at the appropriate time from the appropriate person 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EFEEDF6F-BBF2-FA29-B441-7867685C0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5825"/>
          <a:stretch/>
        </p:blipFill>
        <p:spPr>
          <a:xfrm>
            <a:off x="5715000" y="4572000"/>
            <a:ext cx="3035300" cy="180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64891"/>
      </p:ext>
    </p:extLst>
  </p:cSld>
  <p:clrMapOvr>
    <a:masterClrMapping/>
  </p:clrMapOvr>
  <p:transition spd="med" advTm="61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49F06-44D1-A54E-AA51-1D121CB2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BEST website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51F1E7E-0284-0E41-BA9B-B787A4AAD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0" y="1464272"/>
            <a:ext cx="7881699" cy="43765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74753-25E4-E24C-9DD8-1DD64E8D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424D58"/>
                </a:solidFill>
              </a:rPr>
              <a:pPr/>
              <a:t>5</a:t>
            </a:fld>
            <a:endParaRPr lang="en-GB">
              <a:solidFill>
                <a:srgbClr val="424D58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64CCDA-511E-1848-8148-8E6A103CAE0B}"/>
              </a:ext>
            </a:extLst>
          </p:cNvPr>
          <p:cNvSpPr txBox="1"/>
          <p:nvPr/>
        </p:nvSpPr>
        <p:spPr>
          <a:xfrm>
            <a:off x="1524000" y="5939992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best.barnsleyccg.nhs.uk</a:t>
            </a:r>
            <a:endParaRPr lang="en-US" dirty="0"/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0E90482-2E8B-937B-BDF4-E056B400C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17044" b="23645"/>
          <a:stretch/>
        </p:blipFill>
        <p:spPr>
          <a:xfrm>
            <a:off x="6108700" y="92595"/>
            <a:ext cx="3035300" cy="11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3240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59B5-E9AB-144B-83B3-14E6979D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Thinking Pharmacy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E4F8B-3DC4-594F-9945-E5C835C28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990600"/>
            <a:ext cx="7704000" cy="4581288"/>
          </a:xfrm>
        </p:spPr>
        <p:txBody>
          <a:bodyPr/>
          <a:lstStyle/>
          <a:p>
            <a:endParaRPr lang="en-US" sz="2400" b="1" i="1" dirty="0">
              <a:solidFill>
                <a:schemeClr val="tx1"/>
              </a:solidFill>
              <a:latin typeface="Candara" charset="0"/>
              <a:ea typeface="MS PGothic" charset="0"/>
            </a:endParaRPr>
          </a:p>
          <a:p>
            <a:endParaRPr lang="en-US" b="1" i="1" dirty="0">
              <a:solidFill>
                <a:schemeClr val="tx1"/>
              </a:solidFill>
              <a:latin typeface="Candara" charset="0"/>
              <a:ea typeface="MS PGothic" charset="0"/>
            </a:endParaRPr>
          </a:p>
          <a:p>
            <a:r>
              <a:rPr lang="en-US" sz="2800" b="1" i="1" dirty="0">
                <a:solidFill>
                  <a:schemeClr val="tx1"/>
                </a:solidFill>
                <a:latin typeface="Candara" charset="0"/>
                <a:ea typeface="MS PGothic" charset="0"/>
              </a:rPr>
              <a:t>Contraceptive Service</a:t>
            </a:r>
          </a:p>
          <a:p>
            <a:r>
              <a:rPr lang="en-US" sz="2800" b="1" i="1" dirty="0">
                <a:solidFill>
                  <a:schemeClr val="tx1"/>
                </a:solidFill>
                <a:latin typeface="Candara" charset="0"/>
                <a:ea typeface="MS PGothic" charset="0"/>
              </a:rPr>
              <a:t>Pharmacy First </a:t>
            </a:r>
          </a:p>
          <a:p>
            <a:pPr lvl="1"/>
            <a:r>
              <a:rPr lang="en-US" sz="2500" b="1" i="1" dirty="0">
                <a:solidFill>
                  <a:schemeClr val="tx1"/>
                </a:solidFill>
                <a:latin typeface="Candara" charset="0"/>
                <a:ea typeface="MS PGothic" charset="0"/>
              </a:rPr>
              <a:t>Sinusitis</a:t>
            </a:r>
          </a:p>
          <a:p>
            <a:pPr lvl="1"/>
            <a:r>
              <a:rPr lang="en-US" sz="2500" b="1" i="1" dirty="0">
                <a:solidFill>
                  <a:schemeClr val="tx1"/>
                </a:solidFill>
                <a:latin typeface="Candara" charset="0"/>
                <a:ea typeface="MS PGothic" charset="0"/>
              </a:rPr>
              <a:t>Sore Throat</a:t>
            </a:r>
            <a:endParaRPr lang="en-US" sz="2500" b="1" dirty="0">
              <a:solidFill>
                <a:schemeClr val="tx1"/>
              </a:solidFill>
              <a:latin typeface="Candara" charset="0"/>
              <a:ea typeface="MS PGothic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AD314-EA5C-0748-B8C3-15C4FE7E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424D58"/>
                </a:solidFill>
              </a:rPr>
              <a:pPr/>
              <a:t>6</a:t>
            </a:fld>
            <a:endParaRPr lang="en-GB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3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3EEB8-F03A-7AB3-5005-876D6BF0E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F6924D84-69CA-2FC3-6A25-B63340DC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ndara" charset="0"/>
                <a:ea typeface="MS PGothic" charset="0"/>
              </a:rPr>
              <a:t>Contraceptive Service</a:t>
            </a:r>
          </a:p>
        </p:txBody>
      </p:sp>
    </p:spTree>
    <p:extLst>
      <p:ext uri="{BB962C8B-B14F-4D97-AF65-F5344CB8AC3E}">
        <p14:creationId xmlns:p14="http://schemas.microsoft.com/office/powerpoint/2010/main" val="2747193539"/>
      </p:ext>
    </p:extLst>
  </p:cSld>
  <p:clrMapOvr>
    <a:masterClrMapping/>
  </p:clrMapOvr>
  <p:transition spd="med" advTm="61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69066-DB43-39A9-3816-217105CEA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3C7D5B40-FF46-CAC9-46ED-5D3BA8E9C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a typeface="MS PGothic" charset="0"/>
              </a:rPr>
              <a:t>Aims of the service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E8C99-205C-BC43-7047-2482BF642F15}"/>
              </a:ext>
            </a:extLst>
          </p:cNvPr>
          <p:cNvSpPr txBox="1"/>
          <p:nvPr/>
        </p:nvSpPr>
        <p:spPr>
          <a:xfrm>
            <a:off x="533400" y="1752600"/>
            <a:ext cx="8001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greater choice of access to contraception services</a:t>
            </a:r>
          </a:p>
          <a:p>
            <a:pPr defTabSz="685800"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extra capacity in primary care &amp; sexual health clinics to support more complex patients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points:</a:t>
            </a:r>
          </a:p>
          <a:p>
            <a:pPr defTabSz="685800"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Initiation, review &amp; ongoing supply of oral contraception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 needs to be provided by pharmacist</a:t>
            </a:r>
          </a:p>
          <a:p>
            <a:pPr defTabSz="685800"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 pharmacy staff can provide BP &amp; BMI measurement</a:t>
            </a:r>
          </a:p>
          <a:p>
            <a:pPr defTabSz="685800"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April 2025 contractors will likely need to be providing PCS, Pharmacy First &amp; Hypertension Service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01514"/>
      </p:ext>
    </p:extLst>
  </p:cSld>
  <p:clrMapOvr>
    <a:masterClrMapping/>
  </p:clrMapOvr>
  <p:transition spd="med" advTm="610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B82EB-6287-E3C5-3BBD-2C8FBF87E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B56FA8A-7E1D-01B7-AA7C-E1EB6AF0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a typeface="MS PGothic" charset="0"/>
              </a:rPr>
              <a:t>Registration and Payment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4526BD-B772-16BB-C44A-D5B26D33EEF5}"/>
              </a:ext>
            </a:extLst>
          </p:cNvPr>
          <p:cNvSpPr txBox="1"/>
          <p:nvPr/>
        </p:nvSpPr>
        <p:spPr>
          <a:xfrm>
            <a:off x="517402" y="1447800"/>
            <a:ext cx="8037195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TO DELIVER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point of registration</a:t>
            </a:r>
          </a:p>
          <a:p>
            <a:pPr defTabSz="685800">
              <a:defRPr/>
            </a:pPr>
            <a:r>
              <a:rPr lang="en-GB" dirty="0">
                <a:solidFill>
                  <a:srgbClr val="24242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Deliver </a:t>
            </a:r>
            <a:r>
              <a:rPr lang="en-GB" b="1" dirty="0">
                <a:solidFill>
                  <a:srgbClr val="24242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n-GB" dirty="0">
                <a:solidFill>
                  <a:srgbClr val="24242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initiation and ongoing supply consultations</a:t>
            </a:r>
          </a:p>
          <a:p>
            <a:pPr defTabSz="685800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Use an IT solution which meets the minimum digital requirements of the service  (as specified within the NHS technical toolkits) </a:t>
            </a:r>
          </a:p>
          <a:p>
            <a:pPr defTabSz="685800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i.e. </a:t>
            </a:r>
            <a:r>
              <a:rPr lang="en-GB" sz="2000" i="1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Pharmoutcomes</a:t>
            </a:r>
            <a:r>
              <a:rPr lang="en-GB" sz="2000" i="1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i="1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Cegedim</a:t>
            </a:r>
            <a:r>
              <a:rPr lang="en-GB" sz="2000" i="1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Sonar or Positive Solutions</a:t>
            </a:r>
          </a:p>
          <a:p>
            <a:pPr defTabSz="685800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Pharmacy set up costs: </a:t>
            </a:r>
          </a:p>
          <a:p>
            <a:pPr defTabSz="685800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£400 paid on signing up via MYS </a:t>
            </a:r>
          </a:p>
          <a:p>
            <a:pPr defTabSz="685800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£250 paid after claiming first 5 consultations and</a:t>
            </a:r>
          </a:p>
          <a:p>
            <a:pPr defTabSz="685800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£250 paid after claiming a further 5 consultations</a:t>
            </a:r>
          </a:p>
          <a:p>
            <a:pPr defTabSz="685800">
              <a:defRPr/>
            </a:pPr>
            <a:endParaRPr lang="en-GB" sz="1500" dirty="0">
              <a:solidFill>
                <a:srgbClr val="242424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7AE58-69E5-B377-1057-BD6184AC945C}"/>
              </a:ext>
            </a:extLst>
          </p:cNvPr>
          <p:cNvSpPr txBox="1"/>
          <p:nvPr/>
        </p:nvSpPr>
        <p:spPr>
          <a:xfrm>
            <a:off x="4800600" y="4243071"/>
            <a:ext cx="184731" cy="3000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endParaRPr lang="en-GB" sz="13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82531"/>
      </p:ext>
    </p:extLst>
  </p:cSld>
  <p:clrMapOvr>
    <a:masterClrMapping/>
  </p:clrMapOvr>
  <p:transition spd="med" advTm="6100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8C0176C9F4784207BB15FCC29B25DAEF"/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05_NHSDigital_template_Image_Blue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NHSDigital_template_Image_Blue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NHSDigital_template_Image_Blue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198841</TotalTime>
  <Words>1585</Words>
  <Application>Microsoft Office PowerPoint</Application>
  <PresentationFormat>On-screen Show (4:3)</PresentationFormat>
  <Paragraphs>256</Paragraphs>
  <Slides>30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  <vt:variant>
        <vt:lpstr>Custom Shows</vt:lpstr>
      </vt:variant>
      <vt:variant>
        <vt:i4>1</vt:i4>
      </vt:variant>
    </vt:vector>
  </HeadingPairs>
  <TitlesOfParts>
    <vt:vector size="40" baseType="lpstr">
      <vt:lpstr>MS PGothic</vt:lpstr>
      <vt:lpstr>MS PGothic</vt:lpstr>
      <vt:lpstr>Arial</vt:lpstr>
      <vt:lpstr>Calibri</vt:lpstr>
      <vt:lpstr>Candara</vt:lpstr>
      <vt:lpstr>Wingdings</vt:lpstr>
      <vt:lpstr>05_NHSDigital_template_Image_Blue_v1</vt:lpstr>
      <vt:lpstr>6_NHSDigital_template_Image_Blue_v1</vt:lpstr>
      <vt:lpstr>7_NHSDigital_template_Image_Blue_v1</vt:lpstr>
      <vt:lpstr>Pharmacy Best  </vt:lpstr>
      <vt:lpstr>Housekeeping</vt:lpstr>
      <vt:lpstr>PowerPoint Presentation</vt:lpstr>
      <vt:lpstr>Pharmacy BEST: Aims &amp; Objectives</vt:lpstr>
      <vt:lpstr>BEST website </vt:lpstr>
      <vt:lpstr>Thinking Pharmacy First</vt:lpstr>
      <vt:lpstr>Contraceptive Service</vt:lpstr>
      <vt:lpstr>Aims of the service</vt:lpstr>
      <vt:lpstr>Registration and Payment</vt:lpstr>
      <vt:lpstr>Training &amp; Safeguarding</vt:lpstr>
      <vt:lpstr>CPE Resources for Implementation</vt:lpstr>
      <vt:lpstr>Providing the service</vt:lpstr>
      <vt:lpstr>Consultation</vt:lpstr>
      <vt:lpstr>Outcomes</vt:lpstr>
      <vt:lpstr>Initiation: POP vs COC</vt:lpstr>
      <vt:lpstr>Tips for effective delivery</vt:lpstr>
      <vt:lpstr>Resources</vt:lpstr>
      <vt:lpstr>CPE Resources</vt:lpstr>
      <vt:lpstr>CPE Resources</vt:lpstr>
      <vt:lpstr>Thinking Pharmacy First</vt:lpstr>
      <vt:lpstr>Acute Sinusitis: Key Points</vt:lpstr>
      <vt:lpstr>Acute Sinusitis: Key Points</vt:lpstr>
      <vt:lpstr>Acute Sore Throat: Key Points</vt:lpstr>
      <vt:lpstr>Pharmacy First Referral</vt:lpstr>
      <vt:lpstr>PowerPoint Presentation</vt:lpstr>
      <vt:lpstr>Accurx Referrals</vt:lpstr>
      <vt:lpstr>Accurx Referrals</vt:lpstr>
      <vt:lpstr>Patient Safety Issues</vt:lpstr>
      <vt:lpstr>Resources</vt:lpstr>
      <vt:lpstr> </vt:lpstr>
      <vt:lpstr>Looping intro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Kidney Injury (AKI)</dc:title>
  <dc:creator>steve_000</dc:creator>
  <cp:lastModifiedBy>Emma Smith</cp:lastModifiedBy>
  <cp:revision>365</cp:revision>
  <dcterms:created xsi:type="dcterms:W3CDTF">2006-08-16T00:00:00Z</dcterms:created>
  <dcterms:modified xsi:type="dcterms:W3CDTF">2024-09-27T07:57:14Z</dcterms:modified>
</cp:coreProperties>
</file>