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15"/>
  </p:notesMasterIdLst>
  <p:handoutMasterIdLst>
    <p:handoutMasterId r:id="rId16"/>
  </p:handoutMasterIdLst>
  <p:sldIdLst>
    <p:sldId id="259" r:id="rId4"/>
    <p:sldId id="269" r:id="rId5"/>
    <p:sldId id="261" r:id="rId6"/>
    <p:sldId id="262" r:id="rId7"/>
    <p:sldId id="263" r:id="rId8"/>
    <p:sldId id="260" r:id="rId9"/>
    <p:sldId id="265" r:id="rId10"/>
    <p:sldId id="264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4451" autoAdjust="0"/>
  </p:normalViewPr>
  <p:slideViewPr>
    <p:cSldViewPr>
      <p:cViewPr varScale="1">
        <p:scale>
          <a:sx n="63" d="100"/>
          <a:sy n="63" d="100"/>
        </p:scale>
        <p:origin x="69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D4E79D-589D-4A2C-A629-67AEFDFBD7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769BE7-92F8-46C3-8B92-C6DF90EBA3EB}" type="datetimeFigureOut">
              <a:rPr lang="en-US"/>
              <a:pPr>
                <a:defRPr/>
              </a:pPr>
              <a:t>12/5/2024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FB5F2C-DC52-4FE0-9F3D-E5898ED559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DAC26-CA81-403A-981C-4FDF5916F9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EE72F20-B87B-4207-954F-46D298EA9E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9BC1B053-B7CC-41AA-8B3E-04A26C0CE8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08CDEAB-731C-4A16-8A75-2D16F8DB30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CFD07E-7BE4-4D6B-BB23-23E87D3F556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7997F9-C4BE-44AE-96F2-AB2BE4162138}" type="datetimeFigureOut">
              <a:rPr lang="en-US"/>
              <a:pPr>
                <a:defRPr/>
              </a:pPr>
              <a:t>12/5/2024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0F426B4-7728-4F43-91BA-F19F1D4257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694168F-47DD-4C3B-82B6-FAC422E64D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193A8-5FE1-4937-8BCA-1621B99C311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857038-8F1F-41F0-96D3-2975F25D5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37829D9-CB7C-4FCA-AB5A-58DA52DBA5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40168AB0-C080-4E4C-987F-713CE64692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8592A517-26FD-464E-A28E-44843904AB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812DF0DF-1112-414D-A393-7EBAE7D9A9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3D3948-384F-4883-8A75-2AB0679CC95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>
            <a:extLst>
              <a:ext uri="{FF2B5EF4-FFF2-40B4-BE49-F238E27FC236}">
                <a16:creationId xmlns:a16="http://schemas.microsoft.com/office/drawing/2014/main" id="{30CF150D-ACCB-4FCE-9CD1-E85DDE15BD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050" y="220663"/>
            <a:ext cx="14144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14">
            <a:extLst>
              <a:ext uri="{FF2B5EF4-FFF2-40B4-BE49-F238E27FC236}">
                <a16:creationId xmlns:a16="http://schemas.microsoft.com/office/drawing/2014/main" id="{46C906D7-C71E-4885-B1DC-404D512EFD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1052513"/>
            <a:ext cx="12165013" cy="0"/>
          </a:xfrm>
          <a:prstGeom prst="line">
            <a:avLst/>
          </a:prstGeom>
          <a:noFill/>
          <a:ln w="25400" algn="ctr">
            <a:solidFill>
              <a:srgbClr val="0072C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" name="Picture 13">
            <a:extLst>
              <a:ext uri="{FF2B5EF4-FFF2-40B4-BE49-F238E27FC236}">
                <a16:creationId xmlns:a16="http://schemas.microsoft.com/office/drawing/2014/main" id="{A8813BF3-3935-4602-B8A9-1CCC4246E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9238" y="3722688"/>
            <a:ext cx="3025775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610" y="2252519"/>
            <a:ext cx="9064330" cy="1470025"/>
          </a:xfrm>
        </p:spPr>
        <p:txBody>
          <a:bodyPr anchor="b">
            <a:noAutofit/>
          </a:bodyPr>
          <a:lstStyle>
            <a:lvl1pPr algn="l">
              <a:defRPr sz="48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610" y="3830962"/>
            <a:ext cx="6999710" cy="2304256"/>
          </a:xfrm>
        </p:spPr>
        <p:txBody>
          <a:bodyPr>
            <a:normAutofit/>
          </a:bodyPr>
          <a:lstStyle>
            <a:lvl1pPr marL="0" indent="0" algn="l"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04971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89861" y="1196752"/>
            <a:ext cx="11166779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689861" y="2492896"/>
            <a:ext cx="11166779" cy="410445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17144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861" y="1196752"/>
            <a:ext cx="1116677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9861" y="2492896"/>
            <a:ext cx="5406139" cy="3633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0501" y="2492896"/>
            <a:ext cx="5406139" cy="3633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F5C6B3-E411-4B56-B59A-7CF701D59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91A19-9E35-4CA5-BDE9-3CC275ED2870}" type="datetimeFigureOut">
              <a:rPr lang="en-US"/>
              <a:pPr>
                <a:defRPr/>
              </a:pPr>
              <a:t>12/5/2024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B65E27-FB5E-4512-AE50-8187A7B25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638DE8-7324-4A24-A418-B581930E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8382F-080B-46F2-87B5-FA135B8307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70633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861" y="1196752"/>
            <a:ext cx="1116677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861" y="2420893"/>
            <a:ext cx="5406139" cy="1008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9861" y="3429004"/>
            <a:ext cx="5406139" cy="2697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0504" y="2420893"/>
            <a:ext cx="5436700" cy="1008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0500" y="3429004"/>
            <a:ext cx="5406140" cy="2697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7D7723-3589-4B40-ACAE-4F314F214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BE386-5367-471E-B064-A3B88F4C20E0}" type="datetimeFigureOut">
              <a:rPr lang="en-US"/>
              <a:pPr>
                <a:defRPr/>
              </a:pPr>
              <a:t>12/5/2024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E98DCD6-1EE0-41EB-8994-1119BB337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CECF5DB-0663-4100-BBAB-B78843559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6E7FD-BE8F-4F4D-9C7F-4F72B9F8A8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70527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861" y="1268760"/>
            <a:ext cx="423562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1534" y="1268760"/>
            <a:ext cx="6815666" cy="48574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9861" y="2132856"/>
            <a:ext cx="4235623" cy="3993308"/>
          </a:xfrm>
        </p:spPr>
        <p:txBody>
          <a:bodyPr/>
          <a:lstStyle>
            <a:lvl1pPr marL="0" indent="0">
              <a:buNone/>
              <a:defRPr sz="1400"/>
            </a:lvl1pPr>
            <a:lvl2pPr marL="457212" indent="0">
              <a:buNone/>
              <a:defRPr sz="1200"/>
            </a:lvl2pPr>
            <a:lvl3pPr marL="914423" indent="0">
              <a:buNone/>
              <a:defRPr sz="1000"/>
            </a:lvl3pPr>
            <a:lvl4pPr marL="1371634" indent="0">
              <a:buNone/>
              <a:defRPr sz="900"/>
            </a:lvl4pPr>
            <a:lvl5pPr marL="1828846" indent="0">
              <a:buNone/>
              <a:defRPr sz="900"/>
            </a:lvl5pPr>
            <a:lvl6pPr marL="2286057" indent="0">
              <a:buNone/>
              <a:defRPr sz="900"/>
            </a:lvl6pPr>
            <a:lvl7pPr marL="2743269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D2636A-5C49-4EA8-A0CE-A7FB919B1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8A964-BE2C-4B27-8F7F-025AAE0FCA5A}" type="datetimeFigureOut">
              <a:rPr lang="en-US"/>
              <a:pPr>
                <a:defRPr/>
              </a:pPr>
              <a:t>12/5/2024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D2AF73-49B5-4F64-AA88-CA807E672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567718-601C-48B8-8930-B7CDD1806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E4D4A-35F5-4B84-ABEE-51D3DE4111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85375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013176"/>
            <a:ext cx="7315200" cy="5760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96756"/>
            <a:ext cx="7315200" cy="38164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589240"/>
            <a:ext cx="7315200" cy="582960"/>
          </a:xfrm>
        </p:spPr>
        <p:txBody>
          <a:bodyPr/>
          <a:lstStyle>
            <a:lvl1pPr marL="0" indent="0">
              <a:buNone/>
              <a:defRPr sz="1400"/>
            </a:lvl1pPr>
            <a:lvl2pPr marL="457212" indent="0">
              <a:buNone/>
              <a:defRPr sz="1200"/>
            </a:lvl2pPr>
            <a:lvl3pPr marL="914423" indent="0">
              <a:buNone/>
              <a:defRPr sz="1000"/>
            </a:lvl3pPr>
            <a:lvl4pPr marL="1371634" indent="0">
              <a:buNone/>
              <a:defRPr sz="900"/>
            </a:lvl4pPr>
            <a:lvl5pPr marL="1828846" indent="0">
              <a:buNone/>
              <a:defRPr sz="900"/>
            </a:lvl5pPr>
            <a:lvl6pPr marL="2286057" indent="0">
              <a:buNone/>
              <a:defRPr sz="900"/>
            </a:lvl6pPr>
            <a:lvl7pPr marL="2743269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612E61-126A-4C02-B20F-E11300F97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29760-7F61-467C-8D0B-2D467F91E028}" type="datetimeFigureOut">
              <a:rPr lang="en-US"/>
              <a:pPr>
                <a:defRPr/>
              </a:pPr>
              <a:t>12/5/2024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B40BFED-2F85-4569-B62F-7E0F4B82E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EFDAD8-C663-4BEF-A0CC-269CF2CC6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D3FCE-C541-4E9E-9CE3-68A99C634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97430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65AE7E1-FA8E-4E24-B6CD-282820769C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00" y="6356350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2D93-BA55-43AD-9687-65213D36E52D}" type="datetimeFigureOut">
              <a:rPr lang="en-US"/>
              <a:pPr>
                <a:defRPr/>
              </a:pPr>
              <a:t>12/5/2024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AF694FA-4974-454D-82C7-0969515AE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05349F-F8DA-4593-A2C7-812A6A917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9C6CA-D299-4072-91E9-43082DCEC6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63491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5958BBA-FB83-46FD-9C6F-4207B7F00E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8975" y="1196975"/>
            <a:ext cx="110966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4249331-5FD7-4157-9B44-B195F47928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8975" y="2492375"/>
            <a:ext cx="11096625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53B8A-922A-4B27-AA40-A835AC4216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8975" y="6356350"/>
            <a:ext cx="3171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907113-C5AF-4750-94AF-44D860480282}" type="datetimeFigureOut">
              <a:rPr lang="en-US"/>
              <a:pPr>
                <a:defRPr/>
              </a:pPr>
              <a:t>12/5/2024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F99FB-8213-408C-A540-B4B06294F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704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2A1F4-5DCE-49E6-8E25-E5FCB905D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F7913E7-6A0B-4676-8610-7FAFF0CF96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31" name="Straight Connector 9">
            <a:extLst>
              <a:ext uri="{FF2B5EF4-FFF2-40B4-BE49-F238E27FC236}">
                <a16:creationId xmlns:a16="http://schemas.microsoft.com/office/drawing/2014/main" id="{C8367EE1-AC78-4E2E-BF0C-3B3E487982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1052513"/>
            <a:ext cx="12165013" cy="0"/>
          </a:xfrm>
          <a:prstGeom prst="line">
            <a:avLst/>
          </a:prstGeom>
          <a:noFill/>
          <a:ln w="25400" algn="ctr">
            <a:solidFill>
              <a:srgbClr val="0072C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2" name="Picture 1">
            <a:extLst>
              <a:ext uri="{FF2B5EF4-FFF2-40B4-BE49-F238E27FC236}">
                <a16:creationId xmlns:a16="http://schemas.microsoft.com/office/drawing/2014/main" id="{DEDECBD7-8053-45B3-9C50-CE3500A175B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3175"/>
            <a:ext cx="13589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">
            <a:extLst>
              <a:ext uri="{FF2B5EF4-FFF2-40B4-BE49-F238E27FC236}">
                <a16:creationId xmlns:a16="http://schemas.microsoft.com/office/drawing/2014/main" id="{2CC56689-1C80-4043-AF5E-7E3296E1101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01" t="4729" b="-4729"/>
          <a:stretch>
            <a:fillRect/>
          </a:stretch>
        </p:blipFill>
        <p:spPr bwMode="auto">
          <a:xfrm>
            <a:off x="0" y="2492375"/>
            <a:ext cx="838200" cy="511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3">
            <a:extLst>
              <a:ext uri="{FF2B5EF4-FFF2-40B4-BE49-F238E27FC236}">
                <a16:creationId xmlns:a16="http://schemas.microsoft.com/office/drawing/2014/main" id="{AB7E0B04-22B7-4BC8-9CD6-F5F5568B92E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050" y="220663"/>
            <a:ext cx="14144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">
            <a:extLst>
              <a:ext uri="{FF2B5EF4-FFF2-40B4-BE49-F238E27FC236}">
                <a16:creationId xmlns:a16="http://schemas.microsoft.com/office/drawing/2014/main" id="{D258AF8A-6DA1-4FEE-A4C6-D2D0592FAAE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24" r="84312" b="33765"/>
          <a:stretch>
            <a:fillRect/>
          </a:stretch>
        </p:blipFill>
        <p:spPr bwMode="auto">
          <a:xfrm>
            <a:off x="11331575" y="1196975"/>
            <a:ext cx="860425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48" r:id="rId3"/>
    <p:sldLayoutId id="2147483749" r:id="rId4"/>
    <p:sldLayoutId id="2147483750" r:id="rId5"/>
    <p:sldLayoutId id="2147483751" r:id="rId6"/>
    <p:sldLayoutId id="2147483754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4400" kern="1200" dirty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12" algn="l" rtl="0" eaLnBrk="1" fontAlgn="base" hangingPunct="1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Arial" pitchFamily="34" charset="0"/>
        </a:defRPr>
      </a:lvl6pPr>
      <a:lvl7pPr marL="914423" algn="l" rtl="0" eaLnBrk="1" fontAlgn="base" hangingPunct="1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Arial" pitchFamily="34" charset="0"/>
        </a:defRPr>
      </a:lvl7pPr>
      <a:lvl8pPr marL="1371634" algn="l" rtl="0" eaLnBrk="1" fontAlgn="base" hangingPunct="1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Arial" pitchFamily="34" charset="0"/>
        </a:defRPr>
      </a:lvl8pPr>
      <a:lvl9pPr marL="1828846" algn="l" rtl="0" eaLnBrk="1" fontAlgn="base" hangingPunct="1">
        <a:spcBef>
          <a:spcPct val="0"/>
        </a:spcBef>
        <a:spcAft>
          <a:spcPct val="0"/>
        </a:spcAft>
        <a:defRPr sz="440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heartfailure.clinic@nhs.ne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D902649-1A2C-4A9B-87B8-E2B65092FE56}"/>
              </a:ext>
            </a:extLst>
          </p:cNvPr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79376" y="2252663"/>
            <a:ext cx="9064625" cy="1470025"/>
          </a:xfrm>
        </p:spPr>
        <p:txBody>
          <a:bodyPr/>
          <a:lstStyle/>
          <a:p>
            <a:pPr algn="ctr"/>
            <a:r>
              <a:rPr lang="en-GB" altLang="en-US" dirty="0"/>
              <a:t>Cardiac Nurse Specialist Led Services At Barnsley Hospital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47FF4AA9-B105-4DD8-8793-50557C8FF0FF}"/>
              </a:ext>
            </a:extLst>
          </p:cNvPr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12763" y="3830638"/>
            <a:ext cx="6999287" cy="2305050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Cardiac Nurse Specialists:</a:t>
            </a:r>
          </a:p>
          <a:p>
            <a:pPr>
              <a:defRPr/>
            </a:pPr>
            <a:r>
              <a:rPr lang="en-GB" altLang="en-US" dirty="0"/>
              <a:t>Nicola Wilkinson, Daniel Kaye, Mark Balchin</a:t>
            </a:r>
          </a:p>
          <a:p>
            <a:pPr>
              <a:defRPr/>
            </a:pPr>
            <a:endParaRPr lang="en-GB" altLang="en-US" dirty="0"/>
          </a:p>
          <a:p>
            <a:pPr>
              <a:defRPr/>
            </a:pPr>
            <a:r>
              <a:rPr lang="en-GB" altLang="en-US" dirty="0"/>
              <a:t>Presentation Date: 15</a:t>
            </a:r>
            <a:r>
              <a:rPr lang="en-GB" altLang="en-US" baseline="30000" dirty="0"/>
              <a:t>th</a:t>
            </a:r>
            <a:r>
              <a:rPr lang="en-GB" altLang="en-US" dirty="0"/>
              <a:t> January 2025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605F0-D15A-4523-AD1F-D0C61EC91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Clinic availability and Audit Figures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9DE22-9309-40D9-B7F6-9AE3E7774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000" dirty="0"/>
              <a:t>RACPC :</a:t>
            </a:r>
          </a:p>
          <a:p>
            <a:pPr marL="0" indent="0">
              <a:buNone/>
            </a:pPr>
            <a:r>
              <a:rPr lang="en-GB" sz="2000" dirty="0"/>
              <a:t>     Three clinics per week (with scope to add one extra clinic based on </a:t>
            </a:r>
            <a:r>
              <a:rPr lang="en-GB" sz="2000"/>
              <a:t>staffing/demand</a:t>
            </a:r>
            <a:r>
              <a:rPr lang="en-GB" sz="2000" dirty="0"/>
              <a:t>)</a:t>
            </a:r>
          </a:p>
          <a:p>
            <a:pPr marL="0" indent="0">
              <a:buNone/>
            </a:pPr>
            <a:r>
              <a:rPr lang="en-GB" sz="1600" dirty="0"/>
              <a:t>April 2024: 88 patients were given a RACPC appointment, 58 patients referred for investigations</a:t>
            </a:r>
          </a:p>
          <a:p>
            <a:pPr marL="0" indent="0">
              <a:buNone/>
            </a:pPr>
            <a:r>
              <a:rPr lang="en-GB" sz="1600" dirty="0"/>
              <a:t>May 2024: 100 patients were given a RACPC appointment, 63 patients referred for investigations</a:t>
            </a:r>
          </a:p>
          <a:p>
            <a:pPr marL="0" indent="0">
              <a:buNone/>
            </a:pPr>
            <a:r>
              <a:rPr lang="en-GB" sz="1600" dirty="0"/>
              <a:t>June 2024: 64 patients were given a RACPC appointment, 42 patients referred for investigations</a:t>
            </a:r>
          </a:p>
          <a:p>
            <a:pPr marL="0" indent="0">
              <a:buNone/>
            </a:pPr>
            <a:r>
              <a:rPr lang="en-GB" sz="1600" dirty="0"/>
              <a:t>July 2024: 71 patients were given a RACPC appointment, 52 patients referred for investigations</a:t>
            </a:r>
          </a:p>
          <a:p>
            <a:endParaRPr lang="en-GB" sz="2000" dirty="0"/>
          </a:p>
          <a:p>
            <a:r>
              <a:rPr lang="en-GB" sz="2000" dirty="0"/>
              <a:t>Diagnostic Heart Failure clinic:</a:t>
            </a:r>
          </a:p>
          <a:p>
            <a:pPr marL="0" indent="0">
              <a:buNone/>
            </a:pPr>
            <a:r>
              <a:rPr lang="en-GB" sz="2000" dirty="0"/>
              <a:t>     Only able to review three patients weekly due to Echocardiogram capacity (12-15 appointments  </a:t>
            </a:r>
          </a:p>
          <a:p>
            <a:pPr marL="0" indent="0">
              <a:buNone/>
            </a:pPr>
            <a:r>
              <a:rPr lang="en-GB" sz="2000" dirty="0"/>
              <a:t>     monthly</a:t>
            </a:r>
          </a:p>
          <a:p>
            <a:pPr marL="0" indent="0">
              <a:buNone/>
            </a:pPr>
            <a:r>
              <a:rPr lang="en-GB" sz="1700" dirty="0"/>
              <a:t>April 2024: 12 patients reviewed, 5 diagnosed with LVSD/ </a:t>
            </a:r>
            <a:r>
              <a:rPr lang="en-GB" sz="1700" dirty="0" err="1"/>
              <a:t>HFpEF</a:t>
            </a:r>
            <a:r>
              <a:rPr lang="en-GB" sz="1700" dirty="0"/>
              <a:t>/. 1 mild AS and 1 new AF</a:t>
            </a:r>
          </a:p>
          <a:p>
            <a:pPr marL="0" indent="0">
              <a:buNone/>
            </a:pPr>
            <a:r>
              <a:rPr lang="en-GB" sz="1700" dirty="0"/>
              <a:t>May 2024: 12 patients reviewed, 6 diagnosed with LVSD/ </a:t>
            </a:r>
            <a:r>
              <a:rPr lang="en-GB" sz="1700" dirty="0" err="1"/>
              <a:t>HFpEF</a:t>
            </a:r>
            <a:r>
              <a:rPr lang="en-GB" sz="1700" dirty="0"/>
              <a:t>/. 1 severe AS, 1 severe MR</a:t>
            </a:r>
          </a:p>
          <a:p>
            <a:pPr marL="0" indent="0">
              <a:buNone/>
            </a:pPr>
            <a:r>
              <a:rPr lang="en-GB" sz="1700" dirty="0"/>
              <a:t>June 2024: 9 patients reviewed, 2 diagnosed with LVSD/ </a:t>
            </a:r>
            <a:r>
              <a:rPr lang="en-GB" sz="1700" dirty="0" err="1"/>
              <a:t>HFpEF</a:t>
            </a:r>
            <a:r>
              <a:rPr lang="en-GB" sz="1700" dirty="0"/>
              <a:t>/ and 1 unable to scan due to fast AF</a:t>
            </a:r>
          </a:p>
          <a:p>
            <a:pPr marL="0" indent="0">
              <a:buNone/>
            </a:pPr>
            <a:r>
              <a:rPr lang="en-GB" sz="1700" dirty="0"/>
              <a:t>July 2024: 13 patients reviewed, 4 diagnosed with LVSD/ </a:t>
            </a:r>
            <a:r>
              <a:rPr lang="en-GB" sz="1700" dirty="0" err="1"/>
              <a:t>HFpEF</a:t>
            </a:r>
            <a:r>
              <a:rPr lang="en-GB" sz="1700" dirty="0"/>
              <a:t>/ and 1 severe AS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8026946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D27EE-461F-4EBE-946E-AE0724AF0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CB198-EAD9-4C3B-BAA7-3B6376BBA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61" y="2492896"/>
            <a:ext cx="10662723" cy="4104456"/>
          </a:xfrm>
        </p:spPr>
        <p:txBody>
          <a:bodyPr/>
          <a:lstStyle/>
          <a:p>
            <a:r>
              <a:rPr lang="en-GB" dirty="0"/>
              <a:t>Thank you for listening.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For any advice, please contact the Cardiac nursing team on 01226 434981 or the secretary on 01226 432176.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1843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36DA7-7D07-441C-97B1-00B2D5BB1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the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B8FEA-6DFB-4F22-AC97-86214076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team currently consists of three Cardiac Nurse Practitioners, two full-time and one part-time members.</a:t>
            </a:r>
          </a:p>
          <a:p>
            <a:r>
              <a:rPr lang="en-GB" dirty="0"/>
              <a:t>Services run from Monday to Friday (excluding bank holidays) from 08:30hrs to 16:00hrs</a:t>
            </a:r>
          </a:p>
          <a:p>
            <a:r>
              <a:rPr lang="en-GB" dirty="0"/>
              <a:t>The team has over 70yrs of Cardiology experience between them</a:t>
            </a:r>
          </a:p>
          <a:p>
            <a:r>
              <a:rPr lang="en-GB" dirty="0"/>
              <a:t>All three members are Independent non-medical prescribers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65236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5CFE-4A78-441C-B620-9DB04AA62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1A551-8CDF-4300-B9DD-7C6959985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861" y="2132856"/>
            <a:ext cx="11166779" cy="410445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Services available for GP referral:</a:t>
            </a:r>
          </a:p>
          <a:p>
            <a:pPr marL="0" indent="0">
              <a:buNone/>
            </a:pPr>
            <a:r>
              <a:rPr lang="en-GB" dirty="0"/>
              <a:t>	- Rapid Access Chest Pain Clinic (A&amp;E can now also refer)</a:t>
            </a:r>
          </a:p>
          <a:p>
            <a:pPr marL="0" indent="0">
              <a:buNone/>
            </a:pPr>
            <a:r>
              <a:rPr lang="en-GB" dirty="0"/>
              <a:t>	- Diagnostic Heart Failure Clinic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Other services we provide (hospital only referrals):</a:t>
            </a:r>
          </a:p>
          <a:p>
            <a:pPr marL="0" indent="0">
              <a:buNone/>
            </a:pPr>
            <a:r>
              <a:rPr lang="en-GB" dirty="0"/>
              <a:t>	- Post MI Clinic</a:t>
            </a:r>
          </a:p>
          <a:p>
            <a:pPr marL="0" indent="0">
              <a:buNone/>
            </a:pPr>
            <a:r>
              <a:rPr lang="en-GB" dirty="0"/>
              <a:t>	- Elective DC Cardioversions</a:t>
            </a:r>
          </a:p>
          <a:p>
            <a:pPr marL="0" indent="0">
              <a:buNone/>
            </a:pPr>
            <a:r>
              <a:rPr lang="en-GB" dirty="0"/>
              <a:t>	- Newly diagnosed LV dysfunction (inpatient only)</a:t>
            </a:r>
          </a:p>
          <a:p>
            <a:pPr marL="0" indent="0">
              <a:buNone/>
            </a:pPr>
            <a:r>
              <a:rPr lang="en-GB" dirty="0"/>
              <a:t>          - Supporting Nuclear medicine and Cardiac CT services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66226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7B4E0-572C-4FA0-AFBE-F31918E50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Target Waiting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C19CB-95B0-4572-AACF-8EF280DE7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Rapid Access Chest Pain Clinic: </a:t>
            </a:r>
          </a:p>
          <a:p>
            <a:pPr marL="0" indent="0">
              <a:buNone/>
            </a:pPr>
            <a:r>
              <a:rPr lang="en-GB" dirty="0"/>
              <a:t>    Aim to assess patients within two weeks of referral.</a:t>
            </a:r>
          </a:p>
          <a:p>
            <a:endParaRPr lang="en-GB" dirty="0"/>
          </a:p>
          <a:p>
            <a:r>
              <a:rPr lang="en-GB" b="1" dirty="0"/>
              <a:t>Diagnostic Heart Failure Clinic: </a:t>
            </a:r>
          </a:p>
          <a:p>
            <a:pPr marL="0" indent="0">
              <a:buNone/>
            </a:pPr>
            <a:r>
              <a:rPr lang="en-GB" dirty="0"/>
              <a:t>    NICE guideline NG106 (</a:t>
            </a:r>
            <a:r>
              <a:rPr lang="en-GB" sz="2200" dirty="0"/>
              <a:t>please note that B type BNP is no longer       </a:t>
            </a:r>
          </a:p>
          <a:p>
            <a:pPr marL="0" indent="0">
              <a:buNone/>
            </a:pPr>
            <a:r>
              <a:rPr lang="en-GB" sz="2200" dirty="0"/>
              <a:t>                                                        analysed by Barnsley Hospital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    NT-</a:t>
            </a:r>
            <a:r>
              <a:rPr lang="en-GB" dirty="0" err="1"/>
              <a:t>proBNP</a:t>
            </a:r>
            <a:r>
              <a:rPr lang="en-GB" dirty="0"/>
              <a:t>: 400-2000-         Aim to review within six weeks</a:t>
            </a:r>
          </a:p>
          <a:p>
            <a:pPr marL="0" indent="0">
              <a:buNone/>
            </a:pPr>
            <a:r>
              <a:rPr lang="en-GB" dirty="0"/>
              <a:t>    NT- </a:t>
            </a:r>
            <a:r>
              <a:rPr lang="en-GB" dirty="0" err="1"/>
              <a:t>proBNP</a:t>
            </a:r>
            <a:r>
              <a:rPr lang="en-GB" dirty="0"/>
              <a:t>: &gt;2000-             Aim to review within two weeks</a:t>
            </a:r>
          </a:p>
        </p:txBody>
      </p:sp>
    </p:spTree>
    <p:extLst>
      <p:ext uri="{BB962C8B-B14F-4D97-AF65-F5344CB8AC3E}">
        <p14:creationId xmlns:p14="http://schemas.microsoft.com/office/powerpoint/2010/main" val="12620802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5F44C-A875-4E25-BCF1-BCA36AB7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RACPC Referral Method for GP’s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CD8E3-A992-4CE4-830E-0E859450E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5100" dirty="0"/>
              <a:t> </a:t>
            </a:r>
            <a:r>
              <a:rPr lang="en-GB" sz="3800" dirty="0">
                <a:latin typeface="+mj-lt"/>
              </a:rPr>
              <a:t>NICE guideline CG95: </a:t>
            </a:r>
            <a:r>
              <a:rPr lang="en-US" sz="3800" dirty="0">
                <a:latin typeface="+mj-lt"/>
              </a:rPr>
              <a:t>Referral via choose and book only</a:t>
            </a:r>
          </a:p>
          <a:p>
            <a:pPr marL="0" indent="0">
              <a:buNone/>
            </a:pPr>
            <a:r>
              <a:rPr lang="en-US" sz="3800" dirty="0">
                <a:latin typeface="+mj-lt"/>
              </a:rPr>
              <a:t>   </a:t>
            </a:r>
          </a:p>
          <a:p>
            <a:pPr marL="0" indent="0">
              <a:buNone/>
            </a:pPr>
            <a:r>
              <a:rPr lang="en-US" sz="3800" dirty="0">
                <a:latin typeface="+mj-lt"/>
              </a:rPr>
              <a:t> Criteria: Recent onset of symptoms suggestive of angina for patients who have </a:t>
            </a:r>
          </a:p>
          <a:p>
            <a:pPr marL="0" indent="0">
              <a:buNone/>
            </a:pPr>
            <a:r>
              <a:rPr lang="en-US" sz="3800" dirty="0">
                <a:latin typeface="+mj-lt"/>
              </a:rPr>
              <a:t>               never had a diagnosis of IHD</a:t>
            </a:r>
          </a:p>
          <a:p>
            <a:pPr marL="0" indent="0">
              <a:buNone/>
            </a:pPr>
            <a:endParaRPr lang="en-US" sz="3800" dirty="0">
              <a:latin typeface="+mj-lt"/>
            </a:endParaRPr>
          </a:p>
          <a:p>
            <a:pPr marL="0" indent="0">
              <a:buNone/>
            </a:pPr>
            <a:r>
              <a:rPr lang="en-US" sz="3800" dirty="0">
                <a:latin typeface="+mj-lt"/>
              </a:rPr>
              <a:t>Exclusion criteria:</a:t>
            </a:r>
          </a:p>
          <a:p>
            <a:pPr marL="0" indent="0">
              <a:buNone/>
            </a:pPr>
            <a:r>
              <a:rPr lang="en-US" sz="3800" dirty="0">
                <a:latin typeface="+mj-lt"/>
              </a:rPr>
              <a:t>1- Suspected acute ACS symptoms, please arrange A/E admission</a:t>
            </a:r>
          </a:p>
          <a:p>
            <a:pPr marL="0" indent="0">
              <a:buNone/>
            </a:pPr>
            <a:r>
              <a:rPr lang="en-US" sz="3800" dirty="0">
                <a:latin typeface="+mj-lt"/>
              </a:rPr>
              <a:t>2- Known diagnosis of IHD</a:t>
            </a:r>
          </a:p>
          <a:p>
            <a:pPr marL="0" indent="0">
              <a:buNone/>
            </a:pPr>
            <a:r>
              <a:rPr lang="en-US" sz="3800" dirty="0">
                <a:latin typeface="+mj-lt"/>
              </a:rPr>
              <a:t>3- Patients &lt;30yrs old</a:t>
            </a:r>
          </a:p>
          <a:p>
            <a:pPr marL="0" indent="0">
              <a:buNone/>
            </a:pPr>
            <a:r>
              <a:rPr lang="en-US" sz="3800" dirty="0">
                <a:latin typeface="+mj-lt"/>
              </a:rPr>
              <a:t>4- Patients previously reviewed in Cardiology within the past twelve months</a:t>
            </a:r>
          </a:p>
          <a:p>
            <a:pPr marL="0" indent="0">
              <a:buNone/>
            </a:pPr>
            <a:r>
              <a:rPr lang="en-US" sz="3800" dirty="0">
                <a:latin typeface="+mj-lt"/>
              </a:rPr>
              <a:t>5- Complex Cardiac history: please consider referring to a Cardiologist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66136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>
            <a:extLst>
              <a:ext uri="{FF2B5EF4-FFF2-40B4-BE49-F238E27FC236}">
                <a16:creationId xmlns:a16="http://schemas.microsoft.com/office/drawing/2014/main" id="{BAAE3116-BDD5-4867-B79D-896326098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63" y="1196975"/>
            <a:ext cx="11166475" cy="11430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Rapid Access Chest Pain Clinic: Investigations</a:t>
            </a:r>
            <a:endParaRPr altLang="en-US" dirty="0"/>
          </a:p>
        </p:txBody>
      </p:sp>
      <p:sp>
        <p:nvSpPr>
          <p:cNvPr id="9219" name="Content Placeholder 4">
            <a:extLst>
              <a:ext uri="{FF2B5EF4-FFF2-40B4-BE49-F238E27FC236}">
                <a16:creationId xmlns:a16="http://schemas.microsoft.com/office/drawing/2014/main" id="{2AD10F5E-D3AA-48FA-83D9-DD2C1C890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563" y="2492375"/>
            <a:ext cx="11166475" cy="4105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sz="2400" dirty="0"/>
              <a:t>Following the Cardiac nurse review, if the patient requires further investigations then we are able to offer/ refer patients for:</a:t>
            </a:r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sz="2400" dirty="0"/>
              <a:t>CT Coronary Angiography </a:t>
            </a:r>
          </a:p>
          <a:p>
            <a:r>
              <a:rPr lang="en-US" altLang="en-US" sz="2400" dirty="0"/>
              <a:t>Myocardial perfusion scanning</a:t>
            </a:r>
          </a:p>
          <a:p>
            <a:r>
              <a:rPr lang="en-US" altLang="en-US" sz="2400" dirty="0"/>
              <a:t>Stress Echocardiogram (treadmill/drug induced)</a:t>
            </a:r>
          </a:p>
          <a:p>
            <a:r>
              <a:rPr lang="en-US" altLang="en-US" sz="2400" dirty="0"/>
              <a:t>Invasive Coronary Angiography</a:t>
            </a:r>
          </a:p>
          <a:p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Please note: Routine exercise treadmill testing is no longer a valid diagnostic tool  </a:t>
            </a:r>
          </a:p>
          <a:p>
            <a:pPr marL="0" indent="0">
              <a:buNone/>
            </a:pPr>
            <a:r>
              <a:rPr lang="en-US" altLang="en-US" sz="2400" dirty="0"/>
              <a:t>                     and is no longer in NICE guidelines for new onset of chest pain.</a:t>
            </a:r>
          </a:p>
          <a:p>
            <a:pPr marL="0" indent="0">
              <a:buNone/>
            </a:pPr>
            <a:r>
              <a:rPr lang="en-US" altLang="en-US" sz="2400" dirty="0"/>
              <a:t>Please note: Certain investigations, </a:t>
            </a:r>
            <a:r>
              <a:rPr lang="en-US" altLang="en-US" sz="2400" dirty="0" err="1"/>
              <a:t>ie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holter</a:t>
            </a:r>
            <a:r>
              <a:rPr lang="en-US" altLang="en-US" sz="2400" dirty="0"/>
              <a:t> monitoring for investigating palpitations, are  </a:t>
            </a:r>
          </a:p>
          <a:p>
            <a:pPr marL="0" indent="0">
              <a:buNone/>
            </a:pPr>
            <a:r>
              <a:rPr lang="en-US" altLang="en-US" sz="2400" dirty="0"/>
              <a:t>                     not included in the tariff for RACPC.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A268C-28B2-4E0F-912F-768C4DF9C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B53C2-A187-4B84-A7C4-81E0A926D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Once investigation results have returned these will be reported back to the patient and GP. </a:t>
            </a:r>
          </a:p>
          <a:p>
            <a:r>
              <a:rPr lang="en-GB" dirty="0"/>
              <a:t>Follow up review can be arranged if necessary for further assessment of symptoms/response to treatments initiated.</a:t>
            </a:r>
          </a:p>
          <a:p>
            <a:r>
              <a:rPr lang="en-GB" dirty="0"/>
              <a:t>Further investigations will also be requested at this stage if necessary.</a:t>
            </a:r>
          </a:p>
          <a:p>
            <a:r>
              <a:rPr lang="en-GB" dirty="0"/>
              <a:t>Patients may also be discharged back to the GP at this stage with a medical management plan if appropriate. </a:t>
            </a:r>
          </a:p>
        </p:txBody>
      </p:sp>
    </p:spTree>
    <p:extLst>
      <p:ext uri="{BB962C8B-B14F-4D97-AF65-F5344CB8AC3E}">
        <p14:creationId xmlns:p14="http://schemas.microsoft.com/office/powerpoint/2010/main" val="91426164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D3713-268F-444B-BE6E-0758B99F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Diagnostic Heart Failure Clinic: Referral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A9CC5-C93C-476F-8720-B6BD04B57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400" dirty="0"/>
              <a:t>    Patients with symptoms suggestive of heart failure and with an elevated </a:t>
            </a:r>
          </a:p>
          <a:p>
            <a:pPr marL="0" indent="0">
              <a:buNone/>
            </a:pPr>
            <a:r>
              <a:rPr lang="en-GB" sz="2400" dirty="0"/>
              <a:t>    NT-</a:t>
            </a:r>
            <a:r>
              <a:rPr lang="en-GB" sz="2400" dirty="0" err="1"/>
              <a:t>proBNP</a:t>
            </a:r>
            <a:r>
              <a:rPr lang="en-GB" sz="2400" dirty="0"/>
              <a:t> are to be referred via E:mail:</a:t>
            </a:r>
          </a:p>
          <a:p>
            <a:pPr marL="0" indent="0">
              <a:buNone/>
            </a:pPr>
            <a:r>
              <a:rPr lang="en-GB" dirty="0"/>
              <a:t>			</a:t>
            </a:r>
            <a:r>
              <a:rPr lang="en-GB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heartfailure.clinic@nhs.net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/>
              <a:t>All referrals should have a recent ECG attached to identify new Atrial Fibrillation or significant Tachycardia. If new Atrial Fibrillation diagnosed then GP please initiate both Anticoagulation and rate control medications.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/>
              <a:t>Exclusion Criteria:</a:t>
            </a:r>
          </a:p>
          <a:p>
            <a:pPr marL="0" indent="0">
              <a:buNone/>
            </a:pPr>
            <a:r>
              <a:rPr lang="en-GB" sz="2400" dirty="0"/>
              <a:t>-    Known Left Ventricular Systolic Dysfunction</a:t>
            </a:r>
          </a:p>
          <a:p>
            <a:pPr>
              <a:buFontTx/>
              <a:buChar char="-"/>
            </a:pPr>
            <a:r>
              <a:rPr lang="en-GB" sz="2400" dirty="0"/>
              <a:t>Known </a:t>
            </a:r>
            <a:r>
              <a:rPr lang="en-GB" sz="2400" dirty="0" err="1"/>
              <a:t>HFpEF</a:t>
            </a:r>
            <a:endParaRPr lang="en-GB" sz="2400" dirty="0"/>
          </a:p>
          <a:p>
            <a:pPr>
              <a:buFontTx/>
              <a:buChar char="-"/>
            </a:pPr>
            <a:r>
              <a:rPr lang="en-GB" sz="2400" dirty="0"/>
              <a:t>Tachycardia &gt;100 bpm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     Please note: NT-</a:t>
            </a:r>
            <a:r>
              <a:rPr lang="en-GB" sz="2400" dirty="0" err="1"/>
              <a:t>proBNP</a:t>
            </a:r>
            <a:r>
              <a:rPr lang="en-GB" sz="2400" dirty="0"/>
              <a:t> can be elevated due to many conditions such as Atrial Fibrillation, CKD, Aortic </a:t>
            </a:r>
          </a:p>
          <a:p>
            <a:pPr marL="0" indent="0">
              <a:buNone/>
            </a:pPr>
            <a:r>
              <a:rPr lang="en-GB" sz="2400" dirty="0"/>
              <a:t>                          stenosis etc.</a:t>
            </a:r>
          </a:p>
        </p:txBody>
      </p:sp>
    </p:spTree>
    <p:extLst>
      <p:ext uri="{BB962C8B-B14F-4D97-AF65-F5344CB8AC3E}">
        <p14:creationId xmlns:p14="http://schemas.microsoft.com/office/powerpoint/2010/main" val="93024900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CFB00-5BD7-44BB-ADA9-D9F80BDF2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Diagnostic Heart Failure Clinic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15092-7CA7-4DB1-AEBD-3BE088AE3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000" dirty="0"/>
              <a:t>Patient will have an Echocardiogram performed and will then be reviewed by the Cardiac Nurse Specialist. The diagnosis will be explained during the consultation.</a:t>
            </a:r>
          </a:p>
          <a:p>
            <a:endParaRPr lang="en-GB" sz="2000" dirty="0"/>
          </a:p>
          <a:p>
            <a:r>
              <a:rPr lang="en-US" sz="2000" dirty="0"/>
              <a:t>Follow up review can be arranged if necessary for further assessment of symptoms/response to treatments initiated.</a:t>
            </a:r>
          </a:p>
          <a:p>
            <a:endParaRPr lang="en-US" sz="2000" dirty="0"/>
          </a:p>
          <a:p>
            <a:r>
              <a:rPr lang="en-US" sz="2000" dirty="0"/>
              <a:t>Further investigations will also be requested at this stage if necessary (</a:t>
            </a:r>
            <a:r>
              <a:rPr lang="en-US" sz="2000" dirty="0" err="1"/>
              <a:t>ie</a:t>
            </a:r>
            <a:r>
              <a:rPr lang="en-US" sz="2000" dirty="0"/>
              <a:t> Cardiac MRI).</a:t>
            </a:r>
          </a:p>
          <a:p>
            <a:endParaRPr lang="en-US" sz="2000" dirty="0"/>
          </a:p>
          <a:p>
            <a:r>
              <a:rPr lang="en-US" sz="2000" dirty="0"/>
              <a:t>Appropriate patients will be referred to the community heart failure team (please note: the community heart failure team will not accept mild LVSD or </a:t>
            </a:r>
            <a:r>
              <a:rPr lang="en-US" sz="2000" dirty="0" err="1"/>
              <a:t>HFpEF</a:t>
            </a:r>
            <a:r>
              <a:rPr lang="en-US" sz="2000" dirty="0"/>
              <a:t>).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Patients may also be discharged back to the GP with a medical management plan if appropriate. </a:t>
            </a:r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0945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heme/theme1.xml><?xml version="1.0" encoding="utf-8"?>
<a:theme xmlns:a="http://schemas.openxmlformats.org/drawingml/2006/main" name="Generic-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C08E44E-ADEF-42F7-A92B-FCD39F404BF0}" vid="{8404A267-3515-4EBF-9E2A-50099588D1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AB19B824EED44B80146ACE08EEB842" ma:contentTypeVersion="2" ma:contentTypeDescription="Create a new document." ma:contentTypeScope="" ma:versionID="79e27dab7b272868515a93d092bde5b6">
  <xsd:schema xmlns:xsd="http://www.w3.org/2001/XMLSchema" xmlns:xs="http://www.w3.org/2001/XMLSchema" xmlns:p="http://schemas.microsoft.com/office/2006/metadata/properties" xmlns:ns2="bf0e56cf-aade-47c6-865b-9649e1c7eec3" targetNamespace="http://schemas.microsoft.com/office/2006/metadata/properties" ma:root="true" ma:fieldsID="a1f5321e4f709e510f1f9a4e5b61cb2d" ns2:_="">
    <xsd:import namespace="bf0e56cf-aade-47c6-865b-9649e1c7eec3"/>
    <xsd:element name="properties">
      <xsd:complexType>
        <xsd:sequence>
          <xsd:element name="documentManagement">
            <xsd:complexType>
              <xsd:all>
                <xsd:element ref="ns2:Category"/>
                <xsd:element ref="ns2:Expire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e56cf-aade-47c6-865b-9649e1c7eec3" elementFormDefault="qualified">
    <xsd:import namespace="http://schemas.microsoft.com/office/2006/documentManagement/types"/>
    <xsd:import namespace="http://schemas.microsoft.com/office/infopath/2007/PartnerControls"/>
    <xsd:element name="Category" ma:index="8" ma:displayName="Category" ma:default="Comms" ma:format="Dropdown" ma:internalName="Category">
      <xsd:simpleType>
        <xsd:restriction base="dms:Choice">
          <xsd:enumeration value="Barnsley Facilities Services"/>
          <xsd:enumeration value="Comms"/>
          <xsd:enumeration value="Templates"/>
          <xsd:enumeration value="Branding"/>
          <xsd:enumeration value="Strategy"/>
          <xsd:enumeration value="Organisation"/>
          <xsd:enumeration value="Team Brief"/>
          <xsd:enumeration value="Poster"/>
          <xsd:enumeration value="Flyer"/>
          <xsd:enumeration value="Other"/>
        </xsd:restriction>
      </xsd:simpleType>
    </xsd:element>
    <xsd:element name="Expires" ma:index="9" ma:displayName="Expires" ma:internalName="Expires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986D39-A85D-415C-97C3-0FF9A1EC47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81AB2E-E906-4094-AA33-AD4FA6CDC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0e56cf-aade-47c6-865b-9649e1c7ee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0</TotalTime>
  <Words>911</Words>
  <Application>Microsoft Office PowerPoint</Application>
  <PresentationFormat>Widescreen</PresentationFormat>
  <Paragraphs>106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Generic-Presentation</vt:lpstr>
      <vt:lpstr>Cardiac Nurse Specialist Led Services At Barnsley Hospital</vt:lpstr>
      <vt:lpstr>About the Team</vt:lpstr>
      <vt:lpstr>Introduction</vt:lpstr>
      <vt:lpstr>Target Waiting Times</vt:lpstr>
      <vt:lpstr>RACPC Referral Method for GP’s</vt:lpstr>
      <vt:lpstr>Rapid Access Chest Pain Clinic: Investigations</vt:lpstr>
      <vt:lpstr>Management Plan</vt:lpstr>
      <vt:lpstr>Diagnostic Heart Failure Clinic: Referral method</vt:lpstr>
      <vt:lpstr>Diagnostic Heart Failure Clinic</vt:lpstr>
      <vt:lpstr>Clinic availability and Audit Figures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2024-05-29T12:16:32Z</dcterms:created>
  <dcterms:modified xsi:type="dcterms:W3CDTF">2024-12-05T10:17:14Z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0x010100F4AB19B824EED44B80146ACE08EEB842</vt:lpwstr>
  </property>
  <property fmtid="{D5CDD505-2E9C-101B-9397-08002B2CF9AE}" pid="3" name="Category">
    <vt:lpwstr>Templates</vt:lpwstr>
  </property>
  <property fmtid="{D5CDD505-2E9C-101B-9397-08002B2CF9AE}" pid="4" name="Expires">
    <vt:lpwstr/>
  </property>
</Properties>
</file>