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</p:sldIdLst>
  <p:sldSz cx="10058400" cy="7772400"/>
  <p:notesSz cx="6858000" cy="9144000"/>
  <p:embeddedFontLst>
    <p:embeddedFont>
      <p:font typeface="Canva Sans Bold" panose="020B0604020202020204" charset="0"/>
      <p:regular r:id="rId4"/>
    </p:embeddedFont>
    <p:embeddedFont>
      <p:font typeface="Poppins" panose="00000500000000000000" pitchFamily="2" charset="0"/>
      <p:regular r:id="rId5"/>
      <p:bold r:id="rId6"/>
      <p:italic r:id="rId7"/>
      <p:boldItalic r:id="rId8"/>
    </p:embeddedFont>
    <p:embeddedFont>
      <p:font typeface="Poppins Bold" panose="020B0604020202020204" charset="0"/>
      <p:regular r:id="rId9"/>
      <p:bold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67" d="100"/>
          <a:sy n="67" d="100"/>
        </p:scale>
        <p:origin x="1642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presProps" Target="presProps.xml"/><Relationship Id="rId5" Type="http://schemas.openxmlformats.org/officeDocument/2006/relationships/font" Target="fonts/font2.fntdata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mailto:syicb-sheffield.sydiabetes@nhs.net" TargetMode="External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79364" y="-87318"/>
            <a:ext cx="3317864" cy="1236707"/>
            <a:chOff x="0" y="0"/>
            <a:chExt cx="1156554" cy="43109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156554" cy="431096"/>
            </a:xfrm>
            <a:custGeom>
              <a:avLst/>
              <a:gdLst/>
              <a:ahLst/>
              <a:cxnLst/>
              <a:rect l="l" t="t" r="r" b="b"/>
              <a:pathLst>
                <a:path w="1156554" h="431096">
                  <a:moveTo>
                    <a:pt x="0" y="0"/>
                  </a:moveTo>
                  <a:lnTo>
                    <a:pt x="1156554" y="0"/>
                  </a:lnTo>
                  <a:lnTo>
                    <a:pt x="1156554" y="431096"/>
                  </a:lnTo>
                  <a:lnTo>
                    <a:pt x="0" y="431096"/>
                  </a:lnTo>
                  <a:close/>
                </a:path>
              </a:pathLst>
            </a:custGeom>
            <a:solidFill>
              <a:srgbClr val="065298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156554" cy="46919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94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6884322" y="-98932"/>
            <a:ext cx="3289028" cy="1172692"/>
            <a:chOff x="0" y="0"/>
            <a:chExt cx="1146502" cy="40878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146502" cy="408782"/>
            </a:xfrm>
            <a:custGeom>
              <a:avLst/>
              <a:gdLst/>
              <a:ahLst/>
              <a:cxnLst/>
              <a:rect l="l" t="t" r="r" b="b"/>
              <a:pathLst>
                <a:path w="1146502" h="408782">
                  <a:moveTo>
                    <a:pt x="0" y="0"/>
                  </a:moveTo>
                  <a:lnTo>
                    <a:pt x="1146502" y="0"/>
                  </a:lnTo>
                  <a:lnTo>
                    <a:pt x="1146502" y="408782"/>
                  </a:lnTo>
                  <a:lnTo>
                    <a:pt x="0" y="408782"/>
                  </a:lnTo>
                  <a:close/>
                </a:path>
              </a:pathLst>
            </a:custGeom>
            <a:solidFill>
              <a:srgbClr val="065298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1146502" cy="44688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94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3443444" y="-205377"/>
            <a:ext cx="3193228" cy="1279137"/>
            <a:chOff x="0" y="0"/>
            <a:chExt cx="1113108" cy="445887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113108" cy="445887"/>
            </a:xfrm>
            <a:custGeom>
              <a:avLst/>
              <a:gdLst/>
              <a:ahLst/>
              <a:cxnLst/>
              <a:rect l="l" t="t" r="r" b="b"/>
              <a:pathLst>
                <a:path w="1113108" h="445887">
                  <a:moveTo>
                    <a:pt x="0" y="0"/>
                  </a:moveTo>
                  <a:lnTo>
                    <a:pt x="1113108" y="0"/>
                  </a:lnTo>
                  <a:lnTo>
                    <a:pt x="1113108" y="445887"/>
                  </a:lnTo>
                  <a:lnTo>
                    <a:pt x="0" y="445887"/>
                  </a:lnTo>
                  <a:close/>
                </a:path>
              </a:pathLst>
            </a:custGeom>
            <a:solidFill>
              <a:srgbClr val="065298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1113108" cy="48398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94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6703207" y="7156992"/>
            <a:ext cx="1693969" cy="615408"/>
          </a:xfrm>
          <a:custGeom>
            <a:avLst/>
            <a:gdLst/>
            <a:ahLst/>
            <a:cxnLst/>
            <a:rect l="l" t="t" r="r" b="b"/>
            <a:pathLst>
              <a:path w="1693969" h="615408">
                <a:moveTo>
                  <a:pt x="0" y="0"/>
                </a:moveTo>
                <a:lnTo>
                  <a:pt x="1693969" y="0"/>
                </a:lnTo>
                <a:lnTo>
                  <a:pt x="1693969" y="615408"/>
                </a:lnTo>
                <a:lnTo>
                  <a:pt x="0" y="61540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12" name="Group 12"/>
          <p:cNvGrpSpPr>
            <a:grpSpLocks noChangeAspect="1"/>
          </p:cNvGrpSpPr>
          <p:nvPr/>
        </p:nvGrpSpPr>
        <p:grpSpPr>
          <a:xfrm>
            <a:off x="8444904" y="6142484"/>
            <a:ext cx="2036555" cy="2036547"/>
            <a:chOff x="0" y="0"/>
            <a:chExt cx="6350000" cy="634997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202" r="-3202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4" name="Freeform 14"/>
          <p:cNvSpPr/>
          <p:nvPr/>
        </p:nvSpPr>
        <p:spPr>
          <a:xfrm>
            <a:off x="2166439" y="2977378"/>
            <a:ext cx="1122268" cy="1122268"/>
          </a:xfrm>
          <a:custGeom>
            <a:avLst/>
            <a:gdLst/>
            <a:ahLst/>
            <a:cxnLst/>
            <a:rect l="l" t="t" r="r" b="b"/>
            <a:pathLst>
              <a:path w="1122268" h="1122268">
                <a:moveTo>
                  <a:pt x="0" y="0"/>
                </a:moveTo>
                <a:lnTo>
                  <a:pt x="1122268" y="0"/>
                </a:lnTo>
                <a:lnTo>
                  <a:pt x="1122268" y="1122269"/>
                </a:lnTo>
                <a:lnTo>
                  <a:pt x="0" y="112226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15" name="Group 15"/>
          <p:cNvGrpSpPr/>
          <p:nvPr/>
        </p:nvGrpSpPr>
        <p:grpSpPr>
          <a:xfrm>
            <a:off x="0" y="4194897"/>
            <a:ext cx="3238500" cy="977122"/>
            <a:chOff x="0" y="0"/>
            <a:chExt cx="1128889" cy="340609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128889" cy="340609"/>
            </a:xfrm>
            <a:custGeom>
              <a:avLst/>
              <a:gdLst/>
              <a:ahLst/>
              <a:cxnLst/>
              <a:rect l="l" t="t" r="r" b="b"/>
              <a:pathLst>
                <a:path w="1128889" h="340609">
                  <a:moveTo>
                    <a:pt x="0" y="0"/>
                  </a:moveTo>
                  <a:lnTo>
                    <a:pt x="1128889" y="0"/>
                  </a:lnTo>
                  <a:lnTo>
                    <a:pt x="1128889" y="340609"/>
                  </a:lnTo>
                  <a:lnTo>
                    <a:pt x="0" y="340609"/>
                  </a:lnTo>
                  <a:close/>
                </a:path>
              </a:pathLst>
            </a:custGeom>
            <a:solidFill>
              <a:srgbClr val="F5A104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38100"/>
              <a:ext cx="1128889" cy="37870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94"/>
                </a:lnSpc>
              </a:pPr>
              <a:endParaRPr/>
            </a:p>
            <a:p>
              <a:pPr algn="ctr">
                <a:lnSpc>
                  <a:spcPts val="2094"/>
                </a:lnSpc>
              </a:pPr>
              <a:endParaRPr/>
            </a:p>
            <a:p>
              <a:pPr algn="ctr">
                <a:lnSpc>
                  <a:spcPts val="2234"/>
                </a:lnSpc>
              </a:pPr>
              <a:r>
                <a:rPr lang="en-US" sz="1596">
                  <a:solidFill>
                    <a:srgbClr val="09547D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1596" b="1">
                  <a:solidFill>
                    <a:srgbClr val="09547D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App</a:t>
              </a:r>
            </a:p>
          </p:txBody>
        </p:sp>
      </p:grpSp>
      <p:sp>
        <p:nvSpPr>
          <p:cNvPr id="18" name="Freeform 18"/>
          <p:cNvSpPr/>
          <p:nvPr/>
        </p:nvSpPr>
        <p:spPr>
          <a:xfrm>
            <a:off x="1014945" y="4194897"/>
            <a:ext cx="1474476" cy="620092"/>
          </a:xfrm>
          <a:custGeom>
            <a:avLst/>
            <a:gdLst/>
            <a:ahLst/>
            <a:cxnLst/>
            <a:rect l="l" t="t" r="r" b="b"/>
            <a:pathLst>
              <a:path w="1474476" h="620092">
                <a:moveTo>
                  <a:pt x="0" y="0"/>
                </a:moveTo>
                <a:lnTo>
                  <a:pt x="1474476" y="0"/>
                </a:lnTo>
                <a:lnTo>
                  <a:pt x="1474476" y="620092"/>
                </a:lnTo>
                <a:lnTo>
                  <a:pt x="0" y="62009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9" name="Freeform 19"/>
          <p:cNvSpPr/>
          <p:nvPr/>
        </p:nvSpPr>
        <p:spPr>
          <a:xfrm>
            <a:off x="161951" y="6455622"/>
            <a:ext cx="1230577" cy="1230577"/>
          </a:xfrm>
          <a:custGeom>
            <a:avLst/>
            <a:gdLst/>
            <a:ahLst/>
            <a:cxnLst/>
            <a:rect l="l" t="t" r="r" b="b"/>
            <a:pathLst>
              <a:path w="1230577" h="1230577">
                <a:moveTo>
                  <a:pt x="0" y="0"/>
                </a:moveTo>
                <a:lnTo>
                  <a:pt x="1230578" y="0"/>
                </a:lnTo>
                <a:lnTo>
                  <a:pt x="1230578" y="1230577"/>
                </a:lnTo>
                <a:lnTo>
                  <a:pt x="0" y="123057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0" name="Freeform 20"/>
          <p:cNvSpPr/>
          <p:nvPr/>
        </p:nvSpPr>
        <p:spPr>
          <a:xfrm>
            <a:off x="2280107" y="2363797"/>
            <a:ext cx="894931" cy="596621"/>
          </a:xfrm>
          <a:custGeom>
            <a:avLst/>
            <a:gdLst/>
            <a:ahLst/>
            <a:cxnLst/>
            <a:rect l="l" t="t" r="r" b="b"/>
            <a:pathLst>
              <a:path w="894931" h="596621">
                <a:moveTo>
                  <a:pt x="0" y="0"/>
                </a:moveTo>
                <a:lnTo>
                  <a:pt x="894932" y="0"/>
                </a:lnTo>
                <a:lnTo>
                  <a:pt x="894932" y="596621"/>
                </a:lnTo>
                <a:lnTo>
                  <a:pt x="0" y="59662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24198" t="-64002" r="-23233" b="-57144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1" name="Freeform 21"/>
          <p:cNvSpPr/>
          <p:nvPr/>
        </p:nvSpPr>
        <p:spPr>
          <a:xfrm>
            <a:off x="7095528" y="1724013"/>
            <a:ext cx="2866616" cy="2834179"/>
          </a:xfrm>
          <a:custGeom>
            <a:avLst/>
            <a:gdLst/>
            <a:ahLst/>
            <a:cxnLst/>
            <a:rect l="l" t="t" r="r" b="b"/>
            <a:pathLst>
              <a:path w="2866616" h="2834179">
                <a:moveTo>
                  <a:pt x="0" y="0"/>
                </a:moveTo>
                <a:lnTo>
                  <a:pt x="2866616" y="0"/>
                </a:lnTo>
                <a:lnTo>
                  <a:pt x="2866616" y="2834179"/>
                </a:lnTo>
                <a:lnTo>
                  <a:pt x="0" y="2834179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2" name="Freeform 22"/>
          <p:cNvSpPr/>
          <p:nvPr/>
        </p:nvSpPr>
        <p:spPr>
          <a:xfrm>
            <a:off x="3883793" y="1121603"/>
            <a:ext cx="2312530" cy="2204411"/>
          </a:xfrm>
          <a:custGeom>
            <a:avLst/>
            <a:gdLst/>
            <a:ahLst/>
            <a:cxnLst/>
            <a:rect l="l" t="t" r="r" b="b"/>
            <a:pathLst>
              <a:path w="2312530" h="2204411">
                <a:moveTo>
                  <a:pt x="0" y="0"/>
                </a:moveTo>
                <a:lnTo>
                  <a:pt x="2312530" y="0"/>
                </a:lnTo>
                <a:lnTo>
                  <a:pt x="2312530" y="2204412"/>
                </a:lnTo>
                <a:lnTo>
                  <a:pt x="0" y="2204412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t="-2452" b="-2452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3" name="Freeform 23"/>
          <p:cNvSpPr/>
          <p:nvPr/>
        </p:nvSpPr>
        <p:spPr>
          <a:xfrm>
            <a:off x="5298626" y="3373640"/>
            <a:ext cx="1117859" cy="1117859"/>
          </a:xfrm>
          <a:custGeom>
            <a:avLst/>
            <a:gdLst/>
            <a:ahLst/>
            <a:cxnLst/>
            <a:rect l="l" t="t" r="r" b="b"/>
            <a:pathLst>
              <a:path w="1117859" h="1117859">
                <a:moveTo>
                  <a:pt x="0" y="0"/>
                </a:moveTo>
                <a:lnTo>
                  <a:pt x="1117859" y="0"/>
                </a:lnTo>
                <a:lnTo>
                  <a:pt x="1117859" y="1117859"/>
                </a:lnTo>
                <a:lnTo>
                  <a:pt x="0" y="1117859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4" name="Freeform 24"/>
          <p:cNvSpPr/>
          <p:nvPr/>
        </p:nvSpPr>
        <p:spPr>
          <a:xfrm rot="-164452">
            <a:off x="4466826" y="4216241"/>
            <a:ext cx="898805" cy="253913"/>
          </a:xfrm>
          <a:custGeom>
            <a:avLst/>
            <a:gdLst/>
            <a:ahLst/>
            <a:cxnLst/>
            <a:rect l="l" t="t" r="r" b="b"/>
            <a:pathLst>
              <a:path w="898805" h="253913">
                <a:moveTo>
                  <a:pt x="0" y="0"/>
                </a:moveTo>
                <a:lnTo>
                  <a:pt x="898805" y="0"/>
                </a:lnTo>
                <a:lnTo>
                  <a:pt x="898805" y="253913"/>
                </a:lnTo>
                <a:lnTo>
                  <a:pt x="0" y="253913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25" name="Group 25"/>
          <p:cNvGrpSpPr/>
          <p:nvPr/>
        </p:nvGrpSpPr>
        <p:grpSpPr>
          <a:xfrm>
            <a:off x="3443444" y="4539124"/>
            <a:ext cx="3193228" cy="954001"/>
            <a:chOff x="0" y="0"/>
            <a:chExt cx="1113108" cy="332549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1113108" cy="332549"/>
            </a:xfrm>
            <a:custGeom>
              <a:avLst/>
              <a:gdLst/>
              <a:ahLst/>
              <a:cxnLst/>
              <a:rect l="l" t="t" r="r" b="b"/>
              <a:pathLst>
                <a:path w="1113108" h="332549">
                  <a:moveTo>
                    <a:pt x="0" y="0"/>
                  </a:moveTo>
                  <a:lnTo>
                    <a:pt x="1113108" y="0"/>
                  </a:lnTo>
                  <a:lnTo>
                    <a:pt x="1113108" y="332549"/>
                  </a:lnTo>
                  <a:lnTo>
                    <a:pt x="0" y="332549"/>
                  </a:lnTo>
                  <a:close/>
                </a:path>
              </a:pathLst>
            </a:custGeom>
            <a:solidFill>
              <a:srgbClr val="AF046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0" y="-28575"/>
              <a:ext cx="1113108" cy="36112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34"/>
                </a:lnSpc>
              </a:pPr>
              <a:endParaRPr/>
            </a:p>
          </p:txBody>
        </p:sp>
      </p:grpSp>
      <p:sp>
        <p:nvSpPr>
          <p:cNvPr id="28" name="Freeform 28"/>
          <p:cNvSpPr/>
          <p:nvPr/>
        </p:nvSpPr>
        <p:spPr>
          <a:xfrm>
            <a:off x="3503324" y="6610898"/>
            <a:ext cx="1128868" cy="1132084"/>
          </a:xfrm>
          <a:custGeom>
            <a:avLst/>
            <a:gdLst/>
            <a:ahLst/>
            <a:cxnLst/>
            <a:rect l="l" t="t" r="r" b="b"/>
            <a:pathLst>
              <a:path w="1128868" h="1132084">
                <a:moveTo>
                  <a:pt x="0" y="0"/>
                </a:moveTo>
                <a:lnTo>
                  <a:pt x="1128869" y="0"/>
                </a:lnTo>
                <a:lnTo>
                  <a:pt x="1128869" y="1132084"/>
                </a:lnTo>
                <a:lnTo>
                  <a:pt x="0" y="1132084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9" name="Freeform 29"/>
          <p:cNvSpPr/>
          <p:nvPr/>
        </p:nvSpPr>
        <p:spPr>
          <a:xfrm rot="-164452" flipH="1">
            <a:off x="4710451" y="7412244"/>
            <a:ext cx="898805" cy="253913"/>
          </a:xfrm>
          <a:custGeom>
            <a:avLst/>
            <a:gdLst/>
            <a:ahLst/>
            <a:cxnLst/>
            <a:rect l="l" t="t" r="r" b="b"/>
            <a:pathLst>
              <a:path w="898805" h="253913">
                <a:moveTo>
                  <a:pt x="898806" y="0"/>
                </a:moveTo>
                <a:lnTo>
                  <a:pt x="0" y="0"/>
                </a:lnTo>
                <a:lnTo>
                  <a:pt x="0" y="253912"/>
                </a:lnTo>
                <a:lnTo>
                  <a:pt x="898806" y="253912"/>
                </a:lnTo>
                <a:lnTo>
                  <a:pt x="898806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0" name="Freeform 30"/>
          <p:cNvSpPr/>
          <p:nvPr/>
        </p:nvSpPr>
        <p:spPr>
          <a:xfrm>
            <a:off x="3553913" y="4692691"/>
            <a:ext cx="2950574" cy="531103"/>
          </a:xfrm>
          <a:custGeom>
            <a:avLst/>
            <a:gdLst/>
            <a:ahLst/>
            <a:cxnLst/>
            <a:rect l="l" t="t" r="r" b="b"/>
            <a:pathLst>
              <a:path w="2950574" h="531103">
                <a:moveTo>
                  <a:pt x="0" y="0"/>
                </a:moveTo>
                <a:lnTo>
                  <a:pt x="2950574" y="0"/>
                </a:lnTo>
                <a:lnTo>
                  <a:pt x="2950574" y="531103"/>
                </a:lnTo>
                <a:lnTo>
                  <a:pt x="0" y="531103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1" name="TextBox 31"/>
          <p:cNvSpPr txBox="1"/>
          <p:nvPr/>
        </p:nvSpPr>
        <p:spPr>
          <a:xfrm>
            <a:off x="86641" y="2328584"/>
            <a:ext cx="2029591" cy="14649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To register scan the QR code.</a:t>
            </a:r>
          </a:p>
          <a:p>
            <a:pPr algn="ctr">
              <a:lnSpc>
                <a:spcPts val="1679"/>
              </a:lnSpc>
              <a:spcBef>
                <a:spcPct val="0"/>
              </a:spcBef>
            </a:pPr>
            <a:r>
              <a:rPr lang="en-US" sz="12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Under “Registration Key Code” enter </a:t>
            </a:r>
            <a:r>
              <a:rPr lang="en-US" sz="1200" b="1">
                <a:solidFill>
                  <a:srgbClr val="F5A104"/>
                </a:solidFill>
                <a:latin typeface="Poppins Bold"/>
                <a:ea typeface="Poppins Bold"/>
                <a:cs typeface="Poppins Bold"/>
                <a:sym typeface="Poppins Bold"/>
              </a:rPr>
              <a:t>“SOUTHYORKSHIRE”</a:t>
            </a:r>
          </a:p>
          <a:p>
            <a:pPr algn="ctr">
              <a:lnSpc>
                <a:spcPts val="1679"/>
              </a:lnSpc>
              <a:spcBef>
                <a:spcPct val="0"/>
              </a:spcBef>
            </a:pPr>
            <a:r>
              <a:rPr lang="en-US" sz="12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This will provide you with free access for 12 months.​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6819948" y="171755"/>
            <a:ext cx="3154456" cy="6921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  <a:spcBef>
                <a:spcPct val="0"/>
              </a:spcBef>
            </a:pPr>
            <a:r>
              <a:rPr lang="en-US" sz="1999" b="1">
                <a:solidFill>
                  <a:srgbClr val="FDFDFE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Early Onset Type 2 Diabetes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6929021" y="4927745"/>
            <a:ext cx="3129379" cy="8166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39"/>
              </a:lnSpc>
              <a:spcBef>
                <a:spcPct val="0"/>
              </a:spcBef>
            </a:pPr>
            <a:r>
              <a:rPr lang="en-US" sz="1599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Improving care for adults </a:t>
            </a:r>
          </a:p>
          <a:p>
            <a:pPr algn="ctr">
              <a:lnSpc>
                <a:spcPts val="2239"/>
              </a:lnSpc>
              <a:spcBef>
                <a:spcPct val="0"/>
              </a:spcBef>
            </a:pPr>
            <a:r>
              <a:rPr lang="en-US" sz="1599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18-39 with </a:t>
            </a:r>
          </a:p>
          <a:p>
            <a:pPr algn="ctr">
              <a:lnSpc>
                <a:spcPts val="2239"/>
              </a:lnSpc>
              <a:spcBef>
                <a:spcPct val="0"/>
              </a:spcBef>
            </a:pPr>
            <a:r>
              <a:rPr lang="en-US" sz="1599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Type 2 Diabetes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51566" y="1177964"/>
            <a:ext cx="3048010" cy="1045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79"/>
              </a:lnSpc>
              <a:spcBef>
                <a:spcPct val="0"/>
              </a:spcBef>
            </a:pPr>
            <a:r>
              <a:rPr lang="en-US" sz="12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FREE for staff across South Yorkshire. ​</a:t>
            </a:r>
          </a:p>
          <a:p>
            <a:pPr algn="ctr">
              <a:lnSpc>
                <a:spcPts val="1679"/>
              </a:lnSpc>
              <a:spcBef>
                <a:spcPct val="0"/>
              </a:spcBef>
            </a:pPr>
            <a:r>
              <a:rPr lang="en-US" sz="12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CDEP is an online diabetes training platform which can be accessed by all levels of staff, both registered and unregistered at any time.​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140954" y="181280"/>
            <a:ext cx="2956592" cy="8712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79"/>
              </a:lnSpc>
              <a:spcBef>
                <a:spcPct val="0"/>
              </a:spcBef>
            </a:pPr>
            <a:r>
              <a:rPr lang="en-US" sz="1699" b="1">
                <a:solidFill>
                  <a:srgbClr val="FDFDFE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Cambridge Diabetes Education Programme (CDEP)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86641" y="5200227"/>
            <a:ext cx="3201234" cy="12553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79"/>
              </a:lnSpc>
              <a:spcBef>
                <a:spcPct val="0"/>
              </a:spcBef>
            </a:pPr>
            <a:r>
              <a:rPr lang="en-US" sz="12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Access a variety of essential films and resources for Type 2 diabetes, covering topics like sick day rules, healthy eating, exercise management, meal planning, healthy swaps, and motivation support for self-management.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1329678" y="6522297"/>
            <a:ext cx="1869898" cy="8362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79"/>
              </a:lnSpc>
              <a:spcBef>
                <a:spcPct val="0"/>
              </a:spcBef>
            </a:pPr>
            <a:r>
              <a:rPr lang="en-US" sz="12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Scan the QR code to download the DigiBete app and use Clinic Code:  </a:t>
            </a:r>
            <a:r>
              <a:rPr lang="en-US" sz="1200" b="1">
                <a:solidFill>
                  <a:srgbClr val="F5A104"/>
                </a:solidFill>
                <a:latin typeface="Poppins Bold"/>
                <a:ea typeface="Poppins Bold"/>
                <a:cs typeface="Poppins Bold"/>
                <a:sym typeface="Poppins Bold"/>
              </a:rPr>
              <a:t>DVIKG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3457401" y="186248"/>
            <a:ext cx="3154456" cy="6115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19"/>
              </a:lnSpc>
            </a:pPr>
            <a:r>
              <a:rPr lang="en-US" sz="1799" b="1">
                <a:solidFill>
                  <a:srgbClr val="FDFDFE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Your Diabetes </a:t>
            </a:r>
          </a:p>
          <a:p>
            <a:pPr algn="ctr">
              <a:lnSpc>
                <a:spcPts val="2519"/>
              </a:lnSpc>
              <a:spcBef>
                <a:spcPct val="0"/>
              </a:spcBef>
            </a:pPr>
            <a:r>
              <a:rPr lang="en-US" sz="1799" b="1">
                <a:solidFill>
                  <a:srgbClr val="FDFDFE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Your Journey 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3465911" y="3395359"/>
            <a:ext cx="1832715" cy="8362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79"/>
              </a:lnSpc>
              <a:spcBef>
                <a:spcPct val="0"/>
              </a:spcBef>
            </a:pPr>
            <a:r>
              <a:rPr lang="en-US" sz="12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Scan the QR code to access the Your Diabetes Your Journey Webpage and tool kit.  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3352800" y="5530215"/>
            <a:ext cx="3352800" cy="1045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79"/>
              </a:lnSpc>
              <a:spcBef>
                <a:spcPct val="0"/>
              </a:spcBef>
            </a:pPr>
            <a:r>
              <a:rPr lang="en-US" sz="12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This online course is tailored for healthcare professionals working with young adults (18-39) with early onset type 2 diabetes, helping them improve treatment outcomes and address specific care gaps.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4632193" y="6702905"/>
            <a:ext cx="1998312" cy="626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79"/>
              </a:lnSpc>
              <a:spcBef>
                <a:spcPct val="0"/>
              </a:spcBef>
            </a:pPr>
            <a:r>
              <a:rPr lang="en-US" sz="12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For more information and to access the course, scan the QR code</a:t>
            </a:r>
          </a:p>
        </p:txBody>
      </p:sp>
      <p:sp>
        <p:nvSpPr>
          <p:cNvPr id="42" name="Freeform 42"/>
          <p:cNvSpPr/>
          <p:nvPr/>
        </p:nvSpPr>
        <p:spPr>
          <a:xfrm rot="-164452" flipH="1">
            <a:off x="1360265" y="7350995"/>
            <a:ext cx="898805" cy="253913"/>
          </a:xfrm>
          <a:custGeom>
            <a:avLst/>
            <a:gdLst/>
            <a:ahLst/>
            <a:cxnLst/>
            <a:rect l="l" t="t" r="r" b="b"/>
            <a:pathLst>
              <a:path w="898805" h="253913">
                <a:moveTo>
                  <a:pt x="898805" y="0"/>
                </a:moveTo>
                <a:lnTo>
                  <a:pt x="0" y="0"/>
                </a:lnTo>
                <a:lnTo>
                  <a:pt x="0" y="253912"/>
                </a:lnTo>
                <a:lnTo>
                  <a:pt x="898805" y="253912"/>
                </a:lnTo>
                <a:lnTo>
                  <a:pt x="898805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3" name="Freeform 43"/>
          <p:cNvSpPr/>
          <p:nvPr/>
        </p:nvSpPr>
        <p:spPr>
          <a:xfrm rot="-164452">
            <a:off x="1302780" y="3805613"/>
            <a:ext cx="898805" cy="253913"/>
          </a:xfrm>
          <a:custGeom>
            <a:avLst/>
            <a:gdLst/>
            <a:ahLst/>
            <a:cxnLst/>
            <a:rect l="l" t="t" r="r" b="b"/>
            <a:pathLst>
              <a:path w="898805" h="253913">
                <a:moveTo>
                  <a:pt x="0" y="0"/>
                </a:moveTo>
                <a:lnTo>
                  <a:pt x="898806" y="0"/>
                </a:lnTo>
                <a:lnTo>
                  <a:pt x="898806" y="253912"/>
                </a:lnTo>
                <a:lnTo>
                  <a:pt x="0" y="253912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3193228" cy="1088340"/>
            <a:chOff x="0" y="0"/>
            <a:chExt cx="1113108" cy="37937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113108" cy="379378"/>
            </a:xfrm>
            <a:custGeom>
              <a:avLst/>
              <a:gdLst/>
              <a:ahLst/>
              <a:cxnLst/>
              <a:rect l="l" t="t" r="r" b="b"/>
              <a:pathLst>
                <a:path w="1113108" h="379378">
                  <a:moveTo>
                    <a:pt x="0" y="0"/>
                  </a:moveTo>
                  <a:lnTo>
                    <a:pt x="1113108" y="0"/>
                  </a:lnTo>
                  <a:lnTo>
                    <a:pt x="1113108" y="379378"/>
                  </a:lnTo>
                  <a:lnTo>
                    <a:pt x="0" y="379378"/>
                  </a:lnTo>
                  <a:close/>
                </a:path>
              </a:pathLst>
            </a:custGeom>
            <a:solidFill>
              <a:srgbClr val="065298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1113108" cy="43652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14"/>
                </a:lnSpc>
              </a:pPr>
              <a:r>
                <a:rPr lang="en-US" sz="1796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What?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6860901" y="0"/>
            <a:ext cx="3197499" cy="1088340"/>
            <a:chOff x="0" y="0"/>
            <a:chExt cx="1114597" cy="37937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114597" cy="379378"/>
            </a:xfrm>
            <a:custGeom>
              <a:avLst/>
              <a:gdLst/>
              <a:ahLst/>
              <a:cxnLst/>
              <a:rect l="l" t="t" r="r" b="b"/>
              <a:pathLst>
                <a:path w="1114597" h="379378">
                  <a:moveTo>
                    <a:pt x="0" y="0"/>
                  </a:moveTo>
                  <a:lnTo>
                    <a:pt x="1114597" y="0"/>
                  </a:lnTo>
                  <a:lnTo>
                    <a:pt x="1114597" y="379378"/>
                  </a:lnTo>
                  <a:lnTo>
                    <a:pt x="0" y="379378"/>
                  </a:lnTo>
                  <a:close/>
                </a:path>
              </a:pathLst>
            </a:custGeom>
            <a:solidFill>
              <a:srgbClr val="059BCE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1114597" cy="43652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14"/>
                </a:lnSpc>
              </a:pPr>
              <a:r>
                <a:rPr lang="en-US" sz="1796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Prevent the Impending Tsunami of EOT2D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3418086" y="0"/>
            <a:ext cx="3193228" cy="1088340"/>
            <a:chOff x="0" y="0"/>
            <a:chExt cx="1113108" cy="37937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113108" cy="379378"/>
            </a:xfrm>
            <a:custGeom>
              <a:avLst/>
              <a:gdLst/>
              <a:ahLst/>
              <a:cxnLst/>
              <a:rect l="l" t="t" r="r" b="b"/>
              <a:pathLst>
                <a:path w="1113108" h="379378">
                  <a:moveTo>
                    <a:pt x="0" y="0"/>
                  </a:moveTo>
                  <a:lnTo>
                    <a:pt x="1113108" y="0"/>
                  </a:lnTo>
                  <a:lnTo>
                    <a:pt x="1113108" y="379378"/>
                  </a:lnTo>
                  <a:lnTo>
                    <a:pt x="0" y="379378"/>
                  </a:lnTo>
                  <a:close/>
                </a:path>
              </a:pathLst>
            </a:custGeom>
            <a:solidFill>
              <a:srgbClr val="55AD33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57150"/>
              <a:ext cx="1113108" cy="43652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14"/>
                </a:lnSpc>
              </a:pPr>
              <a:r>
                <a:rPr lang="en-US" sz="1796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How?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0" y="2436163"/>
            <a:ext cx="3193228" cy="877857"/>
            <a:chOff x="0" y="0"/>
            <a:chExt cx="1113108" cy="306007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113108" cy="306007"/>
            </a:xfrm>
            <a:custGeom>
              <a:avLst/>
              <a:gdLst/>
              <a:ahLst/>
              <a:cxnLst/>
              <a:rect l="l" t="t" r="r" b="b"/>
              <a:pathLst>
                <a:path w="1113108" h="306007">
                  <a:moveTo>
                    <a:pt x="0" y="0"/>
                  </a:moveTo>
                  <a:lnTo>
                    <a:pt x="1113108" y="0"/>
                  </a:lnTo>
                  <a:lnTo>
                    <a:pt x="1113108" y="306007"/>
                  </a:lnTo>
                  <a:lnTo>
                    <a:pt x="0" y="306007"/>
                  </a:lnTo>
                  <a:close/>
                </a:path>
              </a:pathLst>
            </a:custGeom>
            <a:solidFill>
              <a:srgbClr val="F5A104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57150"/>
              <a:ext cx="1113108" cy="3631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14"/>
                </a:lnSpc>
              </a:pPr>
              <a:r>
                <a:rPr lang="en-US" sz="1796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Why?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3418086" y="4367954"/>
            <a:ext cx="3193228" cy="825193"/>
            <a:chOff x="0" y="0"/>
            <a:chExt cx="1113108" cy="287649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113108" cy="287649"/>
            </a:xfrm>
            <a:custGeom>
              <a:avLst/>
              <a:gdLst/>
              <a:ahLst/>
              <a:cxnLst/>
              <a:rect l="l" t="t" r="r" b="b"/>
              <a:pathLst>
                <a:path w="1113108" h="287649">
                  <a:moveTo>
                    <a:pt x="0" y="0"/>
                  </a:moveTo>
                  <a:lnTo>
                    <a:pt x="1113108" y="0"/>
                  </a:lnTo>
                  <a:lnTo>
                    <a:pt x="1113108" y="287649"/>
                  </a:lnTo>
                  <a:lnTo>
                    <a:pt x="0" y="287649"/>
                  </a:lnTo>
                  <a:close/>
                </a:path>
              </a:pathLst>
            </a:custGeom>
            <a:solidFill>
              <a:srgbClr val="AF046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57150"/>
              <a:ext cx="1113108" cy="34479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14"/>
                </a:lnSpc>
              </a:pPr>
              <a:r>
                <a:rPr lang="en-US" sz="1796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Consider</a:t>
              </a:r>
            </a:p>
          </p:txBody>
        </p:sp>
      </p:grpSp>
      <p:sp>
        <p:nvSpPr>
          <p:cNvPr id="17" name="Freeform 17"/>
          <p:cNvSpPr/>
          <p:nvPr/>
        </p:nvSpPr>
        <p:spPr>
          <a:xfrm>
            <a:off x="6974885" y="4830763"/>
            <a:ext cx="1470019" cy="1470019"/>
          </a:xfrm>
          <a:custGeom>
            <a:avLst/>
            <a:gdLst/>
            <a:ahLst/>
            <a:cxnLst/>
            <a:rect l="l" t="t" r="r" b="b"/>
            <a:pathLst>
              <a:path w="1470019" h="1470019">
                <a:moveTo>
                  <a:pt x="0" y="0"/>
                </a:moveTo>
                <a:lnTo>
                  <a:pt x="1470019" y="0"/>
                </a:lnTo>
                <a:lnTo>
                  <a:pt x="1470019" y="1470020"/>
                </a:lnTo>
                <a:lnTo>
                  <a:pt x="0" y="147002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8" name="Freeform 18"/>
          <p:cNvSpPr/>
          <p:nvPr/>
        </p:nvSpPr>
        <p:spPr>
          <a:xfrm rot="5107210" flipV="1">
            <a:off x="8400465" y="4627453"/>
            <a:ext cx="1052520" cy="1174211"/>
          </a:xfrm>
          <a:custGeom>
            <a:avLst/>
            <a:gdLst/>
            <a:ahLst/>
            <a:cxnLst/>
            <a:rect l="l" t="t" r="r" b="b"/>
            <a:pathLst>
              <a:path w="1052520" h="1174211">
                <a:moveTo>
                  <a:pt x="0" y="1174211"/>
                </a:moveTo>
                <a:lnTo>
                  <a:pt x="1052521" y="1174211"/>
                </a:lnTo>
                <a:lnTo>
                  <a:pt x="1052521" y="0"/>
                </a:lnTo>
                <a:lnTo>
                  <a:pt x="0" y="0"/>
                </a:lnTo>
                <a:lnTo>
                  <a:pt x="0" y="1174211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19" name="Group 19"/>
          <p:cNvGrpSpPr/>
          <p:nvPr/>
        </p:nvGrpSpPr>
        <p:grpSpPr>
          <a:xfrm>
            <a:off x="6860901" y="6427710"/>
            <a:ext cx="3100760" cy="1134901"/>
            <a:chOff x="0" y="0"/>
            <a:chExt cx="1075486" cy="393636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1075486" cy="393636"/>
            </a:xfrm>
            <a:custGeom>
              <a:avLst/>
              <a:gdLst/>
              <a:ahLst/>
              <a:cxnLst/>
              <a:rect l="l" t="t" r="r" b="b"/>
              <a:pathLst>
                <a:path w="1075486" h="393636">
                  <a:moveTo>
                    <a:pt x="0" y="0"/>
                  </a:moveTo>
                  <a:lnTo>
                    <a:pt x="1075486" y="0"/>
                  </a:lnTo>
                  <a:lnTo>
                    <a:pt x="1075486" y="393636"/>
                  </a:lnTo>
                  <a:lnTo>
                    <a:pt x="0" y="393636"/>
                  </a:lnTo>
                  <a:close/>
                </a:path>
              </a:pathLst>
            </a:custGeom>
            <a:solidFill>
              <a:srgbClr val="FEFEFE"/>
            </a:solidFill>
            <a:ln w="38100" cap="sq">
              <a:solidFill>
                <a:srgbClr val="065298"/>
              </a:solidFill>
              <a:prstDash val="lgDash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28575"/>
              <a:ext cx="1075486" cy="42221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19"/>
                </a:lnSpc>
              </a:pPr>
              <a:r>
                <a:rPr lang="en-US" sz="1799" b="1" u="sng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Contact Details</a:t>
              </a:r>
            </a:p>
            <a:p>
              <a:pPr algn="ctr">
                <a:lnSpc>
                  <a:spcPts val="2519"/>
                </a:lnSpc>
              </a:pPr>
              <a:endParaRPr lang="en-US" sz="1799" b="1" u="sng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endParaRPr>
            </a:p>
          </p:txBody>
        </p:sp>
      </p:grpSp>
      <p:sp>
        <p:nvSpPr>
          <p:cNvPr id="22" name="Freeform 22"/>
          <p:cNvSpPr/>
          <p:nvPr/>
        </p:nvSpPr>
        <p:spPr>
          <a:xfrm>
            <a:off x="7077307" y="6691495"/>
            <a:ext cx="360815" cy="360815"/>
          </a:xfrm>
          <a:custGeom>
            <a:avLst/>
            <a:gdLst/>
            <a:ahLst/>
            <a:cxnLst/>
            <a:rect l="l" t="t" r="r" b="b"/>
            <a:pathLst>
              <a:path w="360815" h="360815">
                <a:moveTo>
                  <a:pt x="0" y="0"/>
                </a:moveTo>
                <a:lnTo>
                  <a:pt x="360814" y="0"/>
                </a:lnTo>
                <a:lnTo>
                  <a:pt x="360814" y="360815"/>
                </a:lnTo>
                <a:lnTo>
                  <a:pt x="0" y="36081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3" name="Freeform 23"/>
          <p:cNvSpPr/>
          <p:nvPr/>
        </p:nvSpPr>
        <p:spPr>
          <a:xfrm>
            <a:off x="0" y="6233683"/>
            <a:ext cx="3305062" cy="1328927"/>
          </a:xfrm>
          <a:custGeom>
            <a:avLst/>
            <a:gdLst/>
            <a:ahLst/>
            <a:cxnLst/>
            <a:rect l="l" t="t" r="r" b="b"/>
            <a:pathLst>
              <a:path w="3305062" h="1328927">
                <a:moveTo>
                  <a:pt x="0" y="0"/>
                </a:moveTo>
                <a:lnTo>
                  <a:pt x="3305062" y="0"/>
                </a:lnTo>
                <a:lnTo>
                  <a:pt x="3305062" y="1328927"/>
                </a:lnTo>
                <a:lnTo>
                  <a:pt x="0" y="132892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r="-2442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4" name="TextBox 24"/>
          <p:cNvSpPr txBox="1"/>
          <p:nvPr/>
        </p:nvSpPr>
        <p:spPr>
          <a:xfrm>
            <a:off x="41729" y="1254477"/>
            <a:ext cx="3151499" cy="1045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79"/>
              </a:lnSpc>
              <a:spcBef>
                <a:spcPct val="0"/>
              </a:spcBef>
            </a:pPr>
            <a:r>
              <a:rPr lang="en-US" sz="12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T2 Day is a nationally funded NHSE programme to improve the care of people with T2D aged 18-39yrs (EOT2D). SYICB has a team supporting this programme (see contacts).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41729" y="3421286"/>
            <a:ext cx="3151499" cy="16744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79"/>
              </a:lnSpc>
              <a:spcBef>
                <a:spcPct val="0"/>
              </a:spcBef>
            </a:pPr>
            <a:r>
              <a:rPr lang="en-US" sz="12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EOT2D is associated with</a:t>
            </a:r>
            <a:r>
              <a:rPr lang="en-US" sz="12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faster progression of disease, more complications </a:t>
            </a:r>
            <a:r>
              <a:rPr lang="en-US" sz="12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and</a:t>
            </a:r>
            <a:r>
              <a:rPr lang="en-US" sz="12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reduced life expectancy</a:t>
            </a:r>
            <a:r>
              <a:rPr lang="en-US" sz="12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BUT worse uptake of </a:t>
            </a:r>
            <a:r>
              <a:rPr lang="en-US" sz="1200" b="1">
                <a:solidFill>
                  <a:srgbClr val="F5A104"/>
                </a:solidFill>
                <a:latin typeface="Poppins Bold"/>
                <a:ea typeface="Poppins Bold"/>
                <a:cs typeface="Poppins Bold"/>
                <a:sym typeface="Poppins Bold"/>
              </a:rPr>
              <a:t>Key Care Processes (KCPs)</a:t>
            </a:r>
            <a:r>
              <a:rPr lang="en-US" sz="12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and lower achievement of HBA1c =/&lt;48. </a:t>
            </a:r>
            <a:r>
              <a:rPr lang="en-US" sz="12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Also higher risk of maternal and neonatal complications.​​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3505087" y="1131476"/>
            <a:ext cx="3106226" cy="31413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79"/>
              </a:lnSpc>
              <a:spcBef>
                <a:spcPct val="0"/>
              </a:spcBef>
            </a:pPr>
            <a:r>
              <a:rPr lang="en-US" sz="12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We can improve the care of this cohort by:​​</a:t>
            </a:r>
          </a:p>
          <a:p>
            <a:pPr marL="259080" lvl="1" indent="-129540" algn="l">
              <a:lnSpc>
                <a:spcPts val="1679"/>
              </a:lnSpc>
              <a:buAutoNum type="arabicPeriod"/>
            </a:pPr>
            <a:r>
              <a:rPr lang="en-US" sz="12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Identifying our patient population – clinical searches or ECLIPSE tool. ​</a:t>
            </a:r>
          </a:p>
          <a:p>
            <a:pPr marL="259080" lvl="1" indent="-129540" algn="l">
              <a:lnSpc>
                <a:spcPts val="1679"/>
              </a:lnSpc>
              <a:buAutoNum type="arabicPeriod"/>
            </a:pPr>
            <a:r>
              <a:rPr lang="en-US" sz="12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Check their KCP completion in the last 12 months Recall/follow up outstanding KCPs.​​</a:t>
            </a:r>
          </a:p>
          <a:p>
            <a:pPr marL="259080" lvl="1" indent="-129540" algn="l">
              <a:lnSpc>
                <a:spcPts val="1679"/>
              </a:lnSpc>
              <a:buAutoNum type="arabicPeriod"/>
            </a:pPr>
            <a:r>
              <a:rPr lang="en-US" sz="12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Ensure women with T2D have had preconception advice and are on contraception where needed.​ </a:t>
            </a:r>
            <a:r>
              <a:rPr lang="en-US" sz="12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CODE CONVERSATIONS.​</a:t>
            </a:r>
          </a:p>
          <a:p>
            <a:pPr marL="259080" lvl="1" indent="-129540" algn="l">
              <a:lnSpc>
                <a:spcPts val="1679"/>
              </a:lnSpc>
              <a:buAutoNum type="arabicPeriod"/>
            </a:pPr>
            <a:r>
              <a:rPr lang="en-US" sz="12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Check eligibility and offer referral to T2D Remission programme.​​</a:t>
            </a:r>
          </a:p>
          <a:p>
            <a:pPr marL="259080" lvl="1" indent="-129540" algn="l">
              <a:lnSpc>
                <a:spcPts val="1679"/>
              </a:lnSpc>
              <a:buAutoNum type="arabicPeriod"/>
            </a:pPr>
            <a:r>
              <a:rPr lang="en-US" sz="12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Check if diagnosis fits clinical picture –if not, question/ask advice/refer.​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3505087" y="5240772"/>
            <a:ext cx="3106226" cy="25126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59080" lvl="1" indent="-129540" algn="l">
              <a:lnSpc>
                <a:spcPts val="1679"/>
              </a:lnSpc>
              <a:buAutoNum type="arabicPeriod"/>
            </a:pPr>
            <a:r>
              <a:rPr lang="en-US" sz="12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Flexibility re appointments to family/work commitments.​​</a:t>
            </a:r>
          </a:p>
          <a:p>
            <a:pPr marL="259080" lvl="1" indent="-129540" algn="l">
              <a:lnSpc>
                <a:spcPts val="1679"/>
              </a:lnSpc>
              <a:buAutoNum type="arabicPeriod"/>
            </a:pPr>
            <a:r>
              <a:rPr lang="en-US" sz="12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Tailored approach might be needed – phone calls, letters, texts.​​</a:t>
            </a:r>
          </a:p>
          <a:p>
            <a:pPr marL="259080" lvl="1" indent="-129540" algn="l">
              <a:lnSpc>
                <a:spcPts val="1679"/>
              </a:lnSpc>
              <a:buAutoNum type="arabicPeriod"/>
            </a:pPr>
            <a:r>
              <a:rPr lang="en-US" sz="12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Utilize additional roles –care coordinator, health coach, admin, HCA, to engage patient.​​</a:t>
            </a:r>
          </a:p>
          <a:p>
            <a:pPr marL="259080" lvl="1" indent="-129540" algn="l">
              <a:lnSpc>
                <a:spcPts val="1679"/>
              </a:lnSpc>
              <a:buAutoNum type="arabicPeriod"/>
            </a:pPr>
            <a:r>
              <a:rPr lang="en-US" sz="12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Consider language/literacy barriers in comms.​​</a:t>
            </a:r>
          </a:p>
          <a:p>
            <a:pPr marL="259080" lvl="1" indent="-129540" algn="l">
              <a:lnSpc>
                <a:spcPts val="1679"/>
              </a:lnSpc>
              <a:buAutoNum type="arabicPeriod"/>
            </a:pPr>
            <a:r>
              <a:rPr lang="en-US" sz="12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Offer age appropriate resources e.g. “Your Diabetes Your Journey” website.​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6860901" y="1334888"/>
            <a:ext cx="3100760" cy="25126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59080" lvl="1" indent="-129540" algn="l">
              <a:lnSpc>
                <a:spcPts val="1679"/>
              </a:lnSpc>
              <a:buAutoNum type="arabicPeriod"/>
            </a:pPr>
            <a:r>
              <a:rPr lang="en-US" sz="12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Identify all eligible patients for National Diabetes Prevention Programme (NDPP)and offer referral. (£11.50 per referral)​​</a:t>
            </a:r>
          </a:p>
          <a:p>
            <a:pPr marL="259080" lvl="1" indent="-129540" algn="l">
              <a:lnSpc>
                <a:spcPts val="1679"/>
              </a:lnSpc>
              <a:buAutoNum type="arabicPeriod"/>
            </a:pPr>
            <a:r>
              <a:rPr lang="en-US" sz="12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Identify women with h/o GDM – preconception advice and referral to NDPP.​​</a:t>
            </a:r>
          </a:p>
          <a:p>
            <a:pPr marL="259080" lvl="1" indent="-129540" algn="l">
              <a:lnSpc>
                <a:spcPts val="1679"/>
              </a:lnSpc>
              <a:buAutoNum type="arabicPeriod"/>
            </a:pPr>
            <a:r>
              <a:rPr lang="en-US" sz="12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Utilise all educational programmes – DESMOND, Healthy Living with T2D, Digital Weight Management Programme, More Life, Carb Smart etc.​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7167133" y="4013518"/>
            <a:ext cx="2488297" cy="626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79"/>
              </a:lnSpc>
              <a:spcBef>
                <a:spcPct val="0"/>
              </a:spcBef>
            </a:pPr>
            <a:r>
              <a:rPr lang="en-US" sz="1200" b="1">
                <a:solidFill>
                  <a:srgbClr val="065298"/>
                </a:solidFill>
                <a:latin typeface="Poppins Bold"/>
                <a:ea typeface="Poppins Bold"/>
                <a:cs typeface="Poppins Bold"/>
                <a:sym typeface="Poppins Bold"/>
              </a:rPr>
              <a:t>You can visit our SharePoint page for more information by scanning the QR code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6959221" y="7176954"/>
            <a:ext cx="2941504" cy="2085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88"/>
              </a:lnSpc>
              <a:spcBef>
                <a:spcPct val="0"/>
              </a:spcBef>
            </a:pPr>
            <a:r>
              <a:rPr lang="en-US" sz="1206" u="sng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  <a:hlinkClick r:id="rId8" tooltip="mailto:syicb-sheffield.sydiabetes@nhs.net"/>
              </a:rPr>
              <a:t>syicb-sheffield.sydiabetes@nhs.net</a:t>
            </a:r>
            <a:r>
              <a:rPr lang="en-US" sz="1206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</a:p>
        </p:txBody>
      </p:sp>
      <p:grpSp>
        <p:nvGrpSpPr>
          <p:cNvPr id="31" name="Group 31"/>
          <p:cNvGrpSpPr/>
          <p:nvPr/>
        </p:nvGrpSpPr>
        <p:grpSpPr>
          <a:xfrm>
            <a:off x="0" y="5107908"/>
            <a:ext cx="3294204" cy="1064292"/>
            <a:chOff x="0" y="-57150"/>
            <a:chExt cx="1148307" cy="370995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1148307" cy="313845"/>
            </a:xfrm>
            <a:custGeom>
              <a:avLst/>
              <a:gdLst/>
              <a:ahLst/>
              <a:cxnLst/>
              <a:rect l="l" t="t" r="r" b="b"/>
              <a:pathLst>
                <a:path w="1148307" h="313845">
                  <a:moveTo>
                    <a:pt x="0" y="0"/>
                  </a:moveTo>
                  <a:lnTo>
                    <a:pt x="1148307" y="0"/>
                  </a:lnTo>
                  <a:lnTo>
                    <a:pt x="1148307" y="313845"/>
                  </a:lnTo>
                  <a:lnTo>
                    <a:pt x="0" y="313845"/>
                  </a:lnTo>
                  <a:close/>
                </a:path>
              </a:pathLst>
            </a:custGeom>
            <a:solidFill>
              <a:srgbClr val="4471C3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0" y="-57150"/>
              <a:ext cx="1148307" cy="37099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4"/>
                </a:lnSpc>
              </a:pPr>
              <a:r>
                <a:rPr lang="en-US" sz="1696" dirty="0">
                  <a:solidFill>
                    <a:srgbClr val="FDFDFE"/>
                  </a:solidFill>
                  <a:latin typeface="Poppins"/>
                  <a:ea typeface="Poppins"/>
                  <a:cs typeface="Poppins"/>
                  <a:sym typeface="Poppins"/>
                </a:rPr>
                <a:t>South Yorkshire 12 months Data up to 21st January 2025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547</Words>
  <Application>Microsoft Office PowerPoint</Application>
  <PresentationFormat>Custom</PresentationFormat>
  <Paragraphs>45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Calibri</vt:lpstr>
      <vt:lpstr>Poppins Bold</vt:lpstr>
      <vt:lpstr>Poppins</vt:lpstr>
      <vt:lpstr>Canva Sans Bold</vt:lpstr>
      <vt:lpstr>Arial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Blue and Green Creative Healthy Food Trifold Brochure</dc:title>
  <dc:creator>Emma Smith</dc:creator>
  <cp:lastModifiedBy>SMITH, Emma (BHF LUNDWOOD SURGERY)</cp:lastModifiedBy>
  <cp:revision>2</cp:revision>
  <dcterms:created xsi:type="dcterms:W3CDTF">2006-08-16T00:00:00Z</dcterms:created>
  <dcterms:modified xsi:type="dcterms:W3CDTF">2025-02-14T09:47:13Z</dcterms:modified>
  <dc:identifier>DAGQcMDafok</dc:identifier>
</cp:coreProperties>
</file>